
<file path=[Content_Types].xml><?xml version="1.0" encoding="utf-8"?>
<Types xmlns="http://schemas.openxmlformats.org/package/2006/content-types">
  <Default Extension="png" ContentType="image/png"/>
  <Default Extension="bmp" ContentType="image/bmp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5"/>
  </p:notesMasterIdLst>
  <p:handoutMasterIdLst>
    <p:handoutMasterId r:id="rId26"/>
  </p:handoutMasterIdLst>
  <p:sldIdLst>
    <p:sldId id="352" r:id="rId3"/>
    <p:sldId id="256" r:id="rId4"/>
    <p:sldId id="335" r:id="rId5"/>
    <p:sldId id="336" r:id="rId6"/>
    <p:sldId id="337" r:id="rId7"/>
    <p:sldId id="294" r:id="rId8"/>
    <p:sldId id="338" r:id="rId9"/>
    <p:sldId id="327" r:id="rId10"/>
    <p:sldId id="339" r:id="rId11"/>
    <p:sldId id="314" r:id="rId12"/>
    <p:sldId id="315" r:id="rId13"/>
    <p:sldId id="344" r:id="rId14"/>
    <p:sldId id="316" r:id="rId15"/>
    <p:sldId id="340" r:id="rId16"/>
    <p:sldId id="341" r:id="rId17"/>
    <p:sldId id="317" r:id="rId18"/>
    <p:sldId id="346" r:id="rId19"/>
    <p:sldId id="318" r:id="rId20"/>
    <p:sldId id="348" r:id="rId21"/>
    <p:sldId id="347" r:id="rId22"/>
    <p:sldId id="349" r:id="rId23"/>
    <p:sldId id="350" r:id="rId24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Arial" charset="0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Arial" charset="0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Arial" charset="0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Arial" charset="0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6EEF8"/>
    <a:srgbClr val="A7F7AF"/>
    <a:srgbClr val="E6F2AC"/>
    <a:srgbClr val="FAD5A4"/>
    <a:srgbClr val="FF0000"/>
    <a:srgbClr val="800080"/>
    <a:srgbClr val="F1ADCF"/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1092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>
                <a:ea typeface="+mn-ea"/>
              </a:defRPr>
            </a:lvl1pPr>
          </a:lstStyle>
          <a:p>
            <a:pPr>
              <a:defRPr/>
            </a:pPr>
            <a:r>
              <a:rPr lang="en-GB"/>
              <a:t>PPT - Forming Ionic Compounds</a:t>
            </a:r>
          </a:p>
        </p:txBody>
      </p:sp>
      <p:sp>
        <p:nvSpPr>
          <p:cNvPr id="6246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0997FB60-C1AC-A14B-8CEF-C446D0D88095}" type="datetime1">
              <a:rPr lang="en-GB"/>
              <a:pPr/>
              <a:t>11/06/2018</a:t>
            </a:fld>
            <a:endParaRPr lang="en-GB"/>
          </a:p>
        </p:txBody>
      </p:sp>
      <p:sp>
        <p:nvSpPr>
          <p:cNvPr id="6246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>
                <a:ea typeface="+mn-ea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246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E70C3B8D-8D5F-744B-9FB1-441D2CAB6C99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180200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>
                <a:ea typeface="+mn-ea"/>
              </a:defRPr>
            </a:lvl1pPr>
          </a:lstStyle>
          <a:p>
            <a:pPr>
              <a:defRPr/>
            </a:pPr>
            <a:r>
              <a:rPr lang="en-GB"/>
              <a:t>PPT - Forming Ionic Compounds</a:t>
            </a:r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ACCAC99E-0282-2D4C-B357-C0B8FFAC0D44}" type="datetime1">
              <a:rPr lang="en-GB"/>
              <a:pPr/>
              <a:t>11/06/2018</a:t>
            </a:fld>
            <a:endParaRPr lang="en-GB"/>
          </a:p>
        </p:txBody>
      </p:sp>
      <p:sp>
        <p:nvSpPr>
          <p:cNvPr id="2560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6656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6656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>
                <a:ea typeface="+mn-ea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656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DA168F16-1291-AF4C-8671-B6FAEA21DF82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4815885"/>
      </p:ext>
    </p:extLst>
  </p:cSld>
  <p:clrMap bg1="lt1" tx1="dk1" bg2="lt2" tx2="dk2" accent1="accent1" accent2="accent2" accent3="accent3" accent4="accent4" accent5="accent5" accent6="accent6" hlink="hlink" folHlink="folHlink"/>
  <p:hf ftr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Arial" charset="0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Arial" charset="0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Arial" charset="0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Arial" charset="0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hdr" sz="quarter"/>
          </p:nvPr>
        </p:nvSpPr>
        <p:spPr>
          <a:noFill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en-GB">
                <a:solidFill>
                  <a:srgbClr val="000000"/>
                </a:solidFill>
              </a:rPr>
              <a:t>Chemsheets AS006 (Electron arrangement)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fld id="{5A0A2FD0-42CD-6D43-9100-6A0ABA2CAFDB}" type="datetime1">
              <a:rPr lang="en-GB">
                <a:solidFill>
                  <a:srgbClr val="000000"/>
                </a:solidFill>
              </a:rPr>
              <a:pPr eaLnBrk="1" hangingPunct="1"/>
              <a:t>11/06/2018</a:t>
            </a:fld>
            <a:endParaRPr lang="en-GB">
              <a:solidFill>
                <a:srgbClr val="000000"/>
              </a:solidFill>
            </a:endParaRPr>
          </a:p>
        </p:txBody>
      </p:sp>
      <p:sp>
        <p:nvSpPr>
          <p:cNvPr id="2662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fld id="{A8E438AB-5267-4945-807E-A2448C3642A6}" type="slidenum">
              <a:rPr lang="en-GB">
                <a:solidFill>
                  <a:srgbClr val="000000"/>
                </a:solidFill>
              </a:rPr>
              <a:pPr eaLnBrk="1" hangingPunct="1"/>
              <a:t>1</a:t>
            </a:fld>
            <a:endParaRPr lang="en-GB">
              <a:solidFill>
                <a:srgbClr val="000000"/>
              </a:solidFill>
            </a:endParaRPr>
          </a:p>
        </p:txBody>
      </p:sp>
      <p:sp>
        <p:nvSpPr>
          <p:cNvPr id="2662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30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09554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973FB89-92B7-1046-BC0E-6717C47A9C47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79029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372DE2-BD38-4844-AEB6-AD1903CE1570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86701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EDA5D93-8DE5-CD4E-BC26-32DCF14509DC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20029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4986C98-1DB7-874E-8F8B-F6B45A4B954D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996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C6B2054-9AE3-244F-ABEF-507534720B6E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01655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DB5F8E2-35A0-4245-91AB-E5274611D073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2907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103D1CE-5875-1942-9888-9FDB7F0A687C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83184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E005983-E292-1A4B-A083-0DF8CD367493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644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EE15194-FCAE-9C4C-9DDA-2E07A20A86BC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33461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E87AA87-9EAC-9640-8A3C-D926208DD521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58259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D10DAD3-FDC3-8B43-BEAB-4D27DDDEA2AF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140499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B1068E4-A410-1D4E-BDDC-66E9AB8E8D6F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861978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3908834-2C34-C54F-B580-8E362598944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37894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858845A-1E77-4B4D-A729-A81854ECA63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00815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CBFF7E0-5B01-A947-A3E7-7573082EF702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382961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6EAB869-52D4-1A43-B597-9048256E759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633782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D12180C-F99A-EE46-83C9-CA8865187BF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722894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BABCC60-1538-D349-99D4-B826709FC3E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17710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9022BCD-64C9-014F-850B-48C247EF95AF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539751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09910F5-9757-C94D-AA49-0F358C04094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184708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EE45444-4F19-644D-9791-0781E2D9C18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441783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75F079B-602F-E34A-B669-F1A4CBF64604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33319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ea typeface="+mn-ea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ea typeface="+mn-ea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798B2F5-46D9-3548-8D57-42AD17C30616}" type="slidenum">
              <a:rPr lang="en-GB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Arial" charset="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Arial" charset="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Arial" charset="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Arial" charset="0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</a:defRPr>
            </a:lvl1pPr>
          </a:lstStyle>
          <a:p>
            <a:fld id="{6FEBD4EB-46F6-214F-9674-40E0D841E0B7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Arial" charset="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Arial" charset="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Arial" charset="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Arial" charset="0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bmp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2.wmf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54669" y="2492896"/>
            <a:ext cx="8424936" cy="255454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8000" b="1" dirty="0">
                <a:ln w="19050">
                  <a:solidFill>
                    <a:srgbClr val="000000">
                      <a:tint val="1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ea typeface="+mn-ea"/>
              </a:rPr>
              <a:t>BOND POLARITY</a:t>
            </a:r>
          </a:p>
        </p:txBody>
      </p:sp>
      <p:pic>
        <p:nvPicPr>
          <p:cNvPr id="3075" name="Picture 6" descr="MC900238955[1]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790575"/>
            <a:ext cx="1152525" cy="120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6" name="TextBox 5"/>
          <p:cNvSpPr txBox="1">
            <a:spLocks noChangeArrowheads="1"/>
          </p:cNvSpPr>
          <p:nvPr/>
        </p:nvSpPr>
        <p:spPr bwMode="auto">
          <a:xfrm>
            <a:off x="4567238" y="6581775"/>
            <a:ext cx="4608512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en-GB" sz="1200" dirty="0">
                <a:solidFill>
                  <a:srgbClr val="000000"/>
                </a:solidFill>
                <a:latin typeface="Verdana" charset="0"/>
              </a:rPr>
              <a:t>© </a:t>
            </a:r>
            <a:r>
              <a:rPr lang="en-GB" sz="1200" dirty="0" err="1">
                <a:solidFill>
                  <a:srgbClr val="000000"/>
                </a:solidFill>
                <a:latin typeface="Verdana" charset="0"/>
              </a:rPr>
              <a:t>www.chemsheets.co.uk</a:t>
            </a:r>
            <a:r>
              <a:rPr lang="en-GB" sz="1200" dirty="0">
                <a:solidFill>
                  <a:srgbClr val="000000"/>
                </a:solidFill>
                <a:latin typeface="Verdana" charset="0"/>
              </a:rPr>
              <a:t>          AS </a:t>
            </a:r>
            <a:r>
              <a:rPr lang="en-GB" sz="1200" dirty="0" smtClean="0">
                <a:solidFill>
                  <a:srgbClr val="000000"/>
                </a:solidFill>
                <a:latin typeface="Verdana" charset="0"/>
              </a:rPr>
              <a:t>1026    07-Jun-2016</a:t>
            </a:r>
            <a:endParaRPr lang="en-GB" sz="1200" dirty="0">
              <a:solidFill>
                <a:srgbClr val="000000"/>
              </a:solidFill>
              <a:latin typeface="Verdana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763688" y="1132310"/>
            <a:ext cx="6596176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800" b="1" cap="all" dirty="0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000000">
                        <a:shade val="20000"/>
                        <a:satMod val="245000"/>
                      </a:srgbClr>
                    </a:gs>
                    <a:gs pos="43000">
                      <a:srgbClr val="000000">
                        <a:satMod val="255000"/>
                      </a:srgbClr>
                    </a:gs>
                    <a:gs pos="48000">
                      <a:srgbClr val="000000">
                        <a:shade val="85000"/>
                        <a:satMod val="255000"/>
                      </a:srgbClr>
                    </a:gs>
                    <a:gs pos="100000">
                      <a:srgbClr val="000000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ea typeface="+mn-ea"/>
              </a:rPr>
              <a:t>www.</a:t>
            </a:r>
            <a:r>
              <a:rPr lang="en-US" sz="2800" b="1" cap="all" dirty="0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ea typeface="+mn-ea"/>
              </a:rPr>
              <a:t>CHEMSHEETS</a:t>
            </a:r>
            <a:r>
              <a:rPr lang="en-US" sz="2800" b="1" cap="all" dirty="0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000000">
                        <a:shade val="20000"/>
                        <a:satMod val="245000"/>
                      </a:srgbClr>
                    </a:gs>
                    <a:gs pos="43000">
                      <a:srgbClr val="000000">
                        <a:satMod val="255000"/>
                      </a:srgbClr>
                    </a:gs>
                    <a:gs pos="48000">
                      <a:srgbClr val="000000">
                        <a:shade val="85000"/>
                        <a:satMod val="255000"/>
                      </a:srgbClr>
                    </a:gs>
                    <a:gs pos="100000">
                      <a:srgbClr val="000000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ea typeface="+mn-ea"/>
              </a:rPr>
              <a:t>.co.uk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55"/>
          <p:cNvSpPr txBox="1">
            <a:spLocks noChangeArrowheads="1"/>
          </p:cNvSpPr>
          <p:nvPr/>
        </p:nvSpPr>
        <p:spPr bwMode="auto">
          <a:xfrm>
            <a:off x="395288" y="260350"/>
            <a:ext cx="8208962" cy="1258888"/>
          </a:xfrm>
          <a:prstGeom prst="rect">
            <a:avLst/>
          </a:prstGeom>
          <a:solidFill>
            <a:srgbClr val="00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50000"/>
              </a:spcAft>
            </a:pPr>
            <a:r>
              <a:rPr lang="en-GB" sz="3200" b="1">
                <a:solidFill>
                  <a:schemeClr val="accent2"/>
                </a:solidFill>
                <a:latin typeface="Tahoma" charset="0"/>
              </a:rPr>
              <a:t>Electronegativity</a:t>
            </a:r>
            <a:r>
              <a:rPr lang="en-GB" sz="3200" b="1">
                <a:latin typeface="Tahoma" charset="0"/>
              </a:rPr>
              <a:t> = </a:t>
            </a:r>
            <a:r>
              <a:rPr lang="en-GB" sz="2800" b="1">
                <a:latin typeface="Tahoma" charset="0"/>
              </a:rPr>
              <a:t>the power of an atom to attract the electrons in a covalent bond</a:t>
            </a:r>
            <a:r>
              <a:rPr lang="en-GB" sz="4400" b="1">
                <a:latin typeface="Tahoma" charset="0"/>
              </a:rPr>
              <a:t> </a:t>
            </a:r>
          </a:p>
        </p:txBody>
      </p:sp>
      <p:pic>
        <p:nvPicPr>
          <p:cNvPr id="2146" name="Picture 98" descr="FG10_0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916113"/>
            <a:ext cx="7489825" cy="471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4145" name="Group 545"/>
          <p:cNvGraphicFramePr>
            <a:graphicFrameLocks noGrp="1"/>
          </p:cNvGraphicFramePr>
          <p:nvPr/>
        </p:nvGraphicFramePr>
        <p:xfrm>
          <a:off x="468313" y="1614488"/>
          <a:ext cx="7561262" cy="4305300"/>
        </p:xfrm>
        <a:graphic>
          <a:graphicData uri="http://schemas.openxmlformats.org/drawingml/2006/table">
            <a:tbl>
              <a:tblPr/>
              <a:tblGrid>
                <a:gridCol w="420687"/>
                <a:gridCol w="419100"/>
                <a:gridCol w="420688"/>
                <a:gridCol w="419100"/>
                <a:gridCol w="420687"/>
                <a:gridCol w="419100"/>
                <a:gridCol w="420688"/>
                <a:gridCol w="419100"/>
                <a:gridCol w="422275"/>
                <a:gridCol w="420687"/>
                <a:gridCol w="419100"/>
                <a:gridCol w="420688"/>
                <a:gridCol w="419100"/>
                <a:gridCol w="420687"/>
                <a:gridCol w="419100"/>
                <a:gridCol w="420688"/>
                <a:gridCol w="419100"/>
                <a:gridCol w="420687"/>
              </a:tblGrid>
              <a:tr h="6731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4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4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4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4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4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4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4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4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H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2.1</a:t>
                      </a:r>
                      <a:endParaRPr kumimoji="0" lang="en-GB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4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4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4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4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4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4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4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4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He</a:t>
                      </a:r>
                      <a:endParaRPr kumimoji="0" lang="en-GB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31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Li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1.0</a:t>
                      </a:r>
                      <a:endParaRPr kumimoji="0" lang="en-GB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Be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1.5</a:t>
                      </a:r>
                      <a:endParaRPr kumimoji="0" lang="en-GB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4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4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4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4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4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4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4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4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4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4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B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2.0</a:t>
                      </a:r>
                      <a:endParaRPr kumimoji="0" lang="en-GB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2.5</a:t>
                      </a:r>
                      <a:endParaRPr kumimoji="0" lang="en-GB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3.0</a:t>
                      </a:r>
                      <a:endParaRPr kumimoji="0" lang="en-GB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O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3.5</a:t>
                      </a:r>
                      <a:endParaRPr kumimoji="0" lang="en-GB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F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4.0</a:t>
                      </a:r>
                      <a:endParaRPr kumimoji="0" lang="en-GB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Ne</a:t>
                      </a:r>
                      <a:endParaRPr kumimoji="0" lang="en-GB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31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Na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0.9</a:t>
                      </a:r>
                      <a:endParaRPr kumimoji="0" lang="en-GB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Mg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1.2</a:t>
                      </a:r>
                      <a:endParaRPr kumimoji="0" lang="en-GB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4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4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4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4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4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4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4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4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4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4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Al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1.5</a:t>
                      </a:r>
                      <a:endParaRPr kumimoji="0" lang="en-GB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Si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1.8</a:t>
                      </a:r>
                      <a:endParaRPr kumimoji="0" lang="en-GB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2.1</a:t>
                      </a:r>
                      <a:endParaRPr kumimoji="0" lang="en-GB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2.5</a:t>
                      </a:r>
                      <a:endParaRPr kumimoji="0" lang="en-GB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Cl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3.0</a:t>
                      </a:r>
                      <a:endParaRPr kumimoji="0" lang="en-GB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Ar</a:t>
                      </a:r>
                      <a:endParaRPr kumimoji="0" lang="en-GB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31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K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0.8</a:t>
                      </a:r>
                      <a:endParaRPr kumimoji="0" lang="en-GB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Ca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1.0</a:t>
                      </a:r>
                      <a:endParaRPr kumimoji="0" lang="en-GB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Sc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1.3</a:t>
                      </a:r>
                      <a:endParaRPr kumimoji="0" lang="en-GB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Ti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1.5</a:t>
                      </a:r>
                      <a:endParaRPr kumimoji="0" lang="en-GB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V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1.6</a:t>
                      </a:r>
                      <a:endParaRPr kumimoji="0" lang="en-GB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Cr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1.6</a:t>
                      </a:r>
                      <a:endParaRPr kumimoji="0" lang="en-GB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Mn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1.5</a:t>
                      </a:r>
                      <a:endParaRPr kumimoji="0" lang="en-GB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Fe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1.8</a:t>
                      </a:r>
                      <a:endParaRPr kumimoji="0" lang="en-GB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Co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1.8</a:t>
                      </a:r>
                      <a:endParaRPr kumimoji="0" lang="en-GB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Ni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1.8</a:t>
                      </a:r>
                      <a:endParaRPr kumimoji="0" lang="en-GB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Cu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1.9</a:t>
                      </a:r>
                      <a:endParaRPr kumimoji="0" lang="en-GB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Zn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1.6</a:t>
                      </a:r>
                      <a:endParaRPr kumimoji="0" lang="en-GB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Ga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1.6</a:t>
                      </a:r>
                      <a:endParaRPr kumimoji="0" lang="en-GB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Ge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1.8</a:t>
                      </a:r>
                      <a:endParaRPr kumimoji="0" lang="en-GB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As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2.0</a:t>
                      </a:r>
                      <a:endParaRPr kumimoji="0" lang="en-GB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Se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2.4</a:t>
                      </a:r>
                      <a:endParaRPr kumimoji="0" lang="en-GB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Br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2.8</a:t>
                      </a:r>
                      <a:endParaRPr kumimoji="0" lang="en-GB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Kr</a:t>
                      </a:r>
                      <a:endParaRPr kumimoji="0" lang="en-GB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31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Rb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0.8</a:t>
                      </a:r>
                      <a:endParaRPr kumimoji="0" lang="en-GB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Sr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1.0</a:t>
                      </a:r>
                      <a:endParaRPr kumimoji="0" lang="en-GB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Y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1.2</a:t>
                      </a:r>
                      <a:endParaRPr kumimoji="0" lang="en-GB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Zr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1.4</a:t>
                      </a:r>
                      <a:endParaRPr kumimoji="0" lang="en-GB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Nb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1.6</a:t>
                      </a:r>
                      <a:endParaRPr kumimoji="0" lang="en-GB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Mo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1.8</a:t>
                      </a:r>
                      <a:endParaRPr kumimoji="0" lang="en-GB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Tc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1.9</a:t>
                      </a:r>
                      <a:endParaRPr kumimoji="0" lang="en-GB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Ru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2.2</a:t>
                      </a:r>
                      <a:endParaRPr kumimoji="0" lang="en-GB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Rh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2.2</a:t>
                      </a:r>
                      <a:endParaRPr kumimoji="0" lang="en-GB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Pd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2.2</a:t>
                      </a:r>
                      <a:endParaRPr kumimoji="0" lang="en-GB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Ag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1.9</a:t>
                      </a:r>
                      <a:endParaRPr kumimoji="0" lang="en-GB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Cd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1.7</a:t>
                      </a:r>
                      <a:endParaRPr kumimoji="0" lang="en-GB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In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1.7</a:t>
                      </a:r>
                      <a:endParaRPr kumimoji="0" lang="en-GB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Sn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1.8</a:t>
                      </a:r>
                      <a:endParaRPr kumimoji="0" lang="en-GB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Sb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1.9</a:t>
                      </a:r>
                      <a:endParaRPr kumimoji="0" lang="en-GB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Te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2.1</a:t>
                      </a:r>
                      <a:endParaRPr kumimoji="0" lang="en-GB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I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2.5</a:t>
                      </a:r>
                      <a:endParaRPr kumimoji="0" lang="en-GB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Xe</a:t>
                      </a:r>
                      <a:endParaRPr kumimoji="0" lang="en-GB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31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Cs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0.7</a:t>
                      </a:r>
                      <a:endParaRPr kumimoji="0" lang="en-GB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Ba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0.9</a:t>
                      </a:r>
                      <a:endParaRPr kumimoji="0" lang="en-GB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La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1.1</a:t>
                      </a:r>
                      <a:endParaRPr kumimoji="0" lang="en-GB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Hf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1.3</a:t>
                      </a:r>
                      <a:endParaRPr kumimoji="0" lang="en-GB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Ta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1.5</a:t>
                      </a:r>
                      <a:endParaRPr kumimoji="0" lang="en-GB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W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1.7</a:t>
                      </a:r>
                      <a:endParaRPr kumimoji="0" lang="en-GB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Re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1.9</a:t>
                      </a:r>
                      <a:endParaRPr kumimoji="0" lang="en-GB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Os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2.2</a:t>
                      </a:r>
                      <a:endParaRPr kumimoji="0" lang="en-GB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Ir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2.2</a:t>
                      </a:r>
                      <a:endParaRPr kumimoji="0" lang="en-GB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Pt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2.2</a:t>
                      </a:r>
                      <a:endParaRPr kumimoji="0" lang="en-GB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Au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2.4</a:t>
                      </a:r>
                      <a:endParaRPr kumimoji="0" lang="en-GB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Hg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1.9</a:t>
                      </a:r>
                      <a:endParaRPr kumimoji="0" lang="en-GB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Tl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1.8</a:t>
                      </a:r>
                      <a:endParaRPr kumimoji="0" lang="en-GB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Pb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1.8</a:t>
                      </a:r>
                      <a:endParaRPr kumimoji="0" lang="en-GB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Bi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1.9</a:t>
                      </a:r>
                      <a:endParaRPr kumimoji="0" lang="en-GB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Po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2.0</a:t>
                      </a:r>
                      <a:endParaRPr kumimoji="0" lang="en-GB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At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2.2</a:t>
                      </a:r>
                      <a:endParaRPr kumimoji="0" lang="en-GB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Rn</a:t>
                      </a:r>
                      <a:endParaRPr kumimoji="0" lang="en-GB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263" name="AutoShape 546"/>
          <p:cNvSpPr>
            <a:spLocks noChangeArrowheads="1"/>
          </p:cNvSpPr>
          <p:nvPr/>
        </p:nvSpPr>
        <p:spPr bwMode="auto">
          <a:xfrm>
            <a:off x="468313" y="1052513"/>
            <a:ext cx="7129462" cy="360362"/>
          </a:xfrm>
          <a:prstGeom prst="rightArrow">
            <a:avLst>
              <a:gd name="adj1" fmla="val 40972"/>
              <a:gd name="adj2" fmla="val 195460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264" name="AutoShape 548"/>
          <p:cNvSpPr>
            <a:spLocks noChangeArrowheads="1"/>
          </p:cNvSpPr>
          <p:nvPr/>
        </p:nvSpPr>
        <p:spPr bwMode="auto">
          <a:xfrm rot="-5400000">
            <a:off x="6192044" y="3466307"/>
            <a:ext cx="4610100" cy="360362"/>
          </a:xfrm>
          <a:prstGeom prst="rightArrow">
            <a:avLst>
              <a:gd name="adj1" fmla="val 40972"/>
              <a:gd name="adj2" fmla="val 126390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323850" y="404813"/>
            <a:ext cx="8208963" cy="528637"/>
          </a:xfrm>
          <a:prstGeom prst="rect">
            <a:avLst/>
          </a:prstGeom>
          <a:solidFill>
            <a:srgbClr val="00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sz="2800" b="1">
                <a:latin typeface="Tahoma" charset="0"/>
              </a:rPr>
              <a:t>Factors affecting electronegativity</a:t>
            </a:r>
          </a:p>
        </p:txBody>
      </p:sp>
      <p:sp>
        <p:nvSpPr>
          <p:cNvPr id="6147" name="Oval 7"/>
          <p:cNvSpPr>
            <a:spLocks noChangeArrowheads="1"/>
          </p:cNvSpPr>
          <p:nvPr/>
        </p:nvSpPr>
        <p:spPr bwMode="auto">
          <a:xfrm>
            <a:off x="3708400" y="1484313"/>
            <a:ext cx="3556000" cy="3503612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148" name="Oval 8"/>
          <p:cNvSpPr>
            <a:spLocks noChangeArrowheads="1"/>
          </p:cNvSpPr>
          <p:nvPr/>
        </p:nvSpPr>
        <p:spPr bwMode="auto">
          <a:xfrm>
            <a:off x="4933950" y="2692400"/>
            <a:ext cx="1103313" cy="1087438"/>
          </a:xfrm>
          <a:prstGeom prst="ellipse">
            <a:avLst/>
          </a:prstGeom>
          <a:solidFill>
            <a:srgbClr val="F1ADC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149" name="Text Box 9"/>
          <p:cNvSpPr txBox="1">
            <a:spLocks noChangeArrowheads="1"/>
          </p:cNvSpPr>
          <p:nvPr/>
        </p:nvSpPr>
        <p:spPr bwMode="auto">
          <a:xfrm>
            <a:off x="4933950" y="2935288"/>
            <a:ext cx="1470025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b="1">
                <a:latin typeface="Tahoma" charset="0"/>
              </a:rPr>
              <a:t>   </a:t>
            </a:r>
            <a:r>
              <a:rPr lang="en-GB" sz="3200" b="1">
                <a:latin typeface="Tahoma" charset="0"/>
              </a:rPr>
              <a:t>9+</a:t>
            </a:r>
          </a:p>
        </p:txBody>
      </p:sp>
      <p:sp>
        <p:nvSpPr>
          <p:cNvPr id="6150" name="Oval 10"/>
          <p:cNvSpPr>
            <a:spLocks noChangeArrowheads="1"/>
          </p:cNvSpPr>
          <p:nvPr/>
        </p:nvSpPr>
        <p:spPr bwMode="auto">
          <a:xfrm>
            <a:off x="4321175" y="2087563"/>
            <a:ext cx="2328863" cy="2297112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151" name="Oval 13"/>
          <p:cNvSpPr>
            <a:spLocks noChangeArrowheads="1"/>
          </p:cNvSpPr>
          <p:nvPr/>
        </p:nvSpPr>
        <p:spPr bwMode="auto">
          <a:xfrm>
            <a:off x="5056188" y="4746625"/>
            <a:ext cx="366712" cy="36195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152" name="Oval 14"/>
          <p:cNvSpPr>
            <a:spLocks noChangeArrowheads="1"/>
          </p:cNvSpPr>
          <p:nvPr/>
        </p:nvSpPr>
        <p:spPr bwMode="auto">
          <a:xfrm>
            <a:off x="5548313" y="4746625"/>
            <a:ext cx="366712" cy="36195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153" name="Oval 15"/>
          <p:cNvSpPr>
            <a:spLocks noChangeArrowheads="1"/>
          </p:cNvSpPr>
          <p:nvPr/>
        </p:nvSpPr>
        <p:spPr bwMode="auto">
          <a:xfrm>
            <a:off x="5056188" y="1363663"/>
            <a:ext cx="366712" cy="36195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154" name="Oval 16"/>
          <p:cNvSpPr>
            <a:spLocks noChangeArrowheads="1"/>
          </p:cNvSpPr>
          <p:nvPr/>
        </p:nvSpPr>
        <p:spPr bwMode="auto">
          <a:xfrm>
            <a:off x="5548313" y="1363663"/>
            <a:ext cx="366712" cy="36195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155" name="Oval 17"/>
          <p:cNvSpPr>
            <a:spLocks noChangeArrowheads="1"/>
          </p:cNvSpPr>
          <p:nvPr/>
        </p:nvSpPr>
        <p:spPr bwMode="auto">
          <a:xfrm>
            <a:off x="7092950" y="2852738"/>
            <a:ext cx="366713" cy="36195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156" name="Oval 18"/>
          <p:cNvSpPr>
            <a:spLocks noChangeArrowheads="1"/>
          </p:cNvSpPr>
          <p:nvPr/>
        </p:nvSpPr>
        <p:spPr bwMode="auto">
          <a:xfrm>
            <a:off x="3635375" y="2852738"/>
            <a:ext cx="366713" cy="36195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157" name="Oval 19"/>
          <p:cNvSpPr>
            <a:spLocks noChangeArrowheads="1"/>
          </p:cNvSpPr>
          <p:nvPr/>
        </p:nvSpPr>
        <p:spPr bwMode="auto">
          <a:xfrm>
            <a:off x="3635375" y="3357563"/>
            <a:ext cx="366713" cy="36195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158" name="Oval 20"/>
          <p:cNvSpPr>
            <a:spLocks noChangeArrowheads="1"/>
          </p:cNvSpPr>
          <p:nvPr/>
        </p:nvSpPr>
        <p:spPr bwMode="auto">
          <a:xfrm>
            <a:off x="5302250" y="1968500"/>
            <a:ext cx="366713" cy="36195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159" name="Oval 21"/>
          <p:cNvSpPr>
            <a:spLocks noChangeArrowheads="1"/>
          </p:cNvSpPr>
          <p:nvPr/>
        </p:nvSpPr>
        <p:spPr bwMode="auto">
          <a:xfrm>
            <a:off x="5302250" y="4141788"/>
            <a:ext cx="366713" cy="36195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160" name="Oval 23"/>
          <p:cNvSpPr>
            <a:spLocks noChangeArrowheads="1"/>
          </p:cNvSpPr>
          <p:nvPr/>
        </p:nvSpPr>
        <p:spPr bwMode="auto">
          <a:xfrm>
            <a:off x="2232025" y="2738438"/>
            <a:ext cx="1103313" cy="1087437"/>
          </a:xfrm>
          <a:prstGeom prst="ellipse">
            <a:avLst/>
          </a:prstGeom>
          <a:solidFill>
            <a:srgbClr val="00CC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161" name="Text Box 24"/>
          <p:cNvSpPr txBox="1">
            <a:spLocks noChangeArrowheads="1"/>
          </p:cNvSpPr>
          <p:nvPr/>
        </p:nvSpPr>
        <p:spPr bwMode="auto">
          <a:xfrm>
            <a:off x="2232025" y="2981325"/>
            <a:ext cx="1470025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b="1">
                <a:latin typeface="Tahoma" charset="0"/>
              </a:rPr>
              <a:t>  </a:t>
            </a:r>
            <a:r>
              <a:rPr lang="en-GB" sz="3200" b="1">
                <a:latin typeface="Tahoma" charset="0"/>
              </a:rPr>
              <a:t>1+</a:t>
            </a:r>
          </a:p>
        </p:txBody>
      </p:sp>
      <p:sp>
        <p:nvSpPr>
          <p:cNvPr id="6162" name="Oval 25"/>
          <p:cNvSpPr>
            <a:spLocks noChangeArrowheads="1"/>
          </p:cNvSpPr>
          <p:nvPr/>
        </p:nvSpPr>
        <p:spPr bwMode="auto">
          <a:xfrm>
            <a:off x="1619250" y="2133600"/>
            <a:ext cx="2328863" cy="2297113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163" name="Text Box 54"/>
          <p:cNvSpPr txBox="1">
            <a:spLocks noChangeArrowheads="1"/>
          </p:cNvSpPr>
          <p:nvPr/>
        </p:nvSpPr>
        <p:spPr bwMode="auto">
          <a:xfrm>
            <a:off x="3132138" y="5445125"/>
            <a:ext cx="244792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sz="4000" b="1">
                <a:latin typeface="Tahoma" charset="0"/>
              </a:rPr>
              <a:t>H – F</a:t>
            </a:r>
          </a:p>
        </p:txBody>
      </p:sp>
      <p:sp>
        <p:nvSpPr>
          <p:cNvPr id="6164" name="Oval 55"/>
          <p:cNvSpPr>
            <a:spLocks noChangeArrowheads="1"/>
          </p:cNvSpPr>
          <p:nvPr/>
        </p:nvSpPr>
        <p:spPr bwMode="auto">
          <a:xfrm>
            <a:off x="7092950" y="3284538"/>
            <a:ext cx="366713" cy="36195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323850" y="404813"/>
            <a:ext cx="8208963" cy="528637"/>
          </a:xfrm>
          <a:prstGeom prst="rect">
            <a:avLst/>
          </a:prstGeom>
          <a:solidFill>
            <a:srgbClr val="00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sz="2800" b="1">
                <a:latin typeface="Tahoma" charset="0"/>
              </a:rPr>
              <a:t>Factors affecting electronegativity</a:t>
            </a:r>
          </a:p>
        </p:txBody>
      </p:sp>
      <p:sp>
        <p:nvSpPr>
          <p:cNvPr id="155651" name="Rectangle 3"/>
          <p:cNvSpPr>
            <a:spLocks noChangeArrowheads="1"/>
          </p:cNvSpPr>
          <p:nvPr/>
        </p:nvSpPr>
        <p:spPr bwMode="auto">
          <a:xfrm>
            <a:off x="323850" y="1196975"/>
            <a:ext cx="8640763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marL="441325" indent="-441325"/>
            <a:r>
              <a:rPr lang="en-GB" sz="2400">
                <a:latin typeface="Tahoma" charset="0"/>
              </a:rPr>
              <a:t>1)	</a:t>
            </a:r>
            <a:r>
              <a:rPr lang="en-GB" sz="2400">
                <a:solidFill>
                  <a:srgbClr val="FF0000"/>
                </a:solidFill>
                <a:latin typeface="Tahoma" charset="0"/>
              </a:rPr>
              <a:t>Nuclear charge</a:t>
            </a:r>
            <a:r>
              <a:rPr lang="en-GB" sz="2400">
                <a:latin typeface="Tahoma" charset="0"/>
              </a:rPr>
              <a:t> </a:t>
            </a:r>
            <a:r>
              <a:rPr lang="en-GB" sz="2400">
                <a:solidFill>
                  <a:schemeClr val="bg1"/>
                </a:solidFill>
                <a:latin typeface="Tahoma" charset="0"/>
              </a:rPr>
              <a:t>– the more protons, the stronger the attraction from the nucleus to the bonding pair of electrons.</a:t>
            </a:r>
          </a:p>
        </p:txBody>
      </p:sp>
      <p:sp>
        <p:nvSpPr>
          <p:cNvPr id="155652" name="Rectangle 4"/>
          <p:cNvSpPr>
            <a:spLocks noChangeArrowheads="1"/>
          </p:cNvSpPr>
          <p:nvPr/>
        </p:nvSpPr>
        <p:spPr bwMode="auto">
          <a:xfrm>
            <a:off x="323850" y="2636838"/>
            <a:ext cx="8640763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marL="441325" indent="-441325"/>
            <a:r>
              <a:rPr lang="en-GB" sz="2400">
                <a:latin typeface="Tahoma" charset="0"/>
              </a:rPr>
              <a:t>2)	</a:t>
            </a:r>
            <a:r>
              <a:rPr lang="en-GB" sz="2400">
                <a:solidFill>
                  <a:srgbClr val="FF0000"/>
                </a:solidFill>
                <a:latin typeface="Tahoma" charset="0"/>
              </a:rPr>
              <a:t>Atomic radius</a:t>
            </a:r>
            <a:r>
              <a:rPr lang="en-GB" sz="2400">
                <a:latin typeface="Tahoma" charset="0"/>
              </a:rPr>
              <a:t> </a:t>
            </a:r>
            <a:r>
              <a:rPr lang="en-GB" sz="2400">
                <a:solidFill>
                  <a:schemeClr val="bg1"/>
                </a:solidFill>
                <a:latin typeface="Tahoma" charset="0"/>
              </a:rPr>
              <a:t>– the closer the bonding electrons to the nucleus, the stronger the attraction from the nucleus to the bonding pair of electrons.</a:t>
            </a:r>
          </a:p>
        </p:txBody>
      </p:sp>
      <p:sp>
        <p:nvSpPr>
          <p:cNvPr id="155653" name="Rectangle 5"/>
          <p:cNvSpPr>
            <a:spLocks noChangeArrowheads="1"/>
          </p:cNvSpPr>
          <p:nvPr/>
        </p:nvSpPr>
        <p:spPr bwMode="auto">
          <a:xfrm>
            <a:off x="323850" y="4116388"/>
            <a:ext cx="8820150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marL="441325" indent="-441325"/>
            <a:r>
              <a:rPr lang="en-GB" sz="2400">
                <a:latin typeface="Tahoma" charset="0"/>
              </a:rPr>
              <a:t>3)	</a:t>
            </a:r>
            <a:r>
              <a:rPr lang="en-GB" sz="2400">
                <a:solidFill>
                  <a:srgbClr val="FF0000"/>
                </a:solidFill>
                <a:latin typeface="Tahoma" charset="0"/>
              </a:rPr>
              <a:t>Shielding</a:t>
            </a:r>
            <a:r>
              <a:rPr lang="en-GB" sz="2400">
                <a:latin typeface="Tahoma" charset="0"/>
              </a:rPr>
              <a:t> </a:t>
            </a:r>
            <a:r>
              <a:rPr lang="en-GB" sz="2400">
                <a:solidFill>
                  <a:schemeClr val="bg1"/>
                </a:solidFill>
                <a:latin typeface="Tahoma" charset="0"/>
              </a:rPr>
              <a:t>– the less shells of electrons shielding (repelling) the bonding electrons, the stronger the attraction from the nucleus to the bonding pair of electrons.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5651" grpId="0"/>
      <p:bldP spid="155652" grpId="0"/>
      <p:bldP spid="15565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323850" y="404813"/>
            <a:ext cx="8208963" cy="528637"/>
          </a:xfrm>
          <a:prstGeom prst="rect">
            <a:avLst/>
          </a:prstGeom>
          <a:solidFill>
            <a:srgbClr val="00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sz="2800" b="1">
                <a:latin typeface="Tahoma" charset="0"/>
              </a:rPr>
              <a:t>Factors affecting electronegativity</a:t>
            </a:r>
          </a:p>
        </p:txBody>
      </p:sp>
      <p:sp>
        <p:nvSpPr>
          <p:cNvPr id="8195" name="Rectangle 1184"/>
          <p:cNvSpPr>
            <a:spLocks noChangeArrowheads="1"/>
          </p:cNvSpPr>
          <p:nvPr/>
        </p:nvSpPr>
        <p:spPr bwMode="auto">
          <a:xfrm>
            <a:off x="323850" y="1379538"/>
            <a:ext cx="8640763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marL="441325" indent="-441325"/>
            <a:r>
              <a:rPr lang="en-GB" sz="2400">
                <a:latin typeface="Tahoma" charset="0"/>
              </a:rPr>
              <a:t>1)	</a:t>
            </a:r>
            <a:r>
              <a:rPr lang="en-GB" sz="2400">
                <a:solidFill>
                  <a:srgbClr val="FF0000"/>
                </a:solidFill>
                <a:latin typeface="Tahoma" charset="0"/>
              </a:rPr>
              <a:t>Nuclear charge</a:t>
            </a:r>
            <a:r>
              <a:rPr lang="en-GB" sz="2400">
                <a:latin typeface="Tahoma" charset="0"/>
              </a:rPr>
              <a:t> – more protons, stronger attraction between nucleus and bonding pair of electrons.</a:t>
            </a:r>
          </a:p>
        </p:txBody>
      </p:sp>
      <p:sp>
        <p:nvSpPr>
          <p:cNvPr id="8196" name="Rectangle 1185"/>
          <p:cNvSpPr>
            <a:spLocks noChangeArrowheads="1"/>
          </p:cNvSpPr>
          <p:nvPr/>
        </p:nvSpPr>
        <p:spPr bwMode="auto">
          <a:xfrm>
            <a:off x="323850" y="2820988"/>
            <a:ext cx="8640763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marL="441325" indent="-441325"/>
            <a:r>
              <a:rPr lang="en-GB" sz="2400">
                <a:latin typeface="Tahoma" charset="0"/>
              </a:rPr>
              <a:t>2)	</a:t>
            </a:r>
            <a:r>
              <a:rPr lang="en-GB" sz="2400">
                <a:solidFill>
                  <a:srgbClr val="FF0000"/>
                </a:solidFill>
                <a:latin typeface="Tahoma" charset="0"/>
              </a:rPr>
              <a:t>Atomic radius</a:t>
            </a:r>
            <a:r>
              <a:rPr lang="en-GB" sz="2400">
                <a:latin typeface="Tahoma" charset="0"/>
              </a:rPr>
              <a:t> – closer to the nucleus, stronger attraction between nucleus and bonding pair of electrons.</a:t>
            </a:r>
          </a:p>
        </p:txBody>
      </p:sp>
      <p:sp>
        <p:nvSpPr>
          <p:cNvPr id="8197" name="Rectangle 1186"/>
          <p:cNvSpPr>
            <a:spLocks noChangeArrowheads="1"/>
          </p:cNvSpPr>
          <p:nvPr/>
        </p:nvSpPr>
        <p:spPr bwMode="auto">
          <a:xfrm>
            <a:off x="323850" y="4116388"/>
            <a:ext cx="8820150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marL="441325" indent="-441325"/>
            <a:r>
              <a:rPr lang="en-GB" sz="2400">
                <a:latin typeface="Tahoma" charset="0"/>
              </a:rPr>
              <a:t>3)</a:t>
            </a:r>
            <a:r>
              <a:rPr lang="en-GB" sz="2400">
                <a:solidFill>
                  <a:srgbClr val="FF0000"/>
                </a:solidFill>
                <a:latin typeface="Tahoma" charset="0"/>
              </a:rPr>
              <a:t>	Shielding</a:t>
            </a:r>
            <a:r>
              <a:rPr lang="en-GB" sz="2400">
                <a:latin typeface="Tahoma" charset="0"/>
              </a:rPr>
              <a:t> – less shells of electrons between the nucleus and the electrons, less shielding (less repulsion), </a:t>
            </a:r>
            <a:r>
              <a:rPr lang="en-GB" sz="2400"/>
              <a:t>stronger attraction between nucleus and bonding pair of electrons.</a:t>
            </a:r>
            <a:endParaRPr lang="en-GB" sz="3200">
              <a:latin typeface="Tahoma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323850" y="404813"/>
            <a:ext cx="8208963" cy="528637"/>
          </a:xfrm>
          <a:prstGeom prst="rect">
            <a:avLst/>
          </a:prstGeom>
          <a:solidFill>
            <a:srgbClr val="00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sz="2800" b="1">
                <a:latin typeface="Tahoma" charset="0"/>
              </a:rPr>
              <a:t>Trend down a group</a:t>
            </a:r>
          </a:p>
        </p:txBody>
      </p:sp>
      <p:sp>
        <p:nvSpPr>
          <p:cNvPr id="9219" name="Rectangle 3"/>
          <p:cNvSpPr>
            <a:spLocks noChangeArrowheads="1"/>
          </p:cNvSpPr>
          <p:nvPr/>
        </p:nvSpPr>
        <p:spPr bwMode="auto">
          <a:xfrm>
            <a:off x="323850" y="1562100"/>
            <a:ext cx="86407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marL="441325" indent="-441325"/>
            <a:r>
              <a:rPr lang="en-GB" sz="2400">
                <a:solidFill>
                  <a:srgbClr val="0033CC"/>
                </a:solidFill>
                <a:latin typeface="Tahoma" charset="0"/>
              </a:rPr>
              <a:t>Electronegativity decreases</a:t>
            </a:r>
          </a:p>
        </p:txBody>
      </p:sp>
      <p:sp>
        <p:nvSpPr>
          <p:cNvPr id="156676" name="Rectangle 4"/>
          <p:cNvSpPr>
            <a:spLocks noChangeArrowheads="1"/>
          </p:cNvSpPr>
          <p:nvPr/>
        </p:nvSpPr>
        <p:spPr bwMode="auto">
          <a:xfrm>
            <a:off x="323850" y="2273300"/>
            <a:ext cx="8640763" cy="191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marL="441325" indent="-441325">
              <a:spcAft>
                <a:spcPct val="50000"/>
              </a:spcAft>
              <a:buFontTx/>
              <a:buChar char="•"/>
            </a:pPr>
            <a:r>
              <a:rPr lang="en-GB" sz="2400">
                <a:latin typeface="Tahoma" charset="0"/>
              </a:rPr>
              <a:t>Atomic radius increases</a:t>
            </a:r>
          </a:p>
          <a:p>
            <a:pPr marL="441325" indent="-441325">
              <a:spcAft>
                <a:spcPct val="50000"/>
              </a:spcAft>
              <a:buFontTx/>
              <a:buChar char="•"/>
            </a:pPr>
            <a:r>
              <a:rPr lang="en-GB" sz="2400">
                <a:latin typeface="Tahoma" charset="0"/>
              </a:rPr>
              <a:t>More shielding</a:t>
            </a:r>
          </a:p>
          <a:p>
            <a:pPr marL="441325" indent="-441325">
              <a:spcAft>
                <a:spcPct val="50000"/>
              </a:spcAft>
              <a:buFontTx/>
              <a:buChar char="•"/>
            </a:pPr>
            <a:r>
              <a:rPr lang="en-GB" sz="2400">
                <a:latin typeface="Tahoma" charset="0"/>
                <a:sym typeface="Symbol" charset="0"/>
              </a:rPr>
              <a:t> Less attraction between nucleus and bonding pair of electrons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667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5" descr="FG09_38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71550" y="260350"/>
            <a:ext cx="7561263" cy="6257925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2"/>
          <p:cNvSpPr txBox="1">
            <a:spLocks noChangeArrowheads="1"/>
          </p:cNvSpPr>
          <p:nvPr/>
        </p:nvSpPr>
        <p:spPr bwMode="auto">
          <a:xfrm>
            <a:off x="323850" y="404813"/>
            <a:ext cx="8208963" cy="528637"/>
          </a:xfrm>
          <a:prstGeom prst="rect">
            <a:avLst/>
          </a:prstGeom>
          <a:solidFill>
            <a:srgbClr val="00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sz="2800" b="1">
                <a:latin typeface="Tahoma" charset="0"/>
              </a:rPr>
              <a:t>Trend across a period</a:t>
            </a: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323850" y="1562100"/>
            <a:ext cx="86407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marL="441325" indent="-441325"/>
            <a:r>
              <a:rPr lang="en-GB" sz="2400">
                <a:solidFill>
                  <a:srgbClr val="0033CC"/>
                </a:solidFill>
                <a:latin typeface="Tahoma" charset="0"/>
              </a:rPr>
              <a:t>Electronegativity increases</a:t>
            </a:r>
          </a:p>
        </p:txBody>
      </p:sp>
      <p:sp>
        <p:nvSpPr>
          <p:cNvPr id="157700" name="Rectangle 4"/>
          <p:cNvSpPr>
            <a:spLocks noChangeArrowheads="1"/>
          </p:cNvSpPr>
          <p:nvPr/>
        </p:nvSpPr>
        <p:spPr bwMode="auto">
          <a:xfrm>
            <a:off x="323850" y="2273300"/>
            <a:ext cx="8640763" cy="191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marL="441325" indent="-441325">
              <a:spcAft>
                <a:spcPct val="50000"/>
              </a:spcAft>
              <a:buFontTx/>
              <a:buChar char="•"/>
            </a:pPr>
            <a:r>
              <a:rPr lang="en-GB" sz="2400">
                <a:latin typeface="Tahoma" charset="0"/>
              </a:rPr>
              <a:t>Atomic radius decreases</a:t>
            </a:r>
          </a:p>
          <a:p>
            <a:pPr marL="441325" indent="-441325">
              <a:spcAft>
                <a:spcPct val="50000"/>
              </a:spcAft>
              <a:buFontTx/>
              <a:buChar char="•"/>
            </a:pPr>
            <a:r>
              <a:rPr lang="en-GB" sz="2400">
                <a:latin typeface="Tahoma" charset="0"/>
              </a:rPr>
              <a:t>More nuclear charge</a:t>
            </a:r>
          </a:p>
          <a:p>
            <a:pPr marL="441325" indent="-441325">
              <a:spcAft>
                <a:spcPct val="50000"/>
              </a:spcAft>
              <a:buFontTx/>
              <a:buChar char="•"/>
            </a:pPr>
            <a:r>
              <a:rPr lang="en-GB" sz="2400">
                <a:latin typeface="Tahoma" charset="0"/>
                <a:sym typeface="Symbol" charset="0"/>
              </a:rPr>
              <a:t> Stronger attraction between nucleus and bonding pair of electrons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770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323850" y="404813"/>
            <a:ext cx="8208963" cy="528637"/>
          </a:xfrm>
          <a:prstGeom prst="rect">
            <a:avLst/>
          </a:prstGeom>
          <a:solidFill>
            <a:srgbClr val="00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sz="2800" b="1">
                <a:latin typeface="Tahoma" charset="0"/>
              </a:rPr>
              <a:t>Formation of a covalent bond</a:t>
            </a:r>
          </a:p>
        </p:txBody>
      </p:sp>
      <p:pic>
        <p:nvPicPr>
          <p:cNvPr id="12291" name="Picture 5" descr="animbond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1773238"/>
            <a:ext cx="664845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5" descr="covalen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350"/>
            <a:ext cx="6156325" cy="311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Picture 9" descr="polar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95613"/>
            <a:ext cx="6624638" cy="3357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6" name="Text Box 2"/>
          <p:cNvSpPr txBox="1">
            <a:spLocks noChangeArrowheads="1"/>
          </p:cNvSpPr>
          <p:nvPr/>
        </p:nvSpPr>
        <p:spPr bwMode="auto">
          <a:xfrm>
            <a:off x="5219700" y="1339850"/>
            <a:ext cx="345598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sz="2800" b="1">
                <a:latin typeface="Tahoma" charset="0"/>
              </a:rPr>
              <a:t>Non-polar bond</a:t>
            </a:r>
          </a:p>
        </p:txBody>
      </p:sp>
      <p:sp>
        <p:nvSpPr>
          <p:cNvPr id="13317" name="Text Box 13"/>
          <p:cNvSpPr txBox="1">
            <a:spLocks noChangeArrowheads="1"/>
          </p:cNvSpPr>
          <p:nvPr/>
        </p:nvSpPr>
        <p:spPr bwMode="auto">
          <a:xfrm>
            <a:off x="5148263" y="4292600"/>
            <a:ext cx="345598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sz="2800" b="1">
                <a:latin typeface="Tahoma" charset="0"/>
              </a:rPr>
              <a:t>Polar bond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111" r="21666" b="18889"/>
          <a:stretch>
            <a:fillRect/>
          </a:stretch>
        </p:blipFill>
        <p:spPr bwMode="auto">
          <a:xfrm>
            <a:off x="-1404938" y="1341438"/>
            <a:ext cx="10009188" cy="4792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7027" name="Group 51"/>
          <p:cNvGraphicFramePr>
            <a:graphicFrameLocks noGrp="1"/>
          </p:cNvGraphicFramePr>
          <p:nvPr/>
        </p:nvGraphicFramePr>
        <p:xfrm>
          <a:off x="611188" y="549275"/>
          <a:ext cx="8137525" cy="5904866"/>
        </p:xfrm>
        <a:graphic>
          <a:graphicData uri="http://schemas.openxmlformats.org/drawingml/2006/table">
            <a:tbl>
              <a:tblPr/>
              <a:tblGrid>
                <a:gridCol w="3313112"/>
                <a:gridCol w="4824413"/>
              </a:tblGrid>
              <a:tr h="21605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charset="0"/>
                          <a:cs typeface="Arial" charset="0"/>
                        </a:rPr>
                        <a:t>  </a:t>
                      </a:r>
                      <a:r>
                        <a:rPr kumimoji="0" lang="en-GB" sz="7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charset="0"/>
                          <a:cs typeface="Arial" charset="0"/>
                        </a:rPr>
                        <a:t> </a:t>
                      </a:r>
                      <a:r>
                        <a:rPr kumimoji="0" lang="en-GB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charset="0"/>
                          <a:cs typeface="Arial" charset="0"/>
                        </a:rPr>
                        <a:t>                             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ＭＳ Ｐゴシック" charset="0"/>
                          <a:cs typeface="Arial" charset="0"/>
                        </a:rPr>
                        <a:t>HCl polar bond showing the unequal sharing of a cloud of electron density. 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40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charset="0"/>
                          <a:cs typeface="Arial" charset="0"/>
                        </a:rPr>
                        <a:t>  </a:t>
                      </a:r>
                      <a:r>
                        <a:rPr kumimoji="0" lang="en-GB" sz="5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charset="0"/>
                          <a:cs typeface="Arial" charset="0"/>
                        </a:rPr>
                        <a:t> </a:t>
                      </a:r>
                      <a:r>
                        <a:rPr kumimoji="0" lang="en-GB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charset="0"/>
                          <a:cs typeface="Arial" charset="0"/>
                        </a:rPr>
                        <a:t>                             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ＭＳ Ｐゴシック" charset="0"/>
                          <a:cs typeface="Arial" charset="0"/>
                        </a:rPr>
                        <a:t>HCl polar bond showing the partial (</a:t>
                      </a:r>
                      <a:r>
                        <a:rPr kumimoji="0" lang="en-GB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ＭＳ Ｐゴシック" charset="0"/>
                          <a:cs typeface="Arial" charset="0"/>
                          <a:sym typeface="Symbol" charset="0"/>
                        </a:rPr>
                        <a:t></a:t>
                      </a:r>
                      <a:r>
                        <a:rPr kumimoji="0" lang="en-GB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ＭＳ Ｐゴシック" charset="0"/>
                          <a:cs typeface="Arial" charset="0"/>
                        </a:rPr>
                        <a:t>+) change on hydrogen and the partial (</a:t>
                      </a:r>
                      <a:r>
                        <a:rPr kumimoji="0" lang="en-GB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ＭＳ Ｐゴシック" charset="0"/>
                          <a:cs typeface="Arial" charset="0"/>
                          <a:sym typeface="Symbol" charset="0"/>
                        </a:rPr>
                        <a:t></a:t>
                      </a:r>
                      <a:r>
                        <a:rPr kumimoji="0" lang="en-GB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ＭＳ Ｐゴシック" charset="0"/>
                          <a:cs typeface="Arial" charset="0"/>
                        </a:rPr>
                        <a:t> -) change on chlorine.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033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charset="0"/>
                          <a:cs typeface="Arial" charset="0"/>
                        </a:rPr>
                        <a:t>  </a:t>
                      </a:r>
                      <a:r>
                        <a:rPr kumimoji="0" lang="en-GB" sz="4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charset="0"/>
                          <a:cs typeface="Arial" charset="0"/>
                        </a:rPr>
                        <a:t> </a:t>
                      </a:r>
                      <a:r>
                        <a:rPr kumimoji="0" lang="en-GB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charset="0"/>
                          <a:cs typeface="Arial" charset="0"/>
                        </a:rPr>
                        <a:t>                             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ＭＳ Ｐゴシック" charset="0"/>
                          <a:cs typeface="Arial" charset="0"/>
                        </a:rPr>
                        <a:t>HCl polar bond showing the direction of the dipole with an arrow pointing toward the more negative atom. The + on the opposite end also reminds us which atom is more positive.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5376" name="Picture 5" descr="HCL-BO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765175"/>
            <a:ext cx="2379663" cy="169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7" name="Picture 8" descr="HCl-gre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2924175"/>
            <a:ext cx="2379662" cy="1343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8" name="Picture 11" descr="HCL-arrow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4868863"/>
            <a:ext cx="2379663" cy="108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Freeform 4"/>
          <p:cNvSpPr>
            <a:spLocks/>
          </p:cNvSpPr>
          <p:nvPr/>
        </p:nvSpPr>
        <p:spPr bwMode="auto">
          <a:xfrm>
            <a:off x="323850" y="1843088"/>
            <a:ext cx="1727200" cy="865187"/>
          </a:xfrm>
          <a:custGeom>
            <a:avLst/>
            <a:gdLst>
              <a:gd name="T0" fmla="*/ 1721462 w 1204"/>
              <a:gd name="T1" fmla="*/ 477408 h 473"/>
              <a:gd name="T2" fmla="*/ 1701378 w 1204"/>
              <a:gd name="T3" fmla="*/ 524965 h 473"/>
              <a:gd name="T4" fmla="*/ 1664080 w 1204"/>
              <a:gd name="T5" fmla="*/ 576182 h 473"/>
              <a:gd name="T6" fmla="*/ 1621043 w 1204"/>
              <a:gd name="T7" fmla="*/ 616423 h 473"/>
              <a:gd name="T8" fmla="*/ 1559357 w 1204"/>
              <a:gd name="T9" fmla="*/ 662152 h 473"/>
              <a:gd name="T10" fmla="*/ 1499106 w 1204"/>
              <a:gd name="T11" fmla="*/ 696905 h 473"/>
              <a:gd name="T12" fmla="*/ 1421641 w 1204"/>
              <a:gd name="T13" fmla="*/ 735317 h 473"/>
              <a:gd name="T14" fmla="*/ 1349913 w 1204"/>
              <a:gd name="T15" fmla="*/ 764584 h 473"/>
              <a:gd name="T16" fmla="*/ 1265274 w 1204"/>
              <a:gd name="T17" fmla="*/ 793850 h 473"/>
              <a:gd name="T18" fmla="*/ 1189243 w 1204"/>
              <a:gd name="T19" fmla="*/ 815800 h 473"/>
              <a:gd name="T20" fmla="*/ 1104605 w 1204"/>
              <a:gd name="T21" fmla="*/ 835921 h 473"/>
              <a:gd name="T22" fmla="*/ 1031443 w 1204"/>
              <a:gd name="T23" fmla="*/ 850554 h 473"/>
              <a:gd name="T24" fmla="*/ 952542 w 1204"/>
              <a:gd name="T25" fmla="*/ 859700 h 473"/>
              <a:gd name="T26" fmla="*/ 889422 w 1204"/>
              <a:gd name="T27" fmla="*/ 865187 h 473"/>
              <a:gd name="T28" fmla="*/ 823433 w 1204"/>
              <a:gd name="T29" fmla="*/ 863358 h 473"/>
              <a:gd name="T30" fmla="*/ 758878 w 1204"/>
              <a:gd name="T31" fmla="*/ 857870 h 473"/>
              <a:gd name="T32" fmla="*/ 678543 w 1204"/>
              <a:gd name="T33" fmla="*/ 846896 h 473"/>
              <a:gd name="T34" fmla="*/ 605381 w 1204"/>
              <a:gd name="T35" fmla="*/ 832262 h 473"/>
              <a:gd name="T36" fmla="*/ 519308 w 1204"/>
              <a:gd name="T37" fmla="*/ 810313 h 473"/>
              <a:gd name="T38" fmla="*/ 444711 w 1204"/>
              <a:gd name="T39" fmla="*/ 788363 h 473"/>
              <a:gd name="T40" fmla="*/ 360072 w 1204"/>
              <a:gd name="T41" fmla="*/ 757267 h 473"/>
              <a:gd name="T42" fmla="*/ 288345 w 1204"/>
              <a:gd name="T43" fmla="*/ 728001 h 473"/>
              <a:gd name="T44" fmla="*/ 213748 w 1204"/>
              <a:gd name="T45" fmla="*/ 689589 h 473"/>
              <a:gd name="T46" fmla="*/ 154932 w 1204"/>
              <a:gd name="T47" fmla="*/ 653006 h 473"/>
              <a:gd name="T48" fmla="*/ 96115 w 1204"/>
              <a:gd name="T49" fmla="*/ 607277 h 473"/>
              <a:gd name="T50" fmla="*/ 54513 w 1204"/>
              <a:gd name="T51" fmla="*/ 565207 h 473"/>
              <a:gd name="T52" fmla="*/ 20084 w 1204"/>
              <a:gd name="T53" fmla="*/ 513991 h 473"/>
              <a:gd name="T54" fmla="*/ 4304 w 1204"/>
              <a:gd name="T55" fmla="*/ 466433 h 473"/>
              <a:gd name="T56" fmla="*/ 1435 w 1204"/>
              <a:gd name="T57" fmla="*/ 409729 h 473"/>
              <a:gd name="T58" fmla="*/ 15780 w 1204"/>
              <a:gd name="T59" fmla="*/ 362171 h 473"/>
              <a:gd name="T60" fmla="*/ 45906 w 1204"/>
              <a:gd name="T61" fmla="*/ 310955 h 473"/>
              <a:gd name="T62" fmla="*/ 84639 w 1204"/>
              <a:gd name="T63" fmla="*/ 267056 h 473"/>
              <a:gd name="T64" fmla="*/ 140586 w 1204"/>
              <a:gd name="T65" fmla="*/ 221327 h 473"/>
              <a:gd name="T66" fmla="*/ 199403 w 1204"/>
              <a:gd name="T67" fmla="*/ 184744 h 473"/>
              <a:gd name="T68" fmla="*/ 272565 w 1204"/>
              <a:gd name="T69" fmla="*/ 144503 h 473"/>
              <a:gd name="T70" fmla="*/ 342858 w 1204"/>
              <a:gd name="T71" fmla="*/ 113407 h 473"/>
              <a:gd name="T72" fmla="*/ 426062 w 1204"/>
              <a:gd name="T73" fmla="*/ 82312 h 473"/>
              <a:gd name="T74" fmla="*/ 502093 w 1204"/>
              <a:gd name="T75" fmla="*/ 58533 h 473"/>
              <a:gd name="T76" fmla="*/ 588166 w 1204"/>
              <a:gd name="T77" fmla="*/ 36583 h 473"/>
              <a:gd name="T78" fmla="*/ 661328 w 1204"/>
              <a:gd name="T79" fmla="*/ 21950 h 473"/>
              <a:gd name="T80" fmla="*/ 741663 w 1204"/>
              <a:gd name="T81" fmla="*/ 9146 h 473"/>
              <a:gd name="T82" fmla="*/ 807652 w 1204"/>
              <a:gd name="T83" fmla="*/ 1829 h 473"/>
              <a:gd name="T84" fmla="*/ 876511 w 1204"/>
              <a:gd name="T85" fmla="*/ 0 h 473"/>
              <a:gd name="T86" fmla="*/ 938197 w 1204"/>
              <a:gd name="T87" fmla="*/ 3658 h 473"/>
              <a:gd name="T88" fmla="*/ 1014228 w 1204"/>
              <a:gd name="T89" fmla="*/ 12804 h 473"/>
              <a:gd name="T90" fmla="*/ 1085955 w 1204"/>
              <a:gd name="T91" fmla="*/ 25608 h 473"/>
              <a:gd name="T92" fmla="*/ 1172029 w 1204"/>
              <a:gd name="T93" fmla="*/ 43900 h 473"/>
              <a:gd name="T94" fmla="*/ 1246625 w 1204"/>
              <a:gd name="T95" fmla="*/ 65849 h 473"/>
              <a:gd name="T96" fmla="*/ 1332698 w 1204"/>
              <a:gd name="T97" fmla="*/ 93287 h 473"/>
              <a:gd name="T98" fmla="*/ 1404426 w 1204"/>
              <a:gd name="T99" fmla="*/ 122553 h 473"/>
              <a:gd name="T100" fmla="*/ 1483326 w 1204"/>
              <a:gd name="T101" fmla="*/ 159136 h 473"/>
              <a:gd name="T102" fmla="*/ 1545012 w 1204"/>
              <a:gd name="T103" fmla="*/ 193890 h 473"/>
              <a:gd name="T104" fmla="*/ 1608132 w 1204"/>
              <a:gd name="T105" fmla="*/ 237789 h 473"/>
              <a:gd name="T106" fmla="*/ 1654038 w 1204"/>
              <a:gd name="T107" fmla="*/ 279860 h 473"/>
              <a:gd name="T108" fmla="*/ 1694205 w 1204"/>
              <a:gd name="T109" fmla="*/ 329247 h 473"/>
              <a:gd name="T110" fmla="*/ 1717158 w 1204"/>
              <a:gd name="T111" fmla="*/ 374975 h 473"/>
              <a:gd name="T112" fmla="*/ 1727200 w 1204"/>
              <a:gd name="T113" fmla="*/ 431679 h 473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0" t="0" r="r" b="b"/>
            <a:pathLst>
              <a:path w="1204" h="473">
                <a:moveTo>
                  <a:pt x="1204" y="236"/>
                </a:moveTo>
                <a:lnTo>
                  <a:pt x="1204" y="236"/>
                </a:lnTo>
                <a:lnTo>
                  <a:pt x="1204" y="242"/>
                </a:lnTo>
                <a:lnTo>
                  <a:pt x="1204" y="243"/>
                </a:lnTo>
                <a:lnTo>
                  <a:pt x="1203" y="249"/>
                </a:lnTo>
                <a:lnTo>
                  <a:pt x="1203" y="250"/>
                </a:lnTo>
                <a:lnTo>
                  <a:pt x="1202" y="255"/>
                </a:lnTo>
                <a:lnTo>
                  <a:pt x="1201" y="256"/>
                </a:lnTo>
                <a:lnTo>
                  <a:pt x="1200" y="261"/>
                </a:lnTo>
                <a:lnTo>
                  <a:pt x="1199" y="262"/>
                </a:lnTo>
                <a:lnTo>
                  <a:pt x="1197" y="267"/>
                </a:lnTo>
                <a:lnTo>
                  <a:pt x="1197" y="269"/>
                </a:lnTo>
                <a:lnTo>
                  <a:pt x="1194" y="274"/>
                </a:lnTo>
                <a:lnTo>
                  <a:pt x="1194" y="275"/>
                </a:lnTo>
                <a:lnTo>
                  <a:pt x="1191" y="280"/>
                </a:lnTo>
                <a:lnTo>
                  <a:pt x="1190" y="281"/>
                </a:lnTo>
                <a:lnTo>
                  <a:pt x="1187" y="286"/>
                </a:lnTo>
                <a:lnTo>
                  <a:pt x="1186" y="287"/>
                </a:lnTo>
                <a:lnTo>
                  <a:pt x="1182" y="292"/>
                </a:lnTo>
                <a:lnTo>
                  <a:pt x="1181" y="293"/>
                </a:lnTo>
                <a:lnTo>
                  <a:pt x="1177" y="297"/>
                </a:lnTo>
                <a:lnTo>
                  <a:pt x="1176" y="299"/>
                </a:lnTo>
                <a:lnTo>
                  <a:pt x="1172" y="303"/>
                </a:lnTo>
                <a:lnTo>
                  <a:pt x="1171" y="304"/>
                </a:lnTo>
                <a:lnTo>
                  <a:pt x="1166" y="309"/>
                </a:lnTo>
                <a:lnTo>
                  <a:pt x="1165" y="310"/>
                </a:lnTo>
                <a:lnTo>
                  <a:pt x="1160" y="315"/>
                </a:lnTo>
                <a:lnTo>
                  <a:pt x="1159" y="316"/>
                </a:lnTo>
                <a:lnTo>
                  <a:pt x="1153" y="320"/>
                </a:lnTo>
                <a:lnTo>
                  <a:pt x="1152" y="321"/>
                </a:lnTo>
                <a:lnTo>
                  <a:pt x="1146" y="326"/>
                </a:lnTo>
                <a:lnTo>
                  <a:pt x="1145" y="327"/>
                </a:lnTo>
                <a:lnTo>
                  <a:pt x="1139" y="331"/>
                </a:lnTo>
                <a:lnTo>
                  <a:pt x="1137" y="332"/>
                </a:lnTo>
                <a:lnTo>
                  <a:pt x="1131" y="336"/>
                </a:lnTo>
                <a:lnTo>
                  <a:pt x="1130" y="337"/>
                </a:lnTo>
                <a:lnTo>
                  <a:pt x="1123" y="342"/>
                </a:lnTo>
                <a:lnTo>
                  <a:pt x="1121" y="343"/>
                </a:lnTo>
                <a:lnTo>
                  <a:pt x="1115" y="347"/>
                </a:lnTo>
                <a:lnTo>
                  <a:pt x="1113" y="348"/>
                </a:lnTo>
                <a:lnTo>
                  <a:pt x="1106" y="352"/>
                </a:lnTo>
                <a:lnTo>
                  <a:pt x="1104" y="353"/>
                </a:lnTo>
                <a:lnTo>
                  <a:pt x="1097" y="357"/>
                </a:lnTo>
                <a:lnTo>
                  <a:pt x="1095" y="358"/>
                </a:lnTo>
                <a:lnTo>
                  <a:pt x="1087" y="362"/>
                </a:lnTo>
                <a:lnTo>
                  <a:pt x="1085" y="363"/>
                </a:lnTo>
                <a:lnTo>
                  <a:pt x="1077" y="367"/>
                </a:lnTo>
                <a:lnTo>
                  <a:pt x="1075" y="368"/>
                </a:lnTo>
                <a:lnTo>
                  <a:pt x="1067" y="371"/>
                </a:lnTo>
                <a:lnTo>
                  <a:pt x="1065" y="372"/>
                </a:lnTo>
                <a:lnTo>
                  <a:pt x="1057" y="376"/>
                </a:lnTo>
                <a:lnTo>
                  <a:pt x="1055" y="377"/>
                </a:lnTo>
                <a:lnTo>
                  <a:pt x="1047" y="381"/>
                </a:lnTo>
                <a:lnTo>
                  <a:pt x="1045" y="381"/>
                </a:lnTo>
                <a:lnTo>
                  <a:pt x="1036" y="385"/>
                </a:lnTo>
                <a:lnTo>
                  <a:pt x="1034" y="386"/>
                </a:lnTo>
                <a:lnTo>
                  <a:pt x="1025" y="389"/>
                </a:lnTo>
                <a:lnTo>
                  <a:pt x="1023" y="390"/>
                </a:lnTo>
                <a:lnTo>
                  <a:pt x="1014" y="394"/>
                </a:lnTo>
                <a:lnTo>
                  <a:pt x="1012" y="395"/>
                </a:lnTo>
                <a:lnTo>
                  <a:pt x="1003" y="398"/>
                </a:lnTo>
                <a:lnTo>
                  <a:pt x="1000" y="399"/>
                </a:lnTo>
                <a:lnTo>
                  <a:pt x="991" y="402"/>
                </a:lnTo>
                <a:lnTo>
                  <a:pt x="989" y="403"/>
                </a:lnTo>
                <a:lnTo>
                  <a:pt x="979" y="406"/>
                </a:lnTo>
                <a:lnTo>
                  <a:pt x="977" y="407"/>
                </a:lnTo>
                <a:lnTo>
                  <a:pt x="968" y="410"/>
                </a:lnTo>
                <a:lnTo>
                  <a:pt x="965" y="411"/>
                </a:lnTo>
                <a:lnTo>
                  <a:pt x="956" y="414"/>
                </a:lnTo>
                <a:lnTo>
                  <a:pt x="953" y="414"/>
                </a:lnTo>
                <a:lnTo>
                  <a:pt x="944" y="417"/>
                </a:lnTo>
                <a:lnTo>
                  <a:pt x="941" y="418"/>
                </a:lnTo>
                <a:lnTo>
                  <a:pt x="931" y="421"/>
                </a:lnTo>
                <a:lnTo>
                  <a:pt x="929" y="422"/>
                </a:lnTo>
                <a:lnTo>
                  <a:pt x="919" y="424"/>
                </a:lnTo>
                <a:lnTo>
                  <a:pt x="917" y="425"/>
                </a:lnTo>
                <a:lnTo>
                  <a:pt x="907" y="428"/>
                </a:lnTo>
                <a:lnTo>
                  <a:pt x="904" y="428"/>
                </a:lnTo>
                <a:lnTo>
                  <a:pt x="894" y="431"/>
                </a:lnTo>
                <a:lnTo>
                  <a:pt x="892" y="432"/>
                </a:lnTo>
                <a:lnTo>
                  <a:pt x="882" y="434"/>
                </a:lnTo>
                <a:lnTo>
                  <a:pt x="879" y="435"/>
                </a:lnTo>
                <a:lnTo>
                  <a:pt x="869" y="437"/>
                </a:lnTo>
                <a:lnTo>
                  <a:pt x="867" y="438"/>
                </a:lnTo>
                <a:lnTo>
                  <a:pt x="857" y="440"/>
                </a:lnTo>
                <a:lnTo>
                  <a:pt x="854" y="441"/>
                </a:lnTo>
                <a:lnTo>
                  <a:pt x="844" y="443"/>
                </a:lnTo>
                <a:lnTo>
                  <a:pt x="842" y="443"/>
                </a:lnTo>
                <a:lnTo>
                  <a:pt x="832" y="446"/>
                </a:lnTo>
                <a:lnTo>
                  <a:pt x="829" y="446"/>
                </a:lnTo>
                <a:lnTo>
                  <a:pt x="819" y="448"/>
                </a:lnTo>
                <a:lnTo>
                  <a:pt x="817" y="449"/>
                </a:lnTo>
                <a:lnTo>
                  <a:pt x="807" y="451"/>
                </a:lnTo>
                <a:lnTo>
                  <a:pt x="804" y="451"/>
                </a:lnTo>
                <a:lnTo>
                  <a:pt x="794" y="453"/>
                </a:lnTo>
                <a:lnTo>
                  <a:pt x="792" y="453"/>
                </a:lnTo>
                <a:lnTo>
                  <a:pt x="782" y="455"/>
                </a:lnTo>
                <a:lnTo>
                  <a:pt x="780" y="455"/>
                </a:lnTo>
                <a:lnTo>
                  <a:pt x="770" y="457"/>
                </a:lnTo>
                <a:lnTo>
                  <a:pt x="767" y="458"/>
                </a:lnTo>
                <a:lnTo>
                  <a:pt x="757" y="459"/>
                </a:lnTo>
                <a:lnTo>
                  <a:pt x="755" y="459"/>
                </a:lnTo>
                <a:lnTo>
                  <a:pt x="745" y="461"/>
                </a:lnTo>
                <a:lnTo>
                  <a:pt x="743" y="461"/>
                </a:lnTo>
                <a:lnTo>
                  <a:pt x="733" y="463"/>
                </a:lnTo>
                <a:lnTo>
                  <a:pt x="731" y="463"/>
                </a:lnTo>
                <a:lnTo>
                  <a:pt x="721" y="464"/>
                </a:lnTo>
                <a:lnTo>
                  <a:pt x="719" y="465"/>
                </a:lnTo>
                <a:lnTo>
                  <a:pt x="710" y="466"/>
                </a:lnTo>
                <a:lnTo>
                  <a:pt x="707" y="466"/>
                </a:lnTo>
                <a:lnTo>
                  <a:pt x="698" y="467"/>
                </a:lnTo>
                <a:lnTo>
                  <a:pt x="696" y="467"/>
                </a:lnTo>
                <a:lnTo>
                  <a:pt x="687" y="468"/>
                </a:lnTo>
                <a:lnTo>
                  <a:pt x="684" y="468"/>
                </a:lnTo>
                <a:lnTo>
                  <a:pt x="675" y="469"/>
                </a:lnTo>
                <a:lnTo>
                  <a:pt x="673" y="469"/>
                </a:lnTo>
                <a:lnTo>
                  <a:pt x="664" y="470"/>
                </a:lnTo>
                <a:lnTo>
                  <a:pt x="662" y="470"/>
                </a:lnTo>
                <a:lnTo>
                  <a:pt x="654" y="471"/>
                </a:lnTo>
                <a:lnTo>
                  <a:pt x="651" y="471"/>
                </a:lnTo>
                <a:lnTo>
                  <a:pt x="643" y="472"/>
                </a:lnTo>
                <a:lnTo>
                  <a:pt x="641" y="472"/>
                </a:lnTo>
                <a:lnTo>
                  <a:pt x="633" y="472"/>
                </a:lnTo>
                <a:lnTo>
                  <a:pt x="631" y="472"/>
                </a:lnTo>
                <a:lnTo>
                  <a:pt x="622" y="473"/>
                </a:lnTo>
                <a:lnTo>
                  <a:pt x="620" y="473"/>
                </a:lnTo>
                <a:lnTo>
                  <a:pt x="613" y="473"/>
                </a:lnTo>
                <a:lnTo>
                  <a:pt x="611" y="473"/>
                </a:lnTo>
                <a:lnTo>
                  <a:pt x="603" y="473"/>
                </a:lnTo>
                <a:lnTo>
                  <a:pt x="602" y="473"/>
                </a:lnTo>
                <a:lnTo>
                  <a:pt x="593" y="473"/>
                </a:lnTo>
                <a:lnTo>
                  <a:pt x="592" y="473"/>
                </a:lnTo>
                <a:lnTo>
                  <a:pt x="584" y="473"/>
                </a:lnTo>
                <a:lnTo>
                  <a:pt x="582" y="473"/>
                </a:lnTo>
                <a:lnTo>
                  <a:pt x="574" y="472"/>
                </a:lnTo>
                <a:lnTo>
                  <a:pt x="572" y="472"/>
                </a:lnTo>
                <a:lnTo>
                  <a:pt x="563" y="472"/>
                </a:lnTo>
                <a:lnTo>
                  <a:pt x="561" y="472"/>
                </a:lnTo>
                <a:lnTo>
                  <a:pt x="553" y="471"/>
                </a:lnTo>
                <a:lnTo>
                  <a:pt x="551" y="471"/>
                </a:lnTo>
                <a:lnTo>
                  <a:pt x="542" y="470"/>
                </a:lnTo>
                <a:lnTo>
                  <a:pt x="540" y="470"/>
                </a:lnTo>
                <a:lnTo>
                  <a:pt x="531" y="469"/>
                </a:lnTo>
                <a:lnTo>
                  <a:pt x="529" y="469"/>
                </a:lnTo>
                <a:lnTo>
                  <a:pt x="520" y="468"/>
                </a:lnTo>
                <a:lnTo>
                  <a:pt x="517" y="468"/>
                </a:lnTo>
                <a:lnTo>
                  <a:pt x="508" y="467"/>
                </a:lnTo>
                <a:lnTo>
                  <a:pt x="506" y="467"/>
                </a:lnTo>
                <a:lnTo>
                  <a:pt x="497" y="466"/>
                </a:lnTo>
                <a:lnTo>
                  <a:pt x="494" y="466"/>
                </a:lnTo>
                <a:lnTo>
                  <a:pt x="485" y="465"/>
                </a:lnTo>
                <a:lnTo>
                  <a:pt x="483" y="464"/>
                </a:lnTo>
                <a:lnTo>
                  <a:pt x="473" y="463"/>
                </a:lnTo>
                <a:lnTo>
                  <a:pt x="471" y="463"/>
                </a:lnTo>
                <a:lnTo>
                  <a:pt x="461" y="461"/>
                </a:lnTo>
                <a:lnTo>
                  <a:pt x="459" y="461"/>
                </a:lnTo>
                <a:lnTo>
                  <a:pt x="449" y="459"/>
                </a:lnTo>
                <a:lnTo>
                  <a:pt x="447" y="459"/>
                </a:lnTo>
                <a:lnTo>
                  <a:pt x="437" y="458"/>
                </a:lnTo>
                <a:lnTo>
                  <a:pt x="434" y="457"/>
                </a:lnTo>
                <a:lnTo>
                  <a:pt x="425" y="455"/>
                </a:lnTo>
                <a:lnTo>
                  <a:pt x="422" y="455"/>
                </a:lnTo>
                <a:lnTo>
                  <a:pt x="412" y="453"/>
                </a:lnTo>
                <a:lnTo>
                  <a:pt x="410" y="453"/>
                </a:lnTo>
                <a:lnTo>
                  <a:pt x="400" y="451"/>
                </a:lnTo>
                <a:lnTo>
                  <a:pt x="397" y="451"/>
                </a:lnTo>
                <a:lnTo>
                  <a:pt x="387" y="449"/>
                </a:lnTo>
                <a:lnTo>
                  <a:pt x="385" y="448"/>
                </a:lnTo>
                <a:lnTo>
                  <a:pt x="375" y="446"/>
                </a:lnTo>
                <a:lnTo>
                  <a:pt x="372" y="446"/>
                </a:lnTo>
                <a:lnTo>
                  <a:pt x="362" y="443"/>
                </a:lnTo>
                <a:lnTo>
                  <a:pt x="360" y="443"/>
                </a:lnTo>
                <a:lnTo>
                  <a:pt x="350" y="441"/>
                </a:lnTo>
                <a:lnTo>
                  <a:pt x="347" y="440"/>
                </a:lnTo>
                <a:lnTo>
                  <a:pt x="337" y="438"/>
                </a:lnTo>
                <a:lnTo>
                  <a:pt x="335" y="437"/>
                </a:lnTo>
                <a:lnTo>
                  <a:pt x="325" y="435"/>
                </a:lnTo>
                <a:lnTo>
                  <a:pt x="322" y="434"/>
                </a:lnTo>
                <a:lnTo>
                  <a:pt x="312" y="432"/>
                </a:lnTo>
                <a:lnTo>
                  <a:pt x="310" y="431"/>
                </a:lnTo>
                <a:lnTo>
                  <a:pt x="300" y="428"/>
                </a:lnTo>
                <a:lnTo>
                  <a:pt x="297" y="428"/>
                </a:lnTo>
                <a:lnTo>
                  <a:pt x="287" y="425"/>
                </a:lnTo>
                <a:lnTo>
                  <a:pt x="285" y="424"/>
                </a:lnTo>
                <a:lnTo>
                  <a:pt x="275" y="422"/>
                </a:lnTo>
                <a:lnTo>
                  <a:pt x="273" y="421"/>
                </a:lnTo>
                <a:lnTo>
                  <a:pt x="263" y="418"/>
                </a:lnTo>
                <a:lnTo>
                  <a:pt x="260" y="417"/>
                </a:lnTo>
                <a:lnTo>
                  <a:pt x="251" y="414"/>
                </a:lnTo>
                <a:lnTo>
                  <a:pt x="248" y="414"/>
                </a:lnTo>
                <a:lnTo>
                  <a:pt x="239" y="411"/>
                </a:lnTo>
                <a:lnTo>
                  <a:pt x="236" y="410"/>
                </a:lnTo>
                <a:lnTo>
                  <a:pt x="227" y="407"/>
                </a:lnTo>
                <a:lnTo>
                  <a:pt x="225" y="406"/>
                </a:lnTo>
                <a:lnTo>
                  <a:pt x="215" y="403"/>
                </a:lnTo>
                <a:lnTo>
                  <a:pt x="213" y="402"/>
                </a:lnTo>
                <a:lnTo>
                  <a:pt x="204" y="399"/>
                </a:lnTo>
                <a:lnTo>
                  <a:pt x="201" y="398"/>
                </a:lnTo>
                <a:lnTo>
                  <a:pt x="192" y="395"/>
                </a:lnTo>
                <a:lnTo>
                  <a:pt x="190" y="394"/>
                </a:lnTo>
                <a:lnTo>
                  <a:pt x="181" y="390"/>
                </a:lnTo>
                <a:lnTo>
                  <a:pt x="179" y="389"/>
                </a:lnTo>
                <a:lnTo>
                  <a:pt x="170" y="386"/>
                </a:lnTo>
                <a:lnTo>
                  <a:pt x="168" y="385"/>
                </a:lnTo>
                <a:lnTo>
                  <a:pt x="159" y="381"/>
                </a:lnTo>
                <a:lnTo>
                  <a:pt x="157" y="381"/>
                </a:lnTo>
                <a:lnTo>
                  <a:pt x="149" y="377"/>
                </a:lnTo>
                <a:lnTo>
                  <a:pt x="147" y="376"/>
                </a:lnTo>
                <a:lnTo>
                  <a:pt x="139" y="372"/>
                </a:lnTo>
                <a:lnTo>
                  <a:pt x="137" y="371"/>
                </a:lnTo>
                <a:lnTo>
                  <a:pt x="129" y="368"/>
                </a:lnTo>
                <a:lnTo>
                  <a:pt x="127" y="367"/>
                </a:lnTo>
                <a:lnTo>
                  <a:pt x="119" y="363"/>
                </a:lnTo>
                <a:lnTo>
                  <a:pt x="117" y="362"/>
                </a:lnTo>
                <a:lnTo>
                  <a:pt x="109" y="358"/>
                </a:lnTo>
                <a:lnTo>
                  <a:pt x="108" y="357"/>
                </a:lnTo>
                <a:lnTo>
                  <a:pt x="100" y="353"/>
                </a:lnTo>
                <a:lnTo>
                  <a:pt x="98" y="352"/>
                </a:lnTo>
                <a:lnTo>
                  <a:pt x="91" y="348"/>
                </a:lnTo>
                <a:lnTo>
                  <a:pt x="90" y="347"/>
                </a:lnTo>
                <a:lnTo>
                  <a:pt x="83" y="343"/>
                </a:lnTo>
                <a:lnTo>
                  <a:pt x="81" y="342"/>
                </a:lnTo>
                <a:lnTo>
                  <a:pt x="75" y="337"/>
                </a:lnTo>
                <a:lnTo>
                  <a:pt x="73" y="336"/>
                </a:lnTo>
                <a:lnTo>
                  <a:pt x="67" y="332"/>
                </a:lnTo>
                <a:lnTo>
                  <a:pt x="65" y="331"/>
                </a:lnTo>
                <a:lnTo>
                  <a:pt x="59" y="327"/>
                </a:lnTo>
                <a:lnTo>
                  <a:pt x="58" y="326"/>
                </a:lnTo>
                <a:lnTo>
                  <a:pt x="52" y="321"/>
                </a:lnTo>
                <a:lnTo>
                  <a:pt x="51" y="320"/>
                </a:lnTo>
                <a:lnTo>
                  <a:pt x="45" y="316"/>
                </a:lnTo>
                <a:lnTo>
                  <a:pt x="44" y="315"/>
                </a:lnTo>
                <a:lnTo>
                  <a:pt x="39" y="310"/>
                </a:lnTo>
                <a:lnTo>
                  <a:pt x="38" y="309"/>
                </a:lnTo>
                <a:lnTo>
                  <a:pt x="33" y="304"/>
                </a:lnTo>
                <a:lnTo>
                  <a:pt x="32" y="303"/>
                </a:lnTo>
                <a:lnTo>
                  <a:pt x="28" y="299"/>
                </a:lnTo>
                <a:lnTo>
                  <a:pt x="27" y="297"/>
                </a:lnTo>
                <a:lnTo>
                  <a:pt x="23" y="293"/>
                </a:lnTo>
                <a:lnTo>
                  <a:pt x="22" y="292"/>
                </a:lnTo>
                <a:lnTo>
                  <a:pt x="18" y="287"/>
                </a:lnTo>
                <a:lnTo>
                  <a:pt x="17" y="286"/>
                </a:lnTo>
                <a:lnTo>
                  <a:pt x="14" y="281"/>
                </a:lnTo>
                <a:lnTo>
                  <a:pt x="13" y="280"/>
                </a:lnTo>
                <a:lnTo>
                  <a:pt x="11" y="275"/>
                </a:lnTo>
                <a:lnTo>
                  <a:pt x="10" y="274"/>
                </a:lnTo>
                <a:lnTo>
                  <a:pt x="7" y="269"/>
                </a:lnTo>
                <a:lnTo>
                  <a:pt x="7" y="267"/>
                </a:lnTo>
                <a:lnTo>
                  <a:pt x="5" y="262"/>
                </a:lnTo>
                <a:lnTo>
                  <a:pt x="4" y="261"/>
                </a:lnTo>
                <a:lnTo>
                  <a:pt x="3" y="256"/>
                </a:lnTo>
                <a:lnTo>
                  <a:pt x="3" y="255"/>
                </a:lnTo>
                <a:lnTo>
                  <a:pt x="1" y="250"/>
                </a:lnTo>
                <a:lnTo>
                  <a:pt x="1" y="249"/>
                </a:lnTo>
                <a:lnTo>
                  <a:pt x="0" y="243"/>
                </a:lnTo>
                <a:lnTo>
                  <a:pt x="0" y="242"/>
                </a:lnTo>
                <a:lnTo>
                  <a:pt x="0" y="237"/>
                </a:lnTo>
                <a:lnTo>
                  <a:pt x="0" y="236"/>
                </a:lnTo>
                <a:lnTo>
                  <a:pt x="0" y="231"/>
                </a:lnTo>
                <a:lnTo>
                  <a:pt x="0" y="229"/>
                </a:lnTo>
                <a:lnTo>
                  <a:pt x="1" y="224"/>
                </a:lnTo>
                <a:lnTo>
                  <a:pt x="1" y="223"/>
                </a:lnTo>
                <a:lnTo>
                  <a:pt x="3" y="218"/>
                </a:lnTo>
                <a:lnTo>
                  <a:pt x="3" y="217"/>
                </a:lnTo>
                <a:lnTo>
                  <a:pt x="4" y="212"/>
                </a:lnTo>
                <a:lnTo>
                  <a:pt x="5" y="210"/>
                </a:lnTo>
                <a:lnTo>
                  <a:pt x="7" y="205"/>
                </a:lnTo>
                <a:lnTo>
                  <a:pt x="7" y="204"/>
                </a:lnTo>
                <a:lnTo>
                  <a:pt x="10" y="199"/>
                </a:lnTo>
                <a:lnTo>
                  <a:pt x="11" y="198"/>
                </a:lnTo>
                <a:lnTo>
                  <a:pt x="13" y="193"/>
                </a:lnTo>
                <a:lnTo>
                  <a:pt x="14" y="192"/>
                </a:lnTo>
                <a:lnTo>
                  <a:pt x="17" y="187"/>
                </a:lnTo>
                <a:lnTo>
                  <a:pt x="18" y="186"/>
                </a:lnTo>
                <a:lnTo>
                  <a:pt x="22" y="181"/>
                </a:lnTo>
                <a:lnTo>
                  <a:pt x="23" y="180"/>
                </a:lnTo>
                <a:lnTo>
                  <a:pt x="27" y="175"/>
                </a:lnTo>
                <a:lnTo>
                  <a:pt x="28" y="174"/>
                </a:lnTo>
                <a:lnTo>
                  <a:pt x="32" y="170"/>
                </a:lnTo>
                <a:lnTo>
                  <a:pt x="33" y="169"/>
                </a:lnTo>
                <a:lnTo>
                  <a:pt x="38" y="164"/>
                </a:lnTo>
                <a:lnTo>
                  <a:pt x="39" y="163"/>
                </a:lnTo>
                <a:lnTo>
                  <a:pt x="44" y="158"/>
                </a:lnTo>
                <a:lnTo>
                  <a:pt x="45" y="157"/>
                </a:lnTo>
                <a:lnTo>
                  <a:pt x="51" y="153"/>
                </a:lnTo>
                <a:lnTo>
                  <a:pt x="52" y="152"/>
                </a:lnTo>
                <a:lnTo>
                  <a:pt x="58" y="147"/>
                </a:lnTo>
                <a:lnTo>
                  <a:pt x="59" y="146"/>
                </a:lnTo>
                <a:lnTo>
                  <a:pt x="65" y="142"/>
                </a:lnTo>
                <a:lnTo>
                  <a:pt x="67" y="141"/>
                </a:lnTo>
                <a:lnTo>
                  <a:pt x="73" y="137"/>
                </a:lnTo>
                <a:lnTo>
                  <a:pt x="75" y="135"/>
                </a:lnTo>
                <a:lnTo>
                  <a:pt x="81" y="131"/>
                </a:lnTo>
                <a:lnTo>
                  <a:pt x="83" y="130"/>
                </a:lnTo>
                <a:lnTo>
                  <a:pt x="90" y="126"/>
                </a:lnTo>
                <a:lnTo>
                  <a:pt x="91" y="125"/>
                </a:lnTo>
                <a:lnTo>
                  <a:pt x="98" y="121"/>
                </a:lnTo>
                <a:lnTo>
                  <a:pt x="100" y="120"/>
                </a:lnTo>
                <a:lnTo>
                  <a:pt x="108" y="116"/>
                </a:lnTo>
                <a:lnTo>
                  <a:pt x="109" y="115"/>
                </a:lnTo>
                <a:lnTo>
                  <a:pt x="117" y="111"/>
                </a:lnTo>
                <a:lnTo>
                  <a:pt x="119" y="110"/>
                </a:lnTo>
                <a:lnTo>
                  <a:pt x="127" y="106"/>
                </a:lnTo>
                <a:lnTo>
                  <a:pt x="129" y="105"/>
                </a:lnTo>
                <a:lnTo>
                  <a:pt x="137" y="101"/>
                </a:lnTo>
                <a:lnTo>
                  <a:pt x="139" y="101"/>
                </a:lnTo>
                <a:lnTo>
                  <a:pt x="147" y="97"/>
                </a:lnTo>
                <a:lnTo>
                  <a:pt x="149" y="96"/>
                </a:lnTo>
                <a:lnTo>
                  <a:pt x="157" y="92"/>
                </a:lnTo>
                <a:lnTo>
                  <a:pt x="159" y="91"/>
                </a:lnTo>
                <a:lnTo>
                  <a:pt x="168" y="88"/>
                </a:lnTo>
                <a:lnTo>
                  <a:pt x="170" y="87"/>
                </a:lnTo>
                <a:lnTo>
                  <a:pt x="179" y="83"/>
                </a:lnTo>
                <a:lnTo>
                  <a:pt x="181" y="83"/>
                </a:lnTo>
                <a:lnTo>
                  <a:pt x="190" y="79"/>
                </a:lnTo>
                <a:lnTo>
                  <a:pt x="192" y="78"/>
                </a:lnTo>
                <a:lnTo>
                  <a:pt x="201" y="75"/>
                </a:lnTo>
                <a:lnTo>
                  <a:pt x="204" y="74"/>
                </a:lnTo>
                <a:lnTo>
                  <a:pt x="213" y="71"/>
                </a:lnTo>
                <a:lnTo>
                  <a:pt x="215" y="70"/>
                </a:lnTo>
                <a:lnTo>
                  <a:pt x="225" y="67"/>
                </a:lnTo>
                <a:lnTo>
                  <a:pt x="227" y="66"/>
                </a:lnTo>
                <a:lnTo>
                  <a:pt x="236" y="63"/>
                </a:lnTo>
                <a:lnTo>
                  <a:pt x="239" y="62"/>
                </a:lnTo>
                <a:lnTo>
                  <a:pt x="248" y="59"/>
                </a:lnTo>
                <a:lnTo>
                  <a:pt x="251" y="58"/>
                </a:lnTo>
                <a:lnTo>
                  <a:pt x="260" y="56"/>
                </a:lnTo>
                <a:lnTo>
                  <a:pt x="263" y="55"/>
                </a:lnTo>
                <a:lnTo>
                  <a:pt x="273" y="52"/>
                </a:lnTo>
                <a:lnTo>
                  <a:pt x="275" y="51"/>
                </a:lnTo>
                <a:lnTo>
                  <a:pt x="285" y="49"/>
                </a:lnTo>
                <a:lnTo>
                  <a:pt x="287" y="48"/>
                </a:lnTo>
                <a:lnTo>
                  <a:pt x="297" y="45"/>
                </a:lnTo>
                <a:lnTo>
                  <a:pt x="300" y="44"/>
                </a:lnTo>
                <a:lnTo>
                  <a:pt x="310" y="42"/>
                </a:lnTo>
                <a:lnTo>
                  <a:pt x="312" y="41"/>
                </a:lnTo>
                <a:lnTo>
                  <a:pt x="322" y="39"/>
                </a:lnTo>
                <a:lnTo>
                  <a:pt x="325" y="38"/>
                </a:lnTo>
                <a:lnTo>
                  <a:pt x="335" y="36"/>
                </a:lnTo>
                <a:lnTo>
                  <a:pt x="337" y="35"/>
                </a:lnTo>
                <a:lnTo>
                  <a:pt x="347" y="33"/>
                </a:lnTo>
                <a:lnTo>
                  <a:pt x="350" y="32"/>
                </a:lnTo>
                <a:lnTo>
                  <a:pt x="360" y="30"/>
                </a:lnTo>
                <a:lnTo>
                  <a:pt x="362" y="29"/>
                </a:lnTo>
                <a:lnTo>
                  <a:pt x="372" y="27"/>
                </a:lnTo>
                <a:lnTo>
                  <a:pt x="375" y="27"/>
                </a:lnTo>
                <a:lnTo>
                  <a:pt x="385" y="25"/>
                </a:lnTo>
                <a:lnTo>
                  <a:pt x="387" y="24"/>
                </a:lnTo>
                <a:lnTo>
                  <a:pt x="397" y="22"/>
                </a:lnTo>
                <a:lnTo>
                  <a:pt x="400" y="22"/>
                </a:lnTo>
                <a:lnTo>
                  <a:pt x="410" y="20"/>
                </a:lnTo>
                <a:lnTo>
                  <a:pt x="412" y="20"/>
                </a:lnTo>
                <a:lnTo>
                  <a:pt x="422" y="18"/>
                </a:lnTo>
                <a:lnTo>
                  <a:pt x="425" y="17"/>
                </a:lnTo>
                <a:lnTo>
                  <a:pt x="434" y="16"/>
                </a:lnTo>
                <a:lnTo>
                  <a:pt x="437" y="15"/>
                </a:lnTo>
                <a:lnTo>
                  <a:pt x="447" y="14"/>
                </a:lnTo>
                <a:lnTo>
                  <a:pt x="449" y="13"/>
                </a:lnTo>
                <a:lnTo>
                  <a:pt x="459" y="12"/>
                </a:lnTo>
                <a:lnTo>
                  <a:pt x="461" y="12"/>
                </a:lnTo>
                <a:lnTo>
                  <a:pt x="471" y="10"/>
                </a:lnTo>
                <a:lnTo>
                  <a:pt x="473" y="10"/>
                </a:lnTo>
                <a:lnTo>
                  <a:pt x="483" y="9"/>
                </a:lnTo>
                <a:lnTo>
                  <a:pt x="485" y="8"/>
                </a:lnTo>
                <a:lnTo>
                  <a:pt x="494" y="7"/>
                </a:lnTo>
                <a:lnTo>
                  <a:pt x="497" y="7"/>
                </a:lnTo>
                <a:lnTo>
                  <a:pt x="506" y="6"/>
                </a:lnTo>
                <a:lnTo>
                  <a:pt x="508" y="6"/>
                </a:lnTo>
                <a:lnTo>
                  <a:pt x="517" y="5"/>
                </a:lnTo>
                <a:lnTo>
                  <a:pt x="520" y="4"/>
                </a:lnTo>
                <a:lnTo>
                  <a:pt x="529" y="4"/>
                </a:lnTo>
                <a:lnTo>
                  <a:pt x="531" y="3"/>
                </a:lnTo>
                <a:lnTo>
                  <a:pt x="540" y="3"/>
                </a:lnTo>
                <a:lnTo>
                  <a:pt x="542" y="2"/>
                </a:lnTo>
                <a:lnTo>
                  <a:pt x="551" y="2"/>
                </a:lnTo>
                <a:lnTo>
                  <a:pt x="553" y="2"/>
                </a:lnTo>
                <a:lnTo>
                  <a:pt x="561" y="1"/>
                </a:lnTo>
                <a:lnTo>
                  <a:pt x="563" y="1"/>
                </a:lnTo>
                <a:lnTo>
                  <a:pt x="572" y="1"/>
                </a:lnTo>
                <a:lnTo>
                  <a:pt x="574" y="1"/>
                </a:lnTo>
                <a:lnTo>
                  <a:pt x="582" y="0"/>
                </a:lnTo>
                <a:lnTo>
                  <a:pt x="584" y="0"/>
                </a:lnTo>
                <a:lnTo>
                  <a:pt x="592" y="0"/>
                </a:lnTo>
                <a:lnTo>
                  <a:pt x="593" y="0"/>
                </a:lnTo>
                <a:lnTo>
                  <a:pt x="601" y="0"/>
                </a:lnTo>
                <a:lnTo>
                  <a:pt x="602" y="0"/>
                </a:lnTo>
                <a:lnTo>
                  <a:pt x="611" y="0"/>
                </a:lnTo>
                <a:lnTo>
                  <a:pt x="613" y="0"/>
                </a:lnTo>
                <a:lnTo>
                  <a:pt x="620" y="0"/>
                </a:lnTo>
                <a:lnTo>
                  <a:pt x="622" y="0"/>
                </a:lnTo>
                <a:lnTo>
                  <a:pt x="631" y="1"/>
                </a:lnTo>
                <a:lnTo>
                  <a:pt x="633" y="1"/>
                </a:lnTo>
                <a:lnTo>
                  <a:pt x="641" y="1"/>
                </a:lnTo>
                <a:lnTo>
                  <a:pt x="643" y="1"/>
                </a:lnTo>
                <a:lnTo>
                  <a:pt x="651" y="2"/>
                </a:lnTo>
                <a:lnTo>
                  <a:pt x="654" y="2"/>
                </a:lnTo>
                <a:lnTo>
                  <a:pt x="662" y="2"/>
                </a:lnTo>
                <a:lnTo>
                  <a:pt x="664" y="3"/>
                </a:lnTo>
                <a:lnTo>
                  <a:pt x="673" y="3"/>
                </a:lnTo>
                <a:lnTo>
                  <a:pt x="675" y="4"/>
                </a:lnTo>
                <a:lnTo>
                  <a:pt x="684" y="4"/>
                </a:lnTo>
                <a:lnTo>
                  <a:pt x="687" y="5"/>
                </a:lnTo>
                <a:lnTo>
                  <a:pt x="696" y="6"/>
                </a:lnTo>
                <a:lnTo>
                  <a:pt x="698" y="6"/>
                </a:lnTo>
                <a:lnTo>
                  <a:pt x="707" y="7"/>
                </a:lnTo>
                <a:lnTo>
                  <a:pt x="710" y="7"/>
                </a:lnTo>
                <a:lnTo>
                  <a:pt x="719" y="8"/>
                </a:lnTo>
                <a:lnTo>
                  <a:pt x="721" y="9"/>
                </a:lnTo>
                <a:lnTo>
                  <a:pt x="731" y="10"/>
                </a:lnTo>
                <a:lnTo>
                  <a:pt x="733" y="10"/>
                </a:lnTo>
                <a:lnTo>
                  <a:pt x="743" y="12"/>
                </a:lnTo>
                <a:lnTo>
                  <a:pt x="745" y="12"/>
                </a:lnTo>
                <a:lnTo>
                  <a:pt x="755" y="13"/>
                </a:lnTo>
                <a:lnTo>
                  <a:pt x="757" y="14"/>
                </a:lnTo>
                <a:lnTo>
                  <a:pt x="767" y="15"/>
                </a:lnTo>
                <a:lnTo>
                  <a:pt x="770" y="16"/>
                </a:lnTo>
                <a:lnTo>
                  <a:pt x="780" y="17"/>
                </a:lnTo>
                <a:lnTo>
                  <a:pt x="782" y="18"/>
                </a:lnTo>
                <a:lnTo>
                  <a:pt x="792" y="20"/>
                </a:lnTo>
                <a:lnTo>
                  <a:pt x="794" y="20"/>
                </a:lnTo>
                <a:lnTo>
                  <a:pt x="804" y="22"/>
                </a:lnTo>
                <a:lnTo>
                  <a:pt x="807" y="22"/>
                </a:lnTo>
                <a:lnTo>
                  <a:pt x="817" y="24"/>
                </a:lnTo>
                <a:lnTo>
                  <a:pt x="819" y="25"/>
                </a:lnTo>
                <a:lnTo>
                  <a:pt x="829" y="27"/>
                </a:lnTo>
                <a:lnTo>
                  <a:pt x="832" y="27"/>
                </a:lnTo>
                <a:lnTo>
                  <a:pt x="842" y="29"/>
                </a:lnTo>
                <a:lnTo>
                  <a:pt x="844" y="30"/>
                </a:lnTo>
                <a:lnTo>
                  <a:pt x="854" y="32"/>
                </a:lnTo>
                <a:lnTo>
                  <a:pt x="857" y="33"/>
                </a:lnTo>
                <a:lnTo>
                  <a:pt x="867" y="35"/>
                </a:lnTo>
                <a:lnTo>
                  <a:pt x="869" y="36"/>
                </a:lnTo>
                <a:lnTo>
                  <a:pt x="879" y="38"/>
                </a:lnTo>
                <a:lnTo>
                  <a:pt x="882" y="39"/>
                </a:lnTo>
                <a:lnTo>
                  <a:pt x="892" y="41"/>
                </a:lnTo>
                <a:lnTo>
                  <a:pt x="894" y="42"/>
                </a:lnTo>
                <a:lnTo>
                  <a:pt x="904" y="44"/>
                </a:lnTo>
                <a:lnTo>
                  <a:pt x="907" y="45"/>
                </a:lnTo>
                <a:lnTo>
                  <a:pt x="917" y="48"/>
                </a:lnTo>
                <a:lnTo>
                  <a:pt x="919" y="49"/>
                </a:lnTo>
                <a:lnTo>
                  <a:pt x="929" y="51"/>
                </a:lnTo>
                <a:lnTo>
                  <a:pt x="931" y="52"/>
                </a:lnTo>
                <a:lnTo>
                  <a:pt x="941" y="55"/>
                </a:lnTo>
                <a:lnTo>
                  <a:pt x="944" y="56"/>
                </a:lnTo>
                <a:lnTo>
                  <a:pt x="953" y="58"/>
                </a:lnTo>
                <a:lnTo>
                  <a:pt x="956" y="59"/>
                </a:lnTo>
                <a:lnTo>
                  <a:pt x="965" y="62"/>
                </a:lnTo>
                <a:lnTo>
                  <a:pt x="968" y="63"/>
                </a:lnTo>
                <a:lnTo>
                  <a:pt x="977" y="66"/>
                </a:lnTo>
                <a:lnTo>
                  <a:pt x="979" y="67"/>
                </a:lnTo>
                <a:lnTo>
                  <a:pt x="989" y="70"/>
                </a:lnTo>
                <a:lnTo>
                  <a:pt x="991" y="71"/>
                </a:lnTo>
                <a:lnTo>
                  <a:pt x="1000" y="74"/>
                </a:lnTo>
                <a:lnTo>
                  <a:pt x="1003" y="75"/>
                </a:lnTo>
                <a:lnTo>
                  <a:pt x="1012" y="78"/>
                </a:lnTo>
                <a:lnTo>
                  <a:pt x="1014" y="79"/>
                </a:lnTo>
                <a:lnTo>
                  <a:pt x="1023" y="83"/>
                </a:lnTo>
                <a:lnTo>
                  <a:pt x="1025" y="83"/>
                </a:lnTo>
                <a:lnTo>
                  <a:pt x="1034" y="87"/>
                </a:lnTo>
                <a:lnTo>
                  <a:pt x="1036" y="88"/>
                </a:lnTo>
                <a:lnTo>
                  <a:pt x="1045" y="91"/>
                </a:lnTo>
                <a:lnTo>
                  <a:pt x="1047" y="92"/>
                </a:lnTo>
                <a:lnTo>
                  <a:pt x="1055" y="96"/>
                </a:lnTo>
                <a:lnTo>
                  <a:pt x="1057" y="97"/>
                </a:lnTo>
                <a:lnTo>
                  <a:pt x="1065" y="101"/>
                </a:lnTo>
                <a:lnTo>
                  <a:pt x="1067" y="101"/>
                </a:lnTo>
                <a:lnTo>
                  <a:pt x="1075" y="105"/>
                </a:lnTo>
                <a:lnTo>
                  <a:pt x="1077" y="106"/>
                </a:lnTo>
                <a:lnTo>
                  <a:pt x="1085" y="110"/>
                </a:lnTo>
                <a:lnTo>
                  <a:pt x="1087" y="111"/>
                </a:lnTo>
                <a:lnTo>
                  <a:pt x="1095" y="115"/>
                </a:lnTo>
                <a:lnTo>
                  <a:pt x="1097" y="116"/>
                </a:lnTo>
                <a:lnTo>
                  <a:pt x="1104" y="120"/>
                </a:lnTo>
                <a:lnTo>
                  <a:pt x="1106" y="121"/>
                </a:lnTo>
                <a:lnTo>
                  <a:pt x="1113" y="125"/>
                </a:lnTo>
                <a:lnTo>
                  <a:pt x="1115" y="126"/>
                </a:lnTo>
                <a:lnTo>
                  <a:pt x="1121" y="130"/>
                </a:lnTo>
                <a:lnTo>
                  <a:pt x="1123" y="131"/>
                </a:lnTo>
                <a:lnTo>
                  <a:pt x="1130" y="135"/>
                </a:lnTo>
                <a:lnTo>
                  <a:pt x="1131" y="137"/>
                </a:lnTo>
                <a:lnTo>
                  <a:pt x="1137" y="141"/>
                </a:lnTo>
                <a:lnTo>
                  <a:pt x="1139" y="142"/>
                </a:lnTo>
                <a:lnTo>
                  <a:pt x="1145" y="146"/>
                </a:lnTo>
                <a:lnTo>
                  <a:pt x="1146" y="147"/>
                </a:lnTo>
                <a:lnTo>
                  <a:pt x="1152" y="152"/>
                </a:lnTo>
                <a:lnTo>
                  <a:pt x="1153" y="153"/>
                </a:lnTo>
                <a:lnTo>
                  <a:pt x="1159" y="157"/>
                </a:lnTo>
                <a:lnTo>
                  <a:pt x="1160" y="158"/>
                </a:lnTo>
                <a:lnTo>
                  <a:pt x="1165" y="163"/>
                </a:lnTo>
                <a:lnTo>
                  <a:pt x="1166" y="164"/>
                </a:lnTo>
                <a:lnTo>
                  <a:pt x="1171" y="169"/>
                </a:lnTo>
                <a:lnTo>
                  <a:pt x="1172" y="170"/>
                </a:lnTo>
                <a:lnTo>
                  <a:pt x="1176" y="174"/>
                </a:lnTo>
                <a:lnTo>
                  <a:pt x="1177" y="175"/>
                </a:lnTo>
                <a:lnTo>
                  <a:pt x="1181" y="180"/>
                </a:lnTo>
                <a:lnTo>
                  <a:pt x="1182" y="181"/>
                </a:lnTo>
                <a:lnTo>
                  <a:pt x="1186" y="186"/>
                </a:lnTo>
                <a:lnTo>
                  <a:pt x="1187" y="187"/>
                </a:lnTo>
                <a:lnTo>
                  <a:pt x="1190" y="192"/>
                </a:lnTo>
                <a:lnTo>
                  <a:pt x="1191" y="193"/>
                </a:lnTo>
                <a:lnTo>
                  <a:pt x="1194" y="198"/>
                </a:lnTo>
                <a:lnTo>
                  <a:pt x="1194" y="199"/>
                </a:lnTo>
                <a:lnTo>
                  <a:pt x="1197" y="204"/>
                </a:lnTo>
                <a:lnTo>
                  <a:pt x="1197" y="205"/>
                </a:lnTo>
                <a:lnTo>
                  <a:pt x="1199" y="210"/>
                </a:lnTo>
                <a:lnTo>
                  <a:pt x="1200" y="212"/>
                </a:lnTo>
                <a:lnTo>
                  <a:pt x="1201" y="217"/>
                </a:lnTo>
                <a:lnTo>
                  <a:pt x="1202" y="218"/>
                </a:lnTo>
                <a:lnTo>
                  <a:pt x="1203" y="223"/>
                </a:lnTo>
                <a:lnTo>
                  <a:pt x="1203" y="224"/>
                </a:lnTo>
                <a:lnTo>
                  <a:pt x="1204" y="229"/>
                </a:lnTo>
                <a:lnTo>
                  <a:pt x="1204" y="231"/>
                </a:lnTo>
                <a:lnTo>
                  <a:pt x="1204" y="236"/>
                </a:lnTo>
              </a:path>
            </a:pathLst>
          </a:custGeom>
          <a:solidFill>
            <a:srgbClr val="00FF00"/>
          </a:solidFill>
          <a:ln w="6985">
            <a:solidFill>
              <a:srgbClr val="000000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387" name="Freeform 5"/>
          <p:cNvSpPr>
            <a:spLocks/>
          </p:cNvSpPr>
          <p:nvPr/>
        </p:nvSpPr>
        <p:spPr bwMode="auto">
          <a:xfrm>
            <a:off x="2484438" y="1771650"/>
            <a:ext cx="1584325" cy="936625"/>
          </a:xfrm>
          <a:custGeom>
            <a:avLst/>
            <a:gdLst>
              <a:gd name="T0" fmla="*/ 1576873 w 1063"/>
              <a:gd name="T1" fmla="*/ 502410 h 673"/>
              <a:gd name="T2" fmla="*/ 1558988 w 1063"/>
              <a:gd name="T3" fmla="*/ 539986 h 673"/>
              <a:gd name="T4" fmla="*/ 1520237 w 1063"/>
              <a:gd name="T5" fmla="*/ 583129 h 673"/>
              <a:gd name="T6" fmla="*/ 1477014 w 1063"/>
              <a:gd name="T7" fmla="*/ 620705 h 673"/>
              <a:gd name="T8" fmla="*/ 1409945 w 1063"/>
              <a:gd name="T9" fmla="*/ 661065 h 673"/>
              <a:gd name="T10" fmla="*/ 1347347 w 1063"/>
              <a:gd name="T11" fmla="*/ 695858 h 673"/>
              <a:gd name="T12" fmla="*/ 1262393 w 1063"/>
              <a:gd name="T13" fmla="*/ 734826 h 673"/>
              <a:gd name="T14" fmla="*/ 1184890 w 1063"/>
              <a:gd name="T15" fmla="*/ 765444 h 673"/>
              <a:gd name="T16" fmla="*/ 1088012 w 1063"/>
              <a:gd name="T17" fmla="*/ 800237 h 673"/>
              <a:gd name="T18" fmla="*/ 1000077 w 1063"/>
              <a:gd name="T19" fmla="*/ 826679 h 673"/>
              <a:gd name="T20" fmla="*/ 897238 w 1063"/>
              <a:gd name="T21" fmla="*/ 855905 h 673"/>
              <a:gd name="T22" fmla="*/ 807812 w 1063"/>
              <a:gd name="T23" fmla="*/ 876781 h 673"/>
              <a:gd name="T24" fmla="*/ 704972 w 1063"/>
              <a:gd name="T25" fmla="*/ 899049 h 673"/>
              <a:gd name="T26" fmla="*/ 620018 w 1063"/>
              <a:gd name="T27" fmla="*/ 912966 h 673"/>
              <a:gd name="T28" fmla="*/ 521650 w 1063"/>
              <a:gd name="T29" fmla="*/ 926883 h 673"/>
              <a:gd name="T30" fmla="*/ 444148 w 1063"/>
              <a:gd name="T31" fmla="*/ 933842 h 673"/>
              <a:gd name="T32" fmla="*/ 360684 w 1063"/>
              <a:gd name="T33" fmla="*/ 936625 h 673"/>
              <a:gd name="T34" fmla="*/ 299576 w 1063"/>
              <a:gd name="T35" fmla="*/ 935233 h 673"/>
              <a:gd name="T36" fmla="*/ 235488 w 1063"/>
              <a:gd name="T37" fmla="*/ 926883 h 673"/>
              <a:gd name="T38" fmla="*/ 187794 w 1063"/>
              <a:gd name="T39" fmla="*/ 907399 h 673"/>
              <a:gd name="T40" fmla="*/ 138610 w 1063"/>
              <a:gd name="T41" fmla="*/ 872606 h 673"/>
              <a:gd name="T42" fmla="*/ 102840 w 1063"/>
              <a:gd name="T43" fmla="*/ 832246 h 673"/>
              <a:gd name="T44" fmla="*/ 67069 w 1063"/>
              <a:gd name="T45" fmla="*/ 776578 h 673"/>
              <a:gd name="T46" fmla="*/ 44713 w 1063"/>
              <a:gd name="T47" fmla="*/ 722301 h 673"/>
              <a:gd name="T48" fmla="*/ 22356 w 1063"/>
              <a:gd name="T49" fmla="*/ 652715 h 673"/>
              <a:gd name="T50" fmla="*/ 8943 w 1063"/>
              <a:gd name="T51" fmla="*/ 588696 h 673"/>
              <a:gd name="T52" fmla="*/ 1490 w 1063"/>
              <a:gd name="T53" fmla="*/ 512152 h 673"/>
              <a:gd name="T54" fmla="*/ 0 w 1063"/>
              <a:gd name="T55" fmla="*/ 445349 h 673"/>
              <a:gd name="T56" fmla="*/ 5962 w 1063"/>
              <a:gd name="T57" fmla="*/ 367413 h 673"/>
              <a:gd name="T58" fmla="*/ 17885 w 1063"/>
              <a:gd name="T59" fmla="*/ 304786 h 673"/>
              <a:gd name="T60" fmla="*/ 37261 w 1063"/>
              <a:gd name="T61" fmla="*/ 232417 h 673"/>
              <a:gd name="T62" fmla="*/ 59617 w 1063"/>
              <a:gd name="T63" fmla="*/ 176748 h 673"/>
              <a:gd name="T64" fmla="*/ 92407 w 1063"/>
              <a:gd name="T65" fmla="*/ 118296 h 673"/>
              <a:gd name="T66" fmla="*/ 128177 w 1063"/>
              <a:gd name="T67" fmla="*/ 75153 h 673"/>
              <a:gd name="T68" fmla="*/ 174380 w 1063"/>
              <a:gd name="T69" fmla="*/ 37576 h 673"/>
              <a:gd name="T70" fmla="*/ 220583 w 1063"/>
              <a:gd name="T71" fmla="*/ 15309 h 673"/>
              <a:gd name="T72" fmla="*/ 281691 w 1063"/>
              <a:gd name="T73" fmla="*/ 2783 h 673"/>
              <a:gd name="T74" fmla="*/ 341308 w 1063"/>
              <a:gd name="T75" fmla="*/ 0 h 673"/>
              <a:gd name="T76" fmla="*/ 421791 w 1063"/>
              <a:gd name="T77" fmla="*/ 2783 h 673"/>
              <a:gd name="T78" fmla="*/ 496313 w 1063"/>
              <a:gd name="T79" fmla="*/ 8350 h 673"/>
              <a:gd name="T80" fmla="*/ 593190 w 1063"/>
              <a:gd name="T81" fmla="*/ 19484 h 673"/>
              <a:gd name="T82" fmla="*/ 678145 w 1063"/>
              <a:gd name="T83" fmla="*/ 33401 h 673"/>
              <a:gd name="T84" fmla="*/ 779494 w 1063"/>
              <a:gd name="T85" fmla="*/ 54277 h 673"/>
              <a:gd name="T86" fmla="*/ 868920 w 1063"/>
              <a:gd name="T87" fmla="*/ 73761 h 673"/>
              <a:gd name="T88" fmla="*/ 973250 w 1063"/>
              <a:gd name="T89" fmla="*/ 101595 h 673"/>
              <a:gd name="T90" fmla="*/ 1061185 w 1063"/>
              <a:gd name="T91" fmla="*/ 128038 h 673"/>
              <a:gd name="T92" fmla="*/ 1159553 w 1063"/>
              <a:gd name="T93" fmla="*/ 162831 h 673"/>
              <a:gd name="T94" fmla="*/ 1238546 w 1063"/>
              <a:gd name="T95" fmla="*/ 192057 h 673"/>
              <a:gd name="T96" fmla="*/ 1324991 w 1063"/>
              <a:gd name="T97" fmla="*/ 231025 h 673"/>
              <a:gd name="T98" fmla="*/ 1392060 w 1063"/>
              <a:gd name="T99" fmla="*/ 264426 h 673"/>
              <a:gd name="T100" fmla="*/ 1460619 w 1063"/>
              <a:gd name="T101" fmla="*/ 306178 h 673"/>
              <a:gd name="T102" fmla="*/ 1508313 w 1063"/>
              <a:gd name="T103" fmla="*/ 342362 h 673"/>
              <a:gd name="T104" fmla="*/ 1550045 w 1063"/>
              <a:gd name="T105" fmla="*/ 385505 h 673"/>
              <a:gd name="T106" fmla="*/ 1572402 w 1063"/>
              <a:gd name="T107" fmla="*/ 423082 h 673"/>
              <a:gd name="T108" fmla="*/ 1584325 w 1063"/>
              <a:gd name="T109" fmla="*/ 467617 h 673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1063" h="673">
                <a:moveTo>
                  <a:pt x="1063" y="337"/>
                </a:moveTo>
                <a:lnTo>
                  <a:pt x="1063" y="337"/>
                </a:lnTo>
                <a:lnTo>
                  <a:pt x="1063" y="344"/>
                </a:lnTo>
                <a:lnTo>
                  <a:pt x="1062" y="345"/>
                </a:lnTo>
                <a:lnTo>
                  <a:pt x="1061" y="353"/>
                </a:lnTo>
                <a:lnTo>
                  <a:pt x="1061" y="354"/>
                </a:lnTo>
                <a:lnTo>
                  <a:pt x="1058" y="361"/>
                </a:lnTo>
                <a:lnTo>
                  <a:pt x="1058" y="362"/>
                </a:lnTo>
                <a:lnTo>
                  <a:pt x="1055" y="370"/>
                </a:lnTo>
                <a:lnTo>
                  <a:pt x="1055" y="371"/>
                </a:lnTo>
                <a:lnTo>
                  <a:pt x="1052" y="378"/>
                </a:lnTo>
                <a:lnTo>
                  <a:pt x="1051" y="379"/>
                </a:lnTo>
                <a:lnTo>
                  <a:pt x="1047" y="385"/>
                </a:lnTo>
                <a:lnTo>
                  <a:pt x="1046" y="388"/>
                </a:lnTo>
                <a:lnTo>
                  <a:pt x="1042" y="394"/>
                </a:lnTo>
                <a:lnTo>
                  <a:pt x="1040" y="396"/>
                </a:lnTo>
                <a:lnTo>
                  <a:pt x="1035" y="402"/>
                </a:lnTo>
                <a:lnTo>
                  <a:pt x="1034" y="404"/>
                </a:lnTo>
                <a:lnTo>
                  <a:pt x="1028" y="411"/>
                </a:lnTo>
                <a:lnTo>
                  <a:pt x="1027" y="413"/>
                </a:lnTo>
                <a:lnTo>
                  <a:pt x="1020" y="419"/>
                </a:lnTo>
                <a:lnTo>
                  <a:pt x="1018" y="420"/>
                </a:lnTo>
                <a:lnTo>
                  <a:pt x="1012" y="428"/>
                </a:lnTo>
                <a:lnTo>
                  <a:pt x="1010" y="429"/>
                </a:lnTo>
                <a:lnTo>
                  <a:pt x="1002" y="435"/>
                </a:lnTo>
                <a:lnTo>
                  <a:pt x="1000" y="437"/>
                </a:lnTo>
                <a:lnTo>
                  <a:pt x="993" y="443"/>
                </a:lnTo>
                <a:lnTo>
                  <a:pt x="991" y="446"/>
                </a:lnTo>
                <a:lnTo>
                  <a:pt x="982" y="452"/>
                </a:lnTo>
                <a:lnTo>
                  <a:pt x="980" y="453"/>
                </a:lnTo>
                <a:lnTo>
                  <a:pt x="971" y="459"/>
                </a:lnTo>
                <a:lnTo>
                  <a:pt x="969" y="461"/>
                </a:lnTo>
                <a:lnTo>
                  <a:pt x="959" y="468"/>
                </a:lnTo>
                <a:lnTo>
                  <a:pt x="957" y="469"/>
                </a:lnTo>
                <a:lnTo>
                  <a:pt x="946" y="475"/>
                </a:lnTo>
                <a:lnTo>
                  <a:pt x="944" y="477"/>
                </a:lnTo>
                <a:lnTo>
                  <a:pt x="934" y="484"/>
                </a:lnTo>
                <a:lnTo>
                  <a:pt x="932" y="485"/>
                </a:lnTo>
                <a:lnTo>
                  <a:pt x="921" y="491"/>
                </a:lnTo>
                <a:lnTo>
                  <a:pt x="918" y="492"/>
                </a:lnTo>
                <a:lnTo>
                  <a:pt x="907" y="498"/>
                </a:lnTo>
                <a:lnTo>
                  <a:pt x="904" y="500"/>
                </a:lnTo>
                <a:lnTo>
                  <a:pt x="892" y="506"/>
                </a:lnTo>
                <a:lnTo>
                  <a:pt x="889" y="508"/>
                </a:lnTo>
                <a:lnTo>
                  <a:pt x="878" y="513"/>
                </a:lnTo>
                <a:lnTo>
                  <a:pt x="874" y="515"/>
                </a:lnTo>
                <a:lnTo>
                  <a:pt x="863" y="520"/>
                </a:lnTo>
                <a:lnTo>
                  <a:pt x="860" y="523"/>
                </a:lnTo>
                <a:lnTo>
                  <a:pt x="847" y="528"/>
                </a:lnTo>
                <a:lnTo>
                  <a:pt x="844" y="530"/>
                </a:lnTo>
                <a:lnTo>
                  <a:pt x="831" y="535"/>
                </a:lnTo>
                <a:lnTo>
                  <a:pt x="828" y="536"/>
                </a:lnTo>
                <a:lnTo>
                  <a:pt x="815" y="543"/>
                </a:lnTo>
                <a:lnTo>
                  <a:pt x="812" y="544"/>
                </a:lnTo>
                <a:lnTo>
                  <a:pt x="798" y="549"/>
                </a:lnTo>
                <a:lnTo>
                  <a:pt x="795" y="550"/>
                </a:lnTo>
                <a:lnTo>
                  <a:pt x="781" y="555"/>
                </a:lnTo>
                <a:lnTo>
                  <a:pt x="778" y="557"/>
                </a:lnTo>
                <a:lnTo>
                  <a:pt x="764" y="563"/>
                </a:lnTo>
                <a:lnTo>
                  <a:pt x="761" y="564"/>
                </a:lnTo>
                <a:lnTo>
                  <a:pt x="747" y="569"/>
                </a:lnTo>
                <a:lnTo>
                  <a:pt x="743" y="570"/>
                </a:lnTo>
                <a:lnTo>
                  <a:pt x="730" y="575"/>
                </a:lnTo>
                <a:lnTo>
                  <a:pt x="725" y="576"/>
                </a:lnTo>
                <a:lnTo>
                  <a:pt x="712" y="582"/>
                </a:lnTo>
                <a:lnTo>
                  <a:pt x="707" y="583"/>
                </a:lnTo>
                <a:lnTo>
                  <a:pt x="694" y="587"/>
                </a:lnTo>
                <a:lnTo>
                  <a:pt x="689" y="589"/>
                </a:lnTo>
                <a:lnTo>
                  <a:pt x="676" y="593"/>
                </a:lnTo>
                <a:lnTo>
                  <a:pt x="671" y="594"/>
                </a:lnTo>
                <a:lnTo>
                  <a:pt x="657" y="598"/>
                </a:lnTo>
                <a:lnTo>
                  <a:pt x="653" y="601"/>
                </a:lnTo>
                <a:lnTo>
                  <a:pt x="639" y="605"/>
                </a:lnTo>
                <a:lnTo>
                  <a:pt x="634" y="606"/>
                </a:lnTo>
                <a:lnTo>
                  <a:pt x="621" y="610"/>
                </a:lnTo>
                <a:lnTo>
                  <a:pt x="616" y="611"/>
                </a:lnTo>
                <a:lnTo>
                  <a:pt x="602" y="615"/>
                </a:lnTo>
                <a:lnTo>
                  <a:pt x="597" y="616"/>
                </a:lnTo>
                <a:lnTo>
                  <a:pt x="583" y="620"/>
                </a:lnTo>
                <a:lnTo>
                  <a:pt x="579" y="621"/>
                </a:lnTo>
                <a:lnTo>
                  <a:pt x="565" y="625"/>
                </a:lnTo>
                <a:lnTo>
                  <a:pt x="560" y="626"/>
                </a:lnTo>
                <a:lnTo>
                  <a:pt x="546" y="629"/>
                </a:lnTo>
                <a:lnTo>
                  <a:pt x="542" y="630"/>
                </a:lnTo>
                <a:lnTo>
                  <a:pt x="528" y="634"/>
                </a:lnTo>
                <a:lnTo>
                  <a:pt x="523" y="634"/>
                </a:lnTo>
                <a:lnTo>
                  <a:pt x="509" y="639"/>
                </a:lnTo>
                <a:lnTo>
                  <a:pt x="505" y="639"/>
                </a:lnTo>
                <a:lnTo>
                  <a:pt x="491" y="642"/>
                </a:lnTo>
                <a:lnTo>
                  <a:pt x="487" y="643"/>
                </a:lnTo>
                <a:lnTo>
                  <a:pt x="473" y="646"/>
                </a:lnTo>
                <a:lnTo>
                  <a:pt x="468" y="647"/>
                </a:lnTo>
                <a:lnTo>
                  <a:pt x="455" y="649"/>
                </a:lnTo>
                <a:lnTo>
                  <a:pt x="450" y="650"/>
                </a:lnTo>
                <a:lnTo>
                  <a:pt x="437" y="653"/>
                </a:lnTo>
                <a:lnTo>
                  <a:pt x="432" y="653"/>
                </a:lnTo>
                <a:lnTo>
                  <a:pt x="419" y="656"/>
                </a:lnTo>
                <a:lnTo>
                  <a:pt x="416" y="656"/>
                </a:lnTo>
                <a:lnTo>
                  <a:pt x="401" y="659"/>
                </a:lnTo>
                <a:lnTo>
                  <a:pt x="398" y="660"/>
                </a:lnTo>
                <a:lnTo>
                  <a:pt x="384" y="662"/>
                </a:lnTo>
                <a:lnTo>
                  <a:pt x="381" y="662"/>
                </a:lnTo>
                <a:lnTo>
                  <a:pt x="367" y="664"/>
                </a:lnTo>
                <a:lnTo>
                  <a:pt x="364" y="664"/>
                </a:lnTo>
                <a:lnTo>
                  <a:pt x="350" y="666"/>
                </a:lnTo>
                <a:lnTo>
                  <a:pt x="347" y="666"/>
                </a:lnTo>
                <a:lnTo>
                  <a:pt x="333" y="668"/>
                </a:lnTo>
                <a:lnTo>
                  <a:pt x="330" y="668"/>
                </a:lnTo>
                <a:lnTo>
                  <a:pt x="317" y="669"/>
                </a:lnTo>
                <a:lnTo>
                  <a:pt x="314" y="670"/>
                </a:lnTo>
                <a:lnTo>
                  <a:pt x="301" y="671"/>
                </a:lnTo>
                <a:lnTo>
                  <a:pt x="298" y="671"/>
                </a:lnTo>
                <a:lnTo>
                  <a:pt x="287" y="672"/>
                </a:lnTo>
                <a:lnTo>
                  <a:pt x="283" y="672"/>
                </a:lnTo>
                <a:lnTo>
                  <a:pt x="272" y="672"/>
                </a:lnTo>
                <a:lnTo>
                  <a:pt x="269" y="673"/>
                </a:lnTo>
                <a:lnTo>
                  <a:pt x="257" y="673"/>
                </a:lnTo>
                <a:lnTo>
                  <a:pt x="254" y="673"/>
                </a:lnTo>
                <a:lnTo>
                  <a:pt x="242" y="673"/>
                </a:lnTo>
                <a:lnTo>
                  <a:pt x="240" y="673"/>
                </a:lnTo>
                <a:lnTo>
                  <a:pt x="229" y="673"/>
                </a:lnTo>
                <a:lnTo>
                  <a:pt x="226" y="673"/>
                </a:lnTo>
                <a:lnTo>
                  <a:pt x="216" y="673"/>
                </a:lnTo>
                <a:lnTo>
                  <a:pt x="214" y="673"/>
                </a:lnTo>
                <a:lnTo>
                  <a:pt x="203" y="672"/>
                </a:lnTo>
                <a:lnTo>
                  <a:pt x="201" y="672"/>
                </a:lnTo>
                <a:lnTo>
                  <a:pt x="191" y="671"/>
                </a:lnTo>
                <a:lnTo>
                  <a:pt x="189" y="671"/>
                </a:lnTo>
                <a:lnTo>
                  <a:pt x="180" y="670"/>
                </a:lnTo>
                <a:lnTo>
                  <a:pt x="179" y="670"/>
                </a:lnTo>
                <a:lnTo>
                  <a:pt x="168" y="668"/>
                </a:lnTo>
                <a:lnTo>
                  <a:pt x="166" y="668"/>
                </a:lnTo>
                <a:lnTo>
                  <a:pt x="158" y="666"/>
                </a:lnTo>
                <a:lnTo>
                  <a:pt x="155" y="665"/>
                </a:lnTo>
                <a:lnTo>
                  <a:pt x="148" y="662"/>
                </a:lnTo>
                <a:lnTo>
                  <a:pt x="146" y="662"/>
                </a:lnTo>
                <a:lnTo>
                  <a:pt x="137" y="657"/>
                </a:lnTo>
                <a:lnTo>
                  <a:pt x="135" y="657"/>
                </a:lnTo>
                <a:lnTo>
                  <a:pt x="128" y="653"/>
                </a:lnTo>
                <a:lnTo>
                  <a:pt x="126" y="652"/>
                </a:lnTo>
                <a:lnTo>
                  <a:pt x="118" y="647"/>
                </a:lnTo>
                <a:lnTo>
                  <a:pt x="117" y="646"/>
                </a:lnTo>
                <a:lnTo>
                  <a:pt x="110" y="642"/>
                </a:lnTo>
                <a:lnTo>
                  <a:pt x="108" y="640"/>
                </a:lnTo>
                <a:lnTo>
                  <a:pt x="101" y="634"/>
                </a:lnTo>
                <a:lnTo>
                  <a:pt x="99" y="633"/>
                </a:lnTo>
                <a:lnTo>
                  <a:pt x="93" y="627"/>
                </a:lnTo>
                <a:lnTo>
                  <a:pt x="92" y="625"/>
                </a:lnTo>
                <a:lnTo>
                  <a:pt x="86" y="618"/>
                </a:lnTo>
                <a:lnTo>
                  <a:pt x="84" y="616"/>
                </a:lnTo>
                <a:lnTo>
                  <a:pt x="78" y="610"/>
                </a:lnTo>
                <a:lnTo>
                  <a:pt x="76" y="608"/>
                </a:lnTo>
                <a:lnTo>
                  <a:pt x="71" y="601"/>
                </a:lnTo>
                <a:lnTo>
                  <a:pt x="69" y="598"/>
                </a:lnTo>
                <a:lnTo>
                  <a:pt x="63" y="590"/>
                </a:lnTo>
                <a:lnTo>
                  <a:pt x="62" y="589"/>
                </a:lnTo>
                <a:lnTo>
                  <a:pt x="57" y="581"/>
                </a:lnTo>
                <a:lnTo>
                  <a:pt x="56" y="578"/>
                </a:lnTo>
                <a:lnTo>
                  <a:pt x="51" y="569"/>
                </a:lnTo>
                <a:lnTo>
                  <a:pt x="50" y="567"/>
                </a:lnTo>
                <a:lnTo>
                  <a:pt x="45" y="558"/>
                </a:lnTo>
                <a:lnTo>
                  <a:pt x="44" y="555"/>
                </a:lnTo>
                <a:lnTo>
                  <a:pt x="40" y="547"/>
                </a:lnTo>
                <a:lnTo>
                  <a:pt x="39" y="544"/>
                </a:lnTo>
                <a:lnTo>
                  <a:pt x="35" y="534"/>
                </a:lnTo>
                <a:lnTo>
                  <a:pt x="34" y="532"/>
                </a:lnTo>
                <a:lnTo>
                  <a:pt x="30" y="521"/>
                </a:lnTo>
                <a:lnTo>
                  <a:pt x="30" y="519"/>
                </a:lnTo>
                <a:lnTo>
                  <a:pt x="25" y="509"/>
                </a:lnTo>
                <a:lnTo>
                  <a:pt x="25" y="507"/>
                </a:lnTo>
                <a:lnTo>
                  <a:pt x="22" y="496"/>
                </a:lnTo>
                <a:lnTo>
                  <a:pt x="21" y="493"/>
                </a:lnTo>
                <a:lnTo>
                  <a:pt x="18" y="482"/>
                </a:lnTo>
                <a:lnTo>
                  <a:pt x="17" y="479"/>
                </a:lnTo>
                <a:lnTo>
                  <a:pt x="15" y="469"/>
                </a:lnTo>
                <a:lnTo>
                  <a:pt x="14" y="466"/>
                </a:lnTo>
                <a:lnTo>
                  <a:pt x="12" y="455"/>
                </a:lnTo>
                <a:lnTo>
                  <a:pt x="11" y="452"/>
                </a:lnTo>
                <a:lnTo>
                  <a:pt x="9" y="440"/>
                </a:lnTo>
                <a:lnTo>
                  <a:pt x="8" y="438"/>
                </a:lnTo>
                <a:lnTo>
                  <a:pt x="6" y="427"/>
                </a:lnTo>
                <a:lnTo>
                  <a:pt x="6" y="423"/>
                </a:lnTo>
                <a:lnTo>
                  <a:pt x="5" y="412"/>
                </a:lnTo>
                <a:lnTo>
                  <a:pt x="4" y="409"/>
                </a:lnTo>
                <a:lnTo>
                  <a:pt x="3" y="397"/>
                </a:lnTo>
                <a:lnTo>
                  <a:pt x="3" y="394"/>
                </a:lnTo>
                <a:lnTo>
                  <a:pt x="2" y="382"/>
                </a:lnTo>
                <a:lnTo>
                  <a:pt x="2" y="380"/>
                </a:lnTo>
                <a:lnTo>
                  <a:pt x="1" y="368"/>
                </a:lnTo>
                <a:lnTo>
                  <a:pt x="1" y="364"/>
                </a:lnTo>
                <a:lnTo>
                  <a:pt x="0" y="353"/>
                </a:lnTo>
                <a:lnTo>
                  <a:pt x="0" y="350"/>
                </a:lnTo>
                <a:lnTo>
                  <a:pt x="0" y="338"/>
                </a:lnTo>
                <a:lnTo>
                  <a:pt x="0" y="335"/>
                </a:lnTo>
                <a:lnTo>
                  <a:pt x="0" y="323"/>
                </a:lnTo>
                <a:lnTo>
                  <a:pt x="0" y="320"/>
                </a:lnTo>
                <a:lnTo>
                  <a:pt x="1" y="308"/>
                </a:lnTo>
                <a:lnTo>
                  <a:pt x="1" y="305"/>
                </a:lnTo>
                <a:lnTo>
                  <a:pt x="2" y="294"/>
                </a:lnTo>
                <a:lnTo>
                  <a:pt x="2" y="291"/>
                </a:lnTo>
                <a:lnTo>
                  <a:pt x="3" y="279"/>
                </a:lnTo>
                <a:lnTo>
                  <a:pt x="3" y="276"/>
                </a:lnTo>
                <a:lnTo>
                  <a:pt x="4" y="264"/>
                </a:lnTo>
                <a:lnTo>
                  <a:pt x="5" y="261"/>
                </a:lnTo>
                <a:lnTo>
                  <a:pt x="6" y="249"/>
                </a:lnTo>
                <a:lnTo>
                  <a:pt x="6" y="247"/>
                </a:lnTo>
                <a:lnTo>
                  <a:pt x="8" y="236"/>
                </a:lnTo>
                <a:lnTo>
                  <a:pt x="9" y="233"/>
                </a:lnTo>
                <a:lnTo>
                  <a:pt x="11" y="221"/>
                </a:lnTo>
                <a:lnTo>
                  <a:pt x="12" y="219"/>
                </a:lnTo>
                <a:lnTo>
                  <a:pt x="14" y="207"/>
                </a:lnTo>
                <a:lnTo>
                  <a:pt x="15" y="204"/>
                </a:lnTo>
                <a:lnTo>
                  <a:pt x="17" y="194"/>
                </a:lnTo>
                <a:lnTo>
                  <a:pt x="18" y="190"/>
                </a:lnTo>
                <a:lnTo>
                  <a:pt x="21" y="180"/>
                </a:lnTo>
                <a:lnTo>
                  <a:pt x="22" y="178"/>
                </a:lnTo>
                <a:lnTo>
                  <a:pt x="25" y="167"/>
                </a:lnTo>
                <a:lnTo>
                  <a:pt x="25" y="164"/>
                </a:lnTo>
                <a:lnTo>
                  <a:pt x="30" y="155"/>
                </a:lnTo>
                <a:lnTo>
                  <a:pt x="30" y="151"/>
                </a:lnTo>
                <a:lnTo>
                  <a:pt x="34" y="142"/>
                </a:lnTo>
                <a:lnTo>
                  <a:pt x="35" y="139"/>
                </a:lnTo>
                <a:lnTo>
                  <a:pt x="39" y="129"/>
                </a:lnTo>
                <a:lnTo>
                  <a:pt x="40" y="127"/>
                </a:lnTo>
                <a:lnTo>
                  <a:pt x="44" y="118"/>
                </a:lnTo>
                <a:lnTo>
                  <a:pt x="45" y="115"/>
                </a:lnTo>
                <a:lnTo>
                  <a:pt x="50" y="106"/>
                </a:lnTo>
                <a:lnTo>
                  <a:pt x="51" y="104"/>
                </a:lnTo>
                <a:lnTo>
                  <a:pt x="56" y="95"/>
                </a:lnTo>
                <a:lnTo>
                  <a:pt x="57" y="93"/>
                </a:lnTo>
                <a:lnTo>
                  <a:pt x="62" y="85"/>
                </a:lnTo>
                <a:lnTo>
                  <a:pt x="63" y="83"/>
                </a:lnTo>
                <a:lnTo>
                  <a:pt x="69" y="74"/>
                </a:lnTo>
                <a:lnTo>
                  <a:pt x="71" y="73"/>
                </a:lnTo>
                <a:lnTo>
                  <a:pt x="76" y="66"/>
                </a:lnTo>
                <a:lnTo>
                  <a:pt x="78" y="64"/>
                </a:lnTo>
                <a:lnTo>
                  <a:pt x="84" y="56"/>
                </a:lnTo>
                <a:lnTo>
                  <a:pt x="86" y="54"/>
                </a:lnTo>
                <a:lnTo>
                  <a:pt x="92" y="48"/>
                </a:lnTo>
                <a:lnTo>
                  <a:pt x="93" y="47"/>
                </a:lnTo>
                <a:lnTo>
                  <a:pt x="99" y="41"/>
                </a:lnTo>
                <a:lnTo>
                  <a:pt x="101" y="39"/>
                </a:lnTo>
                <a:lnTo>
                  <a:pt x="108" y="33"/>
                </a:lnTo>
                <a:lnTo>
                  <a:pt x="110" y="32"/>
                </a:lnTo>
                <a:lnTo>
                  <a:pt x="117" y="27"/>
                </a:lnTo>
                <a:lnTo>
                  <a:pt x="118" y="26"/>
                </a:lnTo>
                <a:lnTo>
                  <a:pt x="126" y="22"/>
                </a:lnTo>
                <a:lnTo>
                  <a:pt x="128" y="21"/>
                </a:lnTo>
                <a:lnTo>
                  <a:pt x="135" y="16"/>
                </a:lnTo>
                <a:lnTo>
                  <a:pt x="137" y="15"/>
                </a:lnTo>
                <a:lnTo>
                  <a:pt x="146" y="12"/>
                </a:lnTo>
                <a:lnTo>
                  <a:pt x="148" y="11"/>
                </a:lnTo>
                <a:lnTo>
                  <a:pt x="155" y="8"/>
                </a:lnTo>
                <a:lnTo>
                  <a:pt x="158" y="8"/>
                </a:lnTo>
                <a:lnTo>
                  <a:pt x="166" y="6"/>
                </a:lnTo>
                <a:lnTo>
                  <a:pt x="168" y="5"/>
                </a:lnTo>
                <a:lnTo>
                  <a:pt x="178" y="4"/>
                </a:lnTo>
                <a:lnTo>
                  <a:pt x="179" y="4"/>
                </a:lnTo>
                <a:lnTo>
                  <a:pt x="189" y="2"/>
                </a:lnTo>
                <a:lnTo>
                  <a:pt x="191" y="2"/>
                </a:lnTo>
                <a:lnTo>
                  <a:pt x="201" y="2"/>
                </a:lnTo>
                <a:lnTo>
                  <a:pt x="203" y="1"/>
                </a:lnTo>
                <a:lnTo>
                  <a:pt x="214" y="1"/>
                </a:lnTo>
                <a:lnTo>
                  <a:pt x="216" y="1"/>
                </a:lnTo>
                <a:lnTo>
                  <a:pt x="226" y="0"/>
                </a:lnTo>
                <a:lnTo>
                  <a:pt x="229" y="0"/>
                </a:lnTo>
                <a:lnTo>
                  <a:pt x="240" y="0"/>
                </a:lnTo>
                <a:lnTo>
                  <a:pt x="242" y="0"/>
                </a:lnTo>
                <a:lnTo>
                  <a:pt x="254" y="0"/>
                </a:lnTo>
                <a:lnTo>
                  <a:pt x="257" y="1"/>
                </a:lnTo>
                <a:lnTo>
                  <a:pt x="269" y="1"/>
                </a:lnTo>
                <a:lnTo>
                  <a:pt x="272" y="1"/>
                </a:lnTo>
                <a:lnTo>
                  <a:pt x="283" y="2"/>
                </a:lnTo>
                <a:lnTo>
                  <a:pt x="287" y="2"/>
                </a:lnTo>
                <a:lnTo>
                  <a:pt x="298" y="3"/>
                </a:lnTo>
                <a:lnTo>
                  <a:pt x="301" y="3"/>
                </a:lnTo>
                <a:lnTo>
                  <a:pt x="314" y="4"/>
                </a:lnTo>
                <a:lnTo>
                  <a:pt x="317" y="4"/>
                </a:lnTo>
                <a:lnTo>
                  <a:pt x="330" y="5"/>
                </a:lnTo>
                <a:lnTo>
                  <a:pt x="333" y="6"/>
                </a:lnTo>
                <a:lnTo>
                  <a:pt x="347" y="7"/>
                </a:lnTo>
                <a:lnTo>
                  <a:pt x="350" y="7"/>
                </a:lnTo>
                <a:lnTo>
                  <a:pt x="364" y="9"/>
                </a:lnTo>
                <a:lnTo>
                  <a:pt x="367" y="9"/>
                </a:lnTo>
                <a:lnTo>
                  <a:pt x="381" y="11"/>
                </a:lnTo>
                <a:lnTo>
                  <a:pt x="384" y="12"/>
                </a:lnTo>
                <a:lnTo>
                  <a:pt x="398" y="14"/>
                </a:lnTo>
                <a:lnTo>
                  <a:pt x="401" y="14"/>
                </a:lnTo>
                <a:lnTo>
                  <a:pt x="416" y="16"/>
                </a:lnTo>
                <a:lnTo>
                  <a:pt x="419" y="17"/>
                </a:lnTo>
                <a:lnTo>
                  <a:pt x="432" y="20"/>
                </a:lnTo>
                <a:lnTo>
                  <a:pt x="437" y="21"/>
                </a:lnTo>
                <a:lnTo>
                  <a:pt x="450" y="23"/>
                </a:lnTo>
                <a:lnTo>
                  <a:pt x="455" y="24"/>
                </a:lnTo>
                <a:lnTo>
                  <a:pt x="468" y="27"/>
                </a:lnTo>
                <a:lnTo>
                  <a:pt x="473" y="27"/>
                </a:lnTo>
                <a:lnTo>
                  <a:pt x="487" y="30"/>
                </a:lnTo>
                <a:lnTo>
                  <a:pt x="491" y="31"/>
                </a:lnTo>
                <a:lnTo>
                  <a:pt x="505" y="34"/>
                </a:lnTo>
                <a:lnTo>
                  <a:pt x="509" y="35"/>
                </a:lnTo>
                <a:lnTo>
                  <a:pt x="523" y="39"/>
                </a:lnTo>
                <a:lnTo>
                  <a:pt x="528" y="40"/>
                </a:lnTo>
                <a:lnTo>
                  <a:pt x="542" y="43"/>
                </a:lnTo>
                <a:lnTo>
                  <a:pt x="546" y="44"/>
                </a:lnTo>
                <a:lnTo>
                  <a:pt x="560" y="47"/>
                </a:lnTo>
                <a:lnTo>
                  <a:pt x="565" y="48"/>
                </a:lnTo>
                <a:lnTo>
                  <a:pt x="579" y="52"/>
                </a:lnTo>
                <a:lnTo>
                  <a:pt x="583" y="53"/>
                </a:lnTo>
                <a:lnTo>
                  <a:pt x="597" y="58"/>
                </a:lnTo>
                <a:lnTo>
                  <a:pt x="602" y="59"/>
                </a:lnTo>
                <a:lnTo>
                  <a:pt x="616" y="63"/>
                </a:lnTo>
                <a:lnTo>
                  <a:pt x="621" y="64"/>
                </a:lnTo>
                <a:lnTo>
                  <a:pt x="634" y="68"/>
                </a:lnTo>
                <a:lnTo>
                  <a:pt x="639" y="69"/>
                </a:lnTo>
                <a:lnTo>
                  <a:pt x="653" y="73"/>
                </a:lnTo>
                <a:lnTo>
                  <a:pt x="657" y="74"/>
                </a:lnTo>
                <a:lnTo>
                  <a:pt x="671" y="79"/>
                </a:lnTo>
                <a:lnTo>
                  <a:pt x="676" y="80"/>
                </a:lnTo>
                <a:lnTo>
                  <a:pt x="689" y="85"/>
                </a:lnTo>
                <a:lnTo>
                  <a:pt x="694" y="86"/>
                </a:lnTo>
                <a:lnTo>
                  <a:pt x="707" y="91"/>
                </a:lnTo>
                <a:lnTo>
                  <a:pt x="712" y="92"/>
                </a:lnTo>
                <a:lnTo>
                  <a:pt x="725" y="97"/>
                </a:lnTo>
                <a:lnTo>
                  <a:pt x="730" y="99"/>
                </a:lnTo>
                <a:lnTo>
                  <a:pt x="743" y="103"/>
                </a:lnTo>
                <a:lnTo>
                  <a:pt x="747" y="105"/>
                </a:lnTo>
                <a:lnTo>
                  <a:pt x="761" y="109"/>
                </a:lnTo>
                <a:lnTo>
                  <a:pt x="764" y="111"/>
                </a:lnTo>
                <a:lnTo>
                  <a:pt x="778" y="117"/>
                </a:lnTo>
                <a:lnTo>
                  <a:pt x="781" y="118"/>
                </a:lnTo>
                <a:lnTo>
                  <a:pt x="795" y="123"/>
                </a:lnTo>
                <a:lnTo>
                  <a:pt x="798" y="124"/>
                </a:lnTo>
                <a:lnTo>
                  <a:pt x="812" y="130"/>
                </a:lnTo>
                <a:lnTo>
                  <a:pt x="815" y="131"/>
                </a:lnTo>
                <a:lnTo>
                  <a:pt x="828" y="137"/>
                </a:lnTo>
                <a:lnTo>
                  <a:pt x="831" y="138"/>
                </a:lnTo>
                <a:lnTo>
                  <a:pt x="844" y="144"/>
                </a:lnTo>
                <a:lnTo>
                  <a:pt x="847" y="145"/>
                </a:lnTo>
                <a:lnTo>
                  <a:pt x="860" y="151"/>
                </a:lnTo>
                <a:lnTo>
                  <a:pt x="863" y="152"/>
                </a:lnTo>
                <a:lnTo>
                  <a:pt x="874" y="159"/>
                </a:lnTo>
                <a:lnTo>
                  <a:pt x="878" y="160"/>
                </a:lnTo>
                <a:lnTo>
                  <a:pt x="889" y="166"/>
                </a:lnTo>
                <a:lnTo>
                  <a:pt x="892" y="167"/>
                </a:lnTo>
                <a:lnTo>
                  <a:pt x="904" y="173"/>
                </a:lnTo>
                <a:lnTo>
                  <a:pt x="907" y="175"/>
                </a:lnTo>
                <a:lnTo>
                  <a:pt x="918" y="181"/>
                </a:lnTo>
                <a:lnTo>
                  <a:pt x="921" y="182"/>
                </a:lnTo>
                <a:lnTo>
                  <a:pt x="932" y="188"/>
                </a:lnTo>
                <a:lnTo>
                  <a:pt x="934" y="190"/>
                </a:lnTo>
                <a:lnTo>
                  <a:pt x="944" y="197"/>
                </a:lnTo>
                <a:lnTo>
                  <a:pt x="946" y="198"/>
                </a:lnTo>
                <a:lnTo>
                  <a:pt x="957" y="204"/>
                </a:lnTo>
                <a:lnTo>
                  <a:pt x="959" y="206"/>
                </a:lnTo>
                <a:lnTo>
                  <a:pt x="969" y="213"/>
                </a:lnTo>
                <a:lnTo>
                  <a:pt x="971" y="214"/>
                </a:lnTo>
                <a:lnTo>
                  <a:pt x="980" y="220"/>
                </a:lnTo>
                <a:lnTo>
                  <a:pt x="982" y="222"/>
                </a:lnTo>
                <a:lnTo>
                  <a:pt x="991" y="228"/>
                </a:lnTo>
                <a:lnTo>
                  <a:pt x="993" y="229"/>
                </a:lnTo>
                <a:lnTo>
                  <a:pt x="1000" y="236"/>
                </a:lnTo>
                <a:lnTo>
                  <a:pt x="1002" y="238"/>
                </a:lnTo>
                <a:lnTo>
                  <a:pt x="1010" y="244"/>
                </a:lnTo>
                <a:lnTo>
                  <a:pt x="1012" y="246"/>
                </a:lnTo>
                <a:lnTo>
                  <a:pt x="1018" y="253"/>
                </a:lnTo>
                <a:lnTo>
                  <a:pt x="1020" y="255"/>
                </a:lnTo>
                <a:lnTo>
                  <a:pt x="1027" y="261"/>
                </a:lnTo>
                <a:lnTo>
                  <a:pt x="1028" y="262"/>
                </a:lnTo>
                <a:lnTo>
                  <a:pt x="1034" y="269"/>
                </a:lnTo>
                <a:lnTo>
                  <a:pt x="1035" y="271"/>
                </a:lnTo>
                <a:lnTo>
                  <a:pt x="1040" y="277"/>
                </a:lnTo>
                <a:lnTo>
                  <a:pt x="1042" y="279"/>
                </a:lnTo>
                <a:lnTo>
                  <a:pt x="1046" y="285"/>
                </a:lnTo>
                <a:lnTo>
                  <a:pt x="1047" y="287"/>
                </a:lnTo>
                <a:lnTo>
                  <a:pt x="1051" y="294"/>
                </a:lnTo>
                <a:lnTo>
                  <a:pt x="1052" y="296"/>
                </a:lnTo>
                <a:lnTo>
                  <a:pt x="1055" y="302"/>
                </a:lnTo>
                <a:lnTo>
                  <a:pt x="1055" y="304"/>
                </a:lnTo>
                <a:lnTo>
                  <a:pt x="1058" y="311"/>
                </a:lnTo>
                <a:lnTo>
                  <a:pt x="1058" y="313"/>
                </a:lnTo>
                <a:lnTo>
                  <a:pt x="1061" y="319"/>
                </a:lnTo>
                <a:lnTo>
                  <a:pt x="1061" y="321"/>
                </a:lnTo>
                <a:lnTo>
                  <a:pt x="1062" y="327"/>
                </a:lnTo>
                <a:lnTo>
                  <a:pt x="1063" y="330"/>
                </a:lnTo>
                <a:lnTo>
                  <a:pt x="1063" y="336"/>
                </a:lnTo>
                <a:lnTo>
                  <a:pt x="1063" y="337"/>
                </a:lnTo>
                <a:close/>
              </a:path>
            </a:pathLst>
          </a:custGeom>
          <a:solidFill>
            <a:srgbClr val="00FF00"/>
          </a:solidFill>
          <a:ln w="6985">
            <a:solidFill>
              <a:srgbClr val="000000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388" name="Freeform 8"/>
          <p:cNvSpPr>
            <a:spLocks/>
          </p:cNvSpPr>
          <p:nvPr/>
        </p:nvSpPr>
        <p:spPr bwMode="auto">
          <a:xfrm>
            <a:off x="5981700" y="2032000"/>
            <a:ext cx="547688" cy="461963"/>
          </a:xfrm>
          <a:custGeom>
            <a:avLst/>
            <a:gdLst>
              <a:gd name="T0" fmla="*/ 106115 w 320"/>
              <a:gd name="T1" fmla="*/ 51971 h 320"/>
              <a:gd name="T2" fmla="*/ 133499 w 320"/>
              <a:gd name="T3" fmla="*/ 34647 h 320"/>
              <a:gd name="T4" fmla="*/ 169441 w 320"/>
              <a:gd name="T5" fmla="*/ 17324 h 320"/>
              <a:gd name="T6" fmla="*/ 196825 w 320"/>
              <a:gd name="T7" fmla="*/ 8662 h 320"/>
              <a:gd name="T8" fmla="*/ 232767 w 320"/>
              <a:gd name="T9" fmla="*/ 1444 h 320"/>
              <a:gd name="T10" fmla="*/ 261863 w 320"/>
              <a:gd name="T11" fmla="*/ 0 h 320"/>
              <a:gd name="T12" fmla="*/ 297805 w 320"/>
              <a:gd name="T13" fmla="*/ 0 h 320"/>
              <a:gd name="T14" fmla="*/ 325190 w 320"/>
              <a:gd name="T15" fmla="*/ 4331 h 320"/>
              <a:gd name="T16" fmla="*/ 357709 w 320"/>
              <a:gd name="T17" fmla="*/ 11549 h 320"/>
              <a:gd name="T18" fmla="*/ 383382 w 320"/>
              <a:gd name="T19" fmla="*/ 20211 h 320"/>
              <a:gd name="T20" fmla="*/ 414189 w 320"/>
              <a:gd name="T21" fmla="*/ 36091 h 320"/>
              <a:gd name="T22" fmla="*/ 438150 w 320"/>
              <a:gd name="T23" fmla="*/ 47640 h 320"/>
              <a:gd name="T24" fmla="*/ 463823 w 320"/>
              <a:gd name="T25" fmla="*/ 67851 h 320"/>
              <a:gd name="T26" fmla="*/ 482650 w 320"/>
              <a:gd name="T27" fmla="*/ 86618 h 320"/>
              <a:gd name="T28" fmla="*/ 504900 w 320"/>
              <a:gd name="T29" fmla="*/ 108273 h 320"/>
              <a:gd name="T30" fmla="*/ 516881 w 320"/>
              <a:gd name="T31" fmla="*/ 129927 h 320"/>
              <a:gd name="T32" fmla="*/ 532284 w 320"/>
              <a:gd name="T33" fmla="*/ 157356 h 320"/>
              <a:gd name="T34" fmla="*/ 540842 w 320"/>
              <a:gd name="T35" fmla="*/ 179011 h 320"/>
              <a:gd name="T36" fmla="*/ 545976 w 320"/>
              <a:gd name="T37" fmla="*/ 207883 h 320"/>
              <a:gd name="T38" fmla="*/ 547688 w 320"/>
              <a:gd name="T39" fmla="*/ 232425 h 320"/>
              <a:gd name="T40" fmla="*/ 545976 w 320"/>
              <a:gd name="T41" fmla="*/ 262741 h 320"/>
              <a:gd name="T42" fmla="*/ 539130 w 320"/>
              <a:gd name="T43" fmla="*/ 287283 h 320"/>
              <a:gd name="T44" fmla="*/ 525438 w 320"/>
              <a:gd name="T45" fmla="*/ 317600 h 320"/>
              <a:gd name="T46" fmla="*/ 511746 w 320"/>
              <a:gd name="T47" fmla="*/ 340698 h 320"/>
              <a:gd name="T48" fmla="*/ 486073 w 320"/>
              <a:gd name="T49" fmla="*/ 369570 h 320"/>
              <a:gd name="T50" fmla="*/ 463823 w 320"/>
              <a:gd name="T51" fmla="*/ 392669 h 320"/>
              <a:gd name="T52" fmla="*/ 427881 w 320"/>
              <a:gd name="T53" fmla="*/ 418654 h 320"/>
              <a:gd name="T54" fmla="*/ 400497 w 320"/>
              <a:gd name="T55" fmla="*/ 433090 h 320"/>
              <a:gd name="T56" fmla="*/ 364555 w 320"/>
              <a:gd name="T57" fmla="*/ 448970 h 320"/>
              <a:gd name="T58" fmla="*/ 335459 w 320"/>
              <a:gd name="T59" fmla="*/ 456188 h 320"/>
              <a:gd name="T60" fmla="*/ 299517 w 320"/>
              <a:gd name="T61" fmla="*/ 461963 h 320"/>
              <a:gd name="T62" fmla="*/ 272132 w 320"/>
              <a:gd name="T63" fmla="*/ 461963 h 320"/>
              <a:gd name="T64" fmla="*/ 236190 w 320"/>
              <a:gd name="T65" fmla="*/ 460519 h 320"/>
              <a:gd name="T66" fmla="*/ 208806 w 320"/>
              <a:gd name="T67" fmla="*/ 456188 h 320"/>
              <a:gd name="T68" fmla="*/ 176287 w 320"/>
              <a:gd name="T69" fmla="*/ 444639 h 320"/>
              <a:gd name="T70" fmla="*/ 152326 w 320"/>
              <a:gd name="T71" fmla="*/ 435978 h 320"/>
              <a:gd name="T72" fmla="*/ 123230 w 320"/>
              <a:gd name="T73" fmla="*/ 421541 h 320"/>
              <a:gd name="T74" fmla="*/ 99268 w 320"/>
              <a:gd name="T75" fmla="*/ 405661 h 320"/>
              <a:gd name="T76" fmla="*/ 73596 w 320"/>
              <a:gd name="T77" fmla="*/ 385450 h 320"/>
              <a:gd name="T78" fmla="*/ 56480 w 320"/>
              <a:gd name="T79" fmla="*/ 368127 h 320"/>
              <a:gd name="T80" fmla="*/ 35942 w 320"/>
              <a:gd name="T81" fmla="*/ 343585 h 320"/>
              <a:gd name="T82" fmla="*/ 22250 w 320"/>
              <a:gd name="T83" fmla="*/ 321930 h 320"/>
              <a:gd name="T84" fmla="*/ 10269 w 320"/>
              <a:gd name="T85" fmla="*/ 294501 h 320"/>
              <a:gd name="T86" fmla="*/ 3423 w 320"/>
              <a:gd name="T87" fmla="*/ 271403 h 320"/>
              <a:gd name="T88" fmla="*/ 0 w 320"/>
              <a:gd name="T89" fmla="*/ 242531 h 320"/>
              <a:gd name="T90" fmla="*/ 0 w 320"/>
              <a:gd name="T91" fmla="*/ 217989 h 320"/>
              <a:gd name="T92" fmla="*/ 3423 w 320"/>
              <a:gd name="T93" fmla="*/ 187672 h 320"/>
              <a:gd name="T94" fmla="*/ 11981 w 320"/>
              <a:gd name="T95" fmla="*/ 163131 h 320"/>
              <a:gd name="T96" fmla="*/ 27384 w 320"/>
              <a:gd name="T97" fmla="*/ 132814 h 320"/>
              <a:gd name="T98" fmla="*/ 42788 w 320"/>
              <a:gd name="T99" fmla="*/ 111160 h 320"/>
              <a:gd name="T100" fmla="*/ 70173 w 320"/>
              <a:gd name="T101" fmla="*/ 80844 h 320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320" h="320">
                <a:moveTo>
                  <a:pt x="48" y="48"/>
                </a:moveTo>
                <a:lnTo>
                  <a:pt x="48" y="48"/>
                </a:lnTo>
                <a:lnTo>
                  <a:pt x="55" y="43"/>
                </a:lnTo>
                <a:lnTo>
                  <a:pt x="56" y="41"/>
                </a:lnTo>
                <a:lnTo>
                  <a:pt x="62" y="36"/>
                </a:lnTo>
                <a:lnTo>
                  <a:pt x="63" y="35"/>
                </a:lnTo>
                <a:lnTo>
                  <a:pt x="70" y="30"/>
                </a:lnTo>
                <a:lnTo>
                  <a:pt x="71" y="29"/>
                </a:lnTo>
                <a:lnTo>
                  <a:pt x="77" y="25"/>
                </a:lnTo>
                <a:lnTo>
                  <a:pt x="78" y="24"/>
                </a:lnTo>
                <a:lnTo>
                  <a:pt x="84" y="21"/>
                </a:lnTo>
                <a:lnTo>
                  <a:pt x="85" y="20"/>
                </a:lnTo>
                <a:lnTo>
                  <a:pt x="92" y="16"/>
                </a:lnTo>
                <a:lnTo>
                  <a:pt x="93" y="15"/>
                </a:lnTo>
                <a:lnTo>
                  <a:pt x="99" y="12"/>
                </a:lnTo>
                <a:lnTo>
                  <a:pt x="100" y="12"/>
                </a:lnTo>
                <a:lnTo>
                  <a:pt x="107" y="9"/>
                </a:lnTo>
                <a:lnTo>
                  <a:pt x="108" y="9"/>
                </a:lnTo>
                <a:lnTo>
                  <a:pt x="114" y="7"/>
                </a:lnTo>
                <a:lnTo>
                  <a:pt x="115" y="6"/>
                </a:lnTo>
                <a:lnTo>
                  <a:pt x="121" y="4"/>
                </a:lnTo>
                <a:lnTo>
                  <a:pt x="122" y="4"/>
                </a:lnTo>
                <a:lnTo>
                  <a:pt x="129" y="3"/>
                </a:lnTo>
                <a:lnTo>
                  <a:pt x="131" y="2"/>
                </a:lnTo>
                <a:lnTo>
                  <a:pt x="136" y="1"/>
                </a:lnTo>
                <a:lnTo>
                  <a:pt x="138" y="1"/>
                </a:lnTo>
                <a:lnTo>
                  <a:pt x="144" y="0"/>
                </a:lnTo>
                <a:lnTo>
                  <a:pt x="146" y="0"/>
                </a:lnTo>
                <a:lnTo>
                  <a:pt x="152" y="0"/>
                </a:lnTo>
                <a:lnTo>
                  <a:pt x="153" y="0"/>
                </a:lnTo>
                <a:lnTo>
                  <a:pt x="159" y="0"/>
                </a:lnTo>
                <a:lnTo>
                  <a:pt x="160" y="0"/>
                </a:lnTo>
                <a:lnTo>
                  <a:pt x="167" y="0"/>
                </a:lnTo>
                <a:lnTo>
                  <a:pt x="168" y="0"/>
                </a:lnTo>
                <a:lnTo>
                  <a:pt x="174" y="0"/>
                </a:lnTo>
                <a:lnTo>
                  <a:pt x="175" y="0"/>
                </a:lnTo>
                <a:lnTo>
                  <a:pt x="182" y="1"/>
                </a:lnTo>
                <a:lnTo>
                  <a:pt x="183" y="1"/>
                </a:lnTo>
                <a:lnTo>
                  <a:pt x="188" y="2"/>
                </a:lnTo>
                <a:lnTo>
                  <a:pt x="190" y="3"/>
                </a:lnTo>
                <a:lnTo>
                  <a:pt x="195" y="4"/>
                </a:lnTo>
                <a:lnTo>
                  <a:pt x="196" y="4"/>
                </a:lnTo>
                <a:lnTo>
                  <a:pt x="203" y="6"/>
                </a:lnTo>
                <a:lnTo>
                  <a:pt x="204" y="6"/>
                </a:lnTo>
                <a:lnTo>
                  <a:pt x="209" y="8"/>
                </a:lnTo>
                <a:lnTo>
                  <a:pt x="211" y="9"/>
                </a:lnTo>
                <a:lnTo>
                  <a:pt x="217" y="11"/>
                </a:lnTo>
                <a:lnTo>
                  <a:pt x="218" y="11"/>
                </a:lnTo>
                <a:lnTo>
                  <a:pt x="223" y="13"/>
                </a:lnTo>
                <a:lnTo>
                  <a:pt x="224" y="14"/>
                </a:lnTo>
                <a:lnTo>
                  <a:pt x="229" y="17"/>
                </a:lnTo>
                <a:lnTo>
                  <a:pt x="231" y="17"/>
                </a:lnTo>
                <a:lnTo>
                  <a:pt x="237" y="21"/>
                </a:lnTo>
                <a:lnTo>
                  <a:pt x="238" y="22"/>
                </a:lnTo>
                <a:lnTo>
                  <a:pt x="242" y="25"/>
                </a:lnTo>
                <a:lnTo>
                  <a:pt x="244" y="25"/>
                </a:lnTo>
                <a:lnTo>
                  <a:pt x="248" y="28"/>
                </a:lnTo>
                <a:lnTo>
                  <a:pt x="249" y="29"/>
                </a:lnTo>
                <a:lnTo>
                  <a:pt x="255" y="33"/>
                </a:lnTo>
                <a:lnTo>
                  <a:pt x="256" y="33"/>
                </a:lnTo>
                <a:lnTo>
                  <a:pt x="260" y="37"/>
                </a:lnTo>
                <a:lnTo>
                  <a:pt x="261" y="39"/>
                </a:lnTo>
                <a:lnTo>
                  <a:pt x="266" y="43"/>
                </a:lnTo>
                <a:lnTo>
                  <a:pt x="267" y="44"/>
                </a:lnTo>
                <a:lnTo>
                  <a:pt x="271" y="47"/>
                </a:lnTo>
                <a:lnTo>
                  <a:pt x="273" y="48"/>
                </a:lnTo>
                <a:lnTo>
                  <a:pt x="276" y="52"/>
                </a:lnTo>
                <a:lnTo>
                  <a:pt x="277" y="53"/>
                </a:lnTo>
                <a:lnTo>
                  <a:pt x="281" y="59"/>
                </a:lnTo>
                <a:lnTo>
                  <a:pt x="282" y="60"/>
                </a:lnTo>
                <a:lnTo>
                  <a:pt x="286" y="64"/>
                </a:lnTo>
                <a:lnTo>
                  <a:pt x="286" y="65"/>
                </a:lnTo>
                <a:lnTo>
                  <a:pt x="291" y="70"/>
                </a:lnTo>
                <a:lnTo>
                  <a:pt x="291" y="71"/>
                </a:lnTo>
                <a:lnTo>
                  <a:pt x="295" y="75"/>
                </a:lnTo>
                <a:lnTo>
                  <a:pt x="295" y="78"/>
                </a:lnTo>
                <a:lnTo>
                  <a:pt x="298" y="82"/>
                </a:lnTo>
                <a:lnTo>
                  <a:pt x="299" y="84"/>
                </a:lnTo>
                <a:lnTo>
                  <a:pt x="302" y="88"/>
                </a:lnTo>
                <a:lnTo>
                  <a:pt x="302" y="90"/>
                </a:lnTo>
                <a:lnTo>
                  <a:pt x="305" y="95"/>
                </a:lnTo>
                <a:lnTo>
                  <a:pt x="305" y="97"/>
                </a:lnTo>
                <a:lnTo>
                  <a:pt x="309" y="102"/>
                </a:lnTo>
                <a:lnTo>
                  <a:pt x="309" y="103"/>
                </a:lnTo>
                <a:lnTo>
                  <a:pt x="311" y="109"/>
                </a:lnTo>
                <a:lnTo>
                  <a:pt x="312" y="110"/>
                </a:lnTo>
                <a:lnTo>
                  <a:pt x="314" y="116"/>
                </a:lnTo>
                <a:lnTo>
                  <a:pt x="314" y="117"/>
                </a:lnTo>
                <a:lnTo>
                  <a:pt x="315" y="123"/>
                </a:lnTo>
                <a:lnTo>
                  <a:pt x="316" y="124"/>
                </a:lnTo>
                <a:lnTo>
                  <a:pt x="317" y="130"/>
                </a:lnTo>
                <a:lnTo>
                  <a:pt x="317" y="131"/>
                </a:lnTo>
                <a:lnTo>
                  <a:pt x="318" y="137"/>
                </a:lnTo>
                <a:lnTo>
                  <a:pt x="319" y="139"/>
                </a:lnTo>
                <a:lnTo>
                  <a:pt x="319" y="144"/>
                </a:lnTo>
                <a:lnTo>
                  <a:pt x="320" y="146"/>
                </a:lnTo>
                <a:lnTo>
                  <a:pt x="320" y="151"/>
                </a:lnTo>
                <a:lnTo>
                  <a:pt x="320" y="153"/>
                </a:lnTo>
                <a:lnTo>
                  <a:pt x="320" y="159"/>
                </a:lnTo>
                <a:lnTo>
                  <a:pt x="320" y="161"/>
                </a:lnTo>
                <a:lnTo>
                  <a:pt x="320" y="166"/>
                </a:lnTo>
                <a:lnTo>
                  <a:pt x="320" y="168"/>
                </a:lnTo>
                <a:lnTo>
                  <a:pt x="320" y="175"/>
                </a:lnTo>
                <a:lnTo>
                  <a:pt x="319" y="176"/>
                </a:lnTo>
                <a:lnTo>
                  <a:pt x="319" y="182"/>
                </a:lnTo>
                <a:lnTo>
                  <a:pt x="319" y="183"/>
                </a:lnTo>
                <a:lnTo>
                  <a:pt x="317" y="189"/>
                </a:lnTo>
                <a:lnTo>
                  <a:pt x="317" y="190"/>
                </a:lnTo>
                <a:lnTo>
                  <a:pt x="316" y="197"/>
                </a:lnTo>
                <a:lnTo>
                  <a:pt x="315" y="199"/>
                </a:lnTo>
                <a:lnTo>
                  <a:pt x="314" y="204"/>
                </a:lnTo>
                <a:lnTo>
                  <a:pt x="313" y="206"/>
                </a:lnTo>
                <a:lnTo>
                  <a:pt x="311" y="211"/>
                </a:lnTo>
                <a:lnTo>
                  <a:pt x="311" y="214"/>
                </a:lnTo>
                <a:lnTo>
                  <a:pt x="307" y="220"/>
                </a:lnTo>
                <a:lnTo>
                  <a:pt x="306" y="221"/>
                </a:lnTo>
                <a:lnTo>
                  <a:pt x="304" y="227"/>
                </a:lnTo>
                <a:lnTo>
                  <a:pt x="303" y="228"/>
                </a:lnTo>
                <a:lnTo>
                  <a:pt x="300" y="235"/>
                </a:lnTo>
                <a:lnTo>
                  <a:pt x="299" y="236"/>
                </a:lnTo>
                <a:lnTo>
                  <a:pt x="295" y="242"/>
                </a:lnTo>
                <a:lnTo>
                  <a:pt x="295" y="243"/>
                </a:lnTo>
                <a:lnTo>
                  <a:pt x="291" y="249"/>
                </a:lnTo>
                <a:lnTo>
                  <a:pt x="289" y="250"/>
                </a:lnTo>
                <a:lnTo>
                  <a:pt x="284" y="256"/>
                </a:lnTo>
                <a:lnTo>
                  <a:pt x="283" y="258"/>
                </a:lnTo>
                <a:lnTo>
                  <a:pt x="279" y="263"/>
                </a:lnTo>
                <a:lnTo>
                  <a:pt x="277" y="265"/>
                </a:lnTo>
                <a:lnTo>
                  <a:pt x="271" y="271"/>
                </a:lnTo>
                <a:lnTo>
                  <a:pt x="271" y="272"/>
                </a:lnTo>
                <a:lnTo>
                  <a:pt x="265" y="277"/>
                </a:lnTo>
                <a:lnTo>
                  <a:pt x="263" y="279"/>
                </a:lnTo>
                <a:lnTo>
                  <a:pt x="258" y="283"/>
                </a:lnTo>
                <a:lnTo>
                  <a:pt x="257" y="284"/>
                </a:lnTo>
                <a:lnTo>
                  <a:pt x="250" y="290"/>
                </a:lnTo>
                <a:lnTo>
                  <a:pt x="249" y="291"/>
                </a:lnTo>
                <a:lnTo>
                  <a:pt x="243" y="295"/>
                </a:lnTo>
                <a:lnTo>
                  <a:pt x="242" y="296"/>
                </a:lnTo>
                <a:lnTo>
                  <a:pt x="236" y="299"/>
                </a:lnTo>
                <a:lnTo>
                  <a:pt x="234" y="300"/>
                </a:lnTo>
                <a:lnTo>
                  <a:pt x="228" y="303"/>
                </a:lnTo>
                <a:lnTo>
                  <a:pt x="227" y="304"/>
                </a:lnTo>
                <a:lnTo>
                  <a:pt x="221" y="307"/>
                </a:lnTo>
                <a:lnTo>
                  <a:pt x="220" y="307"/>
                </a:lnTo>
                <a:lnTo>
                  <a:pt x="213" y="311"/>
                </a:lnTo>
                <a:lnTo>
                  <a:pt x="212" y="311"/>
                </a:lnTo>
                <a:lnTo>
                  <a:pt x="206" y="313"/>
                </a:lnTo>
                <a:lnTo>
                  <a:pt x="204" y="314"/>
                </a:lnTo>
                <a:lnTo>
                  <a:pt x="199" y="316"/>
                </a:lnTo>
                <a:lnTo>
                  <a:pt x="196" y="316"/>
                </a:lnTo>
                <a:lnTo>
                  <a:pt x="191" y="317"/>
                </a:lnTo>
                <a:lnTo>
                  <a:pt x="189" y="318"/>
                </a:lnTo>
                <a:lnTo>
                  <a:pt x="183" y="319"/>
                </a:lnTo>
                <a:lnTo>
                  <a:pt x="182" y="319"/>
                </a:lnTo>
                <a:lnTo>
                  <a:pt x="175" y="320"/>
                </a:lnTo>
                <a:lnTo>
                  <a:pt x="174" y="320"/>
                </a:lnTo>
                <a:lnTo>
                  <a:pt x="168" y="320"/>
                </a:lnTo>
                <a:lnTo>
                  <a:pt x="167" y="320"/>
                </a:lnTo>
                <a:lnTo>
                  <a:pt x="160" y="320"/>
                </a:lnTo>
                <a:lnTo>
                  <a:pt x="159" y="320"/>
                </a:lnTo>
                <a:lnTo>
                  <a:pt x="153" y="320"/>
                </a:lnTo>
                <a:lnTo>
                  <a:pt x="152" y="320"/>
                </a:lnTo>
                <a:lnTo>
                  <a:pt x="146" y="320"/>
                </a:lnTo>
                <a:lnTo>
                  <a:pt x="145" y="320"/>
                </a:lnTo>
                <a:lnTo>
                  <a:pt x="138" y="319"/>
                </a:lnTo>
                <a:lnTo>
                  <a:pt x="137" y="319"/>
                </a:lnTo>
                <a:lnTo>
                  <a:pt x="131" y="318"/>
                </a:lnTo>
                <a:lnTo>
                  <a:pt x="130" y="317"/>
                </a:lnTo>
                <a:lnTo>
                  <a:pt x="125" y="316"/>
                </a:lnTo>
                <a:lnTo>
                  <a:pt x="122" y="316"/>
                </a:lnTo>
                <a:lnTo>
                  <a:pt x="117" y="314"/>
                </a:lnTo>
                <a:lnTo>
                  <a:pt x="116" y="314"/>
                </a:lnTo>
                <a:lnTo>
                  <a:pt x="110" y="312"/>
                </a:lnTo>
                <a:lnTo>
                  <a:pt x="109" y="311"/>
                </a:lnTo>
                <a:lnTo>
                  <a:pt x="103" y="308"/>
                </a:lnTo>
                <a:lnTo>
                  <a:pt x="102" y="308"/>
                </a:lnTo>
                <a:lnTo>
                  <a:pt x="97" y="306"/>
                </a:lnTo>
                <a:lnTo>
                  <a:pt x="95" y="305"/>
                </a:lnTo>
                <a:lnTo>
                  <a:pt x="90" y="302"/>
                </a:lnTo>
                <a:lnTo>
                  <a:pt x="89" y="302"/>
                </a:lnTo>
                <a:lnTo>
                  <a:pt x="83" y="299"/>
                </a:lnTo>
                <a:lnTo>
                  <a:pt x="82" y="298"/>
                </a:lnTo>
                <a:lnTo>
                  <a:pt x="77" y="295"/>
                </a:lnTo>
                <a:lnTo>
                  <a:pt x="76" y="295"/>
                </a:lnTo>
                <a:lnTo>
                  <a:pt x="72" y="292"/>
                </a:lnTo>
                <a:lnTo>
                  <a:pt x="70" y="291"/>
                </a:lnTo>
                <a:lnTo>
                  <a:pt x="65" y="286"/>
                </a:lnTo>
                <a:lnTo>
                  <a:pt x="64" y="286"/>
                </a:lnTo>
                <a:lnTo>
                  <a:pt x="59" y="282"/>
                </a:lnTo>
                <a:lnTo>
                  <a:pt x="58" y="281"/>
                </a:lnTo>
                <a:lnTo>
                  <a:pt x="54" y="277"/>
                </a:lnTo>
                <a:lnTo>
                  <a:pt x="53" y="276"/>
                </a:lnTo>
                <a:lnTo>
                  <a:pt x="48" y="273"/>
                </a:lnTo>
                <a:lnTo>
                  <a:pt x="47" y="272"/>
                </a:lnTo>
                <a:lnTo>
                  <a:pt x="43" y="267"/>
                </a:lnTo>
                <a:lnTo>
                  <a:pt x="42" y="266"/>
                </a:lnTo>
                <a:lnTo>
                  <a:pt x="39" y="261"/>
                </a:lnTo>
                <a:lnTo>
                  <a:pt x="38" y="260"/>
                </a:lnTo>
                <a:lnTo>
                  <a:pt x="34" y="256"/>
                </a:lnTo>
                <a:lnTo>
                  <a:pt x="33" y="255"/>
                </a:lnTo>
                <a:lnTo>
                  <a:pt x="29" y="249"/>
                </a:lnTo>
                <a:lnTo>
                  <a:pt x="28" y="248"/>
                </a:lnTo>
                <a:lnTo>
                  <a:pt x="25" y="244"/>
                </a:lnTo>
                <a:lnTo>
                  <a:pt x="24" y="242"/>
                </a:lnTo>
                <a:lnTo>
                  <a:pt x="21" y="238"/>
                </a:lnTo>
                <a:lnTo>
                  <a:pt x="21" y="236"/>
                </a:lnTo>
                <a:lnTo>
                  <a:pt x="18" y="232"/>
                </a:lnTo>
                <a:lnTo>
                  <a:pt x="17" y="229"/>
                </a:lnTo>
                <a:lnTo>
                  <a:pt x="15" y="224"/>
                </a:lnTo>
                <a:lnTo>
                  <a:pt x="13" y="223"/>
                </a:lnTo>
                <a:lnTo>
                  <a:pt x="11" y="218"/>
                </a:lnTo>
                <a:lnTo>
                  <a:pt x="11" y="217"/>
                </a:lnTo>
                <a:lnTo>
                  <a:pt x="9" y="210"/>
                </a:lnTo>
                <a:lnTo>
                  <a:pt x="8" y="209"/>
                </a:lnTo>
                <a:lnTo>
                  <a:pt x="6" y="204"/>
                </a:lnTo>
                <a:lnTo>
                  <a:pt x="6" y="203"/>
                </a:lnTo>
                <a:lnTo>
                  <a:pt x="4" y="197"/>
                </a:lnTo>
                <a:lnTo>
                  <a:pt x="4" y="196"/>
                </a:lnTo>
                <a:lnTo>
                  <a:pt x="3" y="189"/>
                </a:lnTo>
                <a:lnTo>
                  <a:pt x="2" y="188"/>
                </a:lnTo>
                <a:lnTo>
                  <a:pt x="1" y="183"/>
                </a:lnTo>
                <a:lnTo>
                  <a:pt x="1" y="181"/>
                </a:lnTo>
                <a:lnTo>
                  <a:pt x="0" y="176"/>
                </a:lnTo>
                <a:lnTo>
                  <a:pt x="0" y="174"/>
                </a:lnTo>
                <a:lnTo>
                  <a:pt x="0" y="168"/>
                </a:lnTo>
                <a:lnTo>
                  <a:pt x="0" y="166"/>
                </a:lnTo>
                <a:lnTo>
                  <a:pt x="0" y="161"/>
                </a:lnTo>
                <a:lnTo>
                  <a:pt x="0" y="159"/>
                </a:lnTo>
                <a:lnTo>
                  <a:pt x="0" y="153"/>
                </a:lnTo>
                <a:lnTo>
                  <a:pt x="0" y="151"/>
                </a:lnTo>
                <a:lnTo>
                  <a:pt x="0" y="145"/>
                </a:lnTo>
                <a:lnTo>
                  <a:pt x="0" y="144"/>
                </a:lnTo>
                <a:lnTo>
                  <a:pt x="1" y="138"/>
                </a:lnTo>
                <a:lnTo>
                  <a:pt x="1" y="137"/>
                </a:lnTo>
                <a:lnTo>
                  <a:pt x="2" y="130"/>
                </a:lnTo>
                <a:lnTo>
                  <a:pt x="3" y="129"/>
                </a:lnTo>
                <a:lnTo>
                  <a:pt x="4" y="123"/>
                </a:lnTo>
                <a:lnTo>
                  <a:pt x="4" y="121"/>
                </a:lnTo>
                <a:lnTo>
                  <a:pt x="6" y="116"/>
                </a:lnTo>
                <a:lnTo>
                  <a:pt x="7" y="113"/>
                </a:lnTo>
                <a:lnTo>
                  <a:pt x="9" y="108"/>
                </a:lnTo>
                <a:lnTo>
                  <a:pt x="9" y="106"/>
                </a:lnTo>
                <a:lnTo>
                  <a:pt x="12" y="100"/>
                </a:lnTo>
                <a:lnTo>
                  <a:pt x="12" y="99"/>
                </a:lnTo>
                <a:lnTo>
                  <a:pt x="16" y="92"/>
                </a:lnTo>
                <a:lnTo>
                  <a:pt x="17" y="91"/>
                </a:lnTo>
                <a:lnTo>
                  <a:pt x="20" y="85"/>
                </a:lnTo>
                <a:lnTo>
                  <a:pt x="21" y="84"/>
                </a:lnTo>
                <a:lnTo>
                  <a:pt x="24" y="78"/>
                </a:lnTo>
                <a:lnTo>
                  <a:pt x="25" y="77"/>
                </a:lnTo>
                <a:lnTo>
                  <a:pt x="29" y="70"/>
                </a:lnTo>
                <a:lnTo>
                  <a:pt x="30" y="69"/>
                </a:lnTo>
                <a:lnTo>
                  <a:pt x="35" y="64"/>
                </a:lnTo>
                <a:lnTo>
                  <a:pt x="37" y="62"/>
                </a:lnTo>
                <a:lnTo>
                  <a:pt x="41" y="56"/>
                </a:lnTo>
                <a:lnTo>
                  <a:pt x="42" y="54"/>
                </a:lnTo>
                <a:lnTo>
                  <a:pt x="47" y="49"/>
                </a:lnTo>
                <a:lnTo>
                  <a:pt x="48" y="48"/>
                </a:lnTo>
                <a:close/>
              </a:path>
            </a:pathLst>
          </a:custGeom>
          <a:blipFill dpi="0" rotWithShape="0">
            <a:blip r:embed="rId2"/>
            <a:srcRect/>
            <a:tile tx="0" ty="0" sx="100000" sy="100000" flip="none" algn="tl"/>
          </a:blipFill>
          <a:ln w="6985">
            <a:solidFill>
              <a:srgbClr val="000000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389" name="Freeform 9"/>
          <p:cNvSpPr>
            <a:spLocks/>
          </p:cNvSpPr>
          <p:nvPr/>
        </p:nvSpPr>
        <p:spPr bwMode="auto">
          <a:xfrm>
            <a:off x="5981700" y="1987550"/>
            <a:ext cx="547688" cy="506413"/>
          </a:xfrm>
          <a:custGeom>
            <a:avLst/>
            <a:gdLst>
              <a:gd name="T0" fmla="*/ 106646 w 303"/>
              <a:gd name="T1" fmla="*/ 58304 h 304"/>
              <a:gd name="T2" fmla="*/ 133759 w 303"/>
              <a:gd name="T3" fmla="*/ 38314 h 304"/>
              <a:gd name="T4" fmla="*/ 169910 w 303"/>
              <a:gd name="T5" fmla="*/ 19990 h 304"/>
              <a:gd name="T6" fmla="*/ 197023 w 303"/>
              <a:gd name="T7" fmla="*/ 9995 h 304"/>
              <a:gd name="T8" fmla="*/ 233174 w 303"/>
              <a:gd name="T9" fmla="*/ 1666 h 304"/>
              <a:gd name="T10" fmla="*/ 262095 w 303"/>
              <a:gd name="T11" fmla="*/ 0 h 304"/>
              <a:gd name="T12" fmla="*/ 298246 w 303"/>
              <a:gd name="T13" fmla="*/ 0 h 304"/>
              <a:gd name="T14" fmla="*/ 325359 w 303"/>
              <a:gd name="T15" fmla="*/ 4997 h 304"/>
              <a:gd name="T16" fmla="*/ 357895 w 303"/>
              <a:gd name="T17" fmla="*/ 13327 h 304"/>
              <a:gd name="T18" fmla="*/ 383201 w 303"/>
              <a:gd name="T19" fmla="*/ 23322 h 304"/>
              <a:gd name="T20" fmla="*/ 413929 w 303"/>
              <a:gd name="T21" fmla="*/ 39980 h 304"/>
              <a:gd name="T22" fmla="*/ 437427 w 303"/>
              <a:gd name="T23" fmla="*/ 53307 h 304"/>
              <a:gd name="T24" fmla="*/ 464541 w 303"/>
              <a:gd name="T25" fmla="*/ 74962 h 304"/>
              <a:gd name="T26" fmla="*/ 482616 w 303"/>
              <a:gd name="T27" fmla="*/ 94952 h 304"/>
              <a:gd name="T28" fmla="*/ 504307 w 303"/>
              <a:gd name="T29" fmla="*/ 119940 h 304"/>
              <a:gd name="T30" fmla="*/ 516960 w 303"/>
              <a:gd name="T31" fmla="*/ 143262 h 304"/>
              <a:gd name="T32" fmla="*/ 531420 w 303"/>
              <a:gd name="T33" fmla="*/ 173247 h 304"/>
              <a:gd name="T34" fmla="*/ 540458 w 303"/>
              <a:gd name="T35" fmla="*/ 196568 h 304"/>
              <a:gd name="T36" fmla="*/ 545880 w 303"/>
              <a:gd name="T37" fmla="*/ 228219 h 304"/>
              <a:gd name="T38" fmla="*/ 547688 w 303"/>
              <a:gd name="T39" fmla="*/ 254872 h 304"/>
              <a:gd name="T40" fmla="*/ 545880 w 303"/>
              <a:gd name="T41" fmla="*/ 288189 h 304"/>
              <a:gd name="T42" fmla="*/ 538650 w 303"/>
              <a:gd name="T43" fmla="*/ 314842 h 304"/>
              <a:gd name="T44" fmla="*/ 525997 w 303"/>
              <a:gd name="T45" fmla="*/ 348159 h 304"/>
              <a:gd name="T46" fmla="*/ 511537 w 303"/>
              <a:gd name="T47" fmla="*/ 373146 h 304"/>
              <a:gd name="T48" fmla="*/ 486231 w 303"/>
              <a:gd name="T49" fmla="*/ 404797 h 304"/>
              <a:gd name="T50" fmla="*/ 464541 w 303"/>
              <a:gd name="T51" fmla="*/ 429785 h 304"/>
              <a:gd name="T52" fmla="*/ 428390 w 303"/>
              <a:gd name="T53" fmla="*/ 458104 h 304"/>
              <a:gd name="T54" fmla="*/ 401276 w 303"/>
              <a:gd name="T55" fmla="*/ 474762 h 304"/>
              <a:gd name="T56" fmla="*/ 365125 w 303"/>
              <a:gd name="T57" fmla="*/ 491421 h 304"/>
              <a:gd name="T58" fmla="*/ 336205 w 303"/>
              <a:gd name="T59" fmla="*/ 499750 h 304"/>
              <a:gd name="T60" fmla="*/ 300053 w 303"/>
              <a:gd name="T61" fmla="*/ 506413 h 304"/>
              <a:gd name="T62" fmla="*/ 272940 w 303"/>
              <a:gd name="T63" fmla="*/ 506413 h 304"/>
              <a:gd name="T64" fmla="*/ 236789 w 303"/>
              <a:gd name="T65" fmla="*/ 504747 h 304"/>
              <a:gd name="T66" fmla="*/ 209676 w 303"/>
              <a:gd name="T67" fmla="*/ 499750 h 304"/>
              <a:gd name="T68" fmla="*/ 177140 w 303"/>
              <a:gd name="T69" fmla="*/ 488089 h 304"/>
              <a:gd name="T70" fmla="*/ 151834 w 303"/>
              <a:gd name="T71" fmla="*/ 478094 h 304"/>
              <a:gd name="T72" fmla="*/ 122913 w 303"/>
              <a:gd name="T73" fmla="*/ 461436 h 304"/>
              <a:gd name="T74" fmla="*/ 99415 w 303"/>
              <a:gd name="T75" fmla="*/ 444777 h 304"/>
              <a:gd name="T76" fmla="*/ 74110 w 303"/>
              <a:gd name="T77" fmla="*/ 423121 h 304"/>
              <a:gd name="T78" fmla="*/ 56034 w 303"/>
              <a:gd name="T79" fmla="*/ 403131 h 304"/>
              <a:gd name="T80" fmla="*/ 36151 w 303"/>
              <a:gd name="T81" fmla="*/ 376478 h 304"/>
              <a:gd name="T82" fmla="*/ 23498 w 303"/>
              <a:gd name="T83" fmla="*/ 353156 h 304"/>
              <a:gd name="T84" fmla="*/ 10845 w 303"/>
              <a:gd name="T85" fmla="*/ 323171 h 304"/>
              <a:gd name="T86" fmla="*/ 3615 w 303"/>
              <a:gd name="T87" fmla="*/ 298184 h 304"/>
              <a:gd name="T88" fmla="*/ 0 w 303"/>
              <a:gd name="T89" fmla="*/ 266533 h 304"/>
              <a:gd name="T90" fmla="*/ 0 w 303"/>
              <a:gd name="T91" fmla="*/ 239880 h 304"/>
              <a:gd name="T92" fmla="*/ 3615 w 303"/>
              <a:gd name="T93" fmla="*/ 206563 h 304"/>
              <a:gd name="T94" fmla="*/ 12653 w 303"/>
              <a:gd name="T95" fmla="*/ 179910 h 304"/>
              <a:gd name="T96" fmla="*/ 27113 w 303"/>
              <a:gd name="T97" fmla="*/ 146593 h 304"/>
              <a:gd name="T98" fmla="*/ 43381 w 303"/>
              <a:gd name="T99" fmla="*/ 121606 h 304"/>
              <a:gd name="T100" fmla="*/ 70494 w 303"/>
              <a:gd name="T101" fmla="*/ 89955 h 304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303" h="304">
                <a:moveTo>
                  <a:pt x="46" y="46"/>
                </a:moveTo>
                <a:lnTo>
                  <a:pt x="46" y="46"/>
                </a:lnTo>
                <a:lnTo>
                  <a:pt x="52" y="41"/>
                </a:lnTo>
                <a:lnTo>
                  <a:pt x="53" y="39"/>
                </a:lnTo>
                <a:lnTo>
                  <a:pt x="59" y="35"/>
                </a:lnTo>
                <a:lnTo>
                  <a:pt x="60" y="34"/>
                </a:lnTo>
                <a:lnTo>
                  <a:pt x="66" y="29"/>
                </a:lnTo>
                <a:lnTo>
                  <a:pt x="67" y="28"/>
                </a:lnTo>
                <a:lnTo>
                  <a:pt x="73" y="24"/>
                </a:lnTo>
                <a:lnTo>
                  <a:pt x="74" y="23"/>
                </a:lnTo>
                <a:lnTo>
                  <a:pt x="80" y="20"/>
                </a:lnTo>
                <a:lnTo>
                  <a:pt x="81" y="19"/>
                </a:lnTo>
                <a:lnTo>
                  <a:pt x="87" y="16"/>
                </a:lnTo>
                <a:lnTo>
                  <a:pt x="88" y="15"/>
                </a:lnTo>
                <a:lnTo>
                  <a:pt x="94" y="12"/>
                </a:lnTo>
                <a:lnTo>
                  <a:pt x="95" y="12"/>
                </a:lnTo>
                <a:lnTo>
                  <a:pt x="101" y="9"/>
                </a:lnTo>
                <a:lnTo>
                  <a:pt x="102" y="9"/>
                </a:lnTo>
                <a:lnTo>
                  <a:pt x="108" y="7"/>
                </a:lnTo>
                <a:lnTo>
                  <a:pt x="109" y="6"/>
                </a:lnTo>
                <a:lnTo>
                  <a:pt x="115" y="4"/>
                </a:lnTo>
                <a:lnTo>
                  <a:pt x="116" y="4"/>
                </a:lnTo>
                <a:lnTo>
                  <a:pt x="122" y="3"/>
                </a:lnTo>
                <a:lnTo>
                  <a:pt x="124" y="2"/>
                </a:lnTo>
                <a:lnTo>
                  <a:pt x="129" y="1"/>
                </a:lnTo>
                <a:lnTo>
                  <a:pt x="131" y="1"/>
                </a:lnTo>
                <a:lnTo>
                  <a:pt x="136" y="0"/>
                </a:lnTo>
                <a:lnTo>
                  <a:pt x="138" y="0"/>
                </a:lnTo>
                <a:lnTo>
                  <a:pt x="144" y="0"/>
                </a:lnTo>
                <a:lnTo>
                  <a:pt x="145" y="0"/>
                </a:lnTo>
                <a:lnTo>
                  <a:pt x="151" y="0"/>
                </a:lnTo>
                <a:lnTo>
                  <a:pt x="152" y="0"/>
                </a:lnTo>
                <a:lnTo>
                  <a:pt x="158" y="0"/>
                </a:lnTo>
                <a:lnTo>
                  <a:pt x="159" y="0"/>
                </a:lnTo>
                <a:lnTo>
                  <a:pt x="165" y="0"/>
                </a:lnTo>
                <a:lnTo>
                  <a:pt x="166" y="0"/>
                </a:lnTo>
                <a:lnTo>
                  <a:pt x="172" y="1"/>
                </a:lnTo>
                <a:lnTo>
                  <a:pt x="173" y="1"/>
                </a:lnTo>
                <a:lnTo>
                  <a:pt x="178" y="2"/>
                </a:lnTo>
                <a:lnTo>
                  <a:pt x="180" y="3"/>
                </a:lnTo>
                <a:lnTo>
                  <a:pt x="185" y="4"/>
                </a:lnTo>
                <a:lnTo>
                  <a:pt x="186" y="4"/>
                </a:lnTo>
                <a:lnTo>
                  <a:pt x="192" y="6"/>
                </a:lnTo>
                <a:lnTo>
                  <a:pt x="193" y="6"/>
                </a:lnTo>
                <a:lnTo>
                  <a:pt x="198" y="8"/>
                </a:lnTo>
                <a:lnTo>
                  <a:pt x="200" y="9"/>
                </a:lnTo>
                <a:lnTo>
                  <a:pt x="205" y="11"/>
                </a:lnTo>
                <a:lnTo>
                  <a:pt x="206" y="11"/>
                </a:lnTo>
                <a:lnTo>
                  <a:pt x="211" y="13"/>
                </a:lnTo>
                <a:lnTo>
                  <a:pt x="212" y="14"/>
                </a:lnTo>
                <a:lnTo>
                  <a:pt x="217" y="17"/>
                </a:lnTo>
                <a:lnTo>
                  <a:pt x="219" y="17"/>
                </a:lnTo>
                <a:lnTo>
                  <a:pt x="224" y="20"/>
                </a:lnTo>
                <a:lnTo>
                  <a:pt x="225" y="21"/>
                </a:lnTo>
                <a:lnTo>
                  <a:pt x="229" y="24"/>
                </a:lnTo>
                <a:lnTo>
                  <a:pt x="231" y="24"/>
                </a:lnTo>
                <a:lnTo>
                  <a:pt x="235" y="27"/>
                </a:lnTo>
                <a:lnTo>
                  <a:pt x="236" y="28"/>
                </a:lnTo>
                <a:lnTo>
                  <a:pt x="241" y="32"/>
                </a:lnTo>
                <a:lnTo>
                  <a:pt x="242" y="32"/>
                </a:lnTo>
                <a:lnTo>
                  <a:pt x="246" y="36"/>
                </a:lnTo>
                <a:lnTo>
                  <a:pt x="247" y="37"/>
                </a:lnTo>
                <a:lnTo>
                  <a:pt x="252" y="41"/>
                </a:lnTo>
                <a:lnTo>
                  <a:pt x="253" y="42"/>
                </a:lnTo>
                <a:lnTo>
                  <a:pt x="257" y="45"/>
                </a:lnTo>
                <a:lnTo>
                  <a:pt x="258" y="46"/>
                </a:lnTo>
                <a:lnTo>
                  <a:pt x="261" y="50"/>
                </a:lnTo>
                <a:lnTo>
                  <a:pt x="262" y="51"/>
                </a:lnTo>
                <a:lnTo>
                  <a:pt x="266" y="56"/>
                </a:lnTo>
                <a:lnTo>
                  <a:pt x="267" y="57"/>
                </a:lnTo>
                <a:lnTo>
                  <a:pt x="271" y="61"/>
                </a:lnTo>
                <a:lnTo>
                  <a:pt x="271" y="62"/>
                </a:lnTo>
                <a:lnTo>
                  <a:pt x="275" y="67"/>
                </a:lnTo>
                <a:lnTo>
                  <a:pt x="275" y="68"/>
                </a:lnTo>
                <a:lnTo>
                  <a:pt x="279" y="72"/>
                </a:lnTo>
                <a:lnTo>
                  <a:pt x="279" y="74"/>
                </a:lnTo>
                <a:lnTo>
                  <a:pt x="282" y="78"/>
                </a:lnTo>
                <a:lnTo>
                  <a:pt x="283" y="80"/>
                </a:lnTo>
                <a:lnTo>
                  <a:pt x="286" y="84"/>
                </a:lnTo>
                <a:lnTo>
                  <a:pt x="286" y="86"/>
                </a:lnTo>
                <a:lnTo>
                  <a:pt x="289" y="91"/>
                </a:lnTo>
                <a:lnTo>
                  <a:pt x="289" y="92"/>
                </a:lnTo>
                <a:lnTo>
                  <a:pt x="292" y="97"/>
                </a:lnTo>
                <a:lnTo>
                  <a:pt x="292" y="98"/>
                </a:lnTo>
                <a:lnTo>
                  <a:pt x="294" y="104"/>
                </a:lnTo>
                <a:lnTo>
                  <a:pt x="295" y="105"/>
                </a:lnTo>
                <a:lnTo>
                  <a:pt x="297" y="110"/>
                </a:lnTo>
                <a:lnTo>
                  <a:pt x="297" y="111"/>
                </a:lnTo>
                <a:lnTo>
                  <a:pt x="298" y="117"/>
                </a:lnTo>
                <a:lnTo>
                  <a:pt x="299" y="118"/>
                </a:lnTo>
                <a:lnTo>
                  <a:pt x="300" y="124"/>
                </a:lnTo>
                <a:lnTo>
                  <a:pt x="300" y="125"/>
                </a:lnTo>
                <a:lnTo>
                  <a:pt x="301" y="130"/>
                </a:lnTo>
                <a:lnTo>
                  <a:pt x="302" y="132"/>
                </a:lnTo>
                <a:lnTo>
                  <a:pt x="302" y="137"/>
                </a:lnTo>
                <a:lnTo>
                  <a:pt x="303" y="139"/>
                </a:lnTo>
                <a:lnTo>
                  <a:pt x="303" y="144"/>
                </a:lnTo>
                <a:lnTo>
                  <a:pt x="303" y="146"/>
                </a:lnTo>
                <a:lnTo>
                  <a:pt x="303" y="151"/>
                </a:lnTo>
                <a:lnTo>
                  <a:pt x="303" y="153"/>
                </a:lnTo>
                <a:lnTo>
                  <a:pt x="303" y="158"/>
                </a:lnTo>
                <a:lnTo>
                  <a:pt x="303" y="160"/>
                </a:lnTo>
                <a:lnTo>
                  <a:pt x="303" y="166"/>
                </a:lnTo>
                <a:lnTo>
                  <a:pt x="302" y="167"/>
                </a:lnTo>
                <a:lnTo>
                  <a:pt x="302" y="173"/>
                </a:lnTo>
                <a:lnTo>
                  <a:pt x="302" y="174"/>
                </a:lnTo>
                <a:lnTo>
                  <a:pt x="300" y="180"/>
                </a:lnTo>
                <a:lnTo>
                  <a:pt x="300" y="181"/>
                </a:lnTo>
                <a:lnTo>
                  <a:pt x="299" y="187"/>
                </a:lnTo>
                <a:lnTo>
                  <a:pt x="298" y="189"/>
                </a:lnTo>
                <a:lnTo>
                  <a:pt x="297" y="194"/>
                </a:lnTo>
                <a:lnTo>
                  <a:pt x="296" y="196"/>
                </a:lnTo>
                <a:lnTo>
                  <a:pt x="294" y="201"/>
                </a:lnTo>
                <a:lnTo>
                  <a:pt x="294" y="203"/>
                </a:lnTo>
                <a:lnTo>
                  <a:pt x="291" y="209"/>
                </a:lnTo>
                <a:lnTo>
                  <a:pt x="290" y="210"/>
                </a:lnTo>
                <a:lnTo>
                  <a:pt x="288" y="216"/>
                </a:lnTo>
                <a:lnTo>
                  <a:pt x="287" y="217"/>
                </a:lnTo>
                <a:lnTo>
                  <a:pt x="284" y="223"/>
                </a:lnTo>
                <a:lnTo>
                  <a:pt x="283" y="224"/>
                </a:lnTo>
                <a:lnTo>
                  <a:pt x="279" y="230"/>
                </a:lnTo>
                <a:lnTo>
                  <a:pt x="279" y="231"/>
                </a:lnTo>
                <a:lnTo>
                  <a:pt x="275" y="237"/>
                </a:lnTo>
                <a:lnTo>
                  <a:pt x="274" y="238"/>
                </a:lnTo>
                <a:lnTo>
                  <a:pt x="269" y="243"/>
                </a:lnTo>
                <a:lnTo>
                  <a:pt x="268" y="245"/>
                </a:lnTo>
                <a:lnTo>
                  <a:pt x="264" y="250"/>
                </a:lnTo>
                <a:lnTo>
                  <a:pt x="262" y="252"/>
                </a:lnTo>
                <a:lnTo>
                  <a:pt x="257" y="257"/>
                </a:lnTo>
                <a:lnTo>
                  <a:pt x="257" y="258"/>
                </a:lnTo>
                <a:lnTo>
                  <a:pt x="251" y="263"/>
                </a:lnTo>
                <a:lnTo>
                  <a:pt x="249" y="265"/>
                </a:lnTo>
                <a:lnTo>
                  <a:pt x="244" y="269"/>
                </a:lnTo>
                <a:lnTo>
                  <a:pt x="243" y="270"/>
                </a:lnTo>
                <a:lnTo>
                  <a:pt x="237" y="275"/>
                </a:lnTo>
                <a:lnTo>
                  <a:pt x="236" y="276"/>
                </a:lnTo>
                <a:lnTo>
                  <a:pt x="230" y="280"/>
                </a:lnTo>
                <a:lnTo>
                  <a:pt x="229" y="281"/>
                </a:lnTo>
                <a:lnTo>
                  <a:pt x="223" y="284"/>
                </a:lnTo>
                <a:lnTo>
                  <a:pt x="222" y="285"/>
                </a:lnTo>
                <a:lnTo>
                  <a:pt x="216" y="288"/>
                </a:lnTo>
                <a:lnTo>
                  <a:pt x="215" y="289"/>
                </a:lnTo>
                <a:lnTo>
                  <a:pt x="209" y="292"/>
                </a:lnTo>
                <a:lnTo>
                  <a:pt x="208" y="292"/>
                </a:lnTo>
                <a:lnTo>
                  <a:pt x="202" y="295"/>
                </a:lnTo>
                <a:lnTo>
                  <a:pt x="201" y="295"/>
                </a:lnTo>
                <a:lnTo>
                  <a:pt x="195" y="297"/>
                </a:lnTo>
                <a:lnTo>
                  <a:pt x="193" y="298"/>
                </a:lnTo>
                <a:lnTo>
                  <a:pt x="188" y="300"/>
                </a:lnTo>
                <a:lnTo>
                  <a:pt x="186" y="300"/>
                </a:lnTo>
                <a:lnTo>
                  <a:pt x="181" y="301"/>
                </a:lnTo>
                <a:lnTo>
                  <a:pt x="179" y="302"/>
                </a:lnTo>
                <a:lnTo>
                  <a:pt x="173" y="303"/>
                </a:lnTo>
                <a:lnTo>
                  <a:pt x="172" y="303"/>
                </a:lnTo>
                <a:lnTo>
                  <a:pt x="166" y="304"/>
                </a:lnTo>
                <a:lnTo>
                  <a:pt x="165" y="304"/>
                </a:lnTo>
                <a:lnTo>
                  <a:pt x="159" y="304"/>
                </a:lnTo>
                <a:lnTo>
                  <a:pt x="158" y="304"/>
                </a:lnTo>
                <a:lnTo>
                  <a:pt x="152" y="304"/>
                </a:lnTo>
                <a:lnTo>
                  <a:pt x="151" y="304"/>
                </a:lnTo>
                <a:lnTo>
                  <a:pt x="145" y="304"/>
                </a:lnTo>
                <a:lnTo>
                  <a:pt x="144" y="304"/>
                </a:lnTo>
                <a:lnTo>
                  <a:pt x="138" y="304"/>
                </a:lnTo>
                <a:lnTo>
                  <a:pt x="137" y="304"/>
                </a:lnTo>
                <a:lnTo>
                  <a:pt x="131" y="303"/>
                </a:lnTo>
                <a:lnTo>
                  <a:pt x="130" y="303"/>
                </a:lnTo>
                <a:lnTo>
                  <a:pt x="124" y="302"/>
                </a:lnTo>
                <a:lnTo>
                  <a:pt x="123" y="301"/>
                </a:lnTo>
                <a:lnTo>
                  <a:pt x="118" y="300"/>
                </a:lnTo>
                <a:lnTo>
                  <a:pt x="116" y="300"/>
                </a:lnTo>
                <a:lnTo>
                  <a:pt x="111" y="298"/>
                </a:lnTo>
                <a:lnTo>
                  <a:pt x="110" y="298"/>
                </a:lnTo>
                <a:lnTo>
                  <a:pt x="104" y="296"/>
                </a:lnTo>
                <a:lnTo>
                  <a:pt x="103" y="295"/>
                </a:lnTo>
                <a:lnTo>
                  <a:pt x="98" y="293"/>
                </a:lnTo>
                <a:lnTo>
                  <a:pt x="97" y="293"/>
                </a:lnTo>
                <a:lnTo>
                  <a:pt x="92" y="291"/>
                </a:lnTo>
                <a:lnTo>
                  <a:pt x="90" y="290"/>
                </a:lnTo>
                <a:lnTo>
                  <a:pt x="85" y="287"/>
                </a:lnTo>
                <a:lnTo>
                  <a:pt x="84" y="287"/>
                </a:lnTo>
                <a:lnTo>
                  <a:pt x="79" y="284"/>
                </a:lnTo>
                <a:lnTo>
                  <a:pt x="78" y="283"/>
                </a:lnTo>
                <a:lnTo>
                  <a:pt x="73" y="280"/>
                </a:lnTo>
                <a:lnTo>
                  <a:pt x="72" y="280"/>
                </a:lnTo>
                <a:lnTo>
                  <a:pt x="68" y="277"/>
                </a:lnTo>
                <a:lnTo>
                  <a:pt x="66" y="276"/>
                </a:lnTo>
                <a:lnTo>
                  <a:pt x="62" y="272"/>
                </a:lnTo>
                <a:lnTo>
                  <a:pt x="61" y="272"/>
                </a:lnTo>
                <a:lnTo>
                  <a:pt x="56" y="268"/>
                </a:lnTo>
                <a:lnTo>
                  <a:pt x="55" y="267"/>
                </a:lnTo>
                <a:lnTo>
                  <a:pt x="51" y="263"/>
                </a:lnTo>
                <a:lnTo>
                  <a:pt x="50" y="262"/>
                </a:lnTo>
                <a:lnTo>
                  <a:pt x="46" y="259"/>
                </a:lnTo>
                <a:lnTo>
                  <a:pt x="45" y="258"/>
                </a:lnTo>
                <a:lnTo>
                  <a:pt x="41" y="254"/>
                </a:lnTo>
                <a:lnTo>
                  <a:pt x="40" y="253"/>
                </a:lnTo>
                <a:lnTo>
                  <a:pt x="37" y="248"/>
                </a:lnTo>
                <a:lnTo>
                  <a:pt x="36" y="247"/>
                </a:lnTo>
                <a:lnTo>
                  <a:pt x="32" y="243"/>
                </a:lnTo>
                <a:lnTo>
                  <a:pt x="31" y="242"/>
                </a:lnTo>
                <a:lnTo>
                  <a:pt x="28" y="237"/>
                </a:lnTo>
                <a:lnTo>
                  <a:pt x="27" y="236"/>
                </a:lnTo>
                <a:lnTo>
                  <a:pt x="24" y="232"/>
                </a:lnTo>
                <a:lnTo>
                  <a:pt x="23" y="230"/>
                </a:lnTo>
                <a:lnTo>
                  <a:pt x="20" y="226"/>
                </a:lnTo>
                <a:lnTo>
                  <a:pt x="20" y="224"/>
                </a:lnTo>
                <a:lnTo>
                  <a:pt x="17" y="220"/>
                </a:lnTo>
                <a:lnTo>
                  <a:pt x="16" y="218"/>
                </a:lnTo>
                <a:lnTo>
                  <a:pt x="14" y="213"/>
                </a:lnTo>
                <a:lnTo>
                  <a:pt x="13" y="212"/>
                </a:lnTo>
                <a:lnTo>
                  <a:pt x="11" y="207"/>
                </a:lnTo>
                <a:lnTo>
                  <a:pt x="11" y="206"/>
                </a:lnTo>
                <a:lnTo>
                  <a:pt x="9" y="200"/>
                </a:lnTo>
                <a:lnTo>
                  <a:pt x="8" y="199"/>
                </a:lnTo>
                <a:lnTo>
                  <a:pt x="6" y="194"/>
                </a:lnTo>
                <a:lnTo>
                  <a:pt x="6" y="193"/>
                </a:lnTo>
                <a:lnTo>
                  <a:pt x="4" y="187"/>
                </a:lnTo>
                <a:lnTo>
                  <a:pt x="4" y="186"/>
                </a:lnTo>
                <a:lnTo>
                  <a:pt x="3" y="180"/>
                </a:lnTo>
                <a:lnTo>
                  <a:pt x="2" y="179"/>
                </a:lnTo>
                <a:lnTo>
                  <a:pt x="1" y="174"/>
                </a:lnTo>
                <a:lnTo>
                  <a:pt x="1" y="172"/>
                </a:lnTo>
                <a:lnTo>
                  <a:pt x="0" y="167"/>
                </a:lnTo>
                <a:lnTo>
                  <a:pt x="0" y="165"/>
                </a:lnTo>
                <a:lnTo>
                  <a:pt x="0" y="160"/>
                </a:lnTo>
                <a:lnTo>
                  <a:pt x="0" y="158"/>
                </a:lnTo>
                <a:lnTo>
                  <a:pt x="0" y="153"/>
                </a:lnTo>
                <a:lnTo>
                  <a:pt x="0" y="151"/>
                </a:lnTo>
                <a:lnTo>
                  <a:pt x="0" y="146"/>
                </a:lnTo>
                <a:lnTo>
                  <a:pt x="0" y="144"/>
                </a:lnTo>
                <a:lnTo>
                  <a:pt x="0" y="138"/>
                </a:lnTo>
                <a:lnTo>
                  <a:pt x="0" y="137"/>
                </a:lnTo>
                <a:lnTo>
                  <a:pt x="1" y="131"/>
                </a:lnTo>
                <a:lnTo>
                  <a:pt x="1" y="130"/>
                </a:lnTo>
                <a:lnTo>
                  <a:pt x="2" y="124"/>
                </a:lnTo>
                <a:lnTo>
                  <a:pt x="3" y="123"/>
                </a:lnTo>
                <a:lnTo>
                  <a:pt x="4" y="117"/>
                </a:lnTo>
                <a:lnTo>
                  <a:pt x="4" y="115"/>
                </a:lnTo>
                <a:lnTo>
                  <a:pt x="6" y="110"/>
                </a:lnTo>
                <a:lnTo>
                  <a:pt x="7" y="108"/>
                </a:lnTo>
                <a:lnTo>
                  <a:pt x="9" y="103"/>
                </a:lnTo>
                <a:lnTo>
                  <a:pt x="9" y="101"/>
                </a:lnTo>
                <a:lnTo>
                  <a:pt x="12" y="95"/>
                </a:lnTo>
                <a:lnTo>
                  <a:pt x="12" y="94"/>
                </a:lnTo>
                <a:lnTo>
                  <a:pt x="15" y="88"/>
                </a:lnTo>
                <a:lnTo>
                  <a:pt x="16" y="87"/>
                </a:lnTo>
                <a:lnTo>
                  <a:pt x="19" y="81"/>
                </a:lnTo>
                <a:lnTo>
                  <a:pt x="20" y="80"/>
                </a:lnTo>
                <a:lnTo>
                  <a:pt x="23" y="74"/>
                </a:lnTo>
                <a:lnTo>
                  <a:pt x="24" y="73"/>
                </a:lnTo>
                <a:lnTo>
                  <a:pt x="28" y="67"/>
                </a:lnTo>
                <a:lnTo>
                  <a:pt x="29" y="66"/>
                </a:lnTo>
                <a:lnTo>
                  <a:pt x="33" y="61"/>
                </a:lnTo>
                <a:lnTo>
                  <a:pt x="35" y="59"/>
                </a:lnTo>
                <a:lnTo>
                  <a:pt x="39" y="54"/>
                </a:lnTo>
                <a:lnTo>
                  <a:pt x="40" y="52"/>
                </a:lnTo>
                <a:lnTo>
                  <a:pt x="45" y="47"/>
                </a:lnTo>
                <a:lnTo>
                  <a:pt x="46" y="46"/>
                </a:lnTo>
              </a:path>
            </a:pathLst>
          </a:custGeom>
          <a:solidFill>
            <a:srgbClr val="00FF00"/>
          </a:solidFill>
          <a:ln w="6985">
            <a:solidFill>
              <a:srgbClr val="000000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390" name="Freeform 10"/>
          <p:cNvSpPr>
            <a:spLocks/>
          </p:cNvSpPr>
          <p:nvPr/>
        </p:nvSpPr>
        <p:spPr bwMode="auto">
          <a:xfrm>
            <a:off x="4699000" y="1817688"/>
            <a:ext cx="1158875" cy="890587"/>
          </a:xfrm>
          <a:custGeom>
            <a:avLst/>
            <a:gdLst>
              <a:gd name="T0" fmla="*/ 1154485 w 528"/>
              <a:gd name="T1" fmla="*/ 477590 h 455"/>
              <a:gd name="T2" fmla="*/ 1141316 w 528"/>
              <a:gd name="T3" fmla="*/ 512822 h 455"/>
              <a:gd name="T4" fmla="*/ 1112783 w 528"/>
              <a:gd name="T5" fmla="*/ 553926 h 455"/>
              <a:gd name="T6" fmla="*/ 1079861 w 528"/>
              <a:gd name="T7" fmla="*/ 589158 h 455"/>
              <a:gd name="T8" fmla="*/ 1033769 w 528"/>
              <a:gd name="T9" fmla="*/ 628304 h 455"/>
              <a:gd name="T10" fmla="*/ 985483 w 528"/>
              <a:gd name="T11" fmla="*/ 661579 h 455"/>
              <a:gd name="T12" fmla="*/ 924027 w 528"/>
              <a:gd name="T13" fmla="*/ 698768 h 455"/>
              <a:gd name="T14" fmla="*/ 866961 w 528"/>
              <a:gd name="T15" fmla="*/ 728128 h 455"/>
              <a:gd name="T16" fmla="*/ 796727 w 528"/>
              <a:gd name="T17" fmla="*/ 759446 h 455"/>
              <a:gd name="T18" fmla="*/ 733076 w 528"/>
              <a:gd name="T19" fmla="*/ 784891 h 455"/>
              <a:gd name="T20" fmla="*/ 656257 w 528"/>
              <a:gd name="T21" fmla="*/ 812294 h 455"/>
              <a:gd name="T22" fmla="*/ 592607 w 528"/>
              <a:gd name="T23" fmla="*/ 833824 h 455"/>
              <a:gd name="T24" fmla="*/ 515787 w 528"/>
              <a:gd name="T25" fmla="*/ 853398 h 455"/>
              <a:gd name="T26" fmla="*/ 454332 w 528"/>
              <a:gd name="T27" fmla="*/ 867099 h 455"/>
              <a:gd name="T28" fmla="*/ 381902 w 528"/>
              <a:gd name="T29" fmla="*/ 880800 h 455"/>
              <a:gd name="T30" fmla="*/ 327031 w 528"/>
              <a:gd name="T31" fmla="*/ 886672 h 455"/>
              <a:gd name="T32" fmla="*/ 265576 w 528"/>
              <a:gd name="T33" fmla="*/ 890587 h 455"/>
              <a:gd name="T34" fmla="*/ 219484 w 528"/>
              <a:gd name="T35" fmla="*/ 888630 h 455"/>
              <a:gd name="T36" fmla="*/ 173392 w 528"/>
              <a:gd name="T37" fmla="*/ 878843 h 455"/>
              <a:gd name="T38" fmla="*/ 138275 w 528"/>
              <a:gd name="T39" fmla="*/ 861227 h 455"/>
              <a:gd name="T40" fmla="*/ 100963 w 528"/>
              <a:gd name="T41" fmla="*/ 827952 h 455"/>
              <a:gd name="T42" fmla="*/ 76819 w 528"/>
              <a:gd name="T43" fmla="*/ 790763 h 455"/>
              <a:gd name="T44" fmla="*/ 50481 w 528"/>
              <a:gd name="T45" fmla="*/ 737915 h 455"/>
              <a:gd name="T46" fmla="*/ 32923 w 528"/>
              <a:gd name="T47" fmla="*/ 687024 h 455"/>
              <a:gd name="T48" fmla="*/ 15364 w 528"/>
              <a:gd name="T49" fmla="*/ 620475 h 455"/>
              <a:gd name="T50" fmla="*/ 6585 w 528"/>
              <a:gd name="T51" fmla="*/ 559798 h 455"/>
              <a:gd name="T52" fmla="*/ 2195 w 528"/>
              <a:gd name="T53" fmla="*/ 485419 h 455"/>
              <a:gd name="T54" fmla="*/ 0 w 528"/>
              <a:gd name="T55" fmla="*/ 422784 h 455"/>
              <a:gd name="T56" fmla="*/ 4390 w 528"/>
              <a:gd name="T57" fmla="*/ 350363 h 455"/>
              <a:gd name="T58" fmla="*/ 13169 w 528"/>
              <a:gd name="T59" fmla="*/ 289685 h 455"/>
              <a:gd name="T60" fmla="*/ 28533 w 528"/>
              <a:gd name="T61" fmla="*/ 221179 h 455"/>
              <a:gd name="T62" fmla="*/ 43897 w 528"/>
              <a:gd name="T63" fmla="*/ 168331 h 455"/>
              <a:gd name="T64" fmla="*/ 68040 w 528"/>
              <a:gd name="T65" fmla="*/ 113525 h 455"/>
              <a:gd name="T66" fmla="*/ 94378 w 528"/>
              <a:gd name="T67" fmla="*/ 72421 h 455"/>
              <a:gd name="T68" fmla="*/ 127301 w 528"/>
              <a:gd name="T69" fmla="*/ 37189 h 455"/>
              <a:gd name="T70" fmla="*/ 162418 w 528"/>
              <a:gd name="T71" fmla="*/ 15659 h 455"/>
              <a:gd name="T72" fmla="*/ 206315 w 528"/>
              <a:gd name="T73" fmla="*/ 3915 h 455"/>
              <a:gd name="T74" fmla="*/ 250212 w 528"/>
              <a:gd name="T75" fmla="*/ 0 h 455"/>
              <a:gd name="T76" fmla="*/ 309472 w 528"/>
              <a:gd name="T77" fmla="*/ 1957 h 455"/>
              <a:gd name="T78" fmla="*/ 364343 w 528"/>
              <a:gd name="T79" fmla="*/ 7829 h 455"/>
              <a:gd name="T80" fmla="*/ 434578 w 528"/>
              <a:gd name="T81" fmla="*/ 19573 h 455"/>
              <a:gd name="T82" fmla="*/ 496034 w 528"/>
              <a:gd name="T83" fmla="*/ 31317 h 455"/>
              <a:gd name="T84" fmla="*/ 572853 w 528"/>
              <a:gd name="T85" fmla="*/ 50891 h 455"/>
              <a:gd name="T86" fmla="*/ 636503 w 528"/>
              <a:gd name="T87" fmla="*/ 70464 h 455"/>
              <a:gd name="T88" fmla="*/ 713323 w 528"/>
              <a:gd name="T89" fmla="*/ 97867 h 455"/>
              <a:gd name="T90" fmla="*/ 776973 w 528"/>
              <a:gd name="T91" fmla="*/ 121355 h 455"/>
              <a:gd name="T92" fmla="*/ 849403 w 528"/>
              <a:gd name="T93" fmla="*/ 154629 h 455"/>
              <a:gd name="T94" fmla="*/ 906469 w 528"/>
              <a:gd name="T95" fmla="*/ 183989 h 455"/>
              <a:gd name="T96" fmla="*/ 970119 w 528"/>
              <a:gd name="T97" fmla="*/ 219221 h 455"/>
              <a:gd name="T98" fmla="*/ 1018405 w 528"/>
              <a:gd name="T99" fmla="*/ 252496 h 455"/>
              <a:gd name="T100" fmla="*/ 1068887 w 528"/>
              <a:gd name="T101" fmla="*/ 291643 h 455"/>
              <a:gd name="T102" fmla="*/ 1104004 w 528"/>
              <a:gd name="T103" fmla="*/ 324917 h 455"/>
              <a:gd name="T104" fmla="*/ 1134732 w 528"/>
              <a:gd name="T105" fmla="*/ 366021 h 455"/>
              <a:gd name="T106" fmla="*/ 1152290 w 528"/>
              <a:gd name="T107" fmla="*/ 401253 h 455"/>
              <a:gd name="T108" fmla="*/ 1158875 w 528"/>
              <a:gd name="T109" fmla="*/ 444315 h 455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528" h="455">
                <a:moveTo>
                  <a:pt x="528" y="227"/>
                </a:moveTo>
                <a:lnTo>
                  <a:pt x="528" y="227"/>
                </a:lnTo>
                <a:lnTo>
                  <a:pt x="528" y="232"/>
                </a:lnTo>
                <a:lnTo>
                  <a:pt x="528" y="234"/>
                </a:lnTo>
                <a:lnTo>
                  <a:pt x="527" y="238"/>
                </a:lnTo>
                <a:lnTo>
                  <a:pt x="527" y="239"/>
                </a:lnTo>
                <a:lnTo>
                  <a:pt x="526" y="244"/>
                </a:lnTo>
                <a:lnTo>
                  <a:pt x="526" y="245"/>
                </a:lnTo>
                <a:lnTo>
                  <a:pt x="525" y="249"/>
                </a:lnTo>
                <a:lnTo>
                  <a:pt x="524" y="251"/>
                </a:lnTo>
                <a:lnTo>
                  <a:pt x="523" y="255"/>
                </a:lnTo>
                <a:lnTo>
                  <a:pt x="522" y="256"/>
                </a:lnTo>
                <a:lnTo>
                  <a:pt x="520" y="261"/>
                </a:lnTo>
                <a:lnTo>
                  <a:pt x="520" y="262"/>
                </a:lnTo>
                <a:lnTo>
                  <a:pt x="518" y="266"/>
                </a:lnTo>
                <a:lnTo>
                  <a:pt x="517" y="267"/>
                </a:lnTo>
                <a:lnTo>
                  <a:pt x="515" y="272"/>
                </a:lnTo>
                <a:lnTo>
                  <a:pt x="514" y="273"/>
                </a:lnTo>
                <a:lnTo>
                  <a:pt x="511" y="277"/>
                </a:lnTo>
                <a:lnTo>
                  <a:pt x="510" y="279"/>
                </a:lnTo>
                <a:lnTo>
                  <a:pt x="507" y="283"/>
                </a:lnTo>
                <a:lnTo>
                  <a:pt x="506" y="284"/>
                </a:lnTo>
                <a:lnTo>
                  <a:pt x="503" y="289"/>
                </a:lnTo>
                <a:lnTo>
                  <a:pt x="502" y="290"/>
                </a:lnTo>
                <a:lnTo>
                  <a:pt x="498" y="294"/>
                </a:lnTo>
                <a:lnTo>
                  <a:pt x="497" y="295"/>
                </a:lnTo>
                <a:lnTo>
                  <a:pt x="493" y="300"/>
                </a:lnTo>
                <a:lnTo>
                  <a:pt x="492" y="301"/>
                </a:lnTo>
                <a:lnTo>
                  <a:pt x="488" y="305"/>
                </a:lnTo>
                <a:lnTo>
                  <a:pt x="487" y="306"/>
                </a:lnTo>
                <a:lnTo>
                  <a:pt x="483" y="310"/>
                </a:lnTo>
                <a:lnTo>
                  <a:pt x="481" y="311"/>
                </a:lnTo>
                <a:lnTo>
                  <a:pt x="477" y="316"/>
                </a:lnTo>
                <a:lnTo>
                  <a:pt x="476" y="317"/>
                </a:lnTo>
                <a:lnTo>
                  <a:pt x="471" y="321"/>
                </a:lnTo>
                <a:lnTo>
                  <a:pt x="469" y="322"/>
                </a:lnTo>
                <a:lnTo>
                  <a:pt x="464" y="326"/>
                </a:lnTo>
                <a:lnTo>
                  <a:pt x="463" y="327"/>
                </a:lnTo>
                <a:lnTo>
                  <a:pt x="458" y="331"/>
                </a:lnTo>
                <a:lnTo>
                  <a:pt x="456" y="333"/>
                </a:lnTo>
                <a:lnTo>
                  <a:pt x="451" y="337"/>
                </a:lnTo>
                <a:lnTo>
                  <a:pt x="449" y="338"/>
                </a:lnTo>
                <a:lnTo>
                  <a:pt x="444" y="342"/>
                </a:lnTo>
                <a:lnTo>
                  <a:pt x="442" y="343"/>
                </a:lnTo>
                <a:lnTo>
                  <a:pt x="436" y="347"/>
                </a:lnTo>
                <a:lnTo>
                  <a:pt x="435" y="348"/>
                </a:lnTo>
                <a:lnTo>
                  <a:pt x="429" y="352"/>
                </a:lnTo>
                <a:lnTo>
                  <a:pt x="427" y="353"/>
                </a:lnTo>
                <a:lnTo>
                  <a:pt x="421" y="357"/>
                </a:lnTo>
                <a:lnTo>
                  <a:pt x="420" y="357"/>
                </a:lnTo>
                <a:lnTo>
                  <a:pt x="413" y="361"/>
                </a:lnTo>
                <a:lnTo>
                  <a:pt x="412" y="362"/>
                </a:lnTo>
                <a:lnTo>
                  <a:pt x="405" y="366"/>
                </a:lnTo>
                <a:lnTo>
                  <a:pt x="404" y="367"/>
                </a:lnTo>
                <a:lnTo>
                  <a:pt x="397" y="371"/>
                </a:lnTo>
                <a:lnTo>
                  <a:pt x="395" y="372"/>
                </a:lnTo>
                <a:lnTo>
                  <a:pt x="389" y="375"/>
                </a:lnTo>
                <a:lnTo>
                  <a:pt x="387" y="376"/>
                </a:lnTo>
                <a:lnTo>
                  <a:pt x="380" y="380"/>
                </a:lnTo>
                <a:lnTo>
                  <a:pt x="378" y="381"/>
                </a:lnTo>
                <a:lnTo>
                  <a:pt x="371" y="384"/>
                </a:lnTo>
                <a:lnTo>
                  <a:pt x="370" y="385"/>
                </a:lnTo>
                <a:lnTo>
                  <a:pt x="363" y="388"/>
                </a:lnTo>
                <a:lnTo>
                  <a:pt x="361" y="389"/>
                </a:lnTo>
                <a:lnTo>
                  <a:pt x="354" y="393"/>
                </a:lnTo>
                <a:lnTo>
                  <a:pt x="352" y="393"/>
                </a:lnTo>
                <a:lnTo>
                  <a:pt x="345" y="397"/>
                </a:lnTo>
                <a:lnTo>
                  <a:pt x="343" y="397"/>
                </a:lnTo>
                <a:lnTo>
                  <a:pt x="336" y="401"/>
                </a:lnTo>
                <a:lnTo>
                  <a:pt x="334" y="401"/>
                </a:lnTo>
                <a:lnTo>
                  <a:pt x="327" y="404"/>
                </a:lnTo>
                <a:lnTo>
                  <a:pt x="325" y="405"/>
                </a:lnTo>
                <a:lnTo>
                  <a:pt x="318" y="408"/>
                </a:lnTo>
                <a:lnTo>
                  <a:pt x="316" y="409"/>
                </a:lnTo>
                <a:lnTo>
                  <a:pt x="308" y="412"/>
                </a:lnTo>
                <a:lnTo>
                  <a:pt x="307" y="412"/>
                </a:lnTo>
                <a:lnTo>
                  <a:pt x="299" y="415"/>
                </a:lnTo>
                <a:lnTo>
                  <a:pt x="297" y="416"/>
                </a:lnTo>
                <a:lnTo>
                  <a:pt x="290" y="419"/>
                </a:lnTo>
                <a:lnTo>
                  <a:pt x="288" y="419"/>
                </a:lnTo>
                <a:lnTo>
                  <a:pt x="281" y="422"/>
                </a:lnTo>
                <a:lnTo>
                  <a:pt x="279" y="423"/>
                </a:lnTo>
                <a:lnTo>
                  <a:pt x="272" y="425"/>
                </a:lnTo>
                <a:lnTo>
                  <a:pt x="270" y="426"/>
                </a:lnTo>
                <a:lnTo>
                  <a:pt x="262" y="428"/>
                </a:lnTo>
                <a:lnTo>
                  <a:pt x="261" y="429"/>
                </a:lnTo>
                <a:lnTo>
                  <a:pt x="253" y="431"/>
                </a:lnTo>
                <a:lnTo>
                  <a:pt x="251" y="431"/>
                </a:lnTo>
                <a:lnTo>
                  <a:pt x="244" y="434"/>
                </a:lnTo>
                <a:lnTo>
                  <a:pt x="242" y="434"/>
                </a:lnTo>
                <a:lnTo>
                  <a:pt x="235" y="436"/>
                </a:lnTo>
                <a:lnTo>
                  <a:pt x="233" y="437"/>
                </a:lnTo>
                <a:lnTo>
                  <a:pt x="226" y="438"/>
                </a:lnTo>
                <a:lnTo>
                  <a:pt x="224" y="439"/>
                </a:lnTo>
                <a:lnTo>
                  <a:pt x="217" y="441"/>
                </a:lnTo>
                <a:lnTo>
                  <a:pt x="215" y="441"/>
                </a:lnTo>
                <a:lnTo>
                  <a:pt x="208" y="443"/>
                </a:lnTo>
                <a:lnTo>
                  <a:pt x="207" y="443"/>
                </a:lnTo>
                <a:lnTo>
                  <a:pt x="200" y="445"/>
                </a:lnTo>
                <a:lnTo>
                  <a:pt x="198" y="445"/>
                </a:lnTo>
                <a:lnTo>
                  <a:pt x="191" y="447"/>
                </a:lnTo>
                <a:lnTo>
                  <a:pt x="189" y="447"/>
                </a:lnTo>
                <a:lnTo>
                  <a:pt x="182" y="448"/>
                </a:lnTo>
                <a:lnTo>
                  <a:pt x="181" y="448"/>
                </a:lnTo>
                <a:lnTo>
                  <a:pt x="174" y="450"/>
                </a:lnTo>
                <a:lnTo>
                  <a:pt x="172" y="450"/>
                </a:lnTo>
                <a:lnTo>
                  <a:pt x="166" y="451"/>
                </a:lnTo>
                <a:lnTo>
                  <a:pt x="164" y="451"/>
                </a:lnTo>
                <a:lnTo>
                  <a:pt x="158" y="452"/>
                </a:lnTo>
                <a:lnTo>
                  <a:pt x="156" y="452"/>
                </a:lnTo>
                <a:lnTo>
                  <a:pt x="150" y="453"/>
                </a:lnTo>
                <a:lnTo>
                  <a:pt x="149" y="453"/>
                </a:lnTo>
                <a:lnTo>
                  <a:pt x="142" y="454"/>
                </a:lnTo>
                <a:lnTo>
                  <a:pt x="141" y="454"/>
                </a:lnTo>
                <a:lnTo>
                  <a:pt x="135" y="454"/>
                </a:lnTo>
                <a:lnTo>
                  <a:pt x="134" y="454"/>
                </a:lnTo>
                <a:lnTo>
                  <a:pt x="128" y="454"/>
                </a:lnTo>
                <a:lnTo>
                  <a:pt x="126" y="455"/>
                </a:lnTo>
                <a:lnTo>
                  <a:pt x="121" y="455"/>
                </a:lnTo>
                <a:lnTo>
                  <a:pt x="119" y="455"/>
                </a:lnTo>
                <a:lnTo>
                  <a:pt x="114" y="455"/>
                </a:lnTo>
                <a:lnTo>
                  <a:pt x="113" y="455"/>
                </a:lnTo>
                <a:lnTo>
                  <a:pt x="107" y="454"/>
                </a:lnTo>
                <a:lnTo>
                  <a:pt x="106" y="454"/>
                </a:lnTo>
                <a:lnTo>
                  <a:pt x="101" y="454"/>
                </a:lnTo>
                <a:lnTo>
                  <a:pt x="100" y="454"/>
                </a:lnTo>
                <a:lnTo>
                  <a:pt x="95" y="453"/>
                </a:lnTo>
                <a:lnTo>
                  <a:pt x="94" y="453"/>
                </a:lnTo>
                <a:lnTo>
                  <a:pt x="89" y="452"/>
                </a:lnTo>
                <a:lnTo>
                  <a:pt x="84" y="451"/>
                </a:lnTo>
                <a:lnTo>
                  <a:pt x="83" y="451"/>
                </a:lnTo>
                <a:lnTo>
                  <a:pt x="79" y="449"/>
                </a:lnTo>
                <a:lnTo>
                  <a:pt x="78" y="449"/>
                </a:lnTo>
                <a:lnTo>
                  <a:pt x="74" y="447"/>
                </a:lnTo>
                <a:lnTo>
                  <a:pt x="73" y="447"/>
                </a:lnTo>
                <a:lnTo>
                  <a:pt x="69" y="444"/>
                </a:lnTo>
                <a:lnTo>
                  <a:pt x="68" y="444"/>
                </a:lnTo>
                <a:lnTo>
                  <a:pt x="64" y="441"/>
                </a:lnTo>
                <a:lnTo>
                  <a:pt x="63" y="440"/>
                </a:lnTo>
                <a:lnTo>
                  <a:pt x="59" y="437"/>
                </a:lnTo>
                <a:lnTo>
                  <a:pt x="58" y="436"/>
                </a:lnTo>
                <a:lnTo>
                  <a:pt x="55" y="433"/>
                </a:lnTo>
                <a:lnTo>
                  <a:pt x="54" y="432"/>
                </a:lnTo>
                <a:lnTo>
                  <a:pt x="51" y="428"/>
                </a:lnTo>
                <a:lnTo>
                  <a:pt x="50" y="427"/>
                </a:lnTo>
                <a:lnTo>
                  <a:pt x="46" y="423"/>
                </a:lnTo>
                <a:lnTo>
                  <a:pt x="46" y="422"/>
                </a:lnTo>
                <a:lnTo>
                  <a:pt x="43" y="418"/>
                </a:lnTo>
                <a:lnTo>
                  <a:pt x="42" y="416"/>
                </a:lnTo>
                <a:lnTo>
                  <a:pt x="39" y="412"/>
                </a:lnTo>
                <a:lnTo>
                  <a:pt x="38" y="410"/>
                </a:lnTo>
                <a:lnTo>
                  <a:pt x="35" y="405"/>
                </a:lnTo>
                <a:lnTo>
                  <a:pt x="35" y="404"/>
                </a:lnTo>
                <a:lnTo>
                  <a:pt x="32" y="399"/>
                </a:lnTo>
                <a:lnTo>
                  <a:pt x="31" y="397"/>
                </a:lnTo>
                <a:lnTo>
                  <a:pt x="29" y="392"/>
                </a:lnTo>
                <a:lnTo>
                  <a:pt x="28" y="390"/>
                </a:lnTo>
                <a:lnTo>
                  <a:pt x="26" y="384"/>
                </a:lnTo>
                <a:lnTo>
                  <a:pt x="25" y="383"/>
                </a:lnTo>
                <a:lnTo>
                  <a:pt x="23" y="377"/>
                </a:lnTo>
                <a:lnTo>
                  <a:pt x="22" y="375"/>
                </a:lnTo>
                <a:lnTo>
                  <a:pt x="20" y="369"/>
                </a:lnTo>
                <a:lnTo>
                  <a:pt x="20" y="367"/>
                </a:lnTo>
                <a:lnTo>
                  <a:pt x="18" y="361"/>
                </a:lnTo>
                <a:lnTo>
                  <a:pt x="17" y="359"/>
                </a:lnTo>
                <a:lnTo>
                  <a:pt x="15" y="352"/>
                </a:lnTo>
                <a:lnTo>
                  <a:pt x="15" y="351"/>
                </a:lnTo>
                <a:lnTo>
                  <a:pt x="13" y="344"/>
                </a:lnTo>
                <a:lnTo>
                  <a:pt x="13" y="342"/>
                </a:lnTo>
                <a:lnTo>
                  <a:pt x="11" y="335"/>
                </a:lnTo>
                <a:lnTo>
                  <a:pt x="11" y="333"/>
                </a:lnTo>
                <a:lnTo>
                  <a:pt x="9" y="326"/>
                </a:lnTo>
                <a:lnTo>
                  <a:pt x="9" y="324"/>
                </a:lnTo>
                <a:lnTo>
                  <a:pt x="7" y="317"/>
                </a:lnTo>
                <a:lnTo>
                  <a:pt x="7" y="315"/>
                </a:lnTo>
                <a:lnTo>
                  <a:pt x="6" y="307"/>
                </a:lnTo>
                <a:lnTo>
                  <a:pt x="6" y="305"/>
                </a:lnTo>
                <a:lnTo>
                  <a:pt x="5" y="298"/>
                </a:lnTo>
                <a:lnTo>
                  <a:pt x="4" y="296"/>
                </a:lnTo>
                <a:lnTo>
                  <a:pt x="4" y="288"/>
                </a:lnTo>
                <a:lnTo>
                  <a:pt x="3" y="286"/>
                </a:lnTo>
                <a:lnTo>
                  <a:pt x="3" y="278"/>
                </a:lnTo>
                <a:lnTo>
                  <a:pt x="2" y="276"/>
                </a:lnTo>
                <a:lnTo>
                  <a:pt x="2" y="268"/>
                </a:lnTo>
                <a:lnTo>
                  <a:pt x="2" y="266"/>
                </a:lnTo>
                <a:lnTo>
                  <a:pt x="1" y="258"/>
                </a:lnTo>
                <a:lnTo>
                  <a:pt x="1" y="256"/>
                </a:lnTo>
                <a:lnTo>
                  <a:pt x="1" y="248"/>
                </a:lnTo>
                <a:lnTo>
                  <a:pt x="1" y="246"/>
                </a:lnTo>
                <a:lnTo>
                  <a:pt x="0" y="238"/>
                </a:lnTo>
                <a:lnTo>
                  <a:pt x="0" y="236"/>
                </a:lnTo>
                <a:lnTo>
                  <a:pt x="0" y="228"/>
                </a:lnTo>
                <a:lnTo>
                  <a:pt x="0" y="226"/>
                </a:lnTo>
                <a:lnTo>
                  <a:pt x="0" y="218"/>
                </a:lnTo>
                <a:lnTo>
                  <a:pt x="0" y="216"/>
                </a:lnTo>
                <a:lnTo>
                  <a:pt x="1" y="208"/>
                </a:lnTo>
                <a:lnTo>
                  <a:pt x="1" y="206"/>
                </a:lnTo>
                <a:lnTo>
                  <a:pt x="1" y="198"/>
                </a:lnTo>
                <a:lnTo>
                  <a:pt x="1" y="196"/>
                </a:lnTo>
                <a:lnTo>
                  <a:pt x="2" y="188"/>
                </a:lnTo>
                <a:lnTo>
                  <a:pt x="2" y="186"/>
                </a:lnTo>
                <a:lnTo>
                  <a:pt x="2" y="179"/>
                </a:lnTo>
                <a:lnTo>
                  <a:pt x="3" y="177"/>
                </a:lnTo>
                <a:lnTo>
                  <a:pt x="3" y="169"/>
                </a:lnTo>
                <a:lnTo>
                  <a:pt x="4" y="167"/>
                </a:lnTo>
                <a:lnTo>
                  <a:pt x="4" y="159"/>
                </a:lnTo>
                <a:lnTo>
                  <a:pt x="5" y="157"/>
                </a:lnTo>
                <a:lnTo>
                  <a:pt x="6" y="150"/>
                </a:lnTo>
                <a:lnTo>
                  <a:pt x="6" y="148"/>
                </a:lnTo>
                <a:lnTo>
                  <a:pt x="7" y="140"/>
                </a:lnTo>
                <a:lnTo>
                  <a:pt x="7" y="138"/>
                </a:lnTo>
                <a:lnTo>
                  <a:pt x="9" y="131"/>
                </a:lnTo>
                <a:lnTo>
                  <a:pt x="9" y="129"/>
                </a:lnTo>
                <a:lnTo>
                  <a:pt x="11" y="122"/>
                </a:lnTo>
                <a:lnTo>
                  <a:pt x="11" y="120"/>
                </a:lnTo>
                <a:lnTo>
                  <a:pt x="13" y="113"/>
                </a:lnTo>
                <a:lnTo>
                  <a:pt x="13" y="111"/>
                </a:lnTo>
                <a:lnTo>
                  <a:pt x="15" y="104"/>
                </a:lnTo>
                <a:lnTo>
                  <a:pt x="15" y="103"/>
                </a:lnTo>
                <a:lnTo>
                  <a:pt x="17" y="96"/>
                </a:lnTo>
                <a:lnTo>
                  <a:pt x="18" y="94"/>
                </a:lnTo>
                <a:lnTo>
                  <a:pt x="20" y="88"/>
                </a:lnTo>
                <a:lnTo>
                  <a:pt x="20" y="86"/>
                </a:lnTo>
                <a:lnTo>
                  <a:pt x="22" y="80"/>
                </a:lnTo>
                <a:lnTo>
                  <a:pt x="23" y="78"/>
                </a:lnTo>
                <a:lnTo>
                  <a:pt x="25" y="72"/>
                </a:lnTo>
                <a:lnTo>
                  <a:pt x="26" y="70"/>
                </a:lnTo>
                <a:lnTo>
                  <a:pt x="28" y="65"/>
                </a:lnTo>
                <a:lnTo>
                  <a:pt x="29" y="63"/>
                </a:lnTo>
                <a:lnTo>
                  <a:pt x="31" y="58"/>
                </a:lnTo>
                <a:lnTo>
                  <a:pt x="32" y="56"/>
                </a:lnTo>
                <a:lnTo>
                  <a:pt x="35" y="51"/>
                </a:lnTo>
                <a:lnTo>
                  <a:pt x="35" y="50"/>
                </a:lnTo>
                <a:lnTo>
                  <a:pt x="38" y="44"/>
                </a:lnTo>
                <a:lnTo>
                  <a:pt x="39" y="43"/>
                </a:lnTo>
                <a:lnTo>
                  <a:pt x="42" y="38"/>
                </a:lnTo>
                <a:lnTo>
                  <a:pt x="43" y="37"/>
                </a:lnTo>
                <a:lnTo>
                  <a:pt x="46" y="33"/>
                </a:lnTo>
                <a:lnTo>
                  <a:pt x="46" y="32"/>
                </a:lnTo>
                <a:lnTo>
                  <a:pt x="50" y="28"/>
                </a:lnTo>
                <a:lnTo>
                  <a:pt x="51" y="27"/>
                </a:lnTo>
                <a:lnTo>
                  <a:pt x="54" y="23"/>
                </a:lnTo>
                <a:lnTo>
                  <a:pt x="55" y="22"/>
                </a:lnTo>
                <a:lnTo>
                  <a:pt x="58" y="19"/>
                </a:lnTo>
                <a:lnTo>
                  <a:pt x="59" y="18"/>
                </a:lnTo>
                <a:lnTo>
                  <a:pt x="63" y="15"/>
                </a:lnTo>
                <a:lnTo>
                  <a:pt x="64" y="14"/>
                </a:lnTo>
                <a:lnTo>
                  <a:pt x="68" y="11"/>
                </a:lnTo>
                <a:lnTo>
                  <a:pt x="69" y="11"/>
                </a:lnTo>
                <a:lnTo>
                  <a:pt x="73" y="8"/>
                </a:lnTo>
                <a:lnTo>
                  <a:pt x="74" y="8"/>
                </a:lnTo>
                <a:lnTo>
                  <a:pt x="78" y="6"/>
                </a:lnTo>
                <a:lnTo>
                  <a:pt x="79" y="5"/>
                </a:lnTo>
                <a:lnTo>
                  <a:pt x="83" y="4"/>
                </a:lnTo>
                <a:lnTo>
                  <a:pt x="84" y="4"/>
                </a:lnTo>
                <a:lnTo>
                  <a:pt x="88" y="3"/>
                </a:lnTo>
                <a:lnTo>
                  <a:pt x="89" y="3"/>
                </a:lnTo>
                <a:lnTo>
                  <a:pt x="94" y="2"/>
                </a:lnTo>
                <a:lnTo>
                  <a:pt x="95" y="2"/>
                </a:lnTo>
                <a:lnTo>
                  <a:pt x="100" y="1"/>
                </a:lnTo>
                <a:lnTo>
                  <a:pt x="101" y="1"/>
                </a:lnTo>
                <a:lnTo>
                  <a:pt x="106" y="1"/>
                </a:lnTo>
                <a:lnTo>
                  <a:pt x="107" y="0"/>
                </a:lnTo>
                <a:lnTo>
                  <a:pt x="113" y="0"/>
                </a:lnTo>
                <a:lnTo>
                  <a:pt x="114" y="0"/>
                </a:lnTo>
                <a:lnTo>
                  <a:pt x="119" y="0"/>
                </a:lnTo>
                <a:lnTo>
                  <a:pt x="121" y="0"/>
                </a:lnTo>
                <a:lnTo>
                  <a:pt x="126" y="0"/>
                </a:lnTo>
                <a:lnTo>
                  <a:pt x="128" y="0"/>
                </a:lnTo>
                <a:lnTo>
                  <a:pt x="134" y="1"/>
                </a:lnTo>
                <a:lnTo>
                  <a:pt x="135" y="1"/>
                </a:lnTo>
                <a:lnTo>
                  <a:pt x="141" y="1"/>
                </a:lnTo>
                <a:lnTo>
                  <a:pt x="142" y="1"/>
                </a:lnTo>
                <a:lnTo>
                  <a:pt x="149" y="2"/>
                </a:lnTo>
                <a:lnTo>
                  <a:pt x="150" y="2"/>
                </a:lnTo>
                <a:lnTo>
                  <a:pt x="156" y="3"/>
                </a:lnTo>
                <a:lnTo>
                  <a:pt x="158" y="3"/>
                </a:lnTo>
                <a:lnTo>
                  <a:pt x="164" y="4"/>
                </a:lnTo>
                <a:lnTo>
                  <a:pt x="166" y="4"/>
                </a:lnTo>
                <a:lnTo>
                  <a:pt x="172" y="5"/>
                </a:lnTo>
                <a:lnTo>
                  <a:pt x="174" y="5"/>
                </a:lnTo>
                <a:lnTo>
                  <a:pt x="181" y="6"/>
                </a:lnTo>
                <a:lnTo>
                  <a:pt x="182" y="7"/>
                </a:lnTo>
                <a:lnTo>
                  <a:pt x="189" y="8"/>
                </a:lnTo>
                <a:lnTo>
                  <a:pt x="191" y="8"/>
                </a:lnTo>
                <a:lnTo>
                  <a:pt x="198" y="10"/>
                </a:lnTo>
                <a:lnTo>
                  <a:pt x="200" y="10"/>
                </a:lnTo>
                <a:lnTo>
                  <a:pt x="207" y="12"/>
                </a:lnTo>
                <a:lnTo>
                  <a:pt x="208" y="12"/>
                </a:lnTo>
                <a:lnTo>
                  <a:pt x="215" y="14"/>
                </a:lnTo>
                <a:lnTo>
                  <a:pt x="217" y="14"/>
                </a:lnTo>
                <a:lnTo>
                  <a:pt x="224" y="16"/>
                </a:lnTo>
                <a:lnTo>
                  <a:pt x="226" y="16"/>
                </a:lnTo>
                <a:lnTo>
                  <a:pt x="233" y="18"/>
                </a:lnTo>
                <a:lnTo>
                  <a:pt x="235" y="19"/>
                </a:lnTo>
                <a:lnTo>
                  <a:pt x="242" y="21"/>
                </a:lnTo>
                <a:lnTo>
                  <a:pt x="244" y="21"/>
                </a:lnTo>
                <a:lnTo>
                  <a:pt x="251" y="23"/>
                </a:lnTo>
                <a:lnTo>
                  <a:pt x="253" y="24"/>
                </a:lnTo>
                <a:lnTo>
                  <a:pt x="261" y="26"/>
                </a:lnTo>
                <a:lnTo>
                  <a:pt x="262" y="27"/>
                </a:lnTo>
                <a:lnTo>
                  <a:pt x="270" y="29"/>
                </a:lnTo>
                <a:lnTo>
                  <a:pt x="272" y="30"/>
                </a:lnTo>
                <a:lnTo>
                  <a:pt x="279" y="32"/>
                </a:lnTo>
                <a:lnTo>
                  <a:pt x="281" y="33"/>
                </a:lnTo>
                <a:lnTo>
                  <a:pt x="288" y="36"/>
                </a:lnTo>
                <a:lnTo>
                  <a:pt x="290" y="36"/>
                </a:lnTo>
                <a:lnTo>
                  <a:pt x="297" y="39"/>
                </a:lnTo>
                <a:lnTo>
                  <a:pt x="299" y="40"/>
                </a:lnTo>
                <a:lnTo>
                  <a:pt x="307" y="42"/>
                </a:lnTo>
                <a:lnTo>
                  <a:pt x="308" y="43"/>
                </a:lnTo>
                <a:lnTo>
                  <a:pt x="316" y="46"/>
                </a:lnTo>
                <a:lnTo>
                  <a:pt x="318" y="47"/>
                </a:lnTo>
                <a:lnTo>
                  <a:pt x="325" y="50"/>
                </a:lnTo>
                <a:lnTo>
                  <a:pt x="327" y="50"/>
                </a:lnTo>
                <a:lnTo>
                  <a:pt x="334" y="54"/>
                </a:lnTo>
                <a:lnTo>
                  <a:pt x="336" y="54"/>
                </a:lnTo>
                <a:lnTo>
                  <a:pt x="343" y="57"/>
                </a:lnTo>
                <a:lnTo>
                  <a:pt x="345" y="58"/>
                </a:lnTo>
                <a:lnTo>
                  <a:pt x="352" y="62"/>
                </a:lnTo>
                <a:lnTo>
                  <a:pt x="354" y="62"/>
                </a:lnTo>
                <a:lnTo>
                  <a:pt x="361" y="66"/>
                </a:lnTo>
                <a:lnTo>
                  <a:pt x="363" y="66"/>
                </a:lnTo>
                <a:lnTo>
                  <a:pt x="370" y="70"/>
                </a:lnTo>
                <a:lnTo>
                  <a:pt x="371" y="71"/>
                </a:lnTo>
                <a:lnTo>
                  <a:pt x="378" y="74"/>
                </a:lnTo>
                <a:lnTo>
                  <a:pt x="380" y="75"/>
                </a:lnTo>
                <a:lnTo>
                  <a:pt x="387" y="79"/>
                </a:lnTo>
                <a:lnTo>
                  <a:pt x="389" y="80"/>
                </a:lnTo>
                <a:lnTo>
                  <a:pt x="395" y="83"/>
                </a:lnTo>
                <a:lnTo>
                  <a:pt x="397" y="84"/>
                </a:lnTo>
                <a:lnTo>
                  <a:pt x="404" y="88"/>
                </a:lnTo>
                <a:lnTo>
                  <a:pt x="405" y="89"/>
                </a:lnTo>
                <a:lnTo>
                  <a:pt x="412" y="93"/>
                </a:lnTo>
                <a:lnTo>
                  <a:pt x="413" y="94"/>
                </a:lnTo>
                <a:lnTo>
                  <a:pt x="420" y="97"/>
                </a:lnTo>
                <a:lnTo>
                  <a:pt x="421" y="98"/>
                </a:lnTo>
                <a:lnTo>
                  <a:pt x="427" y="102"/>
                </a:lnTo>
                <a:lnTo>
                  <a:pt x="429" y="103"/>
                </a:lnTo>
                <a:lnTo>
                  <a:pt x="435" y="107"/>
                </a:lnTo>
                <a:lnTo>
                  <a:pt x="436" y="108"/>
                </a:lnTo>
                <a:lnTo>
                  <a:pt x="442" y="112"/>
                </a:lnTo>
                <a:lnTo>
                  <a:pt x="444" y="113"/>
                </a:lnTo>
                <a:lnTo>
                  <a:pt x="449" y="117"/>
                </a:lnTo>
                <a:lnTo>
                  <a:pt x="451" y="118"/>
                </a:lnTo>
                <a:lnTo>
                  <a:pt x="456" y="122"/>
                </a:lnTo>
                <a:lnTo>
                  <a:pt x="458" y="123"/>
                </a:lnTo>
                <a:lnTo>
                  <a:pt x="463" y="128"/>
                </a:lnTo>
                <a:lnTo>
                  <a:pt x="464" y="129"/>
                </a:lnTo>
                <a:lnTo>
                  <a:pt x="469" y="133"/>
                </a:lnTo>
                <a:lnTo>
                  <a:pt x="471" y="134"/>
                </a:lnTo>
                <a:lnTo>
                  <a:pt x="476" y="138"/>
                </a:lnTo>
                <a:lnTo>
                  <a:pt x="477" y="139"/>
                </a:lnTo>
                <a:lnTo>
                  <a:pt x="481" y="143"/>
                </a:lnTo>
                <a:lnTo>
                  <a:pt x="483" y="144"/>
                </a:lnTo>
                <a:lnTo>
                  <a:pt x="487" y="149"/>
                </a:lnTo>
                <a:lnTo>
                  <a:pt x="488" y="150"/>
                </a:lnTo>
                <a:lnTo>
                  <a:pt x="492" y="154"/>
                </a:lnTo>
                <a:lnTo>
                  <a:pt x="493" y="155"/>
                </a:lnTo>
                <a:lnTo>
                  <a:pt x="497" y="160"/>
                </a:lnTo>
                <a:lnTo>
                  <a:pt x="498" y="161"/>
                </a:lnTo>
                <a:lnTo>
                  <a:pt x="502" y="165"/>
                </a:lnTo>
                <a:lnTo>
                  <a:pt x="503" y="166"/>
                </a:lnTo>
                <a:lnTo>
                  <a:pt x="506" y="171"/>
                </a:lnTo>
                <a:lnTo>
                  <a:pt x="507" y="172"/>
                </a:lnTo>
                <a:lnTo>
                  <a:pt x="510" y="176"/>
                </a:lnTo>
                <a:lnTo>
                  <a:pt x="511" y="177"/>
                </a:lnTo>
                <a:lnTo>
                  <a:pt x="514" y="182"/>
                </a:lnTo>
                <a:lnTo>
                  <a:pt x="515" y="183"/>
                </a:lnTo>
                <a:lnTo>
                  <a:pt x="517" y="187"/>
                </a:lnTo>
                <a:lnTo>
                  <a:pt x="518" y="189"/>
                </a:lnTo>
                <a:lnTo>
                  <a:pt x="520" y="193"/>
                </a:lnTo>
                <a:lnTo>
                  <a:pt x="520" y="194"/>
                </a:lnTo>
                <a:lnTo>
                  <a:pt x="522" y="199"/>
                </a:lnTo>
                <a:lnTo>
                  <a:pt x="523" y="200"/>
                </a:lnTo>
                <a:lnTo>
                  <a:pt x="524" y="204"/>
                </a:lnTo>
                <a:lnTo>
                  <a:pt x="525" y="205"/>
                </a:lnTo>
                <a:lnTo>
                  <a:pt x="526" y="210"/>
                </a:lnTo>
                <a:lnTo>
                  <a:pt x="526" y="211"/>
                </a:lnTo>
                <a:lnTo>
                  <a:pt x="527" y="216"/>
                </a:lnTo>
                <a:lnTo>
                  <a:pt x="527" y="217"/>
                </a:lnTo>
                <a:lnTo>
                  <a:pt x="528" y="221"/>
                </a:lnTo>
                <a:lnTo>
                  <a:pt x="528" y="222"/>
                </a:lnTo>
                <a:lnTo>
                  <a:pt x="528" y="227"/>
                </a:lnTo>
              </a:path>
            </a:pathLst>
          </a:custGeom>
          <a:solidFill>
            <a:srgbClr val="00FF00"/>
          </a:solidFill>
          <a:ln w="6985">
            <a:solidFill>
              <a:srgbClr val="000000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391" name="Text Box 14"/>
          <p:cNvSpPr txBox="1">
            <a:spLocks noChangeArrowheads="1"/>
          </p:cNvSpPr>
          <p:nvPr/>
        </p:nvSpPr>
        <p:spPr bwMode="auto">
          <a:xfrm>
            <a:off x="539750" y="2058988"/>
            <a:ext cx="36036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b="1">
                <a:latin typeface="Tahoma" charset="0"/>
              </a:rPr>
              <a:t>X</a:t>
            </a:r>
          </a:p>
        </p:txBody>
      </p:sp>
      <p:sp>
        <p:nvSpPr>
          <p:cNvPr id="16392" name="Text Box 15"/>
          <p:cNvSpPr txBox="1">
            <a:spLocks noChangeArrowheads="1"/>
          </p:cNvSpPr>
          <p:nvPr/>
        </p:nvSpPr>
        <p:spPr bwMode="auto">
          <a:xfrm>
            <a:off x="1403350" y="2058988"/>
            <a:ext cx="4318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b="1">
                <a:latin typeface="Tahoma" charset="0"/>
              </a:rPr>
              <a:t> Y</a:t>
            </a:r>
          </a:p>
        </p:txBody>
      </p:sp>
      <p:sp>
        <p:nvSpPr>
          <p:cNvPr id="16393" name="Text Box 16"/>
          <p:cNvSpPr txBox="1">
            <a:spLocks noChangeArrowheads="1"/>
          </p:cNvSpPr>
          <p:nvPr/>
        </p:nvSpPr>
        <p:spPr bwMode="auto">
          <a:xfrm>
            <a:off x="2627313" y="2058988"/>
            <a:ext cx="360362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b="1">
                <a:latin typeface="Tahoma" charset="0"/>
              </a:rPr>
              <a:t>X</a:t>
            </a:r>
          </a:p>
        </p:txBody>
      </p:sp>
      <p:sp>
        <p:nvSpPr>
          <p:cNvPr id="16394" name="Text Box 17"/>
          <p:cNvSpPr txBox="1">
            <a:spLocks noChangeArrowheads="1"/>
          </p:cNvSpPr>
          <p:nvPr/>
        </p:nvSpPr>
        <p:spPr bwMode="auto">
          <a:xfrm>
            <a:off x="3492500" y="2058988"/>
            <a:ext cx="36036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b="1">
                <a:latin typeface="Tahoma" charset="0"/>
              </a:rPr>
              <a:t>Y</a:t>
            </a:r>
          </a:p>
        </p:txBody>
      </p:sp>
      <p:sp>
        <p:nvSpPr>
          <p:cNvPr id="16395" name="Text Box 18"/>
          <p:cNvSpPr txBox="1">
            <a:spLocks noChangeArrowheads="1"/>
          </p:cNvSpPr>
          <p:nvPr/>
        </p:nvSpPr>
        <p:spPr bwMode="auto">
          <a:xfrm>
            <a:off x="6081713" y="2060575"/>
            <a:ext cx="576262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b="1">
                <a:latin typeface="Tahoma" charset="0"/>
              </a:rPr>
              <a:t>Y</a:t>
            </a:r>
            <a:r>
              <a:rPr lang="en-GB" b="1" baseline="30000">
                <a:latin typeface="Tahoma" charset="0"/>
              </a:rPr>
              <a:t>+</a:t>
            </a:r>
          </a:p>
        </p:txBody>
      </p:sp>
      <p:sp>
        <p:nvSpPr>
          <p:cNvPr id="16396" name="Text Box 19"/>
          <p:cNvSpPr txBox="1">
            <a:spLocks noChangeArrowheads="1"/>
          </p:cNvSpPr>
          <p:nvPr/>
        </p:nvSpPr>
        <p:spPr bwMode="auto">
          <a:xfrm>
            <a:off x="4930775" y="2060575"/>
            <a:ext cx="71913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b="1">
                <a:latin typeface="Tahoma" charset="0"/>
              </a:rPr>
              <a:t>X</a:t>
            </a:r>
            <a:r>
              <a:rPr lang="en-GB" b="1" baseline="30000">
                <a:latin typeface="Tahoma" charset="0"/>
              </a:rPr>
              <a:t>-</a:t>
            </a:r>
          </a:p>
        </p:txBody>
      </p:sp>
      <p:sp>
        <p:nvSpPr>
          <p:cNvPr id="16397" name="Freeform 22"/>
          <p:cNvSpPr>
            <a:spLocks/>
          </p:cNvSpPr>
          <p:nvPr/>
        </p:nvSpPr>
        <p:spPr bwMode="auto">
          <a:xfrm>
            <a:off x="8101013" y="2032000"/>
            <a:ext cx="547687" cy="461963"/>
          </a:xfrm>
          <a:custGeom>
            <a:avLst/>
            <a:gdLst>
              <a:gd name="T0" fmla="*/ 106114 w 320"/>
              <a:gd name="T1" fmla="*/ 51971 h 320"/>
              <a:gd name="T2" fmla="*/ 133499 w 320"/>
              <a:gd name="T3" fmla="*/ 34647 h 320"/>
              <a:gd name="T4" fmla="*/ 169441 w 320"/>
              <a:gd name="T5" fmla="*/ 17324 h 320"/>
              <a:gd name="T6" fmla="*/ 196825 w 320"/>
              <a:gd name="T7" fmla="*/ 8662 h 320"/>
              <a:gd name="T8" fmla="*/ 232767 w 320"/>
              <a:gd name="T9" fmla="*/ 1444 h 320"/>
              <a:gd name="T10" fmla="*/ 261863 w 320"/>
              <a:gd name="T11" fmla="*/ 0 h 320"/>
              <a:gd name="T12" fmla="*/ 297805 w 320"/>
              <a:gd name="T13" fmla="*/ 0 h 320"/>
              <a:gd name="T14" fmla="*/ 325189 w 320"/>
              <a:gd name="T15" fmla="*/ 4331 h 320"/>
              <a:gd name="T16" fmla="*/ 357708 w 320"/>
              <a:gd name="T17" fmla="*/ 11549 h 320"/>
              <a:gd name="T18" fmla="*/ 383381 w 320"/>
              <a:gd name="T19" fmla="*/ 20211 h 320"/>
              <a:gd name="T20" fmla="*/ 414188 w 320"/>
              <a:gd name="T21" fmla="*/ 36091 h 320"/>
              <a:gd name="T22" fmla="*/ 438150 w 320"/>
              <a:gd name="T23" fmla="*/ 47640 h 320"/>
              <a:gd name="T24" fmla="*/ 463822 w 320"/>
              <a:gd name="T25" fmla="*/ 67851 h 320"/>
              <a:gd name="T26" fmla="*/ 482649 w 320"/>
              <a:gd name="T27" fmla="*/ 86618 h 320"/>
              <a:gd name="T28" fmla="*/ 504899 w 320"/>
              <a:gd name="T29" fmla="*/ 108273 h 320"/>
              <a:gd name="T30" fmla="*/ 516880 w 320"/>
              <a:gd name="T31" fmla="*/ 129927 h 320"/>
              <a:gd name="T32" fmla="*/ 532283 w 320"/>
              <a:gd name="T33" fmla="*/ 157356 h 320"/>
              <a:gd name="T34" fmla="*/ 540841 w 320"/>
              <a:gd name="T35" fmla="*/ 179011 h 320"/>
              <a:gd name="T36" fmla="*/ 545975 w 320"/>
              <a:gd name="T37" fmla="*/ 207883 h 320"/>
              <a:gd name="T38" fmla="*/ 547687 w 320"/>
              <a:gd name="T39" fmla="*/ 232425 h 320"/>
              <a:gd name="T40" fmla="*/ 545975 w 320"/>
              <a:gd name="T41" fmla="*/ 262741 h 320"/>
              <a:gd name="T42" fmla="*/ 539129 w 320"/>
              <a:gd name="T43" fmla="*/ 287283 h 320"/>
              <a:gd name="T44" fmla="*/ 525437 w 320"/>
              <a:gd name="T45" fmla="*/ 317600 h 320"/>
              <a:gd name="T46" fmla="*/ 511745 w 320"/>
              <a:gd name="T47" fmla="*/ 340698 h 320"/>
              <a:gd name="T48" fmla="*/ 486072 w 320"/>
              <a:gd name="T49" fmla="*/ 369570 h 320"/>
              <a:gd name="T50" fmla="*/ 463822 w 320"/>
              <a:gd name="T51" fmla="*/ 392669 h 320"/>
              <a:gd name="T52" fmla="*/ 427880 w 320"/>
              <a:gd name="T53" fmla="*/ 418654 h 320"/>
              <a:gd name="T54" fmla="*/ 400496 w 320"/>
              <a:gd name="T55" fmla="*/ 433090 h 320"/>
              <a:gd name="T56" fmla="*/ 364554 w 320"/>
              <a:gd name="T57" fmla="*/ 448970 h 320"/>
              <a:gd name="T58" fmla="*/ 335458 w 320"/>
              <a:gd name="T59" fmla="*/ 456188 h 320"/>
              <a:gd name="T60" fmla="*/ 299516 w 320"/>
              <a:gd name="T61" fmla="*/ 461963 h 320"/>
              <a:gd name="T62" fmla="*/ 272132 w 320"/>
              <a:gd name="T63" fmla="*/ 461963 h 320"/>
              <a:gd name="T64" fmla="*/ 236190 w 320"/>
              <a:gd name="T65" fmla="*/ 460519 h 320"/>
              <a:gd name="T66" fmla="*/ 208806 w 320"/>
              <a:gd name="T67" fmla="*/ 456188 h 320"/>
              <a:gd name="T68" fmla="*/ 176287 w 320"/>
              <a:gd name="T69" fmla="*/ 444639 h 320"/>
              <a:gd name="T70" fmla="*/ 152325 w 320"/>
              <a:gd name="T71" fmla="*/ 435978 h 320"/>
              <a:gd name="T72" fmla="*/ 123230 w 320"/>
              <a:gd name="T73" fmla="*/ 421541 h 320"/>
              <a:gd name="T74" fmla="*/ 99268 w 320"/>
              <a:gd name="T75" fmla="*/ 405661 h 320"/>
              <a:gd name="T76" fmla="*/ 73595 w 320"/>
              <a:gd name="T77" fmla="*/ 385450 h 320"/>
              <a:gd name="T78" fmla="*/ 56480 w 320"/>
              <a:gd name="T79" fmla="*/ 368127 h 320"/>
              <a:gd name="T80" fmla="*/ 35942 w 320"/>
              <a:gd name="T81" fmla="*/ 343585 h 320"/>
              <a:gd name="T82" fmla="*/ 22250 w 320"/>
              <a:gd name="T83" fmla="*/ 321930 h 320"/>
              <a:gd name="T84" fmla="*/ 10269 w 320"/>
              <a:gd name="T85" fmla="*/ 294501 h 320"/>
              <a:gd name="T86" fmla="*/ 3423 w 320"/>
              <a:gd name="T87" fmla="*/ 271403 h 320"/>
              <a:gd name="T88" fmla="*/ 0 w 320"/>
              <a:gd name="T89" fmla="*/ 242531 h 320"/>
              <a:gd name="T90" fmla="*/ 0 w 320"/>
              <a:gd name="T91" fmla="*/ 217989 h 320"/>
              <a:gd name="T92" fmla="*/ 3423 w 320"/>
              <a:gd name="T93" fmla="*/ 187672 h 320"/>
              <a:gd name="T94" fmla="*/ 11981 w 320"/>
              <a:gd name="T95" fmla="*/ 163131 h 320"/>
              <a:gd name="T96" fmla="*/ 27384 w 320"/>
              <a:gd name="T97" fmla="*/ 132814 h 320"/>
              <a:gd name="T98" fmla="*/ 42788 w 320"/>
              <a:gd name="T99" fmla="*/ 111160 h 320"/>
              <a:gd name="T100" fmla="*/ 70172 w 320"/>
              <a:gd name="T101" fmla="*/ 80844 h 320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320" h="320">
                <a:moveTo>
                  <a:pt x="48" y="48"/>
                </a:moveTo>
                <a:lnTo>
                  <a:pt x="48" y="48"/>
                </a:lnTo>
                <a:lnTo>
                  <a:pt x="55" y="43"/>
                </a:lnTo>
                <a:lnTo>
                  <a:pt x="56" y="41"/>
                </a:lnTo>
                <a:lnTo>
                  <a:pt x="62" y="36"/>
                </a:lnTo>
                <a:lnTo>
                  <a:pt x="63" y="35"/>
                </a:lnTo>
                <a:lnTo>
                  <a:pt x="70" y="30"/>
                </a:lnTo>
                <a:lnTo>
                  <a:pt x="71" y="29"/>
                </a:lnTo>
                <a:lnTo>
                  <a:pt x="77" y="25"/>
                </a:lnTo>
                <a:lnTo>
                  <a:pt x="78" y="24"/>
                </a:lnTo>
                <a:lnTo>
                  <a:pt x="84" y="21"/>
                </a:lnTo>
                <a:lnTo>
                  <a:pt x="85" y="20"/>
                </a:lnTo>
                <a:lnTo>
                  <a:pt x="92" y="16"/>
                </a:lnTo>
                <a:lnTo>
                  <a:pt x="93" y="15"/>
                </a:lnTo>
                <a:lnTo>
                  <a:pt x="99" y="12"/>
                </a:lnTo>
                <a:lnTo>
                  <a:pt x="100" y="12"/>
                </a:lnTo>
                <a:lnTo>
                  <a:pt x="107" y="9"/>
                </a:lnTo>
                <a:lnTo>
                  <a:pt x="108" y="9"/>
                </a:lnTo>
                <a:lnTo>
                  <a:pt x="114" y="7"/>
                </a:lnTo>
                <a:lnTo>
                  <a:pt x="115" y="6"/>
                </a:lnTo>
                <a:lnTo>
                  <a:pt x="121" y="4"/>
                </a:lnTo>
                <a:lnTo>
                  <a:pt x="122" y="4"/>
                </a:lnTo>
                <a:lnTo>
                  <a:pt x="129" y="3"/>
                </a:lnTo>
                <a:lnTo>
                  <a:pt x="131" y="2"/>
                </a:lnTo>
                <a:lnTo>
                  <a:pt x="136" y="1"/>
                </a:lnTo>
                <a:lnTo>
                  <a:pt x="138" y="1"/>
                </a:lnTo>
                <a:lnTo>
                  <a:pt x="144" y="0"/>
                </a:lnTo>
                <a:lnTo>
                  <a:pt x="146" y="0"/>
                </a:lnTo>
                <a:lnTo>
                  <a:pt x="152" y="0"/>
                </a:lnTo>
                <a:lnTo>
                  <a:pt x="153" y="0"/>
                </a:lnTo>
                <a:lnTo>
                  <a:pt x="159" y="0"/>
                </a:lnTo>
                <a:lnTo>
                  <a:pt x="160" y="0"/>
                </a:lnTo>
                <a:lnTo>
                  <a:pt x="167" y="0"/>
                </a:lnTo>
                <a:lnTo>
                  <a:pt x="168" y="0"/>
                </a:lnTo>
                <a:lnTo>
                  <a:pt x="174" y="0"/>
                </a:lnTo>
                <a:lnTo>
                  <a:pt x="175" y="0"/>
                </a:lnTo>
                <a:lnTo>
                  <a:pt x="182" y="1"/>
                </a:lnTo>
                <a:lnTo>
                  <a:pt x="183" y="1"/>
                </a:lnTo>
                <a:lnTo>
                  <a:pt x="188" y="2"/>
                </a:lnTo>
                <a:lnTo>
                  <a:pt x="190" y="3"/>
                </a:lnTo>
                <a:lnTo>
                  <a:pt x="195" y="4"/>
                </a:lnTo>
                <a:lnTo>
                  <a:pt x="196" y="4"/>
                </a:lnTo>
                <a:lnTo>
                  <a:pt x="203" y="6"/>
                </a:lnTo>
                <a:lnTo>
                  <a:pt x="204" y="6"/>
                </a:lnTo>
                <a:lnTo>
                  <a:pt x="209" y="8"/>
                </a:lnTo>
                <a:lnTo>
                  <a:pt x="211" y="9"/>
                </a:lnTo>
                <a:lnTo>
                  <a:pt x="217" y="11"/>
                </a:lnTo>
                <a:lnTo>
                  <a:pt x="218" y="11"/>
                </a:lnTo>
                <a:lnTo>
                  <a:pt x="223" y="13"/>
                </a:lnTo>
                <a:lnTo>
                  <a:pt x="224" y="14"/>
                </a:lnTo>
                <a:lnTo>
                  <a:pt x="229" y="17"/>
                </a:lnTo>
                <a:lnTo>
                  <a:pt x="231" y="17"/>
                </a:lnTo>
                <a:lnTo>
                  <a:pt x="237" y="21"/>
                </a:lnTo>
                <a:lnTo>
                  <a:pt x="238" y="22"/>
                </a:lnTo>
                <a:lnTo>
                  <a:pt x="242" y="25"/>
                </a:lnTo>
                <a:lnTo>
                  <a:pt x="244" y="25"/>
                </a:lnTo>
                <a:lnTo>
                  <a:pt x="248" y="28"/>
                </a:lnTo>
                <a:lnTo>
                  <a:pt x="249" y="29"/>
                </a:lnTo>
                <a:lnTo>
                  <a:pt x="255" y="33"/>
                </a:lnTo>
                <a:lnTo>
                  <a:pt x="256" y="33"/>
                </a:lnTo>
                <a:lnTo>
                  <a:pt x="260" y="37"/>
                </a:lnTo>
                <a:lnTo>
                  <a:pt x="261" y="39"/>
                </a:lnTo>
                <a:lnTo>
                  <a:pt x="266" y="43"/>
                </a:lnTo>
                <a:lnTo>
                  <a:pt x="267" y="44"/>
                </a:lnTo>
                <a:lnTo>
                  <a:pt x="271" y="47"/>
                </a:lnTo>
                <a:lnTo>
                  <a:pt x="273" y="48"/>
                </a:lnTo>
                <a:lnTo>
                  <a:pt x="276" y="52"/>
                </a:lnTo>
                <a:lnTo>
                  <a:pt x="277" y="53"/>
                </a:lnTo>
                <a:lnTo>
                  <a:pt x="281" y="59"/>
                </a:lnTo>
                <a:lnTo>
                  <a:pt x="282" y="60"/>
                </a:lnTo>
                <a:lnTo>
                  <a:pt x="286" y="64"/>
                </a:lnTo>
                <a:lnTo>
                  <a:pt x="286" y="65"/>
                </a:lnTo>
                <a:lnTo>
                  <a:pt x="291" y="70"/>
                </a:lnTo>
                <a:lnTo>
                  <a:pt x="291" y="71"/>
                </a:lnTo>
                <a:lnTo>
                  <a:pt x="295" y="75"/>
                </a:lnTo>
                <a:lnTo>
                  <a:pt x="295" y="78"/>
                </a:lnTo>
                <a:lnTo>
                  <a:pt x="298" y="82"/>
                </a:lnTo>
                <a:lnTo>
                  <a:pt x="299" y="84"/>
                </a:lnTo>
                <a:lnTo>
                  <a:pt x="302" y="88"/>
                </a:lnTo>
                <a:lnTo>
                  <a:pt x="302" y="90"/>
                </a:lnTo>
                <a:lnTo>
                  <a:pt x="305" y="95"/>
                </a:lnTo>
                <a:lnTo>
                  <a:pt x="305" y="97"/>
                </a:lnTo>
                <a:lnTo>
                  <a:pt x="309" y="102"/>
                </a:lnTo>
                <a:lnTo>
                  <a:pt x="309" y="103"/>
                </a:lnTo>
                <a:lnTo>
                  <a:pt x="311" y="109"/>
                </a:lnTo>
                <a:lnTo>
                  <a:pt x="312" y="110"/>
                </a:lnTo>
                <a:lnTo>
                  <a:pt x="314" y="116"/>
                </a:lnTo>
                <a:lnTo>
                  <a:pt x="314" y="117"/>
                </a:lnTo>
                <a:lnTo>
                  <a:pt x="315" y="123"/>
                </a:lnTo>
                <a:lnTo>
                  <a:pt x="316" y="124"/>
                </a:lnTo>
                <a:lnTo>
                  <a:pt x="317" y="130"/>
                </a:lnTo>
                <a:lnTo>
                  <a:pt x="317" y="131"/>
                </a:lnTo>
                <a:lnTo>
                  <a:pt x="318" y="137"/>
                </a:lnTo>
                <a:lnTo>
                  <a:pt x="319" y="139"/>
                </a:lnTo>
                <a:lnTo>
                  <a:pt x="319" y="144"/>
                </a:lnTo>
                <a:lnTo>
                  <a:pt x="320" y="146"/>
                </a:lnTo>
                <a:lnTo>
                  <a:pt x="320" y="151"/>
                </a:lnTo>
                <a:lnTo>
                  <a:pt x="320" y="153"/>
                </a:lnTo>
                <a:lnTo>
                  <a:pt x="320" y="159"/>
                </a:lnTo>
                <a:lnTo>
                  <a:pt x="320" y="161"/>
                </a:lnTo>
                <a:lnTo>
                  <a:pt x="320" y="166"/>
                </a:lnTo>
                <a:lnTo>
                  <a:pt x="320" y="168"/>
                </a:lnTo>
                <a:lnTo>
                  <a:pt x="320" y="175"/>
                </a:lnTo>
                <a:lnTo>
                  <a:pt x="319" y="176"/>
                </a:lnTo>
                <a:lnTo>
                  <a:pt x="319" y="182"/>
                </a:lnTo>
                <a:lnTo>
                  <a:pt x="319" y="183"/>
                </a:lnTo>
                <a:lnTo>
                  <a:pt x="317" y="189"/>
                </a:lnTo>
                <a:lnTo>
                  <a:pt x="317" y="190"/>
                </a:lnTo>
                <a:lnTo>
                  <a:pt x="316" y="197"/>
                </a:lnTo>
                <a:lnTo>
                  <a:pt x="315" y="199"/>
                </a:lnTo>
                <a:lnTo>
                  <a:pt x="314" y="204"/>
                </a:lnTo>
                <a:lnTo>
                  <a:pt x="313" y="206"/>
                </a:lnTo>
                <a:lnTo>
                  <a:pt x="311" y="211"/>
                </a:lnTo>
                <a:lnTo>
                  <a:pt x="311" y="214"/>
                </a:lnTo>
                <a:lnTo>
                  <a:pt x="307" y="220"/>
                </a:lnTo>
                <a:lnTo>
                  <a:pt x="306" y="221"/>
                </a:lnTo>
                <a:lnTo>
                  <a:pt x="304" y="227"/>
                </a:lnTo>
                <a:lnTo>
                  <a:pt x="303" y="228"/>
                </a:lnTo>
                <a:lnTo>
                  <a:pt x="300" y="235"/>
                </a:lnTo>
                <a:lnTo>
                  <a:pt x="299" y="236"/>
                </a:lnTo>
                <a:lnTo>
                  <a:pt x="295" y="242"/>
                </a:lnTo>
                <a:lnTo>
                  <a:pt x="295" y="243"/>
                </a:lnTo>
                <a:lnTo>
                  <a:pt x="291" y="249"/>
                </a:lnTo>
                <a:lnTo>
                  <a:pt x="289" y="250"/>
                </a:lnTo>
                <a:lnTo>
                  <a:pt x="284" y="256"/>
                </a:lnTo>
                <a:lnTo>
                  <a:pt x="283" y="258"/>
                </a:lnTo>
                <a:lnTo>
                  <a:pt x="279" y="263"/>
                </a:lnTo>
                <a:lnTo>
                  <a:pt x="277" y="265"/>
                </a:lnTo>
                <a:lnTo>
                  <a:pt x="271" y="271"/>
                </a:lnTo>
                <a:lnTo>
                  <a:pt x="271" y="272"/>
                </a:lnTo>
                <a:lnTo>
                  <a:pt x="265" y="277"/>
                </a:lnTo>
                <a:lnTo>
                  <a:pt x="263" y="279"/>
                </a:lnTo>
                <a:lnTo>
                  <a:pt x="258" y="283"/>
                </a:lnTo>
                <a:lnTo>
                  <a:pt x="257" y="284"/>
                </a:lnTo>
                <a:lnTo>
                  <a:pt x="250" y="290"/>
                </a:lnTo>
                <a:lnTo>
                  <a:pt x="249" y="291"/>
                </a:lnTo>
                <a:lnTo>
                  <a:pt x="243" y="295"/>
                </a:lnTo>
                <a:lnTo>
                  <a:pt x="242" y="296"/>
                </a:lnTo>
                <a:lnTo>
                  <a:pt x="236" y="299"/>
                </a:lnTo>
                <a:lnTo>
                  <a:pt x="234" y="300"/>
                </a:lnTo>
                <a:lnTo>
                  <a:pt x="228" y="303"/>
                </a:lnTo>
                <a:lnTo>
                  <a:pt x="227" y="304"/>
                </a:lnTo>
                <a:lnTo>
                  <a:pt x="221" y="307"/>
                </a:lnTo>
                <a:lnTo>
                  <a:pt x="220" y="307"/>
                </a:lnTo>
                <a:lnTo>
                  <a:pt x="213" y="311"/>
                </a:lnTo>
                <a:lnTo>
                  <a:pt x="212" y="311"/>
                </a:lnTo>
                <a:lnTo>
                  <a:pt x="206" y="313"/>
                </a:lnTo>
                <a:lnTo>
                  <a:pt x="204" y="314"/>
                </a:lnTo>
                <a:lnTo>
                  <a:pt x="199" y="316"/>
                </a:lnTo>
                <a:lnTo>
                  <a:pt x="196" y="316"/>
                </a:lnTo>
                <a:lnTo>
                  <a:pt x="191" y="317"/>
                </a:lnTo>
                <a:lnTo>
                  <a:pt x="189" y="318"/>
                </a:lnTo>
                <a:lnTo>
                  <a:pt x="183" y="319"/>
                </a:lnTo>
                <a:lnTo>
                  <a:pt x="182" y="319"/>
                </a:lnTo>
                <a:lnTo>
                  <a:pt x="175" y="320"/>
                </a:lnTo>
                <a:lnTo>
                  <a:pt x="174" y="320"/>
                </a:lnTo>
                <a:lnTo>
                  <a:pt x="168" y="320"/>
                </a:lnTo>
                <a:lnTo>
                  <a:pt x="167" y="320"/>
                </a:lnTo>
                <a:lnTo>
                  <a:pt x="160" y="320"/>
                </a:lnTo>
                <a:lnTo>
                  <a:pt x="159" y="320"/>
                </a:lnTo>
                <a:lnTo>
                  <a:pt x="153" y="320"/>
                </a:lnTo>
                <a:lnTo>
                  <a:pt x="152" y="320"/>
                </a:lnTo>
                <a:lnTo>
                  <a:pt x="146" y="320"/>
                </a:lnTo>
                <a:lnTo>
                  <a:pt x="145" y="320"/>
                </a:lnTo>
                <a:lnTo>
                  <a:pt x="138" y="319"/>
                </a:lnTo>
                <a:lnTo>
                  <a:pt x="137" y="319"/>
                </a:lnTo>
                <a:lnTo>
                  <a:pt x="131" y="318"/>
                </a:lnTo>
                <a:lnTo>
                  <a:pt x="130" y="317"/>
                </a:lnTo>
                <a:lnTo>
                  <a:pt x="125" y="316"/>
                </a:lnTo>
                <a:lnTo>
                  <a:pt x="122" y="316"/>
                </a:lnTo>
                <a:lnTo>
                  <a:pt x="117" y="314"/>
                </a:lnTo>
                <a:lnTo>
                  <a:pt x="116" y="314"/>
                </a:lnTo>
                <a:lnTo>
                  <a:pt x="110" y="312"/>
                </a:lnTo>
                <a:lnTo>
                  <a:pt x="109" y="311"/>
                </a:lnTo>
                <a:lnTo>
                  <a:pt x="103" y="308"/>
                </a:lnTo>
                <a:lnTo>
                  <a:pt x="102" y="308"/>
                </a:lnTo>
                <a:lnTo>
                  <a:pt x="97" y="306"/>
                </a:lnTo>
                <a:lnTo>
                  <a:pt x="95" y="305"/>
                </a:lnTo>
                <a:lnTo>
                  <a:pt x="90" y="302"/>
                </a:lnTo>
                <a:lnTo>
                  <a:pt x="89" y="302"/>
                </a:lnTo>
                <a:lnTo>
                  <a:pt x="83" y="299"/>
                </a:lnTo>
                <a:lnTo>
                  <a:pt x="82" y="298"/>
                </a:lnTo>
                <a:lnTo>
                  <a:pt x="77" y="295"/>
                </a:lnTo>
                <a:lnTo>
                  <a:pt x="76" y="295"/>
                </a:lnTo>
                <a:lnTo>
                  <a:pt x="72" y="292"/>
                </a:lnTo>
                <a:lnTo>
                  <a:pt x="70" y="291"/>
                </a:lnTo>
                <a:lnTo>
                  <a:pt x="65" y="286"/>
                </a:lnTo>
                <a:lnTo>
                  <a:pt x="64" y="286"/>
                </a:lnTo>
                <a:lnTo>
                  <a:pt x="59" y="282"/>
                </a:lnTo>
                <a:lnTo>
                  <a:pt x="58" y="281"/>
                </a:lnTo>
                <a:lnTo>
                  <a:pt x="54" y="277"/>
                </a:lnTo>
                <a:lnTo>
                  <a:pt x="53" y="276"/>
                </a:lnTo>
                <a:lnTo>
                  <a:pt x="48" y="273"/>
                </a:lnTo>
                <a:lnTo>
                  <a:pt x="47" y="272"/>
                </a:lnTo>
                <a:lnTo>
                  <a:pt x="43" y="267"/>
                </a:lnTo>
                <a:lnTo>
                  <a:pt x="42" y="266"/>
                </a:lnTo>
                <a:lnTo>
                  <a:pt x="39" y="261"/>
                </a:lnTo>
                <a:lnTo>
                  <a:pt x="38" y="260"/>
                </a:lnTo>
                <a:lnTo>
                  <a:pt x="34" y="256"/>
                </a:lnTo>
                <a:lnTo>
                  <a:pt x="33" y="255"/>
                </a:lnTo>
                <a:lnTo>
                  <a:pt x="29" y="249"/>
                </a:lnTo>
                <a:lnTo>
                  <a:pt x="28" y="248"/>
                </a:lnTo>
                <a:lnTo>
                  <a:pt x="25" y="244"/>
                </a:lnTo>
                <a:lnTo>
                  <a:pt x="24" y="242"/>
                </a:lnTo>
                <a:lnTo>
                  <a:pt x="21" y="238"/>
                </a:lnTo>
                <a:lnTo>
                  <a:pt x="21" y="236"/>
                </a:lnTo>
                <a:lnTo>
                  <a:pt x="18" y="232"/>
                </a:lnTo>
                <a:lnTo>
                  <a:pt x="17" y="229"/>
                </a:lnTo>
                <a:lnTo>
                  <a:pt x="15" y="224"/>
                </a:lnTo>
                <a:lnTo>
                  <a:pt x="13" y="223"/>
                </a:lnTo>
                <a:lnTo>
                  <a:pt x="11" y="218"/>
                </a:lnTo>
                <a:lnTo>
                  <a:pt x="11" y="217"/>
                </a:lnTo>
                <a:lnTo>
                  <a:pt x="9" y="210"/>
                </a:lnTo>
                <a:lnTo>
                  <a:pt x="8" y="209"/>
                </a:lnTo>
                <a:lnTo>
                  <a:pt x="6" y="204"/>
                </a:lnTo>
                <a:lnTo>
                  <a:pt x="6" y="203"/>
                </a:lnTo>
                <a:lnTo>
                  <a:pt x="4" y="197"/>
                </a:lnTo>
                <a:lnTo>
                  <a:pt x="4" y="196"/>
                </a:lnTo>
                <a:lnTo>
                  <a:pt x="3" y="189"/>
                </a:lnTo>
                <a:lnTo>
                  <a:pt x="2" y="188"/>
                </a:lnTo>
                <a:lnTo>
                  <a:pt x="1" y="183"/>
                </a:lnTo>
                <a:lnTo>
                  <a:pt x="1" y="181"/>
                </a:lnTo>
                <a:lnTo>
                  <a:pt x="0" y="176"/>
                </a:lnTo>
                <a:lnTo>
                  <a:pt x="0" y="174"/>
                </a:lnTo>
                <a:lnTo>
                  <a:pt x="0" y="168"/>
                </a:lnTo>
                <a:lnTo>
                  <a:pt x="0" y="166"/>
                </a:lnTo>
                <a:lnTo>
                  <a:pt x="0" y="161"/>
                </a:lnTo>
                <a:lnTo>
                  <a:pt x="0" y="159"/>
                </a:lnTo>
                <a:lnTo>
                  <a:pt x="0" y="153"/>
                </a:lnTo>
                <a:lnTo>
                  <a:pt x="0" y="151"/>
                </a:lnTo>
                <a:lnTo>
                  <a:pt x="0" y="145"/>
                </a:lnTo>
                <a:lnTo>
                  <a:pt x="0" y="144"/>
                </a:lnTo>
                <a:lnTo>
                  <a:pt x="1" y="138"/>
                </a:lnTo>
                <a:lnTo>
                  <a:pt x="1" y="137"/>
                </a:lnTo>
                <a:lnTo>
                  <a:pt x="2" y="130"/>
                </a:lnTo>
                <a:lnTo>
                  <a:pt x="3" y="129"/>
                </a:lnTo>
                <a:lnTo>
                  <a:pt x="4" y="123"/>
                </a:lnTo>
                <a:lnTo>
                  <a:pt x="4" y="121"/>
                </a:lnTo>
                <a:lnTo>
                  <a:pt x="6" y="116"/>
                </a:lnTo>
                <a:lnTo>
                  <a:pt x="7" y="113"/>
                </a:lnTo>
                <a:lnTo>
                  <a:pt x="9" y="108"/>
                </a:lnTo>
                <a:lnTo>
                  <a:pt x="9" y="106"/>
                </a:lnTo>
                <a:lnTo>
                  <a:pt x="12" y="100"/>
                </a:lnTo>
                <a:lnTo>
                  <a:pt x="12" y="99"/>
                </a:lnTo>
                <a:lnTo>
                  <a:pt x="16" y="92"/>
                </a:lnTo>
                <a:lnTo>
                  <a:pt x="17" y="91"/>
                </a:lnTo>
                <a:lnTo>
                  <a:pt x="20" y="85"/>
                </a:lnTo>
                <a:lnTo>
                  <a:pt x="21" y="84"/>
                </a:lnTo>
                <a:lnTo>
                  <a:pt x="24" y="78"/>
                </a:lnTo>
                <a:lnTo>
                  <a:pt x="25" y="77"/>
                </a:lnTo>
                <a:lnTo>
                  <a:pt x="29" y="70"/>
                </a:lnTo>
                <a:lnTo>
                  <a:pt x="30" y="69"/>
                </a:lnTo>
                <a:lnTo>
                  <a:pt x="35" y="64"/>
                </a:lnTo>
                <a:lnTo>
                  <a:pt x="37" y="62"/>
                </a:lnTo>
                <a:lnTo>
                  <a:pt x="41" y="56"/>
                </a:lnTo>
                <a:lnTo>
                  <a:pt x="42" y="54"/>
                </a:lnTo>
                <a:lnTo>
                  <a:pt x="47" y="49"/>
                </a:lnTo>
                <a:lnTo>
                  <a:pt x="48" y="48"/>
                </a:lnTo>
                <a:close/>
              </a:path>
            </a:pathLst>
          </a:custGeom>
          <a:blipFill dpi="0" rotWithShape="0">
            <a:blip r:embed="rId2"/>
            <a:srcRect/>
            <a:tile tx="0" ty="0" sx="100000" sy="100000" flip="none" algn="tl"/>
          </a:blipFill>
          <a:ln w="6985">
            <a:solidFill>
              <a:srgbClr val="000000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398" name="Freeform 23"/>
          <p:cNvSpPr>
            <a:spLocks/>
          </p:cNvSpPr>
          <p:nvPr/>
        </p:nvSpPr>
        <p:spPr bwMode="auto">
          <a:xfrm>
            <a:off x="8101013" y="1987550"/>
            <a:ext cx="547687" cy="506413"/>
          </a:xfrm>
          <a:custGeom>
            <a:avLst/>
            <a:gdLst>
              <a:gd name="T0" fmla="*/ 106645 w 303"/>
              <a:gd name="T1" fmla="*/ 58304 h 304"/>
              <a:gd name="T2" fmla="*/ 133759 w 303"/>
              <a:gd name="T3" fmla="*/ 38314 h 304"/>
              <a:gd name="T4" fmla="*/ 169909 w 303"/>
              <a:gd name="T5" fmla="*/ 19990 h 304"/>
              <a:gd name="T6" fmla="*/ 197023 w 303"/>
              <a:gd name="T7" fmla="*/ 9995 h 304"/>
              <a:gd name="T8" fmla="*/ 233174 w 303"/>
              <a:gd name="T9" fmla="*/ 1666 h 304"/>
              <a:gd name="T10" fmla="*/ 262094 w 303"/>
              <a:gd name="T11" fmla="*/ 0 h 304"/>
              <a:gd name="T12" fmla="*/ 298245 w 303"/>
              <a:gd name="T13" fmla="*/ 0 h 304"/>
              <a:gd name="T14" fmla="*/ 325359 w 303"/>
              <a:gd name="T15" fmla="*/ 4997 h 304"/>
              <a:gd name="T16" fmla="*/ 357894 w 303"/>
              <a:gd name="T17" fmla="*/ 13327 h 304"/>
              <a:gd name="T18" fmla="*/ 383200 w 303"/>
              <a:gd name="T19" fmla="*/ 23322 h 304"/>
              <a:gd name="T20" fmla="*/ 413928 w 303"/>
              <a:gd name="T21" fmla="*/ 39980 h 304"/>
              <a:gd name="T22" fmla="*/ 437427 w 303"/>
              <a:gd name="T23" fmla="*/ 53307 h 304"/>
              <a:gd name="T24" fmla="*/ 464540 w 303"/>
              <a:gd name="T25" fmla="*/ 74962 h 304"/>
              <a:gd name="T26" fmla="*/ 482615 w 303"/>
              <a:gd name="T27" fmla="*/ 94952 h 304"/>
              <a:gd name="T28" fmla="*/ 504306 w 303"/>
              <a:gd name="T29" fmla="*/ 119940 h 304"/>
              <a:gd name="T30" fmla="*/ 516959 w 303"/>
              <a:gd name="T31" fmla="*/ 143262 h 304"/>
              <a:gd name="T32" fmla="*/ 531419 w 303"/>
              <a:gd name="T33" fmla="*/ 173247 h 304"/>
              <a:gd name="T34" fmla="*/ 540457 w 303"/>
              <a:gd name="T35" fmla="*/ 196568 h 304"/>
              <a:gd name="T36" fmla="*/ 545879 w 303"/>
              <a:gd name="T37" fmla="*/ 228219 h 304"/>
              <a:gd name="T38" fmla="*/ 547687 w 303"/>
              <a:gd name="T39" fmla="*/ 254872 h 304"/>
              <a:gd name="T40" fmla="*/ 545879 w 303"/>
              <a:gd name="T41" fmla="*/ 288189 h 304"/>
              <a:gd name="T42" fmla="*/ 538649 w 303"/>
              <a:gd name="T43" fmla="*/ 314842 h 304"/>
              <a:gd name="T44" fmla="*/ 525996 w 303"/>
              <a:gd name="T45" fmla="*/ 348159 h 304"/>
              <a:gd name="T46" fmla="*/ 511536 w 303"/>
              <a:gd name="T47" fmla="*/ 373146 h 304"/>
              <a:gd name="T48" fmla="*/ 486230 w 303"/>
              <a:gd name="T49" fmla="*/ 404797 h 304"/>
              <a:gd name="T50" fmla="*/ 464540 w 303"/>
              <a:gd name="T51" fmla="*/ 429785 h 304"/>
              <a:gd name="T52" fmla="*/ 428389 w 303"/>
              <a:gd name="T53" fmla="*/ 458104 h 304"/>
              <a:gd name="T54" fmla="*/ 401276 w 303"/>
              <a:gd name="T55" fmla="*/ 474762 h 304"/>
              <a:gd name="T56" fmla="*/ 365125 w 303"/>
              <a:gd name="T57" fmla="*/ 491421 h 304"/>
              <a:gd name="T58" fmla="*/ 336204 w 303"/>
              <a:gd name="T59" fmla="*/ 499750 h 304"/>
              <a:gd name="T60" fmla="*/ 300053 w 303"/>
              <a:gd name="T61" fmla="*/ 506413 h 304"/>
              <a:gd name="T62" fmla="*/ 272940 w 303"/>
              <a:gd name="T63" fmla="*/ 506413 h 304"/>
              <a:gd name="T64" fmla="*/ 236789 w 303"/>
              <a:gd name="T65" fmla="*/ 504747 h 304"/>
              <a:gd name="T66" fmla="*/ 209676 w 303"/>
              <a:gd name="T67" fmla="*/ 499750 h 304"/>
              <a:gd name="T68" fmla="*/ 177140 w 303"/>
              <a:gd name="T69" fmla="*/ 488089 h 304"/>
              <a:gd name="T70" fmla="*/ 151834 w 303"/>
              <a:gd name="T71" fmla="*/ 478094 h 304"/>
              <a:gd name="T72" fmla="*/ 122913 w 303"/>
              <a:gd name="T73" fmla="*/ 461436 h 304"/>
              <a:gd name="T74" fmla="*/ 99415 w 303"/>
              <a:gd name="T75" fmla="*/ 444777 h 304"/>
              <a:gd name="T76" fmla="*/ 74109 w 303"/>
              <a:gd name="T77" fmla="*/ 423121 h 304"/>
              <a:gd name="T78" fmla="*/ 56034 w 303"/>
              <a:gd name="T79" fmla="*/ 403131 h 304"/>
              <a:gd name="T80" fmla="*/ 36151 w 303"/>
              <a:gd name="T81" fmla="*/ 376478 h 304"/>
              <a:gd name="T82" fmla="*/ 23498 w 303"/>
              <a:gd name="T83" fmla="*/ 353156 h 304"/>
              <a:gd name="T84" fmla="*/ 10845 w 303"/>
              <a:gd name="T85" fmla="*/ 323171 h 304"/>
              <a:gd name="T86" fmla="*/ 3615 w 303"/>
              <a:gd name="T87" fmla="*/ 298184 h 304"/>
              <a:gd name="T88" fmla="*/ 0 w 303"/>
              <a:gd name="T89" fmla="*/ 266533 h 304"/>
              <a:gd name="T90" fmla="*/ 0 w 303"/>
              <a:gd name="T91" fmla="*/ 239880 h 304"/>
              <a:gd name="T92" fmla="*/ 3615 w 303"/>
              <a:gd name="T93" fmla="*/ 206563 h 304"/>
              <a:gd name="T94" fmla="*/ 12653 w 303"/>
              <a:gd name="T95" fmla="*/ 179910 h 304"/>
              <a:gd name="T96" fmla="*/ 27113 w 303"/>
              <a:gd name="T97" fmla="*/ 146593 h 304"/>
              <a:gd name="T98" fmla="*/ 43381 w 303"/>
              <a:gd name="T99" fmla="*/ 121606 h 304"/>
              <a:gd name="T100" fmla="*/ 70494 w 303"/>
              <a:gd name="T101" fmla="*/ 89955 h 304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303" h="304">
                <a:moveTo>
                  <a:pt x="46" y="46"/>
                </a:moveTo>
                <a:lnTo>
                  <a:pt x="46" y="46"/>
                </a:lnTo>
                <a:lnTo>
                  <a:pt x="52" y="41"/>
                </a:lnTo>
                <a:lnTo>
                  <a:pt x="53" y="39"/>
                </a:lnTo>
                <a:lnTo>
                  <a:pt x="59" y="35"/>
                </a:lnTo>
                <a:lnTo>
                  <a:pt x="60" y="34"/>
                </a:lnTo>
                <a:lnTo>
                  <a:pt x="66" y="29"/>
                </a:lnTo>
                <a:lnTo>
                  <a:pt x="67" y="28"/>
                </a:lnTo>
                <a:lnTo>
                  <a:pt x="73" y="24"/>
                </a:lnTo>
                <a:lnTo>
                  <a:pt x="74" y="23"/>
                </a:lnTo>
                <a:lnTo>
                  <a:pt x="80" y="20"/>
                </a:lnTo>
                <a:lnTo>
                  <a:pt x="81" y="19"/>
                </a:lnTo>
                <a:lnTo>
                  <a:pt x="87" y="16"/>
                </a:lnTo>
                <a:lnTo>
                  <a:pt x="88" y="15"/>
                </a:lnTo>
                <a:lnTo>
                  <a:pt x="94" y="12"/>
                </a:lnTo>
                <a:lnTo>
                  <a:pt x="95" y="12"/>
                </a:lnTo>
                <a:lnTo>
                  <a:pt x="101" y="9"/>
                </a:lnTo>
                <a:lnTo>
                  <a:pt x="102" y="9"/>
                </a:lnTo>
                <a:lnTo>
                  <a:pt x="108" y="7"/>
                </a:lnTo>
                <a:lnTo>
                  <a:pt x="109" y="6"/>
                </a:lnTo>
                <a:lnTo>
                  <a:pt x="115" y="4"/>
                </a:lnTo>
                <a:lnTo>
                  <a:pt x="116" y="4"/>
                </a:lnTo>
                <a:lnTo>
                  <a:pt x="122" y="3"/>
                </a:lnTo>
                <a:lnTo>
                  <a:pt x="124" y="2"/>
                </a:lnTo>
                <a:lnTo>
                  <a:pt x="129" y="1"/>
                </a:lnTo>
                <a:lnTo>
                  <a:pt x="131" y="1"/>
                </a:lnTo>
                <a:lnTo>
                  <a:pt x="136" y="0"/>
                </a:lnTo>
                <a:lnTo>
                  <a:pt x="138" y="0"/>
                </a:lnTo>
                <a:lnTo>
                  <a:pt x="144" y="0"/>
                </a:lnTo>
                <a:lnTo>
                  <a:pt x="145" y="0"/>
                </a:lnTo>
                <a:lnTo>
                  <a:pt x="151" y="0"/>
                </a:lnTo>
                <a:lnTo>
                  <a:pt x="152" y="0"/>
                </a:lnTo>
                <a:lnTo>
                  <a:pt x="158" y="0"/>
                </a:lnTo>
                <a:lnTo>
                  <a:pt x="159" y="0"/>
                </a:lnTo>
                <a:lnTo>
                  <a:pt x="165" y="0"/>
                </a:lnTo>
                <a:lnTo>
                  <a:pt x="166" y="0"/>
                </a:lnTo>
                <a:lnTo>
                  <a:pt x="172" y="1"/>
                </a:lnTo>
                <a:lnTo>
                  <a:pt x="173" y="1"/>
                </a:lnTo>
                <a:lnTo>
                  <a:pt x="178" y="2"/>
                </a:lnTo>
                <a:lnTo>
                  <a:pt x="180" y="3"/>
                </a:lnTo>
                <a:lnTo>
                  <a:pt x="185" y="4"/>
                </a:lnTo>
                <a:lnTo>
                  <a:pt x="186" y="4"/>
                </a:lnTo>
                <a:lnTo>
                  <a:pt x="192" y="6"/>
                </a:lnTo>
                <a:lnTo>
                  <a:pt x="193" y="6"/>
                </a:lnTo>
                <a:lnTo>
                  <a:pt x="198" y="8"/>
                </a:lnTo>
                <a:lnTo>
                  <a:pt x="200" y="9"/>
                </a:lnTo>
                <a:lnTo>
                  <a:pt x="205" y="11"/>
                </a:lnTo>
                <a:lnTo>
                  <a:pt x="206" y="11"/>
                </a:lnTo>
                <a:lnTo>
                  <a:pt x="211" y="13"/>
                </a:lnTo>
                <a:lnTo>
                  <a:pt x="212" y="14"/>
                </a:lnTo>
                <a:lnTo>
                  <a:pt x="217" y="17"/>
                </a:lnTo>
                <a:lnTo>
                  <a:pt x="219" y="17"/>
                </a:lnTo>
                <a:lnTo>
                  <a:pt x="224" y="20"/>
                </a:lnTo>
                <a:lnTo>
                  <a:pt x="225" y="21"/>
                </a:lnTo>
                <a:lnTo>
                  <a:pt x="229" y="24"/>
                </a:lnTo>
                <a:lnTo>
                  <a:pt x="231" y="24"/>
                </a:lnTo>
                <a:lnTo>
                  <a:pt x="235" y="27"/>
                </a:lnTo>
                <a:lnTo>
                  <a:pt x="236" y="28"/>
                </a:lnTo>
                <a:lnTo>
                  <a:pt x="241" y="32"/>
                </a:lnTo>
                <a:lnTo>
                  <a:pt x="242" y="32"/>
                </a:lnTo>
                <a:lnTo>
                  <a:pt x="246" y="36"/>
                </a:lnTo>
                <a:lnTo>
                  <a:pt x="247" y="37"/>
                </a:lnTo>
                <a:lnTo>
                  <a:pt x="252" y="41"/>
                </a:lnTo>
                <a:lnTo>
                  <a:pt x="253" y="42"/>
                </a:lnTo>
                <a:lnTo>
                  <a:pt x="257" y="45"/>
                </a:lnTo>
                <a:lnTo>
                  <a:pt x="258" y="46"/>
                </a:lnTo>
                <a:lnTo>
                  <a:pt x="261" y="50"/>
                </a:lnTo>
                <a:lnTo>
                  <a:pt x="262" y="51"/>
                </a:lnTo>
                <a:lnTo>
                  <a:pt x="266" y="56"/>
                </a:lnTo>
                <a:lnTo>
                  <a:pt x="267" y="57"/>
                </a:lnTo>
                <a:lnTo>
                  <a:pt x="271" y="61"/>
                </a:lnTo>
                <a:lnTo>
                  <a:pt x="271" y="62"/>
                </a:lnTo>
                <a:lnTo>
                  <a:pt x="275" y="67"/>
                </a:lnTo>
                <a:lnTo>
                  <a:pt x="275" y="68"/>
                </a:lnTo>
                <a:lnTo>
                  <a:pt x="279" y="72"/>
                </a:lnTo>
                <a:lnTo>
                  <a:pt x="279" y="74"/>
                </a:lnTo>
                <a:lnTo>
                  <a:pt x="282" y="78"/>
                </a:lnTo>
                <a:lnTo>
                  <a:pt x="283" y="80"/>
                </a:lnTo>
                <a:lnTo>
                  <a:pt x="286" y="84"/>
                </a:lnTo>
                <a:lnTo>
                  <a:pt x="286" y="86"/>
                </a:lnTo>
                <a:lnTo>
                  <a:pt x="289" y="91"/>
                </a:lnTo>
                <a:lnTo>
                  <a:pt x="289" y="92"/>
                </a:lnTo>
                <a:lnTo>
                  <a:pt x="292" y="97"/>
                </a:lnTo>
                <a:lnTo>
                  <a:pt x="292" y="98"/>
                </a:lnTo>
                <a:lnTo>
                  <a:pt x="294" y="104"/>
                </a:lnTo>
                <a:lnTo>
                  <a:pt x="295" y="105"/>
                </a:lnTo>
                <a:lnTo>
                  <a:pt x="297" y="110"/>
                </a:lnTo>
                <a:lnTo>
                  <a:pt x="297" y="111"/>
                </a:lnTo>
                <a:lnTo>
                  <a:pt x="298" y="117"/>
                </a:lnTo>
                <a:lnTo>
                  <a:pt x="299" y="118"/>
                </a:lnTo>
                <a:lnTo>
                  <a:pt x="300" y="124"/>
                </a:lnTo>
                <a:lnTo>
                  <a:pt x="300" y="125"/>
                </a:lnTo>
                <a:lnTo>
                  <a:pt x="301" y="130"/>
                </a:lnTo>
                <a:lnTo>
                  <a:pt x="302" y="132"/>
                </a:lnTo>
                <a:lnTo>
                  <a:pt x="302" y="137"/>
                </a:lnTo>
                <a:lnTo>
                  <a:pt x="303" y="139"/>
                </a:lnTo>
                <a:lnTo>
                  <a:pt x="303" y="144"/>
                </a:lnTo>
                <a:lnTo>
                  <a:pt x="303" y="146"/>
                </a:lnTo>
                <a:lnTo>
                  <a:pt x="303" y="151"/>
                </a:lnTo>
                <a:lnTo>
                  <a:pt x="303" y="153"/>
                </a:lnTo>
                <a:lnTo>
                  <a:pt x="303" y="158"/>
                </a:lnTo>
                <a:lnTo>
                  <a:pt x="303" y="160"/>
                </a:lnTo>
                <a:lnTo>
                  <a:pt x="303" y="166"/>
                </a:lnTo>
                <a:lnTo>
                  <a:pt x="302" y="167"/>
                </a:lnTo>
                <a:lnTo>
                  <a:pt x="302" y="173"/>
                </a:lnTo>
                <a:lnTo>
                  <a:pt x="302" y="174"/>
                </a:lnTo>
                <a:lnTo>
                  <a:pt x="300" y="180"/>
                </a:lnTo>
                <a:lnTo>
                  <a:pt x="300" y="181"/>
                </a:lnTo>
                <a:lnTo>
                  <a:pt x="299" y="187"/>
                </a:lnTo>
                <a:lnTo>
                  <a:pt x="298" y="189"/>
                </a:lnTo>
                <a:lnTo>
                  <a:pt x="297" y="194"/>
                </a:lnTo>
                <a:lnTo>
                  <a:pt x="296" y="196"/>
                </a:lnTo>
                <a:lnTo>
                  <a:pt x="294" y="201"/>
                </a:lnTo>
                <a:lnTo>
                  <a:pt x="294" y="203"/>
                </a:lnTo>
                <a:lnTo>
                  <a:pt x="291" y="209"/>
                </a:lnTo>
                <a:lnTo>
                  <a:pt x="290" y="210"/>
                </a:lnTo>
                <a:lnTo>
                  <a:pt x="288" y="216"/>
                </a:lnTo>
                <a:lnTo>
                  <a:pt x="287" y="217"/>
                </a:lnTo>
                <a:lnTo>
                  <a:pt x="284" y="223"/>
                </a:lnTo>
                <a:lnTo>
                  <a:pt x="283" y="224"/>
                </a:lnTo>
                <a:lnTo>
                  <a:pt x="279" y="230"/>
                </a:lnTo>
                <a:lnTo>
                  <a:pt x="279" y="231"/>
                </a:lnTo>
                <a:lnTo>
                  <a:pt x="275" y="237"/>
                </a:lnTo>
                <a:lnTo>
                  <a:pt x="274" y="238"/>
                </a:lnTo>
                <a:lnTo>
                  <a:pt x="269" y="243"/>
                </a:lnTo>
                <a:lnTo>
                  <a:pt x="268" y="245"/>
                </a:lnTo>
                <a:lnTo>
                  <a:pt x="264" y="250"/>
                </a:lnTo>
                <a:lnTo>
                  <a:pt x="262" y="252"/>
                </a:lnTo>
                <a:lnTo>
                  <a:pt x="257" y="257"/>
                </a:lnTo>
                <a:lnTo>
                  <a:pt x="257" y="258"/>
                </a:lnTo>
                <a:lnTo>
                  <a:pt x="251" y="263"/>
                </a:lnTo>
                <a:lnTo>
                  <a:pt x="249" y="265"/>
                </a:lnTo>
                <a:lnTo>
                  <a:pt x="244" y="269"/>
                </a:lnTo>
                <a:lnTo>
                  <a:pt x="243" y="270"/>
                </a:lnTo>
                <a:lnTo>
                  <a:pt x="237" y="275"/>
                </a:lnTo>
                <a:lnTo>
                  <a:pt x="236" y="276"/>
                </a:lnTo>
                <a:lnTo>
                  <a:pt x="230" y="280"/>
                </a:lnTo>
                <a:lnTo>
                  <a:pt x="229" y="281"/>
                </a:lnTo>
                <a:lnTo>
                  <a:pt x="223" y="284"/>
                </a:lnTo>
                <a:lnTo>
                  <a:pt x="222" y="285"/>
                </a:lnTo>
                <a:lnTo>
                  <a:pt x="216" y="288"/>
                </a:lnTo>
                <a:lnTo>
                  <a:pt x="215" y="289"/>
                </a:lnTo>
                <a:lnTo>
                  <a:pt x="209" y="292"/>
                </a:lnTo>
                <a:lnTo>
                  <a:pt x="208" y="292"/>
                </a:lnTo>
                <a:lnTo>
                  <a:pt x="202" y="295"/>
                </a:lnTo>
                <a:lnTo>
                  <a:pt x="201" y="295"/>
                </a:lnTo>
                <a:lnTo>
                  <a:pt x="195" y="297"/>
                </a:lnTo>
                <a:lnTo>
                  <a:pt x="193" y="298"/>
                </a:lnTo>
                <a:lnTo>
                  <a:pt x="188" y="300"/>
                </a:lnTo>
                <a:lnTo>
                  <a:pt x="186" y="300"/>
                </a:lnTo>
                <a:lnTo>
                  <a:pt x="181" y="301"/>
                </a:lnTo>
                <a:lnTo>
                  <a:pt x="179" y="302"/>
                </a:lnTo>
                <a:lnTo>
                  <a:pt x="173" y="303"/>
                </a:lnTo>
                <a:lnTo>
                  <a:pt x="172" y="303"/>
                </a:lnTo>
                <a:lnTo>
                  <a:pt x="166" y="304"/>
                </a:lnTo>
                <a:lnTo>
                  <a:pt x="165" y="304"/>
                </a:lnTo>
                <a:lnTo>
                  <a:pt x="159" y="304"/>
                </a:lnTo>
                <a:lnTo>
                  <a:pt x="158" y="304"/>
                </a:lnTo>
                <a:lnTo>
                  <a:pt x="152" y="304"/>
                </a:lnTo>
                <a:lnTo>
                  <a:pt x="151" y="304"/>
                </a:lnTo>
                <a:lnTo>
                  <a:pt x="145" y="304"/>
                </a:lnTo>
                <a:lnTo>
                  <a:pt x="144" y="304"/>
                </a:lnTo>
                <a:lnTo>
                  <a:pt x="138" y="304"/>
                </a:lnTo>
                <a:lnTo>
                  <a:pt x="137" y="304"/>
                </a:lnTo>
                <a:lnTo>
                  <a:pt x="131" y="303"/>
                </a:lnTo>
                <a:lnTo>
                  <a:pt x="130" y="303"/>
                </a:lnTo>
                <a:lnTo>
                  <a:pt x="124" y="302"/>
                </a:lnTo>
                <a:lnTo>
                  <a:pt x="123" y="301"/>
                </a:lnTo>
                <a:lnTo>
                  <a:pt x="118" y="300"/>
                </a:lnTo>
                <a:lnTo>
                  <a:pt x="116" y="300"/>
                </a:lnTo>
                <a:lnTo>
                  <a:pt x="111" y="298"/>
                </a:lnTo>
                <a:lnTo>
                  <a:pt x="110" y="298"/>
                </a:lnTo>
                <a:lnTo>
                  <a:pt x="104" y="296"/>
                </a:lnTo>
                <a:lnTo>
                  <a:pt x="103" y="295"/>
                </a:lnTo>
                <a:lnTo>
                  <a:pt x="98" y="293"/>
                </a:lnTo>
                <a:lnTo>
                  <a:pt x="97" y="293"/>
                </a:lnTo>
                <a:lnTo>
                  <a:pt x="92" y="291"/>
                </a:lnTo>
                <a:lnTo>
                  <a:pt x="90" y="290"/>
                </a:lnTo>
                <a:lnTo>
                  <a:pt x="85" y="287"/>
                </a:lnTo>
                <a:lnTo>
                  <a:pt x="84" y="287"/>
                </a:lnTo>
                <a:lnTo>
                  <a:pt x="79" y="284"/>
                </a:lnTo>
                <a:lnTo>
                  <a:pt x="78" y="283"/>
                </a:lnTo>
                <a:lnTo>
                  <a:pt x="73" y="280"/>
                </a:lnTo>
                <a:lnTo>
                  <a:pt x="72" y="280"/>
                </a:lnTo>
                <a:lnTo>
                  <a:pt x="68" y="277"/>
                </a:lnTo>
                <a:lnTo>
                  <a:pt x="66" y="276"/>
                </a:lnTo>
                <a:lnTo>
                  <a:pt x="62" y="272"/>
                </a:lnTo>
                <a:lnTo>
                  <a:pt x="61" y="272"/>
                </a:lnTo>
                <a:lnTo>
                  <a:pt x="56" y="268"/>
                </a:lnTo>
                <a:lnTo>
                  <a:pt x="55" y="267"/>
                </a:lnTo>
                <a:lnTo>
                  <a:pt x="51" y="263"/>
                </a:lnTo>
                <a:lnTo>
                  <a:pt x="50" y="262"/>
                </a:lnTo>
                <a:lnTo>
                  <a:pt x="46" y="259"/>
                </a:lnTo>
                <a:lnTo>
                  <a:pt x="45" y="258"/>
                </a:lnTo>
                <a:lnTo>
                  <a:pt x="41" y="254"/>
                </a:lnTo>
                <a:lnTo>
                  <a:pt x="40" y="253"/>
                </a:lnTo>
                <a:lnTo>
                  <a:pt x="37" y="248"/>
                </a:lnTo>
                <a:lnTo>
                  <a:pt x="36" y="247"/>
                </a:lnTo>
                <a:lnTo>
                  <a:pt x="32" y="243"/>
                </a:lnTo>
                <a:lnTo>
                  <a:pt x="31" y="242"/>
                </a:lnTo>
                <a:lnTo>
                  <a:pt x="28" y="237"/>
                </a:lnTo>
                <a:lnTo>
                  <a:pt x="27" y="236"/>
                </a:lnTo>
                <a:lnTo>
                  <a:pt x="24" y="232"/>
                </a:lnTo>
                <a:lnTo>
                  <a:pt x="23" y="230"/>
                </a:lnTo>
                <a:lnTo>
                  <a:pt x="20" y="226"/>
                </a:lnTo>
                <a:lnTo>
                  <a:pt x="20" y="224"/>
                </a:lnTo>
                <a:lnTo>
                  <a:pt x="17" y="220"/>
                </a:lnTo>
                <a:lnTo>
                  <a:pt x="16" y="218"/>
                </a:lnTo>
                <a:lnTo>
                  <a:pt x="14" y="213"/>
                </a:lnTo>
                <a:lnTo>
                  <a:pt x="13" y="212"/>
                </a:lnTo>
                <a:lnTo>
                  <a:pt x="11" y="207"/>
                </a:lnTo>
                <a:lnTo>
                  <a:pt x="11" y="206"/>
                </a:lnTo>
                <a:lnTo>
                  <a:pt x="9" y="200"/>
                </a:lnTo>
                <a:lnTo>
                  <a:pt x="8" y="199"/>
                </a:lnTo>
                <a:lnTo>
                  <a:pt x="6" y="194"/>
                </a:lnTo>
                <a:lnTo>
                  <a:pt x="6" y="193"/>
                </a:lnTo>
                <a:lnTo>
                  <a:pt x="4" y="187"/>
                </a:lnTo>
                <a:lnTo>
                  <a:pt x="4" y="186"/>
                </a:lnTo>
                <a:lnTo>
                  <a:pt x="3" y="180"/>
                </a:lnTo>
                <a:lnTo>
                  <a:pt x="2" y="179"/>
                </a:lnTo>
                <a:lnTo>
                  <a:pt x="1" y="174"/>
                </a:lnTo>
                <a:lnTo>
                  <a:pt x="1" y="172"/>
                </a:lnTo>
                <a:lnTo>
                  <a:pt x="0" y="167"/>
                </a:lnTo>
                <a:lnTo>
                  <a:pt x="0" y="165"/>
                </a:lnTo>
                <a:lnTo>
                  <a:pt x="0" y="160"/>
                </a:lnTo>
                <a:lnTo>
                  <a:pt x="0" y="158"/>
                </a:lnTo>
                <a:lnTo>
                  <a:pt x="0" y="153"/>
                </a:lnTo>
                <a:lnTo>
                  <a:pt x="0" y="151"/>
                </a:lnTo>
                <a:lnTo>
                  <a:pt x="0" y="146"/>
                </a:lnTo>
                <a:lnTo>
                  <a:pt x="0" y="144"/>
                </a:lnTo>
                <a:lnTo>
                  <a:pt x="0" y="138"/>
                </a:lnTo>
                <a:lnTo>
                  <a:pt x="0" y="137"/>
                </a:lnTo>
                <a:lnTo>
                  <a:pt x="1" y="131"/>
                </a:lnTo>
                <a:lnTo>
                  <a:pt x="1" y="130"/>
                </a:lnTo>
                <a:lnTo>
                  <a:pt x="2" y="124"/>
                </a:lnTo>
                <a:lnTo>
                  <a:pt x="3" y="123"/>
                </a:lnTo>
                <a:lnTo>
                  <a:pt x="4" y="117"/>
                </a:lnTo>
                <a:lnTo>
                  <a:pt x="4" y="115"/>
                </a:lnTo>
                <a:lnTo>
                  <a:pt x="6" y="110"/>
                </a:lnTo>
                <a:lnTo>
                  <a:pt x="7" y="108"/>
                </a:lnTo>
                <a:lnTo>
                  <a:pt x="9" y="103"/>
                </a:lnTo>
                <a:lnTo>
                  <a:pt x="9" y="101"/>
                </a:lnTo>
                <a:lnTo>
                  <a:pt x="12" y="95"/>
                </a:lnTo>
                <a:lnTo>
                  <a:pt x="12" y="94"/>
                </a:lnTo>
                <a:lnTo>
                  <a:pt x="15" y="88"/>
                </a:lnTo>
                <a:lnTo>
                  <a:pt x="16" y="87"/>
                </a:lnTo>
                <a:lnTo>
                  <a:pt x="19" y="81"/>
                </a:lnTo>
                <a:lnTo>
                  <a:pt x="20" y="80"/>
                </a:lnTo>
                <a:lnTo>
                  <a:pt x="23" y="74"/>
                </a:lnTo>
                <a:lnTo>
                  <a:pt x="24" y="73"/>
                </a:lnTo>
                <a:lnTo>
                  <a:pt x="28" y="67"/>
                </a:lnTo>
                <a:lnTo>
                  <a:pt x="29" y="66"/>
                </a:lnTo>
                <a:lnTo>
                  <a:pt x="33" y="61"/>
                </a:lnTo>
                <a:lnTo>
                  <a:pt x="35" y="59"/>
                </a:lnTo>
                <a:lnTo>
                  <a:pt x="39" y="54"/>
                </a:lnTo>
                <a:lnTo>
                  <a:pt x="40" y="52"/>
                </a:lnTo>
                <a:lnTo>
                  <a:pt x="45" y="47"/>
                </a:lnTo>
                <a:lnTo>
                  <a:pt x="46" y="46"/>
                </a:lnTo>
              </a:path>
            </a:pathLst>
          </a:custGeom>
          <a:solidFill>
            <a:srgbClr val="00FF00"/>
          </a:solidFill>
          <a:ln w="6985">
            <a:solidFill>
              <a:srgbClr val="000000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399" name="Text Box 24"/>
          <p:cNvSpPr txBox="1">
            <a:spLocks noChangeArrowheads="1"/>
          </p:cNvSpPr>
          <p:nvPr/>
        </p:nvSpPr>
        <p:spPr bwMode="auto">
          <a:xfrm>
            <a:off x="8201025" y="2060575"/>
            <a:ext cx="57626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b="1">
                <a:latin typeface="Tahoma" charset="0"/>
              </a:rPr>
              <a:t>Y</a:t>
            </a:r>
            <a:r>
              <a:rPr lang="en-GB" b="1" baseline="30000">
                <a:latin typeface="Tahoma" charset="0"/>
              </a:rPr>
              <a:t>+</a:t>
            </a:r>
          </a:p>
        </p:txBody>
      </p:sp>
      <p:sp>
        <p:nvSpPr>
          <p:cNvPr id="16400" name="Freeform 25"/>
          <p:cNvSpPr>
            <a:spLocks/>
          </p:cNvSpPr>
          <p:nvPr/>
        </p:nvSpPr>
        <p:spPr bwMode="auto">
          <a:xfrm>
            <a:off x="7019925" y="1854200"/>
            <a:ext cx="957263" cy="854075"/>
          </a:xfrm>
          <a:custGeom>
            <a:avLst/>
            <a:gdLst>
              <a:gd name="T0" fmla="*/ 185470 w 320"/>
              <a:gd name="T1" fmla="*/ 96083 h 320"/>
              <a:gd name="T2" fmla="*/ 233333 w 320"/>
              <a:gd name="T3" fmla="*/ 64056 h 320"/>
              <a:gd name="T4" fmla="*/ 296153 w 320"/>
              <a:gd name="T5" fmla="*/ 32028 h 320"/>
              <a:gd name="T6" fmla="*/ 344016 w 320"/>
              <a:gd name="T7" fmla="*/ 16014 h 320"/>
              <a:gd name="T8" fmla="*/ 406837 w 320"/>
              <a:gd name="T9" fmla="*/ 2669 h 320"/>
              <a:gd name="T10" fmla="*/ 457691 w 320"/>
              <a:gd name="T11" fmla="*/ 0 h 320"/>
              <a:gd name="T12" fmla="*/ 520512 w 320"/>
              <a:gd name="T13" fmla="*/ 0 h 320"/>
              <a:gd name="T14" fmla="*/ 568375 w 320"/>
              <a:gd name="T15" fmla="*/ 8007 h 320"/>
              <a:gd name="T16" fmla="*/ 625212 w 320"/>
              <a:gd name="T17" fmla="*/ 21352 h 320"/>
              <a:gd name="T18" fmla="*/ 670084 w 320"/>
              <a:gd name="T19" fmla="*/ 37366 h 320"/>
              <a:gd name="T20" fmla="*/ 723930 w 320"/>
              <a:gd name="T21" fmla="*/ 66725 h 320"/>
              <a:gd name="T22" fmla="*/ 765810 w 320"/>
              <a:gd name="T23" fmla="*/ 88076 h 320"/>
              <a:gd name="T24" fmla="*/ 810682 w 320"/>
              <a:gd name="T25" fmla="*/ 125442 h 320"/>
              <a:gd name="T26" fmla="*/ 843588 w 320"/>
              <a:gd name="T27" fmla="*/ 160139 h 320"/>
              <a:gd name="T28" fmla="*/ 882477 w 320"/>
              <a:gd name="T29" fmla="*/ 200174 h 320"/>
              <a:gd name="T30" fmla="*/ 903417 w 320"/>
              <a:gd name="T31" fmla="*/ 240209 h 320"/>
              <a:gd name="T32" fmla="*/ 930340 w 320"/>
              <a:gd name="T33" fmla="*/ 290919 h 320"/>
              <a:gd name="T34" fmla="*/ 945297 w 320"/>
              <a:gd name="T35" fmla="*/ 330954 h 320"/>
              <a:gd name="T36" fmla="*/ 954272 w 320"/>
              <a:gd name="T37" fmla="*/ 384334 h 320"/>
              <a:gd name="T38" fmla="*/ 957263 w 320"/>
              <a:gd name="T39" fmla="*/ 429706 h 320"/>
              <a:gd name="T40" fmla="*/ 954272 w 320"/>
              <a:gd name="T41" fmla="*/ 485755 h 320"/>
              <a:gd name="T42" fmla="*/ 942306 w 320"/>
              <a:gd name="T43" fmla="*/ 531128 h 320"/>
              <a:gd name="T44" fmla="*/ 918374 w 320"/>
              <a:gd name="T45" fmla="*/ 587177 h 320"/>
              <a:gd name="T46" fmla="*/ 894443 w 320"/>
              <a:gd name="T47" fmla="*/ 629880 h 320"/>
              <a:gd name="T48" fmla="*/ 849571 w 320"/>
              <a:gd name="T49" fmla="*/ 683260 h 320"/>
              <a:gd name="T50" fmla="*/ 810682 w 320"/>
              <a:gd name="T51" fmla="*/ 725964 h 320"/>
              <a:gd name="T52" fmla="*/ 747862 w 320"/>
              <a:gd name="T53" fmla="*/ 774005 h 320"/>
              <a:gd name="T54" fmla="*/ 699999 w 320"/>
              <a:gd name="T55" fmla="*/ 800695 h 320"/>
              <a:gd name="T56" fmla="*/ 637178 w 320"/>
              <a:gd name="T57" fmla="*/ 830054 h 320"/>
              <a:gd name="T58" fmla="*/ 586324 w 320"/>
              <a:gd name="T59" fmla="*/ 843399 h 320"/>
              <a:gd name="T60" fmla="*/ 523503 w 320"/>
              <a:gd name="T61" fmla="*/ 854075 h 320"/>
              <a:gd name="T62" fmla="*/ 475640 w 320"/>
              <a:gd name="T63" fmla="*/ 854075 h 320"/>
              <a:gd name="T64" fmla="*/ 412820 w 320"/>
              <a:gd name="T65" fmla="*/ 851406 h 320"/>
              <a:gd name="T66" fmla="*/ 364957 w 320"/>
              <a:gd name="T67" fmla="*/ 843399 h 320"/>
              <a:gd name="T68" fmla="*/ 308119 w 320"/>
              <a:gd name="T69" fmla="*/ 822047 h 320"/>
              <a:gd name="T70" fmla="*/ 266239 w 320"/>
              <a:gd name="T71" fmla="*/ 806033 h 320"/>
              <a:gd name="T72" fmla="*/ 215384 w 320"/>
              <a:gd name="T73" fmla="*/ 779343 h 320"/>
              <a:gd name="T74" fmla="*/ 173504 w 320"/>
              <a:gd name="T75" fmla="*/ 749985 h 320"/>
              <a:gd name="T76" fmla="*/ 128632 w 320"/>
              <a:gd name="T77" fmla="*/ 712619 h 320"/>
              <a:gd name="T78" fmla="*/ 98718 w 320"/>
              <a:gd name="T79" fmla="*/ 680591 h 320"/>
              <a:gd name="T80" fmla="*/ 62820 w 320"/>
              <a:gd name="T81" fmla="*/ 635218 h 320"/>
              <a:gd name="T82" fmla="*/ 38889 w 320"/>
              <a:gd name="T83" fmla="*/ 595184 h 320"/>
              <a:gd name="T84" fmla="*/ 17949 w 320"/>
              <a:gd name="T85" fmla="*/ 544473 h 320"/>
              <a:gd name="T86" fmla="*/ 5983 w 320"/>
              <a:gd name="T87" fmla="*/ 501769 h 320"/>
              <a:gd name="T88" fmla="*/ 0 w 320"/>
              <a:gd name="T89" fmla="*/ 448389 h 320"/>
              <a:gd name="T90" fmla="*/ 0 w 320"/>
              <a:gd name="T91" fmla="*/ 403017 h 320"/>
              <a:gd name="T92" fmla="*/ 5983 w 320"/>
              <a:gd name="T93" fmla="*/ 346968 h 320"/>
              <a:gd name="T94" fmla="*/ 20940 w 320"/>
              <a:gd name="T95" fmla="*/ 301595 h 320"/>
              <a:gd name="T96" fmla="*/ 47863 w 320"/>
              <a:gd name="T97" fmla="*/ 245547 h 320"/>
              <a:gd name="T98" fmla="*/ 74786 w 320"/>
              <a:gd name="T99" fmla="*/ 205512 h 320"/>
              <a:gd name="T100" fmla="*/ 122649 w 320"/>
              <a:gd name="T101" fmla="*/ 149463 h 320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320" h="320">
                <a:moveTo>
                  <a:pt x="48" y="48"/>
                </a:moveTo>
                <a:lnTo>
                  <a:pt x="48" y="48"/>
                </a:lnTo>
                <a:lnTo>
                  <a:pt x="55" y="43"/>
                </a:lnTo>
                <a:lnTo>
                  <a:pt x="56" y="41"/>
                </a:lnTo>
                <a:lnTo>
                  <a:pt x="62" y="36"/>
                </a:lnTo>
                <a:lnTo>
                  <a:pt x="63" y="35"/>
                </a:lnTo>
                <a:lnTo>
                  <a:pt x="70" y="30"/>
                </a:lnTo>
                <a:lnTo>
                  <a:pt x="71" y="29"/>
                </a:lnTo>
                <a:lnTo>
                  <a:pt x="77" y="25"/>
                </a:lnTo>
                <a:lnTo>
                  <a:pt x="78" y="24"/>
                </a:lnTo>
                <a:lnTo>
                  <a:pt x="84" y="21"/>
                </a:lnTo>
                <a:lnTo>
                  <a:pt x="85" y="20"/>
                </a:lnTo>
                <a:lnTo>
                  <a:pt x="92" y="16"/>
                </a:lnTo>
                <a:lnTo>
                  <a:pt x="93" y="15"/>
                </a:lnTo>
                <a:lnTo>
                  <a:pt x="99" y="12"/>
                </a:lnTo>
                <a:lnTo>
                  <a:pt x="100" y="12"/>
                </a:lnTo>
                <a:lnTo>
                  <a:pt x="107" y="9"/>
                </a:lnTo>
                <a:lnTo>
                  <a:pt x="108" y="9"/>
                </a:lnTo>
                <a:lnTo>
                  <a:pt x="114" y="7"/>
                </a:lnTo>
                <a:lnTo>
                  <a:pt x="115" y="6"/>
                </a:lnTo>
                <a:lnTo>
                  <a:pt x="121" y="4"/>
                </a:lnTo>
                <a:lnTo>
                  <a:pt x="122" y="4"/>
                </a:lnTo>
                <a:lnTo>
                  <a:pt x="129" y="3"/>
                </a:lnTo>
                <a:lnTo>
                  <a:pt x="131" y="2"/>
                </a:lnTo>
                <a:lnTo>
                  <a:pt x="136" y="1"/>
                </a:lnTo>
                <a:lnTo>
                  <a:pt x="138" y="1"/>
                </a:lnTo>
                <a:lnTo>
                  <a:pt x="144" y="0"/>
                </a:lnTo>
                <a:lnTo>
                  <a:pt x="146" y="0"/>
                </a:lnTo>
                <a:lnTo>
                  <a:pt x="152" y="0"/>
                </a:lnTo>
                <a:lnTo>
                  <a:pt x="153" y="0"/>
                </a:lnTo>
                <a:lnTo>
                  <a:pt x="159" y="0"/>
                </a:lnTo>
                <a:lnTo>
                  <a:pt x="160" y="0"/>
                </a:lnTo>
                <a:lnTo>
                  <a:pt x="167" y="0"/>
                </a:lnTo>
                <a:lnTo>
                  <a:pt x="168" y="0"/>
                </a:lnTo>
                <a:lnTo>
                  <a:pt x="174" y="0"/>
                </a:lnTo>
                <a:lnTo>
                  <a:pt x="175" y="0"/>
                </a:lnTo>
                <a:lnTo>
                  <a:pt x="182" y="1"/>
                </a:lnTo>
                <a:lnTo>
                  <a:pt x="183" y="1"/>
                </a:lnTo>
                <a:lnTo>
                  <a:pt x="188" y="2"/>
                </a:lnTo>
                <a:lnTo>
                  <a:pt x="190" y="3"/>
                </a:lnTo>
                <a:lnTo>
                  <a:pt x="195" y="4"/>
                </a:lnTo>
                <a:lnTo>
                  <a:pt x="196" y="4"/>
                </a:lnTo>
                <a:lnTo>
                  <a:pt x="203" y="6"/>
                </a:lnTo>
                <a:lnTo>
                  <a:pt x="204" y="6"/>
                </a:lnTo>
                <a:lnTo>
                  <a:pt x="209" y="8"/>
                </a:lnTo>
                <a:lnTo>
                  <a:pt x="211" y="9"/>
                </a:lnTo>
                <a:lnTo>
                  <a:pt x="217" y="11"/>
                </a:lnTo>
                <a:lnTo>
                  <a:pt x="218" y="11"/>
                </a:lnTo>
                <a:lnTo>
                  <a:pt x="223" y="13"/>
                </a:lnTo>
                <a:lnTo>
                  <a:pt x="224" y="14"/>
                </a:lnTo>
                <a:lnTo>
                  <a:pt x="229" y="17"/>
                </a:lnTo>
                <a:lnTo>
                  <a:pt x="231" y="17"/>
                </a:lnTo>
                <a:lnTo>
                  <a:pt x="237" y="21"/>
                </a:lnTo>
                <a:lnTo>
                  <a:pt x="238" y="22"/>
                </a:lnTo>
                <a:lnTo>
                  <a:pt x="242" y="25"/>
                </a:lnTo>
                <a:lnTo>
                  <a:pt x="244" y="25"/>
                </a:lnTo>
                <a:lnTo>
                  <a:pt x="248" y="28"/>
                </a:lnTo>
                <a:lnTo>
                  <a:pt x="249" y="29"/>
                </a:lnTo>
                <a:lnTo>
                  <a:pt x="255" y="33"/>
                </a:lnTo>
                <a:lnTo>
                  <a:pt x="256" y="33"/>
                </a:lnTo>
                <a:lnTo>
                  <a:pt x="260" y="37"/>
                </a:lnTo>
                <a:lnTo>
                  <a:pt x="261" y="39"/>
                </a:lnTo>
                <a:lnTo>
                  <a:pt x="266" y="43"/>
                </a:lnTo>
                <a:lnTo>
                  <a:pt x="267" y="44"/>
                </a:lnTo>
                <a:lnTo>
                  <a:pt x="271" y="47"/>
                </a:lnTo>
                <a:lnTo>
                  <a:pt x="273" y="48"/>
                </a:lnTo>
                <a:lnTo>
                  <a:pt x="276" y="52"/>
                </a:lnTo>
                <a:lnTo>
                  <a:pt x="277" y="53"/>
                </a:lnTo>
                <a:lnTo>
                  <a:pt x="281" y="59"/>
                </a:lnTo>
                <a:lnTo>
                  <a:pt x="282" y="60"/>
                </a:lnTo>
                <a:lnTo>
                  <a:pt x="286" y="64"/>
                </a:lnTo>
                <a:lnTo>
                  <a:pt x="286" y="65"/>
                </a:lnTo>
                <a:lnTo>
                  <a:pt x="291" y="70"/>
                </a:lnTo>
                <a:lnTo>
                  <a:pt x="291" y="71"/>
                </a:lnTo>
                <a:lnTo>
                  <a:pt x="295" y="75"/>
                </a:lnTo>
                <a:lnTo>
                  <a:pt x="295" y="78"/>
                </a:lnTo>
                <a:lnTo>
                  <a:pt x="298" y="82"/>
                </a:lnTo>
                <a:lnTo>
                  <a:pt x="299" y="84"/>
                </a:lnTo>
                <a:lnTo>
                  <a:pt x="302" y="88"/>
                </a:lnTo>
                <a:lnTo>
                  <a:pt x="302" y="90"/>
                </a:lnTo>
                <a:lnTo>
                  <a:pt x="305" y="95"/>
                </a:lnTo>
                <a:lnTo>
                  <a:pt x="305" y="97"/>
                </a:lnTo>
                <a:lnTo>
                  <a:pt x="309" y="102"/>
                </a:lnTo>
                <a:lnTo>
                  <a:pt x="309" y="103"/>
                </a:lnTo>
                <a:lnTo>
                  <a:pt x="311" y="109"/>
                </a:lnTo>
                <a:lnTo>
                  <a:pt x="312" y="110"/>
                </a:lnTo>
                <a:lnTo>
                  <a:pt x="314" y="116"/>
                </a:lnTo>
                <a:lnTo>
                  <a:pt x="314" y="117"/>
                </a:lnTo>
                <a:lnTo>
                  <a:pt x="315" y="123"/>
                </a:lnTo>
                <a:lnTo>
                  <a:pt x="316" y="124"/>
                </a:lnTo>
                <a:lnTo>
                  <a:pt x="317" y="130"/>
                </a:lnTo>
                <a:lnTo>
                  <a:pt x="317" y="131"/>
                </a:lnTo>
                <a:lnTo>
                  <a:pt x="318" y="137"/>
                </a:lnTo>
                <a:lnTo>
                  <a:pt x="319" y="139"/>
                </a:lnTo>
                <a:lnTo>
                  <a:pt x="319" y="144"/>
                </a:lnTo>
                <a:lnTo>
                  <a:pt x="320" y="146"/>
                </a:lnTo>
                <a:lnTo>
                  <a:pt x="320" y="151"/>
                </a:lnTo>
                <a:lnTo>
                  <a:pt x="320" y="153"/>
                </a:lnTo>
                <a:lnTo>
                  <a:pt x="320" y="159"/>
                </a:lnTo>
                <a:lnTo>
                  <a:pt x="320" y="161"/>
                </a:lnTo>
                <a:lnTo>
                  <a:pt x="320" y="166"/>
                </a:lnTo>
                <a:lnTo>
                  <a:pt x="320" y="168"/>
                </a:lnTo>
                <a:lnTo>
                  <a:pt x="320" y="175"/>
                </a:lnTo>
                <a:lnTo>
                  <a:pt x="319" y="176"/>
                </a:lnTo>
                <a:lnTo>
                  <a:pt x="319" y="182"/>
                </a:lnTo>
                <a:lnTo>
                  <a:pt x="319" y="183"/>
                </a:lnTo>
                <a:lnTo>
                  <a:pt x="317" y="189"/>
                </a:lnTo>
                <a:lnTo>
                  <a:pt x="317" y="190"/>
                </a:lnTo>
                <a:lnTo>
                  <a:pt x="316" y="197"/>
                </a:lnTo>
                <a:lnTo>
                  <a:pt x="315" y="199"/>
                </a:lnTo>
                <a:lnTo>
                  <a:pt x="314" y="204"/>
                </a:lnTo>
                <a:lnTo>
                  <a:pt x="313" y="206"/>
                </a:lnTo>
                <a:lnTo>
                  <a:pt x="311" y="211"/>
                </a:lnTo>
                <a:lnTo>
                  <a:pt x="311" y="214"/>
                </a:lnTo>
                <a:lnTo>
                  <a:pt x="307" y="220"/>
                </a:lnTo>
                <a:lnTo>
                  <a:pt x="306" y="221"/>
                </a:lnTo>
                <a:lnTo>
                  <a:pt x="304" y="227"/>
                </a:lnTo>
                <a:lnTo>
                  <a:pt x="303" y="228"/>
                </a:lnTo>
                <a:lnTo>
                  <a:pt x="300" y="235"/>
                </a:lnTo>
                <a:lnTo>
                  <a:pt x="299" y="236"/>
                </a:lnTo>
                <a:lnTo>
                  <a:pt x="295" y="242"/>
                </a:lnTo>
                <a:lnTo>
                  <a:pt x="295" y="243"/>
                </a:lnTo>
                <a:lnTo>
                  <a:pt x="291" y="249"/>
                </a:lnTo>
                <a:lnTo>
                  <a:pt x="289" y="250"/>
                </a:lnTo>
                <a:lnTo>
                  <a:pt x="284" y="256"/>
                </a:lnTo>
                <a:lnTo>
                  <a:pt x="283" y="258"/>
                </a:lnTo>
                <a:lnTo>
                  <a:pt x="279" y="263"/>
                </a:lnTo>
                <a:lnTo>
                  <a:pt x="277" y="265"/>
                </a:lnTo>
                <a:lnTo>
                  <a:pt x="271" y="271"/>
                </a:lnTo>
                <a:lnTo>
                  <a:pt x="271" y="272"/>
                </a:lnTo>
                <a:lnTo>
                  <a:pt x="265" y="277"/>
                </a:lnTo>
                <a:lnTo>
                  <a:pt x="263" y="279"/>
                </a:lnTo>
                <a:lnTo>
                  <a:pt x="258" y="283"/>
                </a:lnTo>
                <a:lnTo>
                  <a:pt x="257" y="284"/>
                </a:lnTo>
                <a:lnTo>
                  <a:pt x="250" y="290"/>
                </a:lnTo>
                <a:lnTo>
                  <a:pt x="249" y="291"/>
                </a:lnTo>
                <a:lnTo>
                  <a:pt x="243" y="295"/>
                </a:lnTo>
                <a:lnTo>
                  <a:pt x="242" y="296"/>
                </a:lnTo>
                <a:lnTo>
                  <a:pt x="236" y="299"/>
                </a:lnTo>
                <a:lnTo>
                  <a:pt x="234" y="300"/>
                </a:lnTo>
                <a:lnTo>
                  <a:pt x="228" y="303"/>
                </a:lnTo>
                <a:lnTo>
                  <a:pt x="227" y="304"/>
                </a:lnTo>
                <a:lnTo>
                  <a:pt x="221" y="307"/>
                </a:lnTo>
                <a:lnTo>
                  <a:pt x="220" y="307"/>
                </a:lnTo>
                <a:lnTo>
                  <a:pt x="213" y="311"/>
                </a:lnTo>
                <a:lnTo>
                  <a:pt x="212" y="311"/>
                </a:lnTo>
                <a:lnTo>
                  <a:pt x="206" y="313"/>
                </a:lnTo>
                <a:lnTo>
                  <a:pt x="204" y="314"/>
                </a:lnTo>
                <a:lnTo>
                  <a:pt x="199" y="316"/>
                </a:lnTo>
                <a:lnTo>
                  <a:pt x="196" y="316"/>
                </a:lnTo>
                <a:lnTo>
                  <a:pt x="191" y="317"/>
                </a:lnTo>
                <a:lnTo>
                  <a:pt x="189" y="318"/>
                </a:lnTo>
                <a:lnTo>
                  <a:pt x="183" y="319"/>
                </a:lnTo>
                <a:lnTo>
                  <a:pt x="182" y="319"/>
                </a:lnTo>
                <a:lnTo>
                  <a:pt x="175" y="320"/>
                </a:lnTo>
                <a:lnTo>
                  <a:pt x="174" y="320"/>
                </a:lnTo>
                <a:lnTo>
                  <a:pt x="168" y="320"/>
                </a:lnTo>
                <a:lnTo>
                  <a:pt x="167" y="320"/>
                </a:lnTo>
                <a:lnTo>
                  <a:pt x="160" y="320"/>
                </a:lnTo>
                <a:lnTo>
                  <a:pt x="159" y="320"/>
                </a:lnTo>
                <a:lnTo>
                  <a:pt x="153" y="320"/>
                </a:lnTo>
                <a:lnTo>
                  <a:pt x="152" y="320"/>
                </a:lnTo>
                <a:lnTo>
                  <a:pt x="146" y="320"/>
                </a:lnTo>
                <a:lnTo>
                  <a:pt x="145" y="320"/>
                </a:lnTo>
                <a:lnTo>
                  <a:pt x="138" y="319"/>
                </a:lnTo>
                <a:lnTo>
                  <a:pt x="137" y="319"/>
                </a:lnTo>
                <a:lnTo>
                  <a:pt x="131" y="318"/>
                </a:lnTo>
                <a:lnTo>
                  <a:pt x="130" y="317"/>
                </a:lnTo>
                <a:lnTo>
                  <a:pt x="125" y="316"/>
                </a:lnTo>
                <a:lnTo>
                  <a:pt x="122" y="316"/>
                </a:lnTo>
                <a:lnTo>
                  <a:pt x="117" y="314"/>
                </a:lnTo>
                <a:lnTo>
                  <a:pt x="116" y="314"/>
                </a:lnTo>
                <a:lnTo>
                  <a:pt x="110" y="312"/>
                </a:lnTo>
                <a:lnTo>
                  <a:pt x="109" y="311"/>
                </a:lnTo>
                <a:lnTo>
                  <a:pt x="103" y="308"/>
                </a:lnTo>
                <a:lnTo>
                  <a:pt x="102" y="308"/>
                </a:lnTo>
                <a:lnTo>
                  <a:pt x="97" y="306"/>
                </a:lnTo>
                <a:lnTo>
                  <a:pt x="95" y="305"/>
                </a:lnTo>
                <a:lnTo>
                  <a:pt x="90" y="302"/>
                </a:lnTo>
                <a:lnTo>
                  <a:pt x="89" y="302"/>
                </a:lnTo>
                <a:lnTo>
                  <a:pt x="83" y="299"/>
                </a:lnTo>
                <a:lnTo>
                  <a:pt x="82" y="298"/>
                </a:lnTo>
                <a:lnTo>
                  <a:pt x="77" y="295"/>
                </a:lnTo>
                <a:lnTo>
                  <a:pt x="76" y="295"/>
                </a:lnTo>
                <a:lnTo>
                  <a:pt x="72" y="292"/>
                </a:lnTo>
                <a:lnTo>
                  <a:pt x="70" y="291"/>
                </a:lnTo>
                <a:lnTo>
                  <a:pt x="65" y="286"/>
                </a:lnTo>
                <a:lnTo>
                  <a:pt x="64" y="286"/>
                </a:lnTo>
                <a:lnTo>
                  <a:pt x="59" y="282"/>
                </a:lnTo>
                <a:lnTo>
                  <a:pt x="58" y="281"/>
                </a:lnTo>
                <a:lnTo>
                  <a:pt x="54" y="277"/>
                </a:lnTo>
                <a:lnTo>
                  <a:pt x="53" y="276"/>
                </a:lnTo>
                <a:lnTo>
                  <a:pt x="48" y="273"/>
                </a:lnTo>
                <a:lnTo>
                  <a:pt x="47" y="272"/>
                </a:lnTo>
                <a:lnTo>
                  <a:pt x="43" y="267"/>
                </a:lnTo>
                <a:lnTo>
                  <a:pt x="42" y="266"/>
                </a:lnTo>
                <a:lnTo>
                  <a:pt x="39" y="261"/>
                </a:lnTo>
                <a:lnTo>
                  <a:pt x="38" y="260"/>
                </a:lnTo>
                <a:lnTo>
                  <a:pt x="34" y="256"/>
                </a:lnTo>
                <a:lnTo>
                  <a:pt x="33" y="255"/>
                </a:lnTo>
                <a:lnTo>
                  <a:pt x="29" y="249"/>
                </a:lnTo>
                <a:lnTo>
                  <a:pt x="28" y="248"/>
                </a:lnTo>
                <a:lnTo>
                  <a:pt x="25" y="244"/>
                </a:lnTo>
                <a:lnTo>
                  <a:pt x="24" y="242"/>
                </a:lnTo>
                <a:lnTo>
                  <a:pt x="21" y="238"/>
                </a:lnTo>
                <a:lnTo>
                  <a:pt x="21" y="236"/>
                </a:lnTo>
                <a:lnTo>
                  <a:pt x="18" y="232"/>
                </a:lnTo>
                <a:lnTo>
                  <a:pt x="17" y="229"/>
                </a:lnTo>
                <a:lnTo>
                  <a:pt x="15" y="224"/>
                </a:lnTo>
                <a:lnTo>
                  <a:pt x="13" y="223"/>
                </a:lnTo>
                <a:lnTo>
                  <a:pt x="11" y="218"/>
                </a:lnTo>
                <a:lnTo>
                  <a:pt x="11" y="217"/>
                </a:lnTo>
                <a:lnTo>
                  <a:pt x="9" y="210"/>
                </a:lnTo>
                <a:lnTo>
                  <a:pt x="8" y="209"/>
                </a:lnTo>
                <a:lnTo>
                  <a:pt x="6" y="204"/>
                </a:lnTo>
                <a:lnTo>
                  <a:pt x="6" y="203"/>
                </a:lnTo>
                <a:lnTo>
                  <a:pt x="4" y="197"/>
                </a:lnTo>
                <a:lnTo>
                  <a:pt x="4" y="196"/>
                </a:lnTo>
                <a:lnTo>
                  <a:pt x="3" y="189"/>
                </a:lnTo>
                <a:lnTo>
                  <a:pt x="2" y="188"/>
                </a:lnTo>
                <a:lnTo>
                  <a:pt x="1" y="183"/>
                </a:lnTo>
                <a:lnTo>
                  <a:pt x="1" y="181"/>
                </a:lnTo>
                <a:lnTo>
                  <a:pt x="0" y="176"/>
                </a:lnTo>
                <a:lnTo>
                  <a:pt x="0" y="174"/>
                </a:lnTo>
                <a:lnTo>
                  <a:pt x="0" y="168"/>
                </a:lnTo>
                <a:lnTo>
                  <a:pt x="0" y="166"/>
                </a:lnTo>
                <a:lnTo>
                  <a:pt x="0" y="161"/>
                </a:lnTo>
                <a:lnTo>
                  <a:pt x="0" y="159"/>
                </a:lnTo>
                <a:lnTo>
                  <a:pt x="0" y="153"/>
                </a:lnTo>
                <a:lnTo>
                  <a:pt x="0" y="151"/>
                </a:lnTo>
                <a:lnTo>
                  <a:pt x="0" y="145"/>
                </a:lnTo>
                <a:lnTo>
                  <a:pt x="0" y="144"/>
                </a:lnTo>
                <a:lnTo>
                  <a:pt x="1" y="138"/>
                </a:lnTo>
                <a:lnTo>
                  <a:pt x="1" y="137"/>
                </a:lnTo>
                <a:lnTo>
                  <a:pt x="2" y="130"/>
                </a:lnTo>
                <a:lnTo>
                  <a:pt x="3" y="129"/>
                </a:lnTo>
                <a:lnTo>
                  <a:pt x="4" y="123"/>
                </a:lnTo>
                <a:lnTo>
                  <a:pt x="4" y="121"/>
                </a:lnTo>
                <a:lnTo>
                  <a:pt x="6" y="116"/>
                </a:lnTo>
                <a:lnTo>
                  <a:pt x="7" y="113"/>
                </a:lnTo>
                <a:lnTo>
                  <a:pt x="9" y="108"/>
                </a:lnTo>
                <a:lnTo>
                  <a:pt x="9" y="106"/>
                </a:lnTo>
                <a:lnTo>
                  <a:pt x="12" y="100"/>
                </a:lnTo>
                <a:lnTo>
                  <a:pt x="12" y="99"/>
                </a:lnTo>
                <a:lnTo>
                  <a:pt x="16" y="92"/>
                </a:lnTo>
                <a:lnTo>
                  <a:pt x="17" y="91"/>
                </a:lnTo>
                <a:lnTo>
                  <a:pt x="20" y="85"/>
                </a:lnTo>
                <a:lnTo>
                  <a:pt x="21" y="84"/>
                </a:lnTo>
                <a:lnTo>
                  <a:pt x="24" y="78"/>
                </a:lnTo>
                <a:lnTo>
                  <a:pt x="25" y="77"/>
                </a:lnTo>
                <a:lnTo>
                  <a:pt x="29" y="70"/>
                </a:lnTo>
                <a:lnTo>
                  <a:pt x="30" y="69"/>
                </a:lnTo>
                <a:lnTo>
                  <a:pt x="35" y="64"/>
                </a:lnTo>
                <a:lnTo>
                  <a:pt x="37" y="62"/>
                </a:lnTo>
                <a:lnTo>
                  <a:pt x="41" y="56"/>
                </a:lnTo>
                <a:lnTo>
                  <a:pt x="42" y="54"/>
                </a:lnTo>
                <a:lnTo>
                  <a:pt x="47" y="49"/>
                </a:lnTo>
                <a:lnTo>
                  <a:pt x="48" y="48"/>
                </a:lnTo>
                <a:close/>
              </a:path>
            </a:pathLst>
          </a:custGeom>
          <a:blipFill dpi="0" rotWithShape="0">
            <a:blip r:embed="rId2"/>
            <a:srcRect/>
            <a:tile tx="0" ty="0" sx="100000" sy="100000" flip="none" algn="tl"/>
          </a:blipFill>
          <a:ln w="6985">
            <a:solidFill>
              <a:srgbClr val="000000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401" name="Freeform 26"/>
          <p:cNvSpPr>
            <a:spLocks/>
          </p:cNvSpPr>
          <p:nvPr/>
        </p:nvSpPr>
        <p:spPr bwMode="auto">
          <a:xfrm>
            <a:off x="7019925" y="1771650"/>
            <a:ext cx="957263" cy="936625"/>
          </a:xfrm>
          <a:custGeom>
            <a:avLst/>
            <a:gdLst>
              <a:gd name="T0" fmla="*/ 186398 w 303"/>
              <a:gd name="T1" fmla="*/ 107835 h 304"/>
              <a:gd name="T2" fmla="*/ 233787 w 303"/>
              <a:gd name="T3" fmla="*/ 70863 h 304"/>
              <a:gd name="T4" fmla="*/ 296973 w 303"/>
              <a:gd name="T5" fmla="*/ 36972 h 304"/>
              <a:gd name="T6" fmla="*/ 344362 w 303"/>
              <a:gd name="T7" fmla="*/ 18486 h 304"/>
              <a:gd name="T8" fmla="*/ 407548 w 303"/>
              <a:gd name="T9" fmla="*/ 3081 h 304"/>
              <a:gd name="T10" fmla="*/ 458096 w 303"/>
              <a:gd name="T11" fmla="*/ 0 h 304"/>
              <a:gd name="T12" fmla="*/ 521282 w 303"/>
              <a:gd name="T13" fmla="*/ 0 h 304"/>
              <a:gd name="T14" fmla="*/ 568671 w 303"/>
              <a:gd name="T15" fmla="*/ 9243 h 304"/>
              <a:gd name="T16" fmla="*/ 625538 w 303"/>
              <a:gd name="T17" fmla="*/ 24648 h 304"/>
              <a:gd name="T18" fmla="*/ 669768 w 303"/>
              <a:gd name="T19" fmla="*/ 43134 h 304"/>
              <a:gd name="T20" fmla="*/ 723476 w 303"/>
              <a:gd name="T21" fmla="*/ 73944 h 304"/>
              <a:gd name="T22" fmla="*/ 764547 w 303"/>
              <a:gd name="T23" fmla="*/ 98592 h 304"/>
              <a:gd name="T24" fmla="*/ 811936 w 303"/>
              <a:gd name="T25" fmla="*/ 138645 h 304"/>
              <a:gd name="T26" fmla="*/ 843529 w 303"/>
              <a:gd name="T27" fmla="*/ 175617 h 304"/>
              <a:gd name="T28" fmla="*/ 881440 w 303"/>
              <a:gd name="T29" fmla="*/ 221832 h 304"/>
              <a:gd name="T30" fmla="*/ 903555 w 303"/>
              <a:gd name="T31" fmla="*/ 264966 h 304"/>
              <a:gd name="T32" fmla="*/ 928829 w 303"/>
              <a:gd name="T33" fmla="*/ 320424 h 304"/>
              <a:gd name="T34" fmla="*/ 944626 w 303"/>
              <a:gd name="T35" fmla="*/ 363558 h 304"/>
              <a:gd name="T36" fmla="*/ 954104 w 303"/>
              <a:gd name="T37" fmla="*/ 422097 h 304"/>
              <a:gd name="T38" fmla="*/ 957263 w 303"/>
              <a:gd name="T39" fmla="*/ 471394 h 304"/>
              <a:gd name="T40" fmla="*/ 954104 w 303"/>
              <a:gd name="T41" fmla="*/ 533014 h 304"/>
              <a:gd name="T42" fmla="*/ 941467 w 303"/>
              <a:gd name="T43" fmla="*/ 582310 h 304"/>
              <a:gd name="T44" fmla="*/ 919352 w 303"/>
              <a:gd name="T45" fmla="*/ 643930 h 304"/>
              <a:gd name="T46" fmla="*/ 894077 w 303"/>
              <a:gd name="T47" fmla="*/ 690145 h 304"/>
              <a:gd name="T48" fmla="*/ 849847 w 303"/>
              <a:gd name="T49" fmla="*/ 748684 h 304"/>
              <a:gd name="T50" fmla="*/ 811936 w 303"/>
              <a:gd name="T51" fmla="*/ 794899 h 304"/>
              <a:gd name="T52" fmla="*/ 748750 w 303"/>
              <a:gd name="T53" fmla="*/ 847276 h 304"/>
              <a:gd name="T54" fmla="*/ 701361 w 303"/>
              <a:gd name="T55" fmla="*/ 878086 h 304"/>
              <a:gd name="T56" fmla="*/ 638175 w 303"/>
              <a:gd name="T57" fmla="*/ 908896 h 304"/>
              <a:gd name="T58" fmla="*/ 587627 w 303"/>
              <a:gd name="T59" fmla="*/ 924301 h 304"/>
              <a:gd name="T60" fmla="*/ 524441 w 303"/>
              <a:gd name="T61" fmla="*/ 936625 h 304"/>
              <a:gd name="T62" fmla="*/ 477052 w 303"/>
              <a:gd name="T63" fmla="*/ 936625 h 304"/>
              <a:gd name="T64" fmla="*/ 413866 w 303"/>
              <a:gd name="T65" fmla="*/ 933544 h 304"/>
              <a:gd name="T66" fmla="*/ 366477 w 303"/>
              <a:gd name="T67" fmla="*/ 924301 h 304"/>
              <a:gd name="T68" fmla="*/ 309610 w 303"/>
              <a:gd name="T69" fmla="*/ 902734 h 304"/>
              <a:gd name="T70" fmla="*/ 265380 w 303"/>
              <a:gd name="T71" fmla="*/ 884248 h 304"/>
              <a:gd name="T72" fmla="*/ 214831 w 303"/>
              <a:gd name="T73" fmla="*/ 853438 h 304"/>
              <a:gd name="T74" fmla="*/ 173761 w 303"/>
              <a:gd name="T75" fmla="*/ 822628 h 304"/>
              <a:gd name="T76" fmla="*/ 129531 w 303"/>
              <a:gd name="T77" fmla="*/ 782575 h 304"/>
              <a:gd name="T78" fmla="*/ 97938 w 303"/>
              <a:gd name="T79" fmla="*/ 745603 h 304"/>
              <a:gd name="T80" fmla="*/ 63186 w 303"/>
              <a:gd name="T81" fmla="*/ 696307 h 304"/>
              <a:gd name="T82" fmla="*/ 41071 w 303"/>
              <a:gd name="T83" fmla="*/ 653173 h 304"/>
              <a:gd name="T84" fmla="*/ 18956 w 303"/>
              <a:gd name="T85" fmla="*/ 597715 h 304"/>
              <a:gd name="T86" fmla="*/ 6319 w 303"/>
              <a:gd name="T87" fmla="*/ 551500 h 304"/>
              <a:gd name="T88" fmla="*/ 0 w 303"/>
              <a:gd name="T89" fmla="*/ 492961 h 304"/>
              <a:gd name="T90" fmla="*/ 0 w 303"/>
              <a:gd name="T91" fmla="*/ 443664 h 304"/>
              <a:gd name="T92" fmla="*/ 6319 w 303"/>
              <a:gd name="T93" fmla="*/ 382044 h 304"/>
              <a:gd name="T94" fmla="*/ 22115 w 303"/>
              <a:gd name="T95" fmla="*/ 332748 h 304"/>
              <a:gd name="T96" fmla="*/ 47389 w 303"/>
              <a:gd name="T97" fmla="*/ 271128 h 304"/>
              <a:gd name="T98" fmla="*/ 75823 w 303"/>
              <a:gd name="T99" fmla="*/ 224913 h 304"/>
              <a:gd name="T100" fmla="*/ 123212 w 303"/>
              <a:gd name="T101" fmla="*/ 166374 h 304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303" h="304">
                <a:moveTo>
                  <a:pt x="46" y="46"/>
                </a:moveTo>
                <a:lnTo>
                  <a:pt x="46" y="46"/>
                </a:lnTo>
                <a:lnTo>
                  <a:pt x="52" y="41"/>
                </a:lnTo>
                <a:lnTo>
                  <a:pt x="53" y="39"/>
                </a:lnTo>
                <a:lnTo>
                  <a:pt x="59" y="35"/>
                </a:lnTo>
                <a:lnTo>
                  <a:pt x="60" y="34"/>
                </a:lnTo>
                <a:lnTo>
                  <a:pt x="66" y="29"/>
                </a:lnTo>
                <a:lnTo>
                  <a:pt x="67" y="28"/>
                </a:lnTo>
                <a:lnTo>
                  <a:pt x="73" y="24"/>
                </a:lnTo>
                <a:lnTo>
                  <a:pt x="74" y="23"/>
                </a:lnTo>
                <a:lnTo>
                  <a:pt x="80" y="20"/>
                </a:lnTo>
                <a:lnTo>
                  <a:pt x="81" y="19"/>
                </a:lnTo>
                <a:lnTo>
                  <a:pt x="87" y="16"/>
                </a:lnTo>
                <a:lnTo>
                  <a:pt x="88" y="15"/>
                </a:lnTo>
                <a:lnTo>
                  <a:pt x="94" y="12"/>
                </a:lnTo>
                <a:lnTo>
                  <a:pt x="95" y="12"/>
                </a:lnTo>
                <a:lnTo>
                  <a:pt x="101" y="9"/>
                </a:lnTo>
                <a:lnTo>
                  <a:pt x="102" y="9"/>
                </a:lnTo>
                <a:lnTo>
                  <a:pt x="108" y="7"/>
                </a:lnTo>
                <a:lnTo>
                  <a:pt x="109" y="6"/>
                </a:lnTo>
                <a:lnTo>
                  <a:pt x="115" y="4"/>
                </a:lnTo>
                <a:lnTo>
                  <a:pt x="116" y="4"/>
                </a:lnTo>
                <a:lnTo>
                  <a:pt x="122" y="3"/>
                </a:lnTo>
                <a:lnTo>
                  <a:pt x="124" y="2"/>
                </a:lnTo>
                <a:lnTo>
                  <a:pt x="129" y="1"/>
                </a:lnTo>
                <a:lnTo>
                  <a:pt x="131" y="1"/>
                </a:lnTo>
                <a:lnTo>
                  <a:pt x="136" y="0"/>
                </a:lnTo>
                <a:lnTo>
                  <a:pt x="138" y="0"/>
                </a:lnTo>
                <a:lnTo>
                  <a:pt x="144" y="0"/>
                </a:lnTo>
                <a:lnTo>
                  <a:pt x="145" y="0"/>
                </a:lnTo>
                <a:lnTo>
                  <a:pt x="151" y="0"/>
                </a:lnTo>
                <a:lnTo>
                  <a:pt x="152" y="0"/>
                </a:lnTo>
                <a:lnTo>
                  <a:pt x="158" y="0"/>
                </a:lnTo>
                <a:lnTo>
                  <a:pt x="159" y="0"/>
                </a:lnTo>
                <a:lnTo>
                  <a:pt x="165" y="0"/>
                </a:lnTo>
                <a:lnTo>
                  <a:pt x="166" y="0"/>
                </a:lnTo>
                <a:lnTo>
                  <a:pt x="172" y="1"/>
                </a:lnTo>
                <a:lnTo>
                  <a:pt x="173" y="1"/>
                </a:lnTo>
                <a:lnTo>
                  <a:pt x="178" y="2"/>
                </a:lnTo>
                <a:lnTo>
                  <a:pt x="180" y="3"/>
                </a:lnTo>
                <a:lnTo>
                  <a:pt x="185" y="4"/>
                </a:lnTo>
                <a:lnTo>
                  <a:pt x="186" y="4"/>
                </a:lnTo>
                <a:lnTo>
                  <a:pt x="192" y="6"/>
                </a:lnTo>
                <a:lnTo>
                  <a:pt x="193" y="6"/>
                </a:lnTo>
                <a:lnTo>
                  <a:pt x="198" y="8"/>
                </a:lnTo>
                <a:lnTo>
                  <a:pt x="200" y="9"/>
                </a:lnTo>
                <a:lnTo>
                  <a:pt x="205" y="11"/>
                </a:lnTo>
                <a:lnTo>
                  <a:pt x="206" y="11"/>
                </a:lnTo>
                <a:lnTo>
                  <a:pt x="211" y="13"/>
                </a:lnTo>
                <a:lnTo>
                  <a:pt x="212" y="14"/>
                </a:lnTo>
                <a:lnTo>
                  <a:pt x="217" y="17"/>
                </a:lnTo>
                <a:lnTo>
                  <a:pt x="219" y="17"/>
                </a:lnTo>
                <a:lnTo>
                  <a:pt x="224" y="20"/>
                </a:lnTo>
                <a:lnTo>
                  <a:pt x="225" y="21"/>
                </a:lnTo>
                <a:lnTo>
                  <a:pt x="229" y="24"/>
                </a:lnTo>
                <a:lnTo>
                  <a:pt x="231" y="24"/>
                </a:lnTo>
                <a:lnTo>
                  <a:pt x="235" y="27"/>
                </a:lnTo>
                <a:lnTo>
                  <a:pt x="236" y="28"/>
                </a:lnTo>
                <a:lnTo>
                  <a:pt x="241" y="32"/>
                </a:lnTo>
                <a:lnTo>
                  <a:pt x="242" y="32"/>
                </a:lnTo>
                <a:lnTo>
                  <a:pt x="246" y="36"/>
                </a:lnTo>
                <a:lnTo>
                  <a:pt x="247" y="37"/>
                </a:lnTo>
                <a:lnTo>
                  <a:pt x="252" y="41"/>
                </a:lnTo>
                <a:lnTo>
                  <a:pt x="253" y="42"/>
                </a:lnTo>
                <a:lnTo>
                  <a:pt x="257" y="45"/>
                </a:lnTo>
                <a:lnTo>
                  <a:pt x="258" y="46"/>
                </a:lnTo>
                <a:lnTo>
                  <a:pt x="261" y="50"/>
                </a:lnTo>
                <a:lnTo>
                  <a:pt x="262" y="51"/>
                </a:lnTo>
                <a:lnTo>
                  <a:pt x="266" y="56"/>
                </a:lnTo>
                <a:lnTo>
                  <a:pt x="267" y="57"/>
                </a:lnTo>
                <a:lnTo>
                  <a:pt x="271" y="61"/>
                </a:lnTo>
                <a:lnTo>
                  <a:pt x="271" y="62"/>
                </a:lnTo>
                <a:lnTo>
                  <a:pt x="275" y="67"/>
                </a:lnTo>
                <a:lnTo>
                  <a:pt x="275" y="68"/>
                </a:lnTo>
                <a:lnTo>
                  <a:pt x="279" y="72"/>
                </a:lnTo>
                <a:lnTo>
                  <a:pt x="279" y="74"/>
                </a:lnTo>
                <a:lnTo>
                  <a:pt x="282" y="78"/>
                </a:lnTo>
                <a:lnTo>
                  <a:pt x="283" y="80"/>
                </a:lnTo>
                <a:lnTo>
                  <a:pt x="286" y="84"/>
                </a:lnTo>
                <a:lnTo>
                  <a:pt x="286" y="86"/>
                </a:lnTo>
                <a:lnTo>
                  <a:pt x="289" y="91"/>
                </a:lnTo>
                <a:lnTo>
                  <a:pt x="289" y="92"/>
                </a:lnTo>
                <a:lnTo>
                  <a:pt x="292" y="97"/>
                </a:lnTo>
                <a:lnTo>
                  <a:pt x="292" y="98"/>
                </a:lnTo>
                <a:lnTo>
                  <a:pt x="294" y="104"/>
                </a:lnTo>
                <a:lnTo>
                  <a:pt x="295" y="105"/>
                </a:lnTo>
                <a:lnTo>
                  <a:pt x="297" y="110"/>
                </a:lnTo>
                <a:lnTo>
                  <a:pt x="297" y="111"/>
                </a:lnTo>
                <a:lnTo>
                  <a:pt x="298" y="117"/>
                </a:lnTo>
                <a:lnTo>
                  <a:pt x="299" y="118"/>
                </a:lnTo>
                <a:lnTo>
                  <a:pt x="300" y="124"/>
                </a:lnTo>
                <a:lnTo>
                  <a:pt x="300" y="125"/>
                </a:lnTo>
                <a:lnTo>
                  <a:pt x="301" y="130"/>
                </a:lnTo>
                <a:lnTo>
                  <a:pt x="302" y="132"/>
                </a:lnTo>
                <a:lnTo>
                  <a:pt x="302" y="137"/>
                </a:lnTo>
                <a:lnTo>
                  <a:pt x="303" y="139"/>
                </a:lnTo>
                <a:lnTo>
                  <a:pt x="303" y="144"/>
                </a:lnTo>
                <a:lnTo>
                  <a:pt x="303" y="146"/>
                </a:lnTo>
                <a:lnTo>
                  <a:pt x="303" y="151"/>
                </a:lnTo>
                <a:lnTo>
                  <a:pt x="303" y="153"/>
                </a:lnTo>
                <a:lnTo>
                  <a:pt x="303" y="158"/>
                </a:lnTo>
                <a:lnTo>
                  <a:pt x="303" y="160"/>
                </a:lnTo>
                <a:lnTo>
                  <a:pt x="303" y="166"/>
                </a:lnTo>
                <a:lnTo>
                  <a:pt x="302" y="167"/>
                </a:lnTo>
                <a:lnTo>
                  <a:pt x="302" y="173"/>
                </a:lnTo>
                <a:lnTo>
                  <a:pt x="302" y="174"/>
                </a:lnTo>
                <a:lnTo>
                  <a:pt x="300" y="180"/>
                </a:lnTo>
                <a:lnTo>
                  <a:pt x="300" y="181"/>
                </a:lnTo>
                <a:lnTo>
                  <a:pt x="299" y="187"/>
                </a:lnTo>
                <a:lnTo>
                  <a:pt x="298" y="189"/>
                </a:lnTo>
                <a:lnTo>
                  <a:pt x="297" y="194"/>
                </a:lnTo>
                <a:lnTo>
                  <a:pt x="296" y="196"/>
                </a:lnTo>
                <a:lnTo>
                  <a:pt x="294" y="201"/>
                </a:lnTo>
                <a:lnTo>
                  <a:pt x="294" y="203"/>
                </a:lnTo>
                <a:lnTo>
                  <a:pt x="291" y="209"/>
                </a:lnTo>
                <a:lnTo>
                  <a:pt x="290" y="210"/>
                </a:lnTo>
                <a:lnTo>
                  <a:pt x="288" y="216"/>
                </a:lnTo>
                <a:lnTo>
                  <a:pt x="287" y="217"/>
                </a:lnTo>
                <a:lnTo>
                  <a:pt x="284" y="223"/>
                </a:lnTo>
                <a:lnTo>
                  <a:pt x="283" y="224"/>
                </a:lnTo>
                <a:lnTo>
                  <a:pt x="279" y="230"/>
                </a:lnTo>
                <a:lnTo>
                  <a:pt x="279" y="231"/>
                </a:lnTo>
                <a:lnTo>
                  <a:pt x="275" y="237"/>
                </a:lnTo>
                <a:lnTo>
                  <a:pt x="274" y="238"/>
                </a:lnTo>
                <a:lnTo>
                  <a:pt x="269" y="243"/>
                </a:lnTo>
                <a:lnTo>
                  <a:pt x="268" y="245"/>
                </a:lnTo>
                <a:lnTo>
                  <a:pt x="264" y="250"/>
                </a:lnTo>
                <a:lnTo>
                  <a:pt x="262" y="252"/>
                </a:lnTo>
                <a:lnTo>
                  <a:pt x="257" y="257"/>
                </a:lnTo>
                <a:lnTo>
                  <a:pt x="257" y="258"/>
                </a:lnTo>
                <a:lnTo>
                  <a:pt x="251" y="263"/>
                </a:lnTo>
                <a:lnTo>
                  <a:pt x="249" y="265"/>
                </a:lnTo>
                <a:lnTo>
                  <a:pt x="244" y="269"/>
                </a:lnTo>
                <a:lnTo>
                  <a:pt x="243" y="270"/>
                </a:lnTo>
                <a:lnTo>
                  <a:pt x="237" y="275"/>
                </a:lnTo>
                <a:lnTo>
                  <a:pt x="236" y="276"/>
                </a:lnTo>
                <a:lnTo>
                  <a:pt x="230" y="280"/>
                </a:lnTo>
                <a:lnTo>
                  <a:pt x="229" y="281"/>
                </a:lnTo>
                <a:lnTo>
                  <a:pt x="223" y="284"/>
                </a:lnTo>
                <a:lnTo>
                  <a:pt x="222" y="285"/>
                </a:lnTo>
                <a:lnTo>
                  <a:pt x="216" y="288"/>
                </a:lnTo>
                <a:lnTo>
                  <a:pt x="215" y="289"/>
                </a:lnTo>
                <a:lnTo>
                  <a:pt x="209" y="292"/>
                </a:lnTo>
                <a:lnTo>
                  <a:pt x="208" y="292"/>
                </a:lnTo>
                <a:lnTo>
                  <a:pt x="202" y="295"/>
                </a:lnTo>
                <a:lnTo>
                  <a:pt x="201" y="295"/>
                </a:lnTo>
                <a:lnTo>
                  <a:pt x="195" y="297"/>
                </a:lnTo>
                <a:lnTo>
                  <a:pt x="193" y="298"/>
                </a:lnTo>
                <a:lnTo>
                  <a:pt x="188" y="300"/>
                </a:lnTo>
                <a:lnTo>
                  <a:pt x="186" y="300"/>
                </a:lnTo>
                <a:lnTo>
                  <a:pt x="181" y="301"/>
                </a:lnTo>
                <a:lnTo>
                  <a:pt x="179" y="302"/>
                </a:lnTo>
                <a:lnTo>
                  <a:pt x="173" y="303"/>
                </a:lnTo>
                <a:lnTo>
                  <a:pt x="172" y="303"/>
                </a:lnTo>
                <a:lnTo>
                  <a:pt x="166" y="304"/>
                </a:lnTo>
                <a:lnTo>
                  <a:pt x="165" y="304"/>
                </a:lnTo>
                <a:lnTo>
                  <a:pt x="159" y="304"/>
                </a:lnTo>
                <a:lnTo>
                  <a:pt x="158" y="304"/>
                </a:lnTo>
                <a:lnTo>
                  <a:pt x="152" y="304"/>
                </a:lnTo>
                <a:lnTo>
                  <a:pt x="151" y="304"/>
                </a:lnTo>
                <a:lnTo>
                  <a:pt x="145" y="304"/>
                </a:lnTo>
                <a:lnTo>
                  <a:pt x="144" y="304"/>
                </a:lnTo>
                <a:lnTo>
                  <a:pt x="138" y="304"/>
                </a:lnTo>
                <a:lnTo>
                  <a:pt x="137" y="304"/>
                </a:lnTo>
                <a:lnTo>
                  <a:pt x="131" y="303"/>
                </a:lnTo>
                <a:lnTo>
                  <a:pt x="130" y="303"/>
                </a:lnTo>
                <a:lnTo>
                  <a:pt x="124" y="302"/>
                </a:lnTo>
                <a:lnTo>
                  <a:pt x="123" y="301"/>
                </a:lnTo>
                <a:lnTo>
                  <a:pt x="118" y="300"/>
                </a:lnTo>
                <a:lnTo>
                  <a:pt x="116" y="300"/>
                </a:lnTo>
                <a:lnTo>
                  <a:pt x="111" y="298"/>
                </a:lnTo>
                <a:lnTo>
                  <a:pt x="110" y="298"/>
                </a:lnTo>
                <a:lnTo>
                  <a:pt x="104" y="296"/>
                </a:lnTo>
                <a:lnTo>
                  <a:pt x="103" y="295"/>
                </a:lnTo>
                <a:lnTo>
                  <a:pt x="98" y="293"/>
                </a:lnTo>
                <a:lnTo>
                  <a:pt x="97" y="293"/>
                </a:lnTo>
                <a:lnTo>
                  <a:pt x="92" y="291"/>
                </a:lnTo>
                <a:lnTo>
                  <a:pt x="90" y="290"/>
                </a:lnTo>
                <a:lnTo>
                  <a:pt x="85" y="287"/>
                </a:lnTo>
                <a:lnTo>
                  <a:pt x="84" y="287"/>
                </a:lnTo>
                <a:lnTo>
                  <a:pt x="79" y="284"/>
                </a:lnTo>
                <a:lnTo>
                  <a:pt x="78" y="283"/>
                </a:lnTo>
                <a:lnTo>
                  <a:pt x="73" y="280"/>
                </a:lnTo>
                <a:lnTo>
                  <a:pt x="72" y="280"/>
                </a:lnTo>
                <a:lnTo>
                  <a:pt x="68" y="277"/>
                </a:lnTo>
                <a:lnTo>
                  <a:pt x="66" y="276"/>
                </a:lnTo>
                <a:lnTo>
                  <a:pt x="62" y="272"/>
                </a:lnTo>
                <a:lnTo>
                  <a:pt x="61" y="272"/>
                </a:lnTo>
                <a:lnTo>
                  <a:pt x="56" y="268"/>
                </a:lnTo>
                <a:lnTo>
                  <a:pt x="55" y="267"/>
                </a:lnTo>
                <a:lnTo>
                  <a:pt x="51" y="263"/>
                </a:lnTo>
                <a:lnTo>
                  <a:pt x="50" y="262"/>
                </a:lnTo>
                <a:lnTo>
                  <a:pt x="46" y="259"/>
                </a:lnTo>
                <a:lnTo>
                  <a:pt x="45" y="258"/>
                </a:lnTo>
                <a:lnTo>
                  <a:pt x="41" y="254"/>
                </a:lnTo>
                <a:lnTo>
                  <a:pt x="40" y="253"/>
                </a:lnTo>
                <a:lnTo>
                  <a:pt x="37" y="248"/>
                </a:lnTo>
                <a:lnTo>
                  <a:pt x="36" y="247"/>
                </a:lnTo>
                <a:lnTo>
                  <a:pt x="32" y="243"/>
                </a:lnTo>
                <a:lnTo>
                  <a:pt x="31" y="242"/>
                </a:lnTo>
                <a:lnTo>
                  <a:pt x="28" y="237"/>
                </a:lnTo>
                <a:lnTo>
                  <a:pt x="27" y="236"/>
                </a:lnTo>
                <a:lnTo>
                  <a:pt x="24" y="232"/>
                </a:lnTo>
                <a:lnTo>
                  <a:pt x="23" y="230"/>
                </a:lnTo>
                <a:lnTo>
                  <a:pt x="20" y="226"/>
                </a:lnTo>
                <a:lnTo>
                  <a:pt x="20" y="224"/>
                </a:lnTo>
                <a:lnTo>
                  <a:pt x="17" y="220"/>
                </a:lnTo>
                <a:lnTo>
                  <a:pt x="16" y="218"/>
                </a:lnTo>
                <a:lnTo>
                  <a:pt x="14" y="213"/>
                </a:lnTo>
                <a:lnTo>
                  <a:pt x="13" y="212"/>
                </a:lnTo>
                <a:lnTo>
                  <a:pt x="11" y="207"/>
                </a:lnTo>
                <a:lnTo>
                  <a:pt x="11" y="206"/>
                </a:lnTo>
                <a:lnTo>
                  <a:pt x="9" y="200"/>
                </a:lnTo>
                <a:lnTo>
                  <a:pt x="8" y="199"/>
                </a:lnTo>
                <a:lnTo>
                  <a:pt x="6" y="194"/>
                </a:lnTo>
                <a:lnTo>
                  <a:pt x="6" y="193"/>
                </a:lnTo>
                <a:lnTo>
                  <a:pt x="4" y="187"/>
                </a:lnTo>
                <a:lnTo>
                  <a:pt x="4" y="186"/>
                </a:lnTo>
                <a:lnTo>
                  <a:pt x="3" y="180"/>
                </a:lnTo>
                <a:lnTo>
                  <a:pt x="2" y="179"/>
                </a:lnTo>
                <a:lnTo>
                  <a:pt x="1" y="174"/>
                </a:lnTo>
                <a:lnTo>
                  <a:pt x="1" y="172"/>
                </a:lnTo>
                <a:lnTo>
                  <a:pt x="0" y="167"/>
                </a:lnTo>
                <a:lnTo>
                  <a:pt x="0" y="165"/>
                </a:lnTo>
                <a:lnTo>
                  <a:pt x="0" y="160"/>
                </a:lnTo>
                <a:lnTo>
                  <a:pt x="0" y="158"/>
                </a:lnTo>
                <a:lnTo>
                  <a:pt x="0" y="153"/>
                </a:lnTo>
                <a:lnTo>
                  <a:pt x="0" y="151"/>
                </a:lnTo>
                <a:lnTo>
                  <a:pt x="0" y="146"/>
                </a:lnTo>
                <a:lnTo>
                  <a:pt x="0" y="144"/>
                </a:lnTo>
                <a:lnTo>
                  <a:pt x="0" y="138"/>
                </a:lnTo>
                <a:lnTo>
                  <a:pt x="0" y="137"/>
                </a:lnTo>
                <a:lnTo>
                  <a:pt x="1" y="131"/>
                </a:lnTo>
                <a:lnTo>
                  <a:pt x="1" y="130"/>
                </a:lnTo>
                <a:lnTo>
                  <a:pt x="2" y="124"/>
                </a:lnTo>
                <a:lnTo>
                  <a:pt x="3" y="123"/>
                </a:lnTo>
                <a:lnTo>
                  <a:pt x="4" y="117"/>
                </a:lnTo>
                <a:lnTo>
                  <a:pt x="4" y="115"/>
                </a:lnTo>
                <a:lnTo>
                  <a:pt x="6" y="110"/>
                </a:lnTo>
                <a:lnTo>
                  <a:pt x="7" y="108"/>
                </a:lnTo>
                <a:lnTo>
                  <a:pt x="9" y="103"/>
                </a:lnTo>
                <a:lnTo>
                  <a:pt x="9" y="101"/>
                </a:lnTo>
                <a:lnTo>
                  <a:pt x="12" y="95"/>
                </a:lnTo>
                <a:lnTo>
                  <a:pt x="12" y="94"/>
                </a:lnTo>
                <a:lnTo>
                  <a:pt x="15" y="88"/>
                </a:lnTo>
                <a:lnTo>
                  <a:pt x="16" y="87"/>
                </a:lnTo>
                <a:lnTo>
                  <a:pt x="19" y="81"/>
                </a:lnTo>
                <a:lnTo>
                  <a:pt x="20" y="80"/>
                </a:lnTo>
                <a:lnTo>
                  <a:pt x="23" y="74"/>
                </a:lnTo>
                <a:lnTo>
                  <a:pt x="24" y="73"/>
                </a:lnTo>
                <a:lnTo>
                  <a:pt x="28" y="67"/>
                </a:lnTo>
                <a:lnTo>
                  <a:pt x="29" y="66"/>
                </a:lnTo>
                <a:lnTo>
                  <a:pt x="33" y="61"/>
                </a:lnTo>
                <a:lnTo>
                  <a:pt x="35" y="59"/>
                </a:lnTo>
                <a:lnTo>
                  <a:pt x="39" y="54"/>
                </a:lnTo>
                <a:lnTo>
                  <a:pt x="40" y="52"/>
                </a:lnTo>
                <a:lnTo>
                  <a:pt x="45" y="47"/>
                </a:lnTo>
                <a:lnTo>
                  <a:pt x="46" y="46"/>
                </a:lnTo>
              </a:path>
            </a:pathLst>
          </a:custGeom>
          <a:solidFill>
            <a:srgbClr val="00FF00"/>
          </a:solidFill>
          <a:ln w="6985">
            <a:solidFill>
              <a:srgbClr val="000000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402" name="Text Box 27"/>
          <p:cNvSpPr txBox="1">
            <a:spLocks noChangeArrowheads="1"/>
          </p:cNvSpPr>
          <p:nvPr/>
        </p:nvSpPr>
        <p:spPr bwMode="auto">
          <a:xfrm>
            <a:off x="7292975" y="2033588"/>
            <a:ext cx="100647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b="1">
                <a:latin typeface="Tahoma" charset="0"/>
              </a:rPr>
              <a:t>X</a:t>
            </a:r>
            <a:r>
              <a:rPr lang="en-GB" b="1" baseline="30000">
                <a:latin typeface="Tahoma" charset="0"/>
              </a:rPr>
              <a:t>-</a:t>
            </a:r>
            <a:endParaRPr lang="en-GB" b="1">
              <a:latin typeface="Tahoma" charset="0"/>
            </a:endParaRPr>
          </a:p>
        </p:txBody>
      </p:sp>
      <p:sp>
        <p:nvSpPr>
          <p:cNvPr id="16403" name="AutoShape 29"/>
          <p:cNvSpPr>
            <a:spLocks noChangeArrowheads="1"/>
          </p:cNvSpPr>
          <p:nvPr/>
        </p:nvSpPr>
        <p:spPr bwMode="auto">
          <a:xfrm>
            <a:off x="395288" y="908050"/>
            <a:ext cx="8353425" cy="360363"/>
          </a:xfrm>
          <a:prstGeom prst="rightArrow">
            <a:avLst>
              <a:gd name="adj1" fmla="val 49778"/>
              <a:gd name="adj2" fmla="val 229552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6404" name="Text Box 30"/>
          <p:cNvSpPr txBox="1">
            <a:spLocks noChangeArrowheads="1"/>
          </p:cNvSpPr>
          <p:nvPr/>
        </p:nvSpPr>
        <p:spPr bwMode="auto">
          <a:xfrm>
            <a:off x="2627313" y="542925"/>
            <a:ext cx="33972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en-GB" b="1">
                <a:latin typeface="Tahoma" charset="0"/>
              </a:rPr>
              <a:t>Electronegativity Difference</a:t>
            </a:r>
          </a:p>
        </p:txBody>
      </p:sp>
      <p:sp>
        <p:nvSpPr>
          <p:cNvPr id="16405" name="Text Box 31"/>
          <p:cNvSpPr txBox="1">
            <a:spLocks noChangeArrowheads="1"/>
          </p:cNvSpPr>
          <p:nvPr/>
        </p:nvSpPr>
        <p:spPr bwMode="auto">
          <a:xfrm>
            <a:off x="323850" y="547688"/>
            <a:ext cx="3302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en-GB" b="1">
                <a:latin typeface="Tahoma" charset="0"/>
              </a:rPr>
              <a:t>0</a:t>
            </a:r>
          </a:p>
        </p:txBody>
      </p:sp>
      <p:sp>
        <p:nvSpPr>
          <p:cNvPr id="16406" name="Text Box 32"/>
          <p:cNvSpPr txBox="1">
            <a:spLocks noChangeArrowheads="1"/>
          </p:cNvSpPr>
          <p:nvPr/>
        </p:nvSpPr>
        <p:spPr bwMode="auto">
          <a:xfrm>
            <a:off x="8316913" y="547688"/>
            <a:ext cx="3302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en-GB" b="1">
                <a:latin typeface="Tahoma" charset="0"/>
              </a:rPr>
              <a:t>4</a:t>
            </a:r>
          </a:p>
        </p:txBody>
      </p:sp>
      <p:sp>
        <p:nvSpPr>
          <p:cNvPr id="16407" name="Text Box 33"/>
          <p:cNvSpPr txBox="1">
            <a:spLocks noChangeArrowheads="1"/>
          </p:cNvSpPr>
          <p:nvPr/>
        </p:nvSpPr>
        <p:spPr bwMode="auto">
          <a:xfrm>
            <a:off x="323850" y="2852738"/>
            <a:ext cx="17589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en-GB" b="1">
                <a:latin typeface="Tahoma" charset="0"/>
              </a:rPr>
              <a:t>Pure covalent</a:t>
            </a:r>
          </a:p>
        </p:txBody>
      </p:sp>
      <p:sp>
        <p:nvSpPr>
          <p:cNvPr id="16408" name="Text Box 34"/>
          <p:cNvSpPr txBox="1">
            <a:spLocks noChangeArrowheads="1"/>
          </p:cNvSpPr>
          <p:nvPr/>
        </p:nvSpPr>
        <p:spPr bwMode="auto">
          <a:xfrm>
            <a:off x="2339975" y="2924175"/>
            <a:ext cx="1862138" cy="91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GB" b="1">
                <a:latin typeface="Tahoma" charset="0"/>
              </a:rPr>
              <a:t>Polar covalent</a:t>
            </a:r>
          </a:p>
          <a:p>
            <a:pPr algn="ctr" eaLnBrk="1" hangingPunct="1"/>
            <a:r>
              <a:rPr lang="en-GB" b="1">
                <a:solidFill>
                  <a:srgbClr val="FF0000"/>
                </a:solidFill>
                <a:latin typeface="Tahoma" charset="0"/>
              </a:rPr>
              <a:t>Electrons not </a:t>
            </a:r>
          </a:p>
          <a:p>
            <a:pPr algn="ctr" eaLnBrk="1" hangingPunct="1"/>
            <a:r>
              <a:rPr lang="en-GB" b="1">
                <a:solidFill>
                  <a:srgbClr val="FF0000"/>
                </a:solidFill>
                <a:latin typeface="Tahoma" charset="0"/>
              </a:rPr>
              <a:t>equally shared</a:t>
            </a:r>
          </a:p>
        </p:txBody>
      </p:sp>
      <p:sp>
        <p:nvSpPr>
          <p:cNvPr id="16409" name="Text Box 35"/>
          <p:cNvSpPr txBox="1">
            <a:spLocks noChangeArrowheads="1"/>
          </p:cNvSpPr>
          <p:nvPr/>
        </p:nvSpPr>
        <p:spPr bwMode="auto">
          <a:xfrm>
            <a:off x="4716463" y="2852738"/>
            <a:ext cx="17938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GB" b="1">
                <a:latin typeface="Tahoma" charset="0"/>
              </a:rPr>
              <a:t>Polar ionic</a:t>
            </a:r>
          </a:p>
          <a:p>
            <a:pPr algn="ctr" eaLnBrk="1" hangingPunct="1"/>
            <a:r>
              <a:rPr lang="en-GB" b="1">
                <a:solidFill>
                  <a:srgbClr val="FF0000"/>
                </a:solidFill>
                <a:latin typeface="Tahoma" charset="0"/>
              </a:rPr>
              <a:t>Distorted ions</a:t>
            </a:r>
          </a:p>
        </p:txBody>
      </p:sp>
      <p:sp>
        <p:nvSpPr>
          <p:cNvPr id="16410" name="Text Box 36"/>
          <p:cNvSpPr txBox="1">
            <a:spLocks noChangeArrowheads="1"/>
          </p:cNvSpPr>
          <p:nvPr/>
        </p:nvSpPr>
        <p:spPr bwMode="auto">
          <a:xfrm>
            <a:off x="7235825" y="2852738"/>
            <a:ext cx="1327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en-GB" b="1">
                <a:latin typeface="Tahoma" charset="0"/>
              </a:rPr>
              <a:t>Pure ionic</a:t>
            </a:r>
          </a:p>
        </p:txBody>
      </p:sp>
      <p:sp>
        <p:nvSpPr>
          <p:cNvPr id="16411" name="AutoShape 37"/>
          <p:cNvSpPr>
            <a:spLocks noChangeArrowheads="1"/>
          </p:cNvSpPr>
          <p:nvPr/>
        </p:nvSpPr>
        <p:spPr bwMode="auto">
          <a:xfrm>
            <a:off x="755650" y="4221163"/>
            <a:ext cx="3024188" cy="431800"/>
          </a:xfrm>
          <a:prstGeom prst="rightArrow">
            <a:avLst>
              <a:gd name="adj1" fmla="val 50000"/>
              <a:gd name="adj2" fmla="val 137512"/>
            </a:avLst>
          </a:prstGeom>
          <a:solidFill>
            <a:srgbClr val="FFCC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6412" name="Text Box 38"/>
          <p:cNvSpPr txBox="1">
            <a:spLocks noChangeArrowheads="1"/>
          </p:cNvSpPr>
          <p:nvPr/>
        </p:nvSpPr>
        <p:spPr bwMode="auto">
          <a:xfrm>
            <a:off x="395288" y="4724400"/>
            <a:ext cx="388778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en-GB" b="1">
                <a:latin typeface="Tahoma" charset="0"/>
              </a:rPr>
              <a:t>Polarisation of covalent bonds</a:t>
            </a:r>
          </a:p>
        </p:txBody>
      </p:sp>
      <p:sp>
        <p:nvSpPr>
          <p:cNvPr id="16413" name="AutoShape 39"/>
          <p:cNvSpPr>
            <a:spLocks noChangeArrowheads="1"/>
          </p:cNvSpPr>
          <p:nvPr/>
        </p:nvSpPr>
        <p:spPr bwMode="auto">
          <a:xfrm rot="10800000">
            <a:off x="5148263" y="4221163"/>
            <a:ext cx="3024187" cy="431800"/>
          </a:xfrm>
          <a:prstGeom prst="rightArrow">
            <a:avLst>
              <a:gd name="adj1" fmla="val 50000"/>
              <a:gd name="adj2" fmla="val 137512"/>
            </a:avLst>
          </a:prstGeom>
          <a:solidFill>
            <a:srgbClr val="FFCC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6414" name="Text Box 40"/>
          <p:cNvSpPr txBox="1">
            <a:spLocks noChangeArrowheads="1"/>
          </p:cNvSpPr>
          <p:nvPr/>
        </p:nvSpPr>
        <p:spPr bwMode="auto">
          <a:xfrm>
            <a:off x="5651500" y="4724400"/>
            <a:ext cx="24479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en-GB" b="1">
                <a:latin typeface="Tahoma" charset="0"/>
              </a:rPr>
              <a:t>Polarisation of ions</a:t>
            </a:r>
          </a:p>
        </p:txBody>
      </p:sp>
      <p:sp>
        <p:nvSpPr>
          <p:cNvPr id="16415" name="Text Box 41"/>
          <p:cNvSpPr txBox="1">
            <a:spLocks noChangeArrowheads="1"/>
          </p:cNvSpPr>
          <p:nvPr/>
        </p:nvSpPr>
        <p:spPr bwMode="auto">
          <a:xfrm>
            <a:off x="4356100" y="5300663"/>
            <a:ext cx="2520950" cy="82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GB" sz="1600" b="1">
                <a:latin typeface="Tahoma" charset="0"/>
              </a:rPr>
              <a:t>Favoured by small, highly charged +ve ions, e.g. Li</a:t>
            </a:r>
            <a:r>
              <a:rPr lang="en-GB" sz="1600" b="1" baseline="30000">
                <a:latin typeface="Tahoma" charset="0"/>
              </a:rPr>
              <a:t>+</a:t>
            </a:r>
            <a:r>
              <a:rPr lang="en-GB" sz="1600" b="1">
                <a:latin typeface="Tahoma" charset="0"/>
              </a:rPr>
              <a:t>, Be</a:t>
            </a:r>
            <a:r>
              <a:rPr lang="en-GB" sz="1600" b="1" baseline="30000">
                <a:latin typeface="Tahoma" charset="0"/>
              </a:rPr>
              <a:t>2+</a:t>
            </a:r>
            <a:endParaRPr lang="en-GB" sz="1600" b="1">
              <a:latin typeface="Tahoma" charset="0"/>
            </a:endParaRPr>
          </a:p>
        </p:txBody>
      </p:sp>
      <p:sp>
        <p:nvSpPr>
          <p:cNvPr id="16416" name="Text Box 42"/>
          <p:cNvSpPr txBox="1">
            <a:spLocks noChangeArrowheads="1"/>
          </p:cNvSpPr>
          <p:nvPr/>
        </p:nvSpPr>
        <p:spPr bwMode="auto">
          <a:xfrm>
            <a:off x="2627313" y="1341438"/>
            <a:ext cx="373062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en-GB">
                <a:sym typeface="Symbol" charset="0"/>
              </a:rPr>
              <a:t>-</a:t>
            </a:r>
          </a:p>
        </p:txBody>
      </p:sp>
      <p:sp>
        <p:nvSpPr>
          <p:cNvPr id="16417" name="Text Box 43"/>
          <p:cNvSpPr txBox="1">
            <a:spLocks noChangeArrowheads="1"/>
          </p:cNvSpPr>
          <p:nvPr/>
        </p:nvSpPr>
        <p:spPr bwMode="auto">
          <a:xfrm>
            <a:off x="3492500" y="1557338"/>
            <a:ext cx="43021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en-GB">
                <a:sym typeface="Symbol" charset="0"/>
              </a:rPr>
              <a:t>+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5"/>
          <p:cNvSpPr>
            <a:spLocks noChangeArrowheads="1"/>
          </p:cNvSpPr>
          <p:nvPr/>
        </p:nvSpPr>
        <p:spPr bwMode="auto">
          <a:xfrm>
            <a:off x="0" y="20669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17411" name="Object 4"/>
          <p:cNvGraphicFramePr>
            <a:graphicFrameLocks noChangeAspect="1"/>
          </p:cNvGraphicFramePr>
          <p:nvPr/>
        </p:nvGraphicFramePr>
        <p:xfrm>
          <a:off x="250825" y="260350"/>
          <a:ext cx="8210550" cy="6229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20" name="Chart" r:id="rId3" imgW="3600450" imgH="2733675" progId="Excel.Chart.8">
                  <p:embed/>
                </p:oleObj>
              </mc:Choice>
              <mc:Fallback>
                <p:oleObj name="Chart" r:id="rId3" imgW="3600450" imgH="2733675" progId="Excel.Chart.8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0825" y="260350"/>
                        <a:ext cx="8210550" cy="6229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12" name="Line 6"/>
          <p:cNvSpPr>
            <a:spLocks noChangeShapeType="1"/>
          </p:cNvSpPr>
          <p:nvPr/>
        </p:nvSpPr>
        <p:spPr bwMode="auto">
          <a:xfrm flipV="1">
            <a:off x="3203575" y="765175"/>
            <a:ext cx="0" cy="4319588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413" name="Line 7"/>
          <p:cNvSpPr>
            <a:spLocks noChangeShapeType="1"/>
          </p:cNvSpPr>
          <p:nvPr/>
        </p:nvSpPr>
        <p:spPr bwMode="auto">
          <a:xfrm flipV="1">
            <a:off x="4787900" y="765175"/>
            <a:ext cx="0" cy="4319588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414" name="Text Box 8"/>
          <p:cNvSpPr txBox="1">
            <a:spLocks noChangeArrowheads="1"/>
          </p:cNvSpPr>
          <p:nvPr/>
        </p:nvSpPr>
        <p:spPr bwMode="auto">
          <a:xfrm>
            <a:off x="5076825" y="2420938"/>
            <a:ext cx="111918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GB" b="1">
                <a:latin typeface="Tahoma" charset="0"/>
              </a:rPr>
              <a:t>Ionic </a:t>
            </a:r>
          </a:p>
          <a:p>
            <a:pPr algn="ctr" eaLnBrk="1" hangingPunct="1"/>
            <a:r>
              <a:rPr lang="en-GB" b="1">
                <a:latin typeface="Tahoma" charset="0"/>
              </a:rPr>
              <a:t>bonding</a:t>
            </a:r>
          </a:p>
        </p:txBody>
      </p:sp>
      <p:sp>
        <p:nvSpPr>
          <p:cNvPr id="17415" name="Text Box 9"/>
          <p:cNvSpPr txBox="1">
            <a:spLocks noChangeArrowheads="1"/>
          </p:cNvSpPr>
          <p:nvPr/>
        </p:nvSpPr>
        <p:spPr bwMode="auto">
          <a:xfrm>
            <a:off x="1838325" y="2349500"/>
            <a:ext cx="125888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GB" b="1">
                <a:latin typeface="Tahoma" charset="0"/>
              </a:rPr>
              <a:t>Covalent </a:t>
            </a:r>
          </a:p>
          <a:p>
            <a:pPr algn="ctr" eaLnBrk="1" hangingPunct="1"/>
            <a:r>
              <a:rPr lang="en-GB" b="1">
                <a:latin typeface="Tahoma" charset="0"/>
              </a:rPr>
              <a:t>bonding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58"/>
          <p:cNvSpPr txBox="1">
            <a:spLocks noChangeArrowheads="1"/>
          </p:cNvSpPr>
          <p:nvPr/>
        </p:nvSpPr>
        <p:spPr bwMode="auto">
          <a:xfrm>
            <a:off x="2627313" y="3789363"/>
            <a:ext cx="619283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sz="2400">
                <a:latin typeface="Tahoma" charset="0"/>
              </a:rPr>
              <a:t>Difference in electronegativity decreases</a:t>
            </a:r>
          </a:p>
        </p:txBody>
      </p:sp>
      <p:graphicFrame>
        <p:nvGraphicFramePr>
          <p:cNvPr id="128100" name="Group 100"/>
          <p:cNvGraphicFramePr>
            <a:graphicFrameLocks noGrp="1"/>
          </p:cNvGraphicFramePr>
          <p:nvPr>
            <p:ph sz="half" idx="2"/>
          </p:nvPr>
        </p:nvGraphicFramePr>
        <p:xfrm>
          <a:off x="611188" y="981075"/>
          <a:ext cx="8137525" cy="2025270"/>
        </p:xfrm>
        <a:graphic>
          <a:graphicData uri="http://schemas.openxmlformats.org/drawingml/2006/table">
            <a:tbl>
              <a:tblPr/>
              <a:tblGrid>
                <a:gridCol w="1627187"/>
                <a:gridCol w="1627188"/>
                <a:gridCol w="1628775"/>
                <a:gridCol w="1627187"/>
                <a:gridCol w="1627188"/>
              </a:tblGrid>
              <a:tr h="6000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  <a:ea typeface="ＭＳ Ｐゴシック" charset="0"/>
                        <a:cs typeface="Arial" charset="0"/>
                      </a:endParaRP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ＭＳ Ｐゴシック" charset="0"/>
                          <a:cs typeface="Arial" charset="0"/>
                        </a:rPr>
                        <a:t>NaCl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ＭＳ Ｐゴシック" charset="0"/>
                          <a:cs typeface="Arial" charset="0"/>
                        </a:rPr>
                        <a:t>MgCl</a:t>
                      </a:r>
                      <a:r>
                        <a:rPr kumimoji="0" lang="en-GB" sz="2400" b="0" i="0" u="none" strike="noStrike" cap="none" normalizeH="0" baseline="-25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ＭＳ Ｐゴシック" charset="0"/>
                          <a:cs typeface="Arial" charset="0"/>
                        </a:rPr>
                        <a:t>2</a:t>
                      </a:r>
                      <a:endParaRPr kumimoji="0" lang="en-GB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  <a:ea typeface="ＭＳ Ｐゴシック" charset="0"/>
                        <a:cs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ＭＳ Ｐゴシック" charset="0"/>
                          <a:cs typeface="Arial" charset="0"/>
                        </a:rPr>
                        <a:t>AlCl</a:t>
                      </a:r>
                      <a:r>
                        <a:rPr kumimoji="0" lang="en-GB" sz="2400" b="0" i="0" u="none" strike="noStrike" cap="none" normalizeH="0" baseline="-25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ＭＳ Ｐゴシック" charset="0"/>
                          <a:cs typeface="Arial" charset="0"/>
                        </a:rPr>
                        <a:t>3</a:t>
                      </a:r>
                      <a:endParaRPr kumimoji="0" lang="en-GB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  <a:ea typeface="ＭＳ Ｐゴシック" charset="0"/>
                        <a:cs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ＭＳ Ｐゴシック" charset="0"/>
                          <a:cs typeface="Arial" charset="0"/>
                        </a:rPr>
                        <a:t>SiCl</a:t>
                      </a:r>
                      <a:r>
                        <a:rPr kumimoji="0" lang="en-GB" sz="2400" b="0" i="0" u="none" strike="noStrike" cap="none" normalizeH="0" baseline="-25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ＭＳ Ｐゴシック" charset="0"/>
                          <a:cs typeface="Arial" charset="0"/>
                        </a:rPr>
                        <a:t>4</a:t>
                      </a:r>
                      <a:endParaRPr kumimoji="0" lang="en-GB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  <a:ea typeface="ＭＳ Ｐゴシック" charset="0"/>
                        <a:cs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00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ＭＳ Ｐゴシック" charset="0"/>
                          <a:cs typeface="Arial" charset="0"/>
                        </a:rPr>
                        <a:t>Mpt</a:t>
                      </a: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ＭＳ Ｐゴシック" charset="0"/>
                          <a:cs typeface="Arial" charset="0"/>
                        </a:rPr>
                        <a:t>801</a:t>
                      </a: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ＭＳ Ｐゴシック" charset="0"/>
                          <a:cs typeface="Arial" charset="0"/>
                        </a:rPr>
                        <a:t>ºC</a:t>
                      </a:r>
                      <a:endParaRPr kumimoji="0" lang="en-GB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  <a:ea typeface="ＭＳ Ｐゴシック" charset="0"/>
                        <a:cs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ＭＳ Ｐゴシック" charset="0"/>
                          <a:cs typeface="Arial" charset="0"/>
                        </a:rPr>
                        <a:t>714</a:t>
                      </a: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ＭＳ Ｐゴシック" charset="0"/>
                          <a:cs typeface="Arial" charset="0"/>
                        </a:rPr>
                        <a:t>ºC</a:t>
                      </a:r>
                      <a:endParaRPr kumimoji="0" lang="en-GB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  <a:ea typeface="ＭＳ Ｐゴシック" charset="0"/>
                        <a:cs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ＭＳ Ｐゴシック" charset="0"/>
                          <a:cs typeface="Arial" charset="0"/>
                        </a:rPr>
                        <a:t>190</a:t>
                      </a: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ＭＳ Ｐゴシック" charset="0"/>
                          <a:cs typeface="Arial" charset="0"/>
                        </a:rPr>
                        <a:t>ºC</a:t>
                      </a:r>
                      <a:endParaRPr kumimoji="0" lang="en-GB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  <a:ea typeface="ＭＳ Ｐゴシック" charset="0"/>
                        <a:cs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ＭＳ Ｐゴシック" charset="0"/>
                          <a:cs typeface="Arial" charset="0"/>
                        </a:rPr>
                        <a:t>-70</a:t>
                      </a: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ＭＳ Ｐゴシック" charset="0"/>
                          <a:cs typeface="Arial" charset="0"/>
                        </a:rPr>
                        <a:t>ºC</a:t>
                      </a:r>
                      <a:endParaRPr kumimoji="0" lang="en-GB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  <a:ea typeface="ＭＳ Ｐゴシック" charset="0"/>
                        <a:cs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00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ＭＳ Ｐゴシック" charset="0"/>
                          <a:cs typeface="Arial" charset="0"/>
                        </a:rPr>
                        <a:t>Structure</a:t>
                      </a: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ＭＳ Ｐゴシック" charset="0"/>
                          <a:cs typeface="Arial" charset="0"/>
                        </a:rPr>
                        <a:t>Ionic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ＭＳ Ｐゴシック" charset="0"/>
                          <a:cs typeface="Arial" charset="0"/>
                        </a:rPr>
                        <a:t>Polar ionic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ＭＳ Ｐゴシック" charset="0"/>
                          <a:cs typeface="Arial" charset="0"/>
                        </a:rPr>
                        <a:t>Polar covalent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ＭＳ Ｐゴシック" charset="0"/>
                          <a:cs typeface="Arial" charset="0"/>
                        </a:rPr>
                        <a:t>Covalent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8461" name="AutoShape 102"/>
          <p:cNvSpPr>
            <a:spLocks noChangeArrowheads="1"/>
          </p:cNvSpPr>
          <p:nvPr/>
        </p:nvSpPr>
        <p:spPr bwMode="auto">
          <a:xfrm>
            <a:off x="2339975" y="3357563"/>
            <a:ext cx="6408738" cy="360362"/>
          </a:xfrm>
          <a:prstGeom prst="rightArrow">
            <a:avLst>
              <a:gd name="adj1" fmla="val 49778"/>
              <a:gd name="adj2" fmla="val 203942"/>
            </a:avLst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8462" name="Text Box 103"/>
          <p:cNvSpPr txBox="1">
            <a:spLocks noChangeArrowheads="1"/>
          </p:cNvSpPr>
          <p:nvPr/>
        </p:nvSpPr>
        <p:spPr bwMode="auto">
          <a:xfrm>
            <a:off x="2771775" y="4581525"/>
            <a:ext cx="5256213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sz="2400">
                <a:latin typeface="Tahoma" charset="0"/>
              </a:rPr>
              <a:t>+ve ion gets smaller and more highly charged, so –ve polarised more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2"/>
          <p:cNvSpPr txBox="1">
            <a:spLocks noChangeArrowheads="1"/>
          </p:cNvSpPr>
          <p:nvPr/>
        </p:nvSpPr>
        <p:spPr bwMode="auto">
          <a:xfrm>
            <a:off x="2627313" y="3789363"/>
            <a:ext cx="619283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sz="2400">
                <a:latin typeface="Tahoma" charset="0"/>
              </a:rPr>
              <a:t>Difference in electronegativity decreases</a:t>
            </a:r>
          </a:p>
        </p:txBody>
      </p:sp>
      <p:graphicFrame>
        <p:nvGraphicFramePr>
          <p:cNvPr id="166973" name="Group 61"/>
          <p:cNvGraphicFramePr>
            <a:graphicFrameLocks noGrp="1"/>
          </p:cNvGraphicFramePr>
          <p:nvPr>
            <p:ph sz="half" idx="2"/>
          </p:nvPr>
        </p:nvGraphicFramePr>
        <p:xfrm>
          <a:off x="395288" y="981075"/>
          <a:ext cx="8347075" cy="2025270"/>
        </p:xfrm>
        <a:graphic>
          <a:graphicData uri="http://schemas.openxmlformats.org/drawingml/2006/table">
            <a:tbl>
              <a:tblPr/>
              <a:tblGrid>
                <a:gridCol w="1512887"/>
                <a:gridCol w="1366838"/>
                <a:gridCol w="1366837"/>
                <a:gridCol w="1366838"/>
                <a:gridCol w="1366837"/>
                <a:gridCol w="1366838"/>
              </a:tblGrid>
              <a:tr h="6000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  <a:ea typeface="ＭＳ Ｐゴシック" charset="0"/>
                        <a:cs typeface="Arial" charset="0"/>
                      </a:endParaRP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ＭＳ Ｐゴシック" charset="0"/>
                          <a:cs typeface="Arial" charset="0"/>
                        </a:rPr>
                        <a:t>BeCl</a:t>
                      </a:r>
                      <a:r>
                        <a:rPr kumimoji="0" lang="en-GB" sz="2400" b="0" i="0" u="none" strike="noStrike" cap="none" normalizeH="0" baseline="-25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ＭＳ Ｐゴシック" charset="0"/>
                          <a:cs typeface="Arial" charset="0"/>
                        </a:rPr>
                        <a:t>2</a:t>
                      </a:r>
                      <a:endParaRPr kumimoji="0" lang="en-GB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  <a:ea typeface="ＭＳ Ｐゴシック" charset="0"/>
                        <a:cs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ＭＳ Ｐゴシック" charset="0"/>
                          <a:cs typeface="Arial" charset="0"/>
                        </a:rPr>
                        <a:t>MgCl</a:t>
                      </a:r>
                      <a:r>
                        <a:rPr kumimoji="0" lang="en-GB" sz="2400" b="0" i="0" u="none" strike="noStrike" cap="none" normalizeH="0" baseline="-25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ＭＳ Ｐゴシック" charset="0"/>
                          <a:cs typeface="Arial" charset="0"/>
                        </a:rPr>
                        <a:t>2</a:t>
                      </a:r>
                      <a:endParaRPr kumimoji="0" lang="en-GB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  <a:ea typeface="ＭＳ Ｐゴシック" charset="0"/>
                        <a:cs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ＭＳ Ｐゴシック" charset="0"/>
                          <a:cs typeface="Arial" charset="0"/>
                        </a:rPr>
                        <a:t>CaCl</a:t>
                      </a:r>
                      <a:r>
                        <a:rPr kumimoji="0" lang="en-GB" sz="2400" b="0" i="0" u="none" strike="noStrike" cap="none" normalizeH="0" baseline="-25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ＭＳ Ｐゴシック" charset="0"/>
                          <a:cs typeface="Arial" charset="0"/>
                        </a:rPr>
                        <a:t>2</a:t>
                      </a:r>
                      <a:endParaRPr kumimoji="0" lang="en-GB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  <a:ea typeface="ＭＳ Ｐゴシック" charset="0"/>
                        <a:cs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ＭＳ Ｐゴシック" charset="0"/>
                          <a:cs typeface="Arial" charset="0"/>
                        </a:rPr>
                        <a:t>SrCl</a:t>
                      </a:r>
                      <a:r>
                        <a:rPr kumimoji="0" lang="en-GB" sz="2400" b="0" i="0" u="none" strike="noStrike" cap="none" normalizeH="0" baseline="-25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ＭＳ Ｐゴシック" charset="0"/>
                          <a:cs typeface="Arial" charset="0"/>
                        </a:rPr>
                        <a:t>2</a:t>
                      </a:r>
                      <a:endParaRPr kumimoji="0" lang="en-GB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  <a:ea typeface="ＭＳ Ｐゴシック" charset="0"/>
                        <a:cs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ＭＳ Ｐゴシック" charset="0"/>
                          <a:cs typeface="Arial" charset="0"/>
                        </a:rPr>
                        <a:t>BaCl</a:t>
                      </a:r>
                      <a:r>
                        <a:rPr kumimoji="0" lang="en-GB" sz="2400" b="0" i="0" u="none" strike="noStrike" cap="none" normalizeH="0" baseline="-25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ＭＳ Ｐゴシック" charset="0"/>
                          <a:cs typeface="Arial" charset="0"/>
                        </a:rPr>
                        <a:t>2</a:t>
                      </a:r>
                      <a:endParaRPr kumimoji="0" lang="en-GB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  <a:ea typeface="ＭＳ Ｐゴシック" charset="0"/>
                        <a:cs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00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ＭＳ Ｐゴシック" charset="0"/>
                          <a:cs typeface="Arial" charset="0"/>
                        </a:rPr>
                        <a:t>Mpt</a:t>
                      </a: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ＭＳ Ｐゴシック" charset="0"/>
                          <a:cs typeface="Arial" charset="0"/>
                        </a:rPr>
                        <a:t>401</a:t>
                      </a: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ＭＳ Ｐゴシック" charset="0"/>
                          <a:cs typeface="Arial" charset="0"/>
                        </a:rPr>
                        <a:t>ºC</a:t>
                      </a:r>
                      <a:endParaRPr kumimoji="0" lang="en-GB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  <a:ea typeface="ＭＳ Ｐゴシック" charset="0"/>
                        <a:cs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ＭＳ Ｐゴシック" charset="0"/>
                          <a:cs typeface="Arial" charset="0"/>
                        </a:rPr>
                        <a:t>714</a:t>
                      </a: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ＭＳ Ｐゴシック" charset="0"/>
                          <a:cs typeface="Arial" charset="0"/>
                        </a:rPr>
                        <a:t>ºC</a:t>
                      </a:r>
                      <a:endParaRPr kumimoji="0" lang="en-GB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  <a:ea typeface="ＭＳ Ｐゴシック" charset="0"/>
                        <a:cs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ＭＳ Ｐゴシック" charset="0"/>
                          <a:cs typeface="Arial" charset="0"/>
                        </a:rPr>
                        <a:t>782</a:t>
                      </a: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ＭＳ Ｐゴシック" charset="0"/>
                          <a:cs typeface="Arial" charset="0"/>
                        </a:rPr>
                        <a:t>ºC</a:t>
                      </a:r>
                      <a:endParaRPr kumimoji="0" lang="en-GB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  <a:ea typeface="ＭＳ Ｐゴシック" charset="0"/>
                        <a:cs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ＭＳ Ｐゴシック" charset="0"/>
                          <a:cs typeface="Arial" charset="0"/>
                        </a:rPr>
                        <a:t>870</a:t>
                      </a: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ＭＳ Ｐゴシック" charset="0"/>
                          <a:cs typeface="Arial" charset="0"/>
                        </a:rPr>
                        <a:t>ºC</a:t>
                      </a:r>
                      <a:endParaRPr kumimoji="0" lang="en-GB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  <a:ea typeface="ＭＳ Ｐゴシック" charset="0"/>
                        <a:cs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ＭＳ Ｐゴシック" charset="0"/>
                          <a:cs typeface="Arial" charset="0"/>
                        </a:rPr>
                        <a:t>963</a:t>
                      </a: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ＭＳ Ｐゴシック" charset="0"/>
                          <a:cs typeface="Arial" charset="0"/>
                        </a:rPr>
                        <a:t>ºC</a:t>
                      </a:r>
                      <a:endParaRPr kumimoji="0" lang="en-GB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  <a:ea typeface="ＭＳ Ｐゴシック" charset="0"/>
                        <a:cs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00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ＭＳ Ｐゴシック" charset="0"/>
                          <a:cs typeface="Arial" charset="0"/>
                        </a:rPr>
                        <a:t>Structure</a:t>
                      </a: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ＭＳ Ｐゴシック" charset="0"/>
                          <a:cs typeface="Arial" charset="0"/>
                        </a:rPr>
                        <a:t>Polar covalent 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ＭＳ Ｐゴシック" charset="0"/>
                          <a:cs typeface="Arial" charset="0"/>
                        </a:rPr>
                        <a:t>Ionic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ＭＳ Ｐゴシック" charset="0"/>
                          <a:cs typeface="Arial" charset="0"/>
                        </a:rPr>
                        <a:t>Ionic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ＭＳ Ｐゴシック" charset="0"/>
                          <a:cs typeface="Arial" charset="0"/>
                        </a:rPr>
                        <a:t>Ionic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ＭＳ Ｐゴシック" charset="0"/>
                          <a:cs typeface="Arial" charset="0"/>
                        </a:rPr>
                        <a:t>Ionic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9489" name="AutoShape 29"/>
          <p:cNvSpPr>
            <a:spLocks noChangeArrowheads="1"/>
          </p:cNvSpPr>
          <p:nvPr/>
        </p:nvSpPr>
        <p:spPr bwMode="auto">
          <a:xfrm rot="10800000">
            <a:off x="2195513" y="3357563"/>
            <a:ext cx="6408737" cy="360362"/>
          </a:xfrm>
          <a:prstGeom prst="rightArrow">
            <a:avLst>
              <a:gd name="adj1" fmla="val 49778"/>
              <a:gd name="adj2" fmla="val 203942"/>
            </a:avLst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9490" name="Text Box 30"/>
          <p:cNvSpPr txBox="1">
            <a:spLocks noChangeArrowheads="1"/>
          </p:cNvSpPr>
          <p:nvPr/>
        </p:nvSpPr>
        <p:spPr bwMode="auto">
          <a:xfrm>
            <a:off x="2771775" y="4581525"/>
            <a:ext cx="5256213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sz="2400">
                <a:latin typeface="Tahoma" charset="0"/>
              </a:rPr>
              <a:t>+ve ion gets smaller and more highly charged, so –ve polarised more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4" descr="FG10_06-03l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716463" y="620713"/>
            <a:ext cx="4038600" cy="3622675"/>
          </a:xfrm>
        </p:spPr>
      </p:pic>
      <p:sp>
        <p:nvSpPr>
          <p:cNvPr id="20483" name="Text Box 6"/>
          <p:cNvSpPr txBox="1">
            <a:spLocks noChangeArrowheads="1"/>
          </p:cNvSpPr>
          <p:nvPr/>
        </p:nvSpPr>
        <p:spPr bwMode="auto">
          <a:xfrm>
            <a:off x="1690688" y="2924175"/>
            <a:ext cx="93662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b="1">
                <a:latin typeface="Arial Black" charset="0"/>
              </a:rPr>
              <a:t> </a:t>
            </a:r>
            <a:r>
              <a:rPr lang="en-GB" sz="4000" b="1">
                <a:latin typeface="Arial Black" charset="0"/>
              </a:rPr>
              <a:t>O</a:t>
            </a:r>
          </a:p>
        </p:txBody>
      </p:sp>
      <p:sp>
        <p:nvSpPr>
          <p:cNvPr id="20484" name="Text Box 7"/>
          <p:cNvSpPr txBox="1">
            <a:spLocks noChangeArrowheads="1"/>
          </p:cNvSpPr>
          <p:nvPr/>
        </p:nvSpPr>
        <p:spPr bwMode="auto">
          <a:xfrm>
            <a:off x="2843213" y="3500438"/>
            <a:ext cx="6477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sz="4000" b="1">
                <a:latin typeface="Arial Black" charset="0"/>
              </a:rPr>
              <a:t>H</a:t>
            </a:r>
          </a:p>
        </p:txBody>
      </p:sp>
      <p:sp>
        <p:nvSpPr>
          <p:cNvPr id="20485" name="Text Box 8"/>
          <p:cNvSpPr txBox="1">
            <a:spLocks noChangeArrowheads="1"/>
          </p:cNvSpPr>
          <p:nvPr/>
        </p:nvSpPr>
        <p:spPr bwMode="auto">
          <a:xfrm>
            <a:off x="682625" y="3500438"/>
            <a:ext cx="6477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sz="4000" b="1">
                <a:latin typeface="Arial Black" charset="0"/>
              </a:rPr>
              <a:t>H</a:t>
            </a:r>
          </a:p>
        </p:txBody>
      </p:sp>
      <p:sp>
        <p:nvSpPr>
          <p:cNvPr id="20486" name="Line 9"/>
          <p:cNvSpPr>
            <a:spLocks noChangeShapeType="1"/>
          </p:cNvSpPr>
          <p:nvPr/>
        </p:nvSpPr>
        <p:spPr bwMode="auto">
          <a:xfrm>
            <a:off x="2411413" y="3355975"/>
            <a:ext cx="431800" cy="360363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487" name="Line 10"/>
          <p:cNvSpPr>
            <a:spLocks noChangeShapeType="1"/>
          </p:cNvSpPr>
          <p:nvPr/>
        </p:nvSpPr>
        <p:spPr bwMode="auto">
          <a:xfrm flipV="1">
            <a:off x="1330325" y="3355975"/>
            <a:ext cx="431800" cy="358775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488" name="Text Box 12"/>
          <p:cNvSpPr txBox="1">
            <a:spLocks noChangeArrowheads="1"/>
          </p:cNvSpPr>
          <p:nvPr/>
        </p:nvSpPr>
        <p:spPr bwMode="auto">
          <a:xfrm>
            <a:off x="684213" y="4076700"/>
            <a:ext cx="5746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sz="2400" b="1">
                <a:latin typeface="Arial Black" charset="0"/>
                <a:sym typeface="Symbol" charset="0"/>
              </a:rPr>
              <a:t></a:t>
            </a:r>
            <a:r>
              <a:rPr lang="en-GB" sz="2400">
                <a:latin typeface="Arial Black" charset="0"/>
                <a:sym typeface="Symbol" charset="0"/>
              </a:rPr>
              <a:t>+</a:t>
            </a:r>
          </a:p>
        </p:txBody>
      </p:sp>
      <p:sp>
        <p:nvSpPr>
          <p:cNvPr id="20489" name="Text Box 13"/>
          <p:cNvSpPr txBox="1">
            <a:spLocks noChangeArrowheads="1"/>
          </p:cNvSpPr>
          <p:nvPr/>
        </p:nvSpPr>
        <p:spPr bwMode="auto">
          <a:xfrm>
            <a:off x="2916238" y="4076700"/>
            <a:ext cx="5746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sz="2400" b="1">
                <a:latin typeface="Arial Black" charset="0"/>
                <a:sym typeface="Symbol" charset="0"/>
              </a:rPr>
              <a:t></a:t>
            </a:r>
            <a:r>
              <a:rPr lang="en-GB" sz="2400">
                <a:latin typeface="Arial Black" charset="0"/>
                <a:sym typeface="Symbol" charset="0"/>
              </a:rPr>
              <a:t>+</a:t>
            </a:r>
          </a:p>
        </p:txBody>
      </p:sp>
      <p:sp>
        <p:nvSpPr>
          <p:cNvPr id="20490" name="Text Box 14"/>
          <p:cNvSpPr txBox="1">
            <a:spLocks noChangeArrowheads="1"/>
          </p:cNvSpPr>
          <p:nvPr/>
        </p:nvSpPr>
        <p:spPr bwMode="auto">
          <a:xfrm>
            <a:off x="1835150" y="2565400"/>
            <a:ext cx="5746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sz="2400" b="1">
                <a:latin typeface="Arial Black" charset="0"/>
                <a:sym typeface="Symbol" charset="0"/>
              </a:rPr>
              <a:t></a:t>
            </a:r>
            <a:r>
              <a:rPr lang="en-GB" sz="2400">
                <a:latin typeface="Arial Black" charset="0"/>
                <a:sym typeface="Symbol" charset="0"/>
              </a:rPr>
              <a:t>-</a:t>
            </a:r>
          </a:p>
        </p:txBody>
      </p:sp>
      <p:sp>
        <p:nvSpPr>
          <p:cNvPr id="20491" name="Line 15"/>
          <p:cNvSpPr>
            <a:spLocks noChangeShapeType="1"/>
          </p:cNvSpPr>
          <p:nvPr/>
        </p:nvSpPr>
        <p:spPr bwMode="auto">
          <a:xfrm>
            <a:off x="7740650" y="549275"/>
            <a:ext cx="0" cy="14398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lg" len="lg"/>
            <a:tailEnd type="none" w="lg" len="lg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492" name="Line 16"/>
          <p:cNvSpPr>
            <a:spLocks noChangeShapeType="1"/>
          </p:cNvSpPr>
          <p:nvPr/>
        </p:nvSpPr>
        <p:spPr bwMode="auto">
          <a:xfrm>
            <a:off x="7596188" y="1844675"/>
            <a:ext cx="2889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493" name="Text Box 17"/>
          <p:cNvSpPr txBox="1">
            <a:spLocks noChangeArrowheads="1"/>
          </p:cNvSpPr>
          <p:nvPr/>
        </p:nvSpPr>
        <p:spPr bwMode="auto">
          <a:xfrm>
            <a:off x="611188" y="692150"/>
            <a:ext cx="1728787" cy="7112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sz="4000" b="1">
                <a:latin typeface="Arial Black" charset="0"/>
              </a:rPr>
              <a:t>H</a:t>
            </a:r>
            <a:r>
              <a:rPr lang="en-GB" sz="4000" b="1" baseline="-25000">
                <a:latin typeface="Arial Black" charset="0"/>
              </a:rPr>
              <a:t>2</a:t>
            </a:r>
            <a:r>
              <a:rPr lang="en-GB" sz="4000" b="1">
                <a:latin typeface="Arial Black" charset="0"/>
              </a:rPr>
              <a:t>O</a:t>
            </a:r>
          </a:p>
        </p:txBody>
      </p:sp>
      <p:sp>
        <p:nvSpPr>
          <p:cNvPr id="20494" name="Text Box 18"/>
          <p:cNvSpPr txBox="1">
            <a:spLocks noChangeArrowheads="1"/>
          </p:cNvSpPr>
          <p:nvPr/>
        </p:nvSpPr>
        <p:spPr bwMode="auto">
          <a:xfrm>
            <a:off x="1979613" y="5157788"/>
            <a:ext cx="5040312" cy="588962"/>
          </a:xfrm>
          <a:prstGeom prst="rect">
            <a:avLst/>
          </a:prstGeom>
          <a:solidFill>
            <a:srgbClr val="FF99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sz="3200">
                <a:latin typeface="Arial Black" charset="0"/>
              </a:rPr>
              <a:t>Bonds: polar</a:t>
            </a:r>
          </a:p>
        </p:txBody>
      </p:sp>
      <p:sp>
        <p:nvSpPr>
          <p:cNvPr id="20495" name="Text Box 19"/>
          <p:cNvSpPr txBox="1">
            <a:spLocks noChangeArrowheads="1"/>
          </p:cNvSpPr>
          <p:nvPr/>
        </p:nvSpPr>
        <p:spPr bwMode="auto">
          <a:xfrm>
            <a:off x="1979613" y="5734050"/>
            <a:ext cx="5040312" cy="588963"/>
          </a:xfrm>
          <a:prstGeom prst="rect">
            <a:avLst/>
          </a:prstGeom>
          <a:solidFill>
            <a:srgbClr val="FF99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sz="3200">
                <a:latin typeface="Arial Black" charset="0"/>
              </a:rPr>
              <a:t>Molecule: polar</a:t>
            </a:r>
          </a:p>
        </p:txBody>
      </p:sp>
      <p:pic>
        <p:nvPicPr>
          <p:cNvPr id="20496" name="Picture 20" descr="FG10_00-75i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771775" y="692150"/>
            <a:ext cx="2663825" cy="13890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7" descr="FG10_06-06n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43438" y="620713"/>
            <a:ext cx="3363912" cy="3887787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1507" name="Text Box 3"/>
          <p:cNvSpPr txBox="1">
            <a:spLocks noChangeArrowheads="1"/>
          </p:cNvSpPr>
          <p:nvPr/>
        </p:nvSpPr>
        <p:spPr bwMode="auto">
          <a:xfrm>
            <a:off x="1692275" y="2349500"/>
            <a:ext cx="93662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b="1">
                <a:latin typeface="Arial Black" charset="0"/>
              </a:rPr>
              <a:t> </a:t>
            </a:r>
            <a:r>
              <a:rPr lang="en-GB" sz="4000" b="1">
                <a:latin typeface="Arial Black" charset="0"/>
              </a:rPr>
              <a:t>N</a:t>
            </a:r>
          </a:p>
        </p:txBody>
      </p:sp>
      <p:sp>
        <p:nvSpPr>
          <p:cNvPr id="21508" name="Text Box 4"/>
          <p:cNvSpPr txBox="1">
            <a:spLocks noChangeArrowheads="1"/>
          </p:cNvSpPr>
          <p:nvPr/>
        </p:nvSpPr>
        <p:spPr bwMode="auto">
          <a:xfrm>
            <a:off x="2844800" y="2925763"/>
            <a:ext cx="6477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sz="4000" b="1">
                <a:latin typeface="Arial Black" charset="0"/>
              </a:rPr>
              <a:t>H</a:t>
            </a:r>
          </a:p>
        </p:txBody>
      </p:sp>
      <p:sp>
        <p:nvSpPr>
          <p:cNvPr id="21509" name="Text Box 5"/>
          <p:cNvSpPr txBox="1">
            <a:spLocks noChangeArrowheads="1"/>
          </p:cNvSpPr>
          <p:nvPr/>
        </p:nvSpPr>
        <p:spPr bwMode="auto">
          <a:xfrm>
            <a:off x="684213" y="2925763"/>
            <a:ext cx="6477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sz="4000" b="1">
                <a:latin typeface="Arial Black" charset="0"/>
              </a:rPr>
              <a:t>H</a:t>
            </a:r>
          </a:p>
        </p:txBody>
      </p:sp>
      <p:sp>
        <p:nvSpPr>
          <p:cNvPr id="21510" name="Line 6"/>
          <p:cNvSpPr>
            <a:spLocks noChangeShapeType="1"/>
          </p:cNvSpPr>
          <p:nvPr/>
        </p:nvSpPr>
        <p:spPr bwMode="auto">
          <a:xfrm>
            <a:off x="2413000" y="2781300"/>
            <a:ext cx="431800" cy="360363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1511" name="Line 7"/>
          <p:cNvSpPr>
            <a:spLocks noChangeShapeType="1"/>
          </p:cNvSpPr>
          <p:nvPr/>
        </p:nvSpPr>
        <p:spPr bwMode="auto">
          <a:xfrm flipV="1">
            <a:off x="1331913" y="2781300"/>
            <a:ext cx="431800" cy="358775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1512" name="Text Box 8"/>
          <p:cNvSpPr txBox="1">
            <a:spLocks noChangeArrowheads="1"/>
          </p:cNvSpPr>
          <p:nvPr/>
        </p:nvSpPr>
        <p:spPr bwMode="auto">
          <a:xfrm>
            <a:off x="685800" y="3502025"/>
            <a:ext cx="5746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sz="2400" b="1">
                <a:latin typeface="Arial Black" charset="0"/>
                <a:sym typeface="Symbol" charset="0"/>
              </a:rPr>
              <a:t></a:t>
            </a:r>
            <a:r>
              <a:rPr lang="en-GB" sz="2400">
                <a:latin typeface="Arial Black" charset="0"/>
                <a:sym typeface="Symbol" charset="0"/>
              </a:rPr>
              <a:t>+</a:t>
            </a:r>
          </a:p>
        </p:txBody>
      </p:sp>
      <p:sp>
        <p:nvSpPr>
          <p:cNvPr id="21513" name="Text Box 9"/>
          <p:cNvSpPr txBox="1">
            <a:spLocks noChangeArrowheads="1"/>
          </p:cNvSpPr>
          <p:nvPr/>
        </p:nvSpPr>
        <p:spPr bwMode="auto">
          <a:xfrm>
            <a:off x="2917825" y="3502025"/>
            <a:ext cx="5746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sz="2400" b="1">
                <a:latin typeface="Arial Black" charset="0"/>
                <a:sym typeface="Symbol" charset="0"/>
              </a:rPr>
              <a:t></a:t>
            </a:r>
            <a:r>
              <a:rPr lang="en-GB" sz="2400">
                <a:latin typeface="Arial Black" charset="0"/>
                <a:sym typeface="Symbol" charset="0"/>
              </a:rPr>
              <a:t>+</a:t>
            </a:r>
          </a:p>
        </p:txBody>
      </p:sp>
      <p:sp>
        <p:nvSpPr>
          <p:cNvPr id="21514" name="Text Box 10"/>
          <p:cNvSpPr txBox="1">
            <a:spLocks noChangeArrowheads="1"/>
          </p:cNvSpPr>
          <p:nvPr/>
        </p:nvSpPr>
        <p:spPr bwMode="auto">
          <a:xfrm>
            <a:off x="1836738" y="1990725"/>
            <a:ext cx="5746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sz="2400" b="1">
                <a:latin typeface="Arial Black" charset="0"/>
                <a:sym typeface="Symbol" charset="0"/>
              </a:rPr>
              <a:t></a:t>
            </a:r>
            <a:r>
              <a:rPr lang="en-GB" sz="2400">
                <a:latin typeface="Arial Black" charset="0"/>
                <a:sym typeface="Symbol" charset="0"/>
              </a:rPr>
              <a:t>-</a:t>
            </a:r>
          </a:p>
        </p:txBody>
      </p:sp>
      <p:sp>
        <p:nvSpPr>
          <p:cNvPr id="21515" name="Line 11"/>
          <p:cNvSpPr>
            <a:spLocks noChangeShapeType="1"/>
          </p:cNvSpPr>
          <p:nvPr/>
        </p:nvSpPr>
        <p:spPr bwMode="auto">
          <a:xfrm>
            <a:off x="7164388" y="692150"/>
            <a:ext cx="0" cy="11509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lg" len="lg"/>
            <a:tailEnd type="none" w="lg" len="lg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1516" name="Line 12"/>
          <p:cNvSpPr>
            <a:spLocks noChangeShapeType="1"/>
          </p:cNvSpPr>
          <p:nvPr/>
        </p:nvSpPr>
        <p:spPr bwMode="auto">
          <a:xfrm>
            <a:off x="7019925" y="1700213"/>
            <a:ext cx="2889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1517" name="Text Box 13"/>
          <p:cNvSpPr txBox="1">
            <a:spLocks noChangeArrowheads="1"/>
          </p:cNvSpPr>
          <p:nvPr/>
        </p:nvSpPr>
        <p:spPr bwMode="auto">
          <a:xfrm>
            <a:off x="611188" y="692150"/>
            <a:ext cx="1728787" cy="7112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sz="4000" b="1">
                <a:latin typeface="Arial Black" charset="0"/>
              </a:rPr>
              <a:t>NH</a:t>
            </a:r>
            <a:r>
              <a:rPr lang="en-GB" sz="4000" b="1" baseline="-25000">
                <a:latin typeface="Arial Black" charset="0"/>
              </a:rPr>
              <a:t>3</a:t>
            </a:r>
            <a:endParaRPr lang="en-GB" sz="4000" b="1">
              <a:latin typeface="Arial Black" charset="0"/>
            </a:endParaRPr>
          </a:p>
        </p:txBody>
      </p:sp>
      <p:sp>
        <p:nvSpPr>
          <p:cNvPr id="21518" name="Text Box 14"/>
          <p:cNvSpPr txBox="1">
            <a:spLocks noChangeArrowheads="1"/>
          </p:cNvSpPr>
          <p:nvPr/>
        </p:nvSpPr>
        <p:spPr bwMode="auto">
          <a:xfrm>
            <a:off x="1979613" y="5157788"/>
            <a:ext cx="5040312" cy="588962"/>
          </a:xfrm>
          <a:prstGeom prst="rect">
            <a:avLst/>
          </a:prstGeom>
          <a:solidFill>
            <a:srgbClr val="FF99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sz="3200">
                <a:latin typeface="Arial Black" charset="0"/>
              </a:rPr>
              <a:t>Bonds: polar</a:t>
            </a:r>
          </a:p>
        </p:txBody>
      </p:sp>
      <p:sp>
        <p:nvSpPr>
          <p:cNvPr id="21519" name="Text Box 15"/>
          <p:cNvSpPr txBox="1">
            <a:spLocks noChangeArrowheads="1"/>
          </p:cNvSpPr>
          <p:nvPr/>
        </p:nvSpPr>
        <p:spPr bwMode="auto">
          <a:xfrm>
            <a:off x="1979613" y="5734050"/>
            <a:ext cx="5040312" cy="588963"/>
          </a:xfrm>
          <a:prstGeom prst="rect">
            <a:avLst/>
          </a:prstGeom>
          <a:solidFill>
            <a:srgbClr val="FF99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sz="3200">
                <a:latin typeface="Arial Black" charset="0"/>
              </a:rPr>
              <a:t>Molecule: polar</a:t>
            </a:r>
          </a:p>
        </p:txBody>
      </p:sp>
      <p:sp>
        <p:nvSpPr>
          <p:cNvPr id="21520" name="Line 18"/>
          <p:cNvSpPr>
            <a:spLocks noChangeShapeType="1"/>
          </p:cNvSpPr>
          <p:nvPr/>
        </p:nvSpPr>
        <p:spPr bwMode="auto">
          <a:xfrm flipH="1" flipV="1">
            <a:off x="2052638" y="2998788"/>
            <a:ext cx="1587" cy="504825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1521" name="Text Box 19"/>
          <p:cNvSpPr txBox="1">
            <a:spLocks noChangeArrowheads="1"/>
          </p:cNvSpPr>
          <p:nvPr/>
        </p:nvSpPr>
        <p:spPr bwMode="auto">
          <a:xfrm>
            <a:off x="1763713" y="3500438"/>
            <a:ext cx="6477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sz="4000" b="1">
                <a:latin typeface="Arial Black" charset="0"/>
              </a:rPr>
              <a:t>H</a:t>
            </a:r>
          </a:p>
        </p:txBody>
      </p:sp>
      <p:sp>
        <p:nvSpPr>
          <p:cNvPr id="21522" name="Text Box 20"/>
          <p:cNvSpPr txBox="1">
            <a:spLocks noChangeArrowheads="1"/>
          </p:cNvSpPr>
          <p:nvPr/>
        </p:nvSpPr>
        <p:spPr bwMode="auto">
          <a:xfrm>
            <a:off x="1763713" y="4149725"/>
            <a:ext cx="5746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sz="2400" b="1">
                <a:latin typeface="Arial Black" charset="0"/>
                <a:sym typeface="Symbol" charset="0"/>
              </a:rPr>
              <a:t></a:t>
            </a:r>
            <a:r>
              <a:rPr lang="en-GB" sz="2400">
                <a:latin typeface="Arial Black" charset="0"/>
                <a:sym typeface="Symbol" charset="0"/>
              </a:rPr>
              <a:t>+</a:t>
            </a:r>
          </a:p>
        </p:txBody>
      </p:sp>
      <p:pic>
        <p:nvPicPr>
          <p:cNvPr id="21523" name="Picture 21" descr="FG10_00-73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059113" y="620713"/>
            <a:ext cx="2160587" cy="1666875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3"/>
          <p:cNvSpPr txBox="1">
            <a:spLocks noChangeArrowheads="1"/>
          </p:cNvSpPr>
          <p:nvPr/>
        </p:nvSpPr>
        <p:spPr bwMode="auto">
          <a:xfrm>
            <a:off x="1619250" y="3573463"/>
            <a:ext cx="93662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b="1">
                <a:latin typeface="Arial Black" charset="0"/>
              </a:rPr>
              <a:t> </a:t>
            </a:r>
            <a:r>
              <a:rPr lang="en-GB" sz="4000" b="1">
                <a:latin typeface="Arial Black" charset="0"/>
              </a:rPr>
              <a:t>C</a:t>
            </a:r>
          </a:p>
        </p:txBody>
      </p:sp>
      <p:sp>
        <p:nvSpPr>
          <p:cNvPr id="22531" name="Text Box 5"/>
          <p:cNvSpPr txBox="1">
            <a:spLocks noChangeArrowheads="1"/>
          </p:cNvSpPr>
          <p:nvPr/>
        </p:nvSpPr>
        <p:spPr bwMode="auto">
          <a:xfrm>
            <a:off x="468313" y="3573463"/>
            <a:ext cx="6477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sz="4000" b="1">
                <a:latin typeface="Arial Black" charset="0"/>
              </a:rPr>
              <a:t>O</a:t>
            </a:r>
          </a:p>
        </p:txBody>
      </p:sp>
      <p:sp>
        <p:nvSpPr>
          <p:cNvPr id="22532" name="Line 7"/>
          <p:cNvSpPr>
            <a:spLocks noChangeShapeType="1"/>
          </p:cNvSpPr>
          <p:nvPr/>
        </p:nvSpPr>
        <p:spPr bwMode="auto">
          <a:xfrm flipV="1">
            <a:off x="1044575" y="3862388"/>
            <a:ext cx="646113" cy="1587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2533" name="Text Box 9"/>
          <p:cNvSpPr txBox="1">
            <a:spLocks noChangeArrowheads="1"/>
          </p:cNvSpPr>
          <p:nvPr/>
        </p:nvSpPr>
        <p:spPr bwMode="auto">
          <a:xfrm>
            <a:off x="1763713" y="3214688"/>
            <a:ext cx="5746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sz="2400" b="1">
                <a:latin typeface="Arial Black" charset="0"/>
                <a:sym typeface="Symbol" charset="0"/>
              </a:rPr>
              <a:t></a:t>
            </a:r>
            <a:r>
              <a:rPr lang="en-GB" sz="2400">
                <a:latin typeface="Arial Black" charset="0"/>
                <a:sym typeface="Symbol" charset="0"/>
              </a:rPr>
              <a:t>+</a:t>
            </a:r>
          </a:p>
        </p:txBody>
      </p:sp>
      <p:sp>
        <p:nvSpPr>
          <p:cNvPr id="22534" name="Text Box 10"/>
          <p:cNvSpPr txBox="1">
            <a:spLocks noChangeArrowheads="1"/>
          </p:cNvSpPr>
          <p:nvPr/>
        </p:nvSpPr>
        <p:spPr bwMode="auto">
          <a:xfrm>
            <a:off x="539750" y="3214688"/>
            <a:ext cx="5746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sz="2400" b="1">
                <a:latin typeface="Arial Black" charset="0"/>
                <a:sym typeface="Symbol" charset="0"/>
              </a:rPr>
              <a:t></a:t>
            </a:r>
            <a:r>
              <a:rPr lang="en-GB" sz="2400">
                <a:latin typeface="Arial Black" charset="0"/>
                <a:sym typeface="Symbol" charset="0"/>
              </a:rPr>
              <a:t>-</a:t>
            </a:r>
          </a:p>
        </p:txBody>
      </p:sp>
      <p:sp>
        <p:nvSpPr>
          <p:cNvPr id="22535" name="Line 12"/>
          <p:cNvSpPr>
            <a:spLocks noChangeShapeType="1"/>
          </p:cNvSpPr>
          <p:nvPr/>
        </p:nvSpPr>
        <p:spPr bwMode="auto">
          <a:xfrm>
            <a:off x="7596188" y="1844675"/>
            <a:ext cx="2889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2536" name="Text Box 13"/>
          <p:cNvSpPr txBox="1">
            <a:spLocks noChangeArrowheads="1"/>
          </p:cNvSpPr>
          <p:nvPr/>
        </p:nvSpPr>
        <p:spPr bwMode="auto">
          <a:xfrm>
            <a:off x="611188" y="692150"/>
            <a:ext cx="1728787" cy="7112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sz="4000" b="1">
                <a:latin typeface="Arial Black" charset="0"/>
              </a:rPr>
              <a:t>CO</a:t>
            </a:r>
            <a:r>
              <a:rPr lang="en-GB" sz="4000" b="1" baseline="-25000">
                <a:latin typeface="Arial Black" charset="0"/>
              </a:rPr>
              <a:t>2</a:t>
            </a:r>
            <a:endParaRPr lang="en-GB" sz="4000" b="1">
              <a:latin typeface="Arial Black" charset="0"/>
            </a:endParaRPr>
          </a:p>
        </p:txBody>
      </p:sp>
      <p:sp>
        <p:nvSpPr>
          <p:cNvPr id="22537" name="Text Box 14"/>
          <p:cNvSpPr txBox="1">
            <a:spLocks noChangeArrowheads="1"/>
          </p:cNvSpPr>
          <p:nvPr/>
        </p:nvSpPr>
        <p:spPr bwMode="auto">
          <a:xfrm>
            <a:off x="1979613" y="5157788"/>
            <a:ext cx="5040312" cy="588962"/>
          </a:xfrm>
          <a:prstGeom prst="rect">
            <a:avLst/>
          </a:prstGeom>
          <a:solidFill>
            <a:srgbClr val="FF99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sz="3200">
                <a:latin typeface="Arial Black" charset="0"/>
              </a:rPr>
              <a:t>Bonds: polar</a:t>
            </a:r>
          </a:p>
        </p:txBody>
      </p:sp>
      <p:sp>
        <p:nvSpPr>
          <p:cNvPr id="22538" name="Text Box 15"/>
          <p:cNvSpPr txBox="1">
            <a:spLocks noChangeArrowheads="1"/>
          </p:cNvSpPr>
          <p:nvPr/>
        </p:nvSpPr>
        <p:spPr bwMode="auto">
          <a:xfrm>
            <a:off x="1979613" y="5734050"/>
            <a:ext cx="5040312" cy="588963"/>
          </a:xfrm>
          <a:prstGeom prst="rect">
            <a:avLst/>
          </a:prstGeom>
          <a:solidFill>
            <a:srgbClr val="FF99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sz="3200">
                <a:latin typeface="Arial Black" charset="0"/>
              </a:rPr>
              <a:t>Molecule: non-polar</a:t>
            </a:r>
          </a:p>
        </p:txBody>
      </p:sp>
      <p:pic>
        <p:nvPicPr>
          <p:cNvPr id="22539" name="Picture 17" descr="FG10_06-02k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76600" y="620713"/>
            <a:ext cx="5483225" cy="2227262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2540" name="Line 18"/>
          <p:cNvSpPr>
            <a:spLocks noChangeShapeType="1"/>
          </p:cNvSpPr>
          <p:nvPr/>
        </p:nvSpPr>
        <p:spPr bwMode="auto">
          <a:xfrm flipV="1">
            <a:off x="1044575" y="4006850"/>
            <a:ext cx="646113" cy="1588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2541" name="Line 19"/>
          <p:cNvSpPr>
            <a:spLocks noChangeShapeType="1"/>
          </p:cNvSpPr>
          <p:nvPr/>
        </p:nvSpPr>
        <p:spPr bwMode="auto">
          <a:xfrm flipV="1">
            <a:off x="2268538" y="3862388"/>
            <a:ext cx="646112" cy="1587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2542" name="Line 20"/>
          <p:cNvSpPr>
            <a:spLocks noChangeShapeType="1"/>
          </p:cNvSpPr>
          <p:nvPr/>
        </p:nvSpPr>
        <p:spPr bwMode="auto">
          <a:xfrm flipV="1">
            <a:off x="2268538" y="4006850"/>
            <a:ext cx="646112" cy="1588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2543" name="Text Box 21"/>
          <p:cNvSpPr txBox="1">
            <a:spLocks noChangeArrowheads="1"/>
          </p:cNvSpPr>
          <p:nvPr/>
        </p:nvSpPr>
        <p:spPr bwMode="auto">
          <a:xfrm>
            <a:off x="2916238" y="3573463"/>
            <a:ext cx="6477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sz="4000" b="1">
                <a:latin typeface="Arial Black" charset="0"/>
              </a:rPr>
              <a:t>O</a:t>
            </a:r>
          </a:p>
        </p:txBody>
      </p:sp>
      <p:sp>
        <p:nvSpPr>
          <p:cNvPr id="22544" name="Text Box 22"/>
          <p:cNvSpPr txBox="1">
            <a:spLocks noChangeArrowheads="1"/>
          </p:cNvSpPr>
          <p:nvPr/>
        </p:nvSpPr>
        <p:spPr bwMode="auto">
          <a:xfrm>
            <a:off x="2987675" y="3214688"/>
            <a:ext cx="5746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sz="2400" b="1">
                <a:latin typeface="Arial Black" charset="0"/>
                <a:sym typeface="Symbol" charset="0"/>
              </a:rPr>
              <a:t></a:t>
            </a:r>
            <a:r>
              <a:rPr lang="en-GB" sz="2400">
                <a:latin typeface="Arial Black" charset="0"/>
                <a:sym typeface="Symbol" charset="0"/>
              </a:rPr>
              <a:t>-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554" name="Group 32"/>
          <p:cNvGrpSpPr>
            <a:grpSpLocks/>
          </p:cNvGrpSpPr>
          <p:nvPr/>
        </p:nvGrpSpPr>
        <p:grpSpPr bwMode="auto">
          <a:xfrm>
            <a:off x="2051050" y="1844675"/>
            <a:ext cx="5689600" cy="2852738"/>
            <a:chOff x="1882" y="0"/>
            <a:chExt cx="3584" cy="1797"/>
          </a:xfrm>
        </p:grpSpPr>
        <p:grpSp>
          <p:nvGrpSpPr>
            <p:cNvPr id="23573" name="Group 31"/>
            <p:cNvGrpSpPr>
              <a:grpSpLocks/>
            </p:cNvGrpSpPr>
            <p:nvPr/>
          </p:nvGrpSpPr>
          <p:grpSpPr bwMode="auto">
            <a:xfrm>
              <a:off x="1882" y="119"/>
              <a:ext cx="3584" cy="1652"/>
              <a:chOff x="1882" y="119"/>
              <a:chExt cx="3584" cy="1652"/>
            </a:xfrm>
          </p:grpSpPr>
          <p:pic>
            <p:nvPicPr>
              <p:cNvPr id="23575" name="Picture 22" descr="FG10_00-80un"/>
              <p:cNvPicPr>
                <a:picLocks noChangeAspect="1" noChangeArrowheads="1"/>
              </p:cNvPicPr>
              <p:nvPr/>
            </p:nvPicPr>
            <p:blipFill>
              <a:blip r:embed="rId2" cstate="email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018" y="164"/>
                <a:ext cx="3448" cy="160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</p:pic>
          <p:sp>
            <p:nvSpPr>
              <p:cNvPr id="23576" name="Text Box 29"/>
              <p:cNvSpPr txBox="1">
                <a:spLocks noChangeArrowheads="1"/>
              </p:cNvSpPr>
              <p:nvPr/>
            </p:nvSpPr>
            <p:spPr bwMode="auto">
              <a:xfrm>
                <a:off x="1882" y="119"/>
                <a:ext cx="2041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Arial" charset="0"/>
                    <a:cs typeface="Arial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endParaRPr lang="en-US"/>
              </a:p>
            </p:txBody>
          </p:sp>
        </p:grpSp>
        <p:sp>
          <p:nvSpPr>
            <p:cNvPr id="23574" name="Rectangle 30"/>
            <p:cNvSpPr>
              <a:spLocks noChangeArrowheads="1"/>
            </p:cNvSpPr>
            <p:nvPr/>
          </p:nvSpPr>
          <p:spPr bwMode="auto">
            <a:xfrm>
              <a:off x="1973" y="0"/>
              <a:ext cx="1769" cy="179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3555" name="Text Box 13"/>
          <p:cNvSpPr txBox="1">
            <a:spLocks noChangeArrowheads="1"/>
          </p:cNvSpPr>
          <p:nvPr/>
        </p:nvSpPr>
        <p:spPr bwMode="auto">
          <a:xfrm>
            <a:off x="539750" y="476250"/>
            <a:ext cx="1728788" cy="7112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sz="4000" b="1">
                <a:latin typeface="Arial Black" charset="0"/>
              </a:rPr>
              <a:t>CCl</a:t>
            </a:r>
            <a:r>
              <a:rPr lang="en-GB" sz="4000" b="1" baseline="-25000">
                <a:latin typeface="Arial Black" charset="0"/>
              </a:rPr>
              <a:t>4</a:t>
            </a:r>
            <a:endParaRPr lang="en-GB" sz="4000" b="1">
              <a:latin typeface="Arial Black" charset="0"/>
            </a:endParaRPr>
          </a:p>
        </p:txBody>
      </p:sp>
      <p:sp>
        <p:nvSpPr>
          <p:cNvPr id="23556" name="Text Box 14"/>
          <p:cNvSpPr txBox="1">
            <a:spLocks noChangeArrowheads="1"/>
          </p:cNvSpPr>
          <p:nvPr/>
        </p:nvSpPr>
        <p:spPr bwMode="auto">
          <a:xfrm>
            <a:off x="1979613" y="5157788"/>
            <a:ext cx="5040312" cy="588962"/>
          </a:xfrm>
          <a:prstGeom prst="rect">
            <a:avLst/>
          </a:prstGeom>
          <a:solidFill>
            <a:srgbClr val="FF99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sz="3200">
                <a:latin typeface="Arial Black" charset="0"/>
              </a:rPr>
              <a:t>Bonds: polar</a:t>
            </a:r>
          </a:p>
        </p:txBody>
      </p:sp>
      <p:sp>
        <p:nvSpPr>
          <p:cNvPr id="23557" name="Text Box 15"/>
          <p:cNvSpPr txBox="1">
            <a:spLocks noChangeArrowheads="1"/>
          </p:cNvSpPr>
          <p:nvPr/>
        </p:nvSpPr>
        <p:spPr bwMode="auto">
          <a:xfrm>
            <a:off x="1979613" y="5734050"/>
            <a:ext cx="5040312" cy="588963"/>
          </a:xfrm>
          <a:prstGeom prst="rect">
            <a:avLst/>
          </a:prstGeom>
          <a:solidFill>
            <a:srgbClr val="FF99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sz="3200">
                <a:latin typeface="Arial Black" charset="0"/>
              </a:rPr>
              <a:t>Molecule: non-polar</a:t>
            </a:r>
          </a:p>
        </p:txBody>
      </p:sp>
      <p:grpSp>
        <p:nvGrpSpPr>
          <p:cNvPr id="23558" name="Group 28"/>
          <p:cNvGrpSpPr>
            <a:grpSpLocks/>
          </p:cNvGrpSpPr>
          <p:nvPr/>
        </p:nvGrpSpPr>
        <p:grpSpPr bwMode="auto">
          <a:xfrm>
            <a:off x="900113" y="1557338"/>
            <a:ext cx="3168650" cy="3627437"/>
            <a:chOff x="1792" y="754"/>
            <a:chExt cx="1996" cy="2285"/>
          </a:xfrm>
        </p:grpSpPr>
        <p:sp>
          <p:nvSpPr>
            <p:cNvPr id="23559" name="Text Box 3"/>
            <p:cNvSpPr txBox="1">
              <a:spLocks noChangeArrowheads="1"/>
            </p:cNvSpPr>
            <p:nvPr/>
          </p:nvSpPr>
          <p:spPr bwMode="auto">
            <a:xfrm>
              <a:off x="2518" y="1617"/>
              <a:ext cx="590" cy="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GB" b="1">
                  <a:latin typeface="Arial Black" charset="0"/>
                </a:rPr>
                <a:t> </a:t>
              </a:r>
              <a:r>
                <a:rPr lang="en-GB" sz="4000" b="1">
                  <a:latin typeface="Arial Black" charset="0"/>
                </a:rPr>
                <a:t>C</a:t>
              </a:r>
            </a:p>
          </p:txBody>
        </p:sp>
        <p:sp>
          <p:nvSpPr>
            <p:cNvPr id="23560" name="Line 6"/>
            <p:cNvSpPr>
              <a:spLocks noChangeShapeType="1"/>
            </p:cNvSpPr>
            <p:nvPr/>
          </p:nvSpPr>
          <p:spPr bwMode="auto">
            <a:xfrm>
              <a:off x="2972" y="1889"/>
              <a:ext cx="272" cy="227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3561" name="Line 7"/>
            <p:cNvSpPr>
              <a:spLocks noChangeShapeType="1"/>
            </p:cNvSpPr>
            <p:nvPr/>
          </p:nvSpPr>
          <p:spPr bwMode="auto">
            <a:xfrm flipV="1">
              <a:off x="2291" y="1889"/>
              <a:ext cx="272" cy="226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3562" name="Text Box 8"/>
            <p:cNvSpPr txBox="1">
              <a:spLocks noChangeArrowheads="1"/>
            </p:cNvSpPr>
            <p:nvPr/>
          </p:nvSpPr>
          <p:spPr bwMode="auto">
            <a:xfrm>
              <a:off x="1884" y="2343"/>
              <a:ext cx="36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GB" sz="2400" b="1">
                  <a:latin typeface="Arial Black" charset="0"/>
                  <a:sym typeface="Symbol" charset="0"/>
                </a:rPr>
                <a:t></a:t>
              </a:r>
              <a:r>
                <a:rPr lang="en-GB" sz="2400">
                  <a:latin typeface="Arial Black" charset="0"/>
                  <a:sym typeface="Symbol" charset="0"/>
                </a:rPr>
                <a:t>-</a:t>
              </a:r>
            </a:p>
          </p:txBody>
        </p:sp>
        <p:sp>
          <p:nvSpPr>
            <p:cNvPr id="23563" name="Text Box 9"/>
            <p:cNvSpPr txBox="1">
              <a:spLocks noChangeArrowheads="1"/>
            </p:cNvSpPr>
            <p:nvPr/>
          </p:nvSpPr>
          <p:spPr bwMode="auto">
            <a:xfrm>
              <a:off x="3290" y="2343"/>
              <a:ext cx="36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GB" sz="2400" b="1">
                  <a:latin typeface="Arial Black" charset="0"/>
                  <a:sym typeface="Symbol" charset="0"/>
                </a:rPr>
                <a:t></a:t>
              </a:r>
              <a:r>
                <a:rPr lang="en-GB" sz="2400">
                  <a:latin typeface="Arial Black" charset="0"/>
                  <a:sym typeface="Symbol" charset="0"/>
                </a:rPr>
                <a:t>-</a:t>
              </a:r>
            </a:p>
          </p:txBody>
        </p:sp>
        <p:sp>
          <p:nvSpPr>
            <p:cNvPr id="23564" name="Text Box 10"/>
            <p:cNvSpPr txBox="1">
              <a:spLocks noChangeArrowheads="1"/>
            </p:cNvSpPr>
            <p:nvPr/>
          </p:nvSpPr>
          <p:spPr bwMode="auto">
            <a:xfrm>
              <a:off x="2881" y="1526"/>
              <a:ext cx="36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GB" sz="2400" b="1">
                  <a:latin typeface="Arial Black" charset="0"/>
                  <a:sym typeface="Symbol" charset="0"/>
                </a:rPr>
                <a:t></a:t>
              </a:r>
              <a:r>
                <a:rPr lang="en-GB" sz="2400">
                  <a:latin typeface="Arial Black" charset="0"/>
                  <a:sym typeface="Symbol" charset="0"/>
                </a:rPr>
                <a:t>+</a:t>
              </a:r>
            </a:p>
          </p:txBody>
        </p:sp>
        <p:sp>
          <p:nvSpPr>
            <p:cNvPr id="23565" name="Line 16"/>
            <p:cNvSpPr>
              <a:spLocks noChangeShapeType="1"/>
            </p:cNvSpPr>
            <p:nvPr/>
          </p:nvSpPr>
          <p:spPr bwMode="auto">
            <a:xfrm flipH="1" flipV="1">
              <a:off x="2745" y="2026"/>
              <a:ext cx="1" cy="318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3566" name="Text Box 17"/>
            <p:cNvSpPr txBox="1">
              <a:spLocks noChangeArrowheads="1"/>
            </p:cNvSpPr>
            <p:nvPr/>
          </p:nvSpPr>
          <p:spPr bwMode="auto">
            <a:xfrm>
              <a:off x="2518" y="2342"/>
              <a:ext cx="590" cy="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GB" sz="4000" b="1">
                  <a:latin typeface="Arial Black" charset="0"/>
                </a:rPr>
                <a:t>Cl</a:t>
              </a:r>
            </a:p>
          </p:txBody>
        </p:sp>
        <p:sp>
          <p:nvSpPr>
            <p:cNvPr id="23567" name="Text Box 18"/>
            <p:cNvSpPr txBox="1">
              <a:spLocks noChangeArrowheads="1"/>
            </p:cNvSpPr>
            <p:nvPr/>
          </p:nvSpPr>
          <p:spPr bwMode="auto">
            <a:xfrm>
              <a:off x="2563" y="2751"/>
              <a:ext cx="36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GB" sz="2400" b="1">
                  <a:latin typeface="Arial Black" charset="0"/>
                  <a:sym typeface="Symbol" charset="0"/>
                </a:rPr>
                <a:t></a:t>
              </a:r>
              <a:r>
                <a:rPr lang="en-GB" sz="2400">
                  <a:latin typeface="Arial Black" charset="0"/>
                  <a:sym typeface="Symbol" charset="0"/>
                </a:rPr>
                <a:t>-</a:t>
              </a:r>
            </a:p>
          </p:txBody>
        </p:sp>
        <p:sp>
          <p:nvSpPr>
            <p:cNvPr id="23568" name="Text Box 23"/>
            <p:cNvSpPr txBox="1">
              <a:spLocks noChangeArrowheads="1"/>
            </p:cNvSpPr>
            <p:nvPr/>
          </p:nvSpPr>
          <p:spPr bwMode="auto">
            <a:xfrm>
              <a:off x="3198" y="1979"/>
              <a:ext cx="590" cy="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GB" sz="4000" b="1">
                  <a:latin typeface="Arial Black" charset="0"/>
                </a:rPr>
                <a:t>Cl</a:t>
              </a:r>
            </a:p>
          </p:txBody>
        </p:sp>
        <p:sp>
          <p:nvSpPr>
            <p:cNvPr id="23569" name="Text Box 24"/>
            <p:cNvSpPr txBox="1">
              <a:spLocks noChangeArrowheads="1"/>
            </p:cNvSpPr>
            <p:nvPr/>
          </p:nvSpPr>
          <p:spPr bwMode="auto">
            <a:xfrm>
              <a:off x="1792" y="1934"/>
              <a:ext cx="590" cy="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GB" sz="4000" b="1">
                  <a:latin typeface="Arial Black" charset="0"/>
                </a:rPr>
                <a:t>Cl</a:t>
              </a:r>
            </a:p>
          </p:txBody>
        </p:sp>
        <p:sp>
          <p:nvSpPr>
            <p:cNvPr id="23570" name="Text Box 25"/>
            <p:cNvSpPr txBox="1">
              <a:spLocks noChangeArrowheads="1"/>
            </p:cNvSpPr>
            <p:nvPr/>
          </p:nvSpPr>
          <p:spPr bwMode="auto">
            <a:xfrm>
              <a:off x="2472" y="935"/>
              <a:ext cx="590" cy="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GB" sz="4000" b="1">
                  <a:latin typeface="Arial Black" charset="0"/>
                </a:rPr>
                <a:t>Cl</a:t>
              </a:r>
            </a:p>
          </p:txBody>
        </p:sp>
        <p:sp>
          <p:nvSpPr>
            <p:cNvPr id="23571" name="Line 26"/>
            <p:cNvSpPr>
              <a:spLocks noChangeShapeType="1"/>
            </p:cNvSpPr>
            <p:nvPr/>
          </p:nvSpPr>
          <p:spPr bwMode="auto">
            <a:xfrm flipH="1" flipV="1">
              <a:off x="2744" y="1344"/>
              <a:ext cx="1" cy="318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3572" name="Text Box 27"/>
            <p:cNvSpPr txBox="1">
              <a:spLocks noChangeArrowheads="1"/>
            </p:cNvSpPr>
            <p:nvPr/>
          </p:nvSpPr>
          <p:spPr bwMode="auto">
            <a:xfrm>
              <a:off x="2562" y="754"/>
              <a:ext cx="36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GB" sz="2400" b="1">
                  <a:latin typeface="Arial Black" charset="0"/>
                  <a:sym typeface="Symbol" charset="0"/>
                </a:rPr>
                <a:t></a:t>
              </a:r>
              <a:r>
                <a:rPr lang="en-GB" sz="2400">
                  <a:latin typeface="Arial Black" charset="0"/>
                  <a:sym typeface="Symbol" charset="0"/>
                </a:rPr>
                <a:t>-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4" descr="0005-009-samplesshap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8313" y="692150"/>
            <a:ext cx="8224837" cy="5519738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1331</TotalTime>
  <Words>543</Words>
  <Application>Microsoft Office PowerPoint</Application>
  <PresentationFormat>On-screen Show (4:3)</PresentationFormat>
  <Paragraphs>280</Paragraphs>
  <Slides>22</Slides>
  <Notes>1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32" baseType="lpstr">
      <vt:lpstr>ＭＳ Ｐゴシック</vt:lpstr>
      <vt:lpstr>Arial</vt:lpstr>
      <vt:lpstr>Arial Black</vt:lpstr>
      <vt:lpstr>Symbol</vt:lpstr>
      <vt:lpstr>Tahoma</vt:lpstr>
      <vt:lpstr>Times New Roman</vt:lpstr>
      <vt:lpstr>Verdana</vt:lpstr>
      <vt:lpstr>Default Design</vt:lpstr>
      <vt:lpstr>1_Default Design</vt:lpstr>
      <vt:lpstr>Chart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>Chemsheets</Company>
  <LinksUpToDate>false</LinksUpToDate>
  <SharedDoc>false</SharedDoc>
  <HyperlinkBase/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subject/>
  <dc:creator>Chemsheets</dc:creator>
  <cp:keywords/>
  <dc:description/>
  <cp:lastModifiedBy>MorrowE</cp:lastModifiedBy>
  <cp:revision>51</cp:revision>
  <dcterms:created xsi:type="dcterms:W3CDTF">2005-01-26T08:32:28Z</dcterms:created>
  <dcterms:modified xsi:type="dcterms:W3CDTF">2018-06-11T07:01:28Z</dcterms:modified>
  <cp:category/>
</cp:coreProperties>
</file>