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Lst>
  <p:sldSz cy="6858000" cx="12192000"/>
  <p:notesSz cx="6858000" cy="9144000"/>
  <p:embeddedFontLst>
    <p:embeddedFont>
      <p:font typeface="Overlock"/>
      <p:regular r:id="rId11"/>
      <p:bold r:id="rId12"/>
      <p:italic r:id="rId13"/>
      <p:boldItalic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Overlock-regular.fntdata"/><Relationship Id="rId10" Type="http://schemas.openxmlformats.org/officeDocument/2006/relationships/slide" Target="slides/slide6.xml"/><Relationship Id="rId13" Type="http://schemas.openxmlformats.org/officeDocument/2006/relationships/font" Target="fonts/Overlock-italic.fntdata"/><Relationship Id="rId12" Type="http://schemas.openxmlformats.org/officeDocument/2006/relationships/font" Target="fonts/Overlock-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4" Type="http://schemas.openxmlformats.org/officeDocument/2006/relationships/font" Target="fonts/Overlock-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hyperlink" Target="https://www.youtube.com/watch?v=ErSjc1PEGKE"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7.png"/><Relationship Id="rId6"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1.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2.png"/><Relationship Id="rId5" Type="http://schemas.openxmlformats.org/officeDocument/2006/relationships/image" Target="../media/image8.png"/><Relationship Id="rId6" Type="http://schemas.openxmlformats.org/officeDocument/2006/relationships/image" Target="../media/image10.png"/><Relationship Id="rId7" Type="http://schemas.openxmlformats.org/officeDocument/2006/relationships/image" Target="../media/image13.png"/><Relationship Id="rId8"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3" name="Shape 103"/>
        <p:cNvGrpSpPr/>
        <p:nvPr/>
      </p:nvGrpSpPr>
      <p:grpSpPr>
        <a:xfrm>
          <a:off x="0" y="0"/>
          <a:ext cx="0" cy="0"/>
          <a:chOff x="0" y="0"/>
          <a:chExt cx="0" cy="0"/>
        </a:xfrm>
      </p:grpSpPr>
      <p:sp>
        <p:nvSpPr>
          <p:cNvPr id="104" name="Google Shape;104;p13"/>
          <p:cNvSpPr/>
          <p:nvPr/>
        </p:nvSpPr>
        <p:spPr>
          <a:xfrm>
            <a:off x="0" y="-1"/>
            <a:ext cx="1219200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05" name="Google Shape;105;p13"/>
          <p:cNvPicPr preferRelativeResize="0"/>
          <p:nvPr/>
        </p:nvPicPr>
        <p:blipFill rotWithShape="1">
          <a:blip r:embed="rId3">
            <a:alphaModFix/>
          </a:blip>
          <a:srcRect b="1121" l="0" r="0" t="14609"/>
          <a:stretch/>
        </p:blipFill>
        <p:spPr>
          <a:xfrm>
            <a:off x="20" y="10"/>
            <a:ext cx="12191980" cy="6857989"/>
          </a:xfrm>
          <a:prstGeom prst="rect">
            <a:avLst/>
          </a:prstGeom>
          <a:noFill/>
          <a:ln>
            <a:noFill/>
          </a:ln>
        </p:spPr>
      </p:pic>
      <p:sp>
        <p:nvSpPr>
          <p:cNvPr id="106" name="Google Shape;106;p13"/>
          <p:cNvSpPr/>
          <p:nvPr/>
        </p:nvSpPr>
        <p:spPr>
          <a:xfrm>
            <a:off x="0" y="1"/>
            <a:ext cx="12192000" cy="6857999"/>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7" name="Google Shape;107;p13"/>
          <p:cNvSpPr/>
          <p:nvPr/>
        </p:nvSpPr>
        <p:spPr>
          <a:xfrm>
            <a:off x="1524" y="0"/>
            <a:ext cx="12188952" cy="6858000"/>
          </a:xfrm>
          <a:prstGeom prst="rect">
            <a:avLst/>
          </a:prstGeom>
          <a:blipFill rotWithShape="1">
            <a:blip r:embed="rId4">
              <a:alphaModFix amt="30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8" name="Google Shape;108;p13"/>
          <p:cNvSpPr txBox="1"/>
          <p:nvPr>
            <p:ph type="ctrTitle"/>
          </p:nvPr>
        </p:nvSpPr>
        <p:spPr>
          <a:xfrm>
            <a:off x="1051560" y="1432223"/>
            <a:ext cx="9966960" cy="3035808"/>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GB">
                <a:solidFill>
                  <a:srgbClr val="FFFFFF"/>
                </a:solidFill>
              </a:rPr>
              <a:t>CORNELL NOTES </a:t>
            </a:r>
            <a:endParaRPr/>
          </a:p>
        </p:txBody>
      </p:sp>
      <p:sp>
        <p:nvSpPr>
          <p:cNvPr id="109" name="Google Shape;109;p1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GB">
                <a:solidFill>
                  <a:srgbClr val="FFFFFF"/>
                </a:solidFill>
              </a:rPr>
              <a:t>A specific strategy to help your long term learning.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3" name="Shape 113"/>
        <p:cNvGrpSpPr/>
        <p:nvPr/>
      </p:nvGrpSpPr>
      <p:grpSpPr>
        <a:xfrm>
          <a:off x="0" y="0"/>
          <a:ext cx="0" cy="0"/>
          <a:chOff x="0" y="0"/>
          <a:chExt cx="0" cy="0"/>
        </a:xfrm>
      </p:grpSpPr>
      <p:sp>
        <p:nvSpPr>
          <p:cNvPr id="114" name="Google Shape;114;p14"/>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4"/>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 name="Google Shape;117;p14"/>
          <p:cNvGrpSpPr/>
          <p:nvPr/>
        </p:nvGrpSpPr>
        <p:grpSpPr>
          <a:xfrm>
            <a:off x="9649215" y="4068923"/>
            <a:ext cx="1080904" cy="1080902"/>
            <a:chOff x="9685338" y="4460675"/>
            <a:chExt cx="1080904" cy="1080902"/>
          </a:xfrm>
        </p:grpSpPr>
        <p:sp>
          <p:nvSpPr>
            <p:cNvPr id="118" name="Google Shape;118;p14"/>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0" name="Google Shape;120;p14"/>
          <p:cNvSpPr/>
          <p:nvPr/>
        </p:nvSpPr>
        <p:spPr>
          <a:xfrm>
            <a:off x="-7620" y="-1"/>
            <a:ext cx="1220724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1" name="Google Shape;121;p14"/>
          <p:cNvSpPr/>
          <p:nvPr/>
        </p:nvSpPr>
        <p:spPr>
          <a:xfrm>
            <a:off x="920834" y="928117"/>
            <a:ext cx="10351008"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22" name="Google Shape;122;p14"/>
          <p:cNvPicPr preferRelativeResize="0"/>
          <p:nvPr/>
        </p:nvPicPr>
        <p:blipFill rotWithShape="1">
          <a:blip r:embed="rId5">
            <a:alphaModFix/>
          </a:blip>
          <a:srcRect b="2" l="0" r="480" t="0"/>
          <a:stretch/>
        </p:blipFill>
        <p:spPr>
          <a:xfrm>
            <a:off x="918124" y="1111504"/>
            <a:ext cx="3723212" cy="4578096"/>
          </a:xfrm>
          <a:prstGeom prst="rect">
            <a:avLst/>
          </a:prstGeom>
          <a:noFill/>
          <a:ln>
            <a:noFill/>
          </a:ln>
        </p:spPr>
      </p:pic>
      <p:sp>
        <p:nvSpPr>
          <p:cNvPr id="123" name="Google Shape;123;p14"/>
          <p:cNvSpPr/>
          <p:nvPr/>
        </p:nvSpPr>
        <p:spPr>
          <a:xfrm>
            <a:off x="4641336" y="1110053"/>
            <a:ext cx="6630506" cy="4580301"/>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4" name="Google Shape;124;p14"/>
          <p:cNvSpPr txBox="1"/>
          <p:nvPr/>
        </p:nvSpPr>
        <p:spPr>
          <a:xfrm>
            <a:off x="4961376" y="1432223"/>
            <a:ext cx="6057144" cy="3357976"/>
          </a:xfrm>
          <a:prstGeom prst="rect">
            <a:avLst/>
          </a:prstGeom>
          <a:noFill/>
          <a:ln>
            <a:noFill/>
          </a:ln>
        </p:spPr>
        <p:txBody>
          <a:bodyPr anchorCtr="0" anchor="ctr" bIns="45700" lIns="91425" spcFirstLastPara="1" rIns="91425" wrap="square" tIns="45700">
            <a:normAutofit/>
          </a:bodyPr>
          <a:lstStyle/>
          <a:p>
            <a:pPr indent="0" lvl="0" marL="0" marR="0" rtl="0" algn="l">
              <a:lnSpc>
                <a:spcPct val="80000"/>
              </a:lnSpc>
              <a:spcBef>
                <a:spcPts val="0"/>
              </a:spcBef>
              <a:spcAft>
                <a:spcPts val="0"/>
              </a:spcAft>
              <a:buNone/>
            </a:pPr>
            <a:r>
              <a:rPr b="0" i="0" lang="en-GB" sz="8000" u="none" cap="none" strike="noStrike">
                <a:latin typeface="Rockwell"/>
                <a:ea typeface="Rockwell"/>
                <a:cs typeface="Rockwell"/>
                <a:sym typeface="Rockwell"/>
              </a:rPr>
              <a:t>CORNELL NOTES METHOD </a:t>
            </a:r>
            <a:endParaRPr/>
          </a:p>
        </p:txBody>
      </p:sp>
      <p:sp>
        <p:nvSpPr>
          <p:cNvPr id="125" name="Google Shape;125;p14"/>
          <p:cNvSpPr/>
          <p:nvPr/>
        </p:nvSpPr>
        <p:spPr>
          <a:xfrm>
            <a:off x="920834" y="5780565"/>
            <a:ext cx="10351008"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26" name="Google Shape;126;p14"/>
          <p:cNvGrpSpPr/>
          <p:nvPr/>
        </p:nvGrpSpPr>
        <p:grpSpPr>
          <a:xfrm>
            <a:off x="9646920" y="5257800"/>
            <a:ext cx="1080904" cy="1080902"/>
            <a:chOff x="9685338" y="4460675"/>
            <a:chExt cx="1080904" cy="1080902"/>
          </a:xfrm>
        </p:grpSpPr>
        <p:sp>
          <p:nvSpPr>
            <p:cNvPr id="127" name="Google Shape;127;p14"/>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8" name="Google Shape;128;p1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29" name="Google Shape;129;p14"/>
          <p:cNvSpPr/>
          <p:nvPr/>
        </p:nvSpPr>
        <p:spPr>
          <a:xfrm>
            <a:off x="5906543" y="5372679"/>
            <a:ext cx="5468613"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1800" u="sng" cap="none" strike="noStrike">
                <a:solidFill>
                  <a:schemeClr val="hlink"/>
                </a:solidFill>
                <a:latin typeface="Rockwell"/>
                <a:ea typeface="Rockwell"/>
                <a:cs typeface="Rockwell"/>
                <a:sym typeface="Rockwell"/>
                <a:hlinkClick r:id="rId6"/>
              </a:rPr>
              <a:t>https://www.youtube.com/watch?v=ErSjc1PEGKE</a:t>
            </a:r>
            <a:endParaRPr b="0" i="0" sz="1800" u="none" cap="none" strike="noStrike">
              <a:solidFill>
                <a:schemeClr val="dk1"/>
              </a:solidFill>
              <a:latin typeface="Rockwell"/>
              <a:ea typeface="Rockwell"/>
              <a:cs typeface="Rockwell"/>
              <a:sym typeface="Rockwe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15"/>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5" name="Google Shape;135;p15"/>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6" name="Google Shape;136;p15"/>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37" name="Google Shape;137;p15"/>
          <p:cNvGrpSpPr/>
          <p:nvPr/>
        </p:nvGrpSpPr>
        <p:grpSpPr>
          <a:xfrm>
            <a:off x="9649215" y="4068923"/>
            <a:ext cx="1080904" cy="1080902"/>
            <a:chOff x="9685338" y="4460675"/>
            <a:chExt cx="1080904" cy="1080902"/>
          </a:xfrm>
        </p:grpSpPr>
        <p:sp>
          <p:nvSpPr>
            <p:cNvPr id="138" name="Google Shape;138;p15"/>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39" name="Google Shape;139;p1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40" name="Google Shape;140;p15"/>
          <p:cNvSpPr/>
          <p:nvPr/>
        </p:nvSpPr>
        <p:spPr>
          <a:xfrm>
            <a:off x="-7620" y="-1"/>
            <a:ext cx="1220724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1" name="Google Shape;141;p15"/>
          <p:cNvSpPr txBox="1"/>
          <p:nvPr>
            <p:ph type="title"/>
          </p:nvPr>
        </p:nvSpPr>
        <p:spPr>
          <a:xfrm>
            <a:off x="5053263" y="4665605"/>
            <a:ext cx="6788164" cy="1292433"/>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5400"/>
              <a:buFont typeface="Rockwell"/>
              <a:buNone/>
            </a:pPr>
            <a:r>
              <a:rPr lang="en-GB" cap="none">
                <a:latin typeface="Rockwell"/>
                <a:ea typeface="Rockwell"/>
                <a:cs typeface="Rockwell"/>
                <a:sym typeface="Rockwell"/>
              </a:rPr>
              <a:t>CORNELL NOTES – HOW? </a:t>
            </a:r>
            <a:endParaRPr/>
          </a:p>
        </p:txBody>
      </p:sp>
      <p:pic>
        <p:nvPicPr>
          <p:cNvPr id="142" name="Google Shape;142;p15"/>
          <p:cNvPicPr preferRelativeResize="0"/>
          <p:nvPr/>
        </p:nvPicPr>
        <p:blipFill rotWithShape="1">
          <a:blip r:embed="rId5">
            <a:alphaModFix/>
          </a:blip>
          <a:srcRect b="4106" l="0" r="-3" t="0"/>
          <a:stretch/>
        </p:blipFill>
        <p:spPr>
          <a:xfrm>
            <a:off x="306314" y="334791"/>
            <a:ext cx="4541990" cy="6199359"/>
          </a:xfrm>
          <a:prstGeom prst="rect">
            <a:avLst/>
          </a:prstGeom>
          <a:noFill/>
          <a:ln>
            <a:noFill/>
          </a:ln>
        </p:spPr>
      </p:pic>
      <p:pic>
        <p:nvPicPr>
          <p:cNvPr id="143" name="Google Shape;143;p15"/>
          <p:cNvPicPr preferRelativeResize="0"/>
          <p:nvPr/>
        </p:nvPicPr>
        <p:blipFill rotWithShape="1">
          <a:blip r:embed="rId6">
            <a:alphaModFix/>
          </a:blip>
          <a:srcRect b="24545" l="0" r="1" t="25264"/>
          <a:stretch/>
        </p:blipFill>
        <p:spPr>
          <a:xfrm>
            <a:off x="4972050" y="334791"/>
            <a:ext cx="6896099" cy="4024647"/>
          </a:xfrm>
          <a:prstGeom prst="rect">
            <a:avLst/>
          </a:prstGeom>
          <a:noFill/>
          <a:ln>
            <a:noFill/>
          </a:ln>
        </p:spPr>
      </p:pic>
      <p:sp>
        <p:nvSpPr>
          <p:cNvPr id="144" name="Google Shape;144;p15"/>
          <p:cNvSpPr/>
          <p:nvPr/>
        </p:nvSpPr>
        <p:spPr>
          <a:xfrm>
            <a:off x="4972050" y="4497360"/>
            <a:ext cx="6894576"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5" name="Google Shape;145;p15"/>
          <p:cNvSpPr/>
          <p:nvPr/>
        </p:nvSpPr>
        <p:spPr>
          <a:xfrm>
            <a:off x="4972050" y="6432278"/>
            <a:ext cx="6894576"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16"/>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1" name="Google Shape;151;p16"/>
          <p:cNvSpPr txBox="1"/>
          <p:nvPr/>
        </p:nvSpPr>
        <p:spPr>
          <a:xfrm>
            <a:off x="8156350" y="484632"/>
            <a:ext cx="3544035" cy="160934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0" i="0" lang="en-GB" sz="3200" u="none" cap="none" strike="noStrike">
                <a:latin typeface="Rockwell"/>
                <a:ea typeface="Rockwell"/>
                <a:cs typeface="Rockwell"/>
                <a:sym typeface="Rockwell"/>
              </a:rPr>
              <a:t>CORNELL NOTES – MAKING THEM USEFUL </a:t>
            </a:r>
            <a:endParaRPr/>
          </a:p>
        </p:txBody>
      </p:sp>
      <p:pic>
        <p:nvPicPr>
          <p:cNvPr id="152" name="Google Shape;152;p16"/>
          <p:cNvPicPr preferRelativeResize="0"/>
          <p:nvPr/>
        </p:nvPicPr>
        <p:blipFill rotWithShape="1">
          <a:blip r:embed="rId4">
            <a:alphaModFix/>
          </a:blip>
          <a:srcRect b="0" l="0" r="0" t="0"/>
          <a:stretch/>
        </p:blipFill>
        <p:spPr>
          <a:xfrm>
            <a:off x="633999" y="1455479"/>
            <a:ext cx="6882269" cy="3957303"/>
          </a:xfrm>
          <a:prstGeom prst="rect">
            <a:avLst/>
          </a:prstGeom>
          <a:noFill/>
          <a:ln>
            <a:noFill/>
          </a:ln>
        </p:spPr>
      </p:pic>
      <p:sp>
        <p:nvSpPr>
          <p:cNvPr id="153" name="Google Shape;153;p16"/>
          <p:cNvSpPr txBox="1"/>
          <p:nvPr/>
        </p:nvSpPr>
        <p:spPr>
          <a:xfrm>
            <a:off x="8156351" y="2121408"/>
            <a:ext cx="3544034" cy="4050792"/>
          </a:xfrm>
          <a:prstGeom prst="rect">
            <a:avLst/>
          </a:prstGeom>
          <a:noFill/>
          <a:ln>
            <a:noFill/>
          </a:ln>
        </p:spPr>
        <p:txBody>
          <a:bodyPr anchorCtr="0" anchor="t" bIns="45700" lIns="91425" spcFirstLastPara="1" rIns="91425" wrap="square" tIns="45700">
            <a:normAutofit/>
          </a:bodyPr>
          <a:lstStyle/>
          <a:p>
            <a:pPr indent="-182879" lvl="0" marL="342900" marR="0" rtl="0" algn="l">
              <a:lnSpc>
                <a:spcPct val="90000"/>
              </a:lnSpc>
              <a:spcBef>
                <a:spcPts val="0"/>
              </a:spcBef>
              <a:spcAft>
                <a:spcPts val="0"/>
              </a:spcAft>
              <a:buClr>
                <a:srgbClr val="9E3611"/>
              </a:buClr>
              <a:buSzPts val="1360"/>
              <a:buFont typeface="Noto Sans Symbols"/>
              <a:buChar char="▪"/>
            </a:pPr>
            <a:r>
              <a:rPr b="0" i="0" lang="en-GB" sz="1600" u="none" cap="none" strike="noStrike">
                <a:solidFill>
                  <a:schemeClr val="dk1"/>
                </a:solidFill>
                <a:latin typeface="Rockwell"/>
                <a:ea typeface="Rockwell"/>
                <a:cs typeface="Rockwell"/>
                <a:sym typeface="Rockwell"/>
              </a:rPr>
              <a:t>Your questions need to be clear – remember you’ll come back to these out of context. Do you know what you’re on about?!</a:t>
            </a:r>
            <a:endParaRPr/>
          </a:p>
          <a:p>
            <a:pPr indent="-96519" lvl="0" marL="342900" marR="0" rtl="0" algn="l">
              <a:lnSpc>
                <a:spcPct val="90000"/>
              </a:lnSpc>
              <a:spcBef>
                <a:spcPts val="600"/>
              </a:spcBef>
              <a:spcAft>
                <a:spcPts val="0"/>
              </a:spcAft>
              <a:buClr>
                <a:srgbClr val="9E3611"/>
              </a:buClr>
              <a:buSzPts val="1360"/>
              <a:buFont typeface="Noto Sans Symbols"/>
              <a:buNone/>
            </a:pPr>
            <a:r>
              <a:t/>
            </a:r>
            <a:endParaRPr b="0" i="0" sz="1600" u="none" cap="none" strike="noStrike">
              <a:solidFill>
                <a:schemeClr val="dk1"/>
              </a:solidFill>
              <a:latin typeface="Rockwell"/>
              <a:ea typeface="Rockwell"/>
              <a:cs typeface="Rockwell"/>
              <a:sym typeface="Rockwell"/>
            </a:endParaRPr>
          </a:p>
          <a:p>
            <a:pPr indent="-182879" lvl="0" marL="342900" marR="0" rtl="0" algn="l">
              <a:lnSpc>
                <a:spcPct val="90000"/>
              </a:lnSpc>
              <a:spcBef>
                <a:spcPts val="600"/>
              </a:spcBef>
              <a:spcAft>
                <a:spcPts val="0"/>
              </a:spcAft>
              <a:buClr>
                <a:srgbClr val="9E3611"/>
              </a:buClr>
              <a:buSzPts val="1360"/>
              <a:buFont typeface="Noto Sans Symbols"/>
              <a:buChar char="▪"/>
            </a:pPr>
            <a:r>
              <a:rPr b="0" i="0" lang="en-GB" sz="1600" u="none" cap="none" strike="noStrike">
                <a:solidFill>
                  <a:schemeClr val="dk1"/>
                </a:solidFill>
                <a:latin typeface="Rockwell"/>
                <a:ea typeface="Rockwell"/>
                <a:cs typeface="Rockwell"/>
                <a:sym typeface="Rockwell"/>
              </a:rPr>
              <a:t>The notes section needs to be detailed enough to cover everything you need to know. Remember you’re using it in the future when you’ve actually forgotten it. Write it for your future self. </a:t>
            </a:r>
            <a:endParaRPr/>
          </a:p>
        </p:txBody>
      </p:sp>
      <p:grpSp>
        <p:nvGrpSpPr>
          <p:cNvPr id="154" name="Google Shape;154;p16"/>
          <p:cNvGrpSpPr/>
          <p:nvPr/>
        </p:nvGrpSpPr>
        <p:grpSpPr>
          <a:xfrm>
            <a:off x="11401725" y="6229681"/>
            <a:ext cx="457200" cy="457200"/>
            <a:chOff x="11361456" y="6195813"/>
            <a:chExt cx="548640" cy="548640"/>
          </a:xfrm>
        </p:grpSpPr>
        <p:sp>
          <p:nvSpPr>
            <p:cNvPr id="155" name="Google Shape;155;p16"/>
            <p:cNvSpPr/>
            <p:nvPr/>
          </p:nvSpPr>
          <p:spPr>
            <a:xfrm>
              <a:off x="11361456" y="6195813"/>
              <a:ext cx="548640" cy="548640"/>
            </a:xfrm>
            <a:prstGeom prst="ellipse">
              <a:avLst/>
            </a:prstGeom>
            <a:blipFill rotWithShape="1">
              <a:blip r:embed="rId5">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6" name="Google Shape;156;p16"/>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0" name="Shape 160"/>
        <p:cNvGrpSpPr/>
        <p:nvPr/>
      </p:nvGrpSpPr>
      <p:grpSpPr>
        <a:xfrm>
          <a:off x="0" y="0"/>
          <a:ext cx="0" cy="0"/>
          <a:chOff x="0" y="0"/>
          <a:chExt cx="0" cy="0"/>
        </a:xfrm>
      </p:grpSpPr>
      <p:sp>
        <p:nvSpPr>
          <p:cNvPr id="161" name="Google Shape;161;p17"/>
          <p:cNvSpPr txBox="1"/>
          <p:nvPr/>
        </p:nvSpPr>
        <p:spPr>
          <a:xfrm rot="684676">
            <a:off x="778300" y="887812"/>
            <a:ext cx="4730451" cy="874727"/>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None/>
            </a:pPr>
            <a:r>
              <a:rPr b="0" i="0" lang="en-GB" sz="1800" u="none" cap="none" strike="noStrike">
                <a:solidFill>
                  <a:schemeClr val="dk1"/>
                </a:solidFill>
                <a:latin typeface="Rockwell"/>
                <a:ea typeface="Rockwell"/>
                <a:cs typeface="Rockwell"/>
                <a:sym typeface="Rockwell"/>
              </a:rPr>
              <a:t>“It helps you to learn the subject in detail as you are reflecting on the key points.” </a:t>
            </a:r>
            <a:endParaRPr/>
          </a:p>
        </p:txBody>
      </p:sp>
      <p:sp>
        <p:nvSpPr>
          <p:cNvPr id="162" name="Google Shape;162;p17"/>
          <p:cNvSpPr/>
          <p:nvPr/>
        </p:nvSpPr>
        <p:spPr>
          <a:xfrm>
            <a:off x="5913124" y="0"/>
            <a:ext cx="6278877" cy="6858000"/>
          </a:xfrm>
          <a:custGeom>
            <a:rect b="b" l="l" r="r" t="t"/>
            <a:pathLst>
              <a:path extrusionOk="0" h="6858000" w="6278877">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solidFill>
            <a:srgbClr val="34323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Rockwell"/>
              <a:buNone/>
            </a:pPr>
            <a:r>
              <a:t/>
            </a:r>
            <a:endParaRPr b="0" i="0" sz="1800" u="none" cap="none" strike="noStrike">
              <a:solidFill>
                <a:srgbClr val="FFFFFF"/>
              </a:solidFill>
              <a:latin typeface="Rockwell"/>
              <a:ea typeface="Rockwell"/>
              <a:cs typeface="Rockwell"/>
              <a:sym typeface="Rockwell"/>
            </a:endParaRPr>
          </a:p>
        </p:txBody>
      </p:sp>
      <p:sp>
        <p:nvSpPr>
          <p:cNvPr id="163" name="Google Shape;163;p17"/>
          <p:cNvSpPr txBox="1"/>
          <p:nvPr/>
        </p:nvSpPr>
        <p:spPr>
          <a:xfrm rot="344896">
            <a:off x="1127285" y="4768757"/>
            <a:ext cx="5435600"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“Summarising the content really helps you learn it. You’re doing something active with it which has more impact on your long term learning.”</a:t>
            </a:r>
            <a:endParaRPr/>
          </a:p>
        </p:txBody>
      </p:sp>
      <p:sp>
        <p:nvSpPr>
          <p:cNvPr id="164" name="Google Shape;164;p17"/>
          <p:cNvSpPr txBox="1"/>
          <p:nvPr/>
        </p:nvSpPr>
        <p:spPr>
          <a:xfrm rot="-593705">
            <a:off x="538068" y="2125802"/>
            <a:ext cx="4597400"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Overlock"/>
                <a:ea typeface="Overlock"/>
                <a:cs typeface="Overlock"/>
                <a:sym typeface="Overlock"/>
              </a:rPr>
              <a:t>“It is useful for re testing – you just go back to the questions on the side in a few days and check if you remember the answer. If not, you can remind yourself easily with the bit on the right.”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8" name="Shape 168"/>
        <p:cNvGrpSpPr/>
        <p:nvPr/>
      </p:nvGrpSpPr>
      <p:grpSpPr>
        <a:xfrm>
          <a:off x="0" y="0"/>
          <a:ext cx="0" cy="0"/>
          <a:chOff x="0" y="0"/>
          <a:chExt cx="0" cy="0"/>
        </a:xfrm>
      </p:grpSpPr>
      <p:sp>
        <p:nvSpPr>
          <p:cNvPr id="169" name="Google Shape;169;p1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GB"/>
              <a:t>WHAT SHOULD I BE DOING?</a:t>
            </a:r>
            <a:endParaRPr/>
          </a:p>
        </p:txBody>
      </p:sp>
      <p:sp>
        <p:nvSpPr>
          <p:cNvPr id="170" name="Google Shape;170;p18"/>
          <p:cNvSpPr/>
          <p:nvPr/>
        </p:nvSpPr>
        <p:spPr>
          <a:xfrm>
            <a:off x="1066800" y="2013293"/>
            <a:ext cx="10058400"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71" name="Google Shape;171;p18"/>
          <p:cNvGrpSpPr/>
          <p:nvPr/>
        </p:nvGrpSpPr>
        <p:grpSpPr>
          <a:xfrm>
            <a:off x="1074380" y="2952148"/>
            <a:ext cx="10049588" cy="2484328"/>
            <a:chOff x="4405" y="566758"/>
            <a:chExt cx="10049588" cy="2484328"/>
          </a:xfrm>
        </p:grpSpPr>
        <p:sp>
          <p:nvSpPr>
            <p:cNvPr id="172" name="Google Shape;172;p18"/>
            <p:cNvSpPr/>
            <p:nvPr/>
          </p:nvSpPr>
          <p:spPr>
            <a:xfrm>
              <a:off x="489253" y="566758"/>
              <a:ext cx="793388" cy="793388"/>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8"/>
            <p:cNvSpPr/>
            <p:nvPr/>
          </p:nvSpPr>
          <p:spPr>
            <a:xfrm>
              <a:off x="4405" y="1732904"/>
              <a:ext cx="1763085" cy="13181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8"/>
            <p:cNvSpPr txBox="1"/>
            <p:nvPr/>
          </p:nvSpPr>
          <p:spPr>
            <a:xfrm>
              <a:off x="4405" y="1732904"/>
              <a:ext cx="1763085" cy="1318182"/>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Using your notes/knowledge organiser/revision guide, read through one topic. </a:t>
              </a:r>
              <a:endParaRPr b="0" i="0" sz="1100" u="none" cap="none" strike="noStrike">
                <a:solidFill>
                  <a:schemeClr val="dk1"/>
                </a:solidFill>
                <a:latin typeface="Rockwell"/>
                <a:ea typeface="Rockwell"/>
                <a:cs typeface="Rockwell"/>
                <a:sym typeface="Rockwell"/>
              </a:endParaRPr>
            </a:p>
          </p:txBody>
        </p:sp>
        <p:sp>
          <p:nvSpPr>
            <p:cNvPr id="175" name="Google Shape;175;p18"/>
            <p:cNvSpPr/>
            <p:nvPr/>
          </p:nvSpPr>
          <p:spPr>
            <a:xfrm>
              <a:off x="2560879" y="566758"/>
              <a:ext cx="793388" cy="793388"/>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8"/>
            <p:cNvSpPr/>
            <p:nvPr/>
          </p:nvSpPr>
          <p:spPr>
            <a:xfrm>
              <a:off x="2076031" y="1732904"/>
              <a:ext cx="1763085" cy="13181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8"/>
            <p:cNvSpPr txBox="1"/>
            <p:nvPr/>
          </p:nvSpPr>
          <p:spPr>
            <a:xfrm>
              <a:off x="2076031" y="1732904"/>
              <a:ext cx="1763085" cy="1318182"/>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Using the resource above, produce your notes on the right. </a:t>
              </a:r>
              <a:endParaRPr b="0" i="0" sz="1100" u="none" cap="none" strike="noStrike">
                <a:solidFill>
                  <a:schemeClr val="dk1"/>
                </a:solidFill>
                <a:latin typeface="Rockwell"/>
                <a:ea typeface="Rockwell"/>
                <a:cs typeface="Rockwell"/>
                <a:sym typeface="Rockwell"/>
              </a:endParaRPr>
            </a:p>
          </p:txBody>
        </p:sp>
        <p:sp>
          <p:nvSpPr>
            <p:cNvPr id="178" name="Google Shape;178;p18"/>
            <p:cNvSpPr/>
            <p:nvPr/>
          </p:nvSpPr>
          <p:spPr>
            <a:xfrm>
              <a:off x="4632505" y="566758"/>
              <a:ext cx="793388" cy="793388"/>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8"/>
            <p:cNvSpPr/>
            <p:nvPr/>
          </p:nvSpPr>
          <p:spPr>
            <a:xfrm>
              <a:off x="4147657" y="1732904"/>
              <a:ext cx="1763085" cy="13181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8"/>
            <p:cNvSpPr txBox="1"/>
            <p:nvPr/>
          </p:nvSpPr>
          <p:spPr>
            <a:xfrm>
              <a:off x="4147657" y="1732904"/>
              <a:ext cx="1763085" cy="1318182"/>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you have produced your notes, move on to the questions. Pick things that have clear answers in your notes. </a:t>
              </a:r>
              <a:endParaRPr b="0" i="0" sz="1100" u="none" cap="none" strike="noStrike">
                <a:solidFill>
                  <a:schemeClr val="dk1"/>
                </a:solidFill>
                <a:latin typeface="Rockwell"/>
                <a:ea typeface="Rockwell"/>
                <a:cs typeface="Rockwell"/>
                <a:sym typeface="Rockwell"/>
              </a:endParaRPr>
            </a:p>
          </p:txBody>
        </p:sp>
        <p:sp>
          <p:nvSpPr>
            <p:cNvPr id="181" name="Google Shape;181;p18"/>
            <p:cNvSpPr/>
            <p:nvPr/>
          </p:nvSpPr>
          <p:spPr>
            <a:xfrm>
              <a:off x="6704131" y="566758"/>
              <a:ext cx="793388" cy="793388"/>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
            <p:cNvSpPr/>
            <p:nvPr/>
          </p:nvSpPr>
          <p:spPr>
            <a:xfrm>
              <a:off x="6219283" y="1732904"/>
              <a:ext cx="1763085" cy="13181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8"/>
            <p:cNvSpPr txBox="1"/>
            <p:nvPr/>
          </p:nvSpPr>
          <p:spPr>
            <a:xfrm>
              <a:off x="6219283" y="1732904"/>
              <a:ext cx="1763085" cy="1318182"/>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you have done this, move on to the summary at the bottom. In your own words, summarise the topic. </a:t>
              </a:r>
              <a:endParaRPr b="0" i="0" sz="1100" u="none" cap="none" strike="noStrike">
                <a:solidFill>
                  <a:schemeClr val="dk1"/>
                </a:solidFill>
                <a:latin typeface="Rockwell"/>
                <a:ea typeface="Rockwell"/>
                <a:cs typeface="Rockwell"/>
                <a:sym typeface="Rockwell"/>
              </a:endParaRPr>
            </a:p>
          </p:txBody>
        </p:sp>
        <p:sp>
          <p:nvSpPr>
            <p:cNvPr id="184" name="Google Shape;184;p18"/>
            <p:cNvSpPr/>
            <p:nvPr/>
          </p:nvSpPr>
          <p:spPr>
            <a:xfrm>
              <a:off x="8775757" y="566758"/>
              <a:ext cx="793388" cy="793388"/>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8"/>
            <p:cNvSpPr/>
            <p:nvPr/>
          </p:nvSpPr>
          <p:spPr>
            <a:xfrm>
              <a:off x="8290908" y="1732904"/>
              <a:ext cx="1763085" cy="13181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8"/>
            <p:cNvSpPr txBox="1"/>
            <p:nvPr/>
          </p:nvSpPr>
          <p:spPr>
            <a:xfrm>
              <a:off x="8290908" y="1732904"/>
              <a:ext cx="1763085" cy="1318182"/>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1100"/>
                <a:buFont typeface="Rockwell"/>
                <a:buNone/>
              </a:pPr>
              <a:r>
                <a:rPr b="0" i="0" lang="en-GB" sz="1100" u="none" cap="none" strike="noStrike">
                  <a:solidFill>
                    <a:schemeClr val="dk1"/>
                  </a:solidFill>
                  <a:latin typeface="Rockwell"/>
                  <a:ea typeface="Rockwell"/>
                  <a:cs typeface="Rockwell"/>
                  <a:sym typeface="Rockwell"/>
                </a:rPr>
                <a:t>Once or twice a week, check back and try to answer the questions on the left. If you have forgotten, that is fine. The brain forgets things. Re read through the notes and the summary then answer the question again. </a:t>
              </a:r>
              <a:endParaRPr b="0" i="0" sz="1100" u="none" cap="none" strike="noStrike">
                <a:solidFill>
                  <a:schemeClr val="dk1"/>
                </a:solidFill>
                <a:latin typeface="Rockwell"/>
                <a:ea typeface="Rockwell"/>
                <a:cs typeface="Rockwell"/>
                <a:sym typeface="Rockwell"/>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