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E14BFA6-2084-49C6-8931-CA412A5C3DA0}">
  <a:tblStyle styleId="{7E14BFA6-2084-49C6-8931-CA412A5C3DA0}" styleName="Table_0">
    <a:wholeTbl>
      <a:tcTxStyle b="off" i="off">
        <a:font>
          <a:latin typeface="Rockwell"/>
          <a:ea typeface="Rockwell"/>
          <a:cs typeface="Rockwel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7E8E7"/>
          </a:solidFill>
        </a:fill>
      </a:tcStyle>
    </a:wholeTbl>
    <a:band1H>
      <a:tcTxStyle/>
      <a:tcStyle>
        <a:fill>
          <a:solidFill>
            <a:srgbClr val="EFCECA"/>
          </a:solidFill>
        </a:fill>
      </a:tcStyle>
    </a:band1H>
    <a:band2H>
      <a:tcTxStyle/>
    </a:band2H>
    <a:band1V>
      <a:tcTxStyle/>
      <a:tcStyle>
        <a:fill>
          <a:solidFill>
            <a:srgbClr val="EFCECA"/>
          </a:solidFill>
        </a:fill>
      </a:tcStyle>
    </a:band1V>
    <a:band2V>
      <a:tcTxStyle/>
    </a:band2V>
    <a:lastCol>
      <a:tcTxStyle b="on" i="off">
        <a:font>
          <a:latin typeface="Rockwell"/>
          <a:ea typeface="Rockwell"/>
          <a:cs typeface="Rockwell"/>
        </a:font>
        <a:schemeClr val="lt1"/>
      </a:tcTxStyle>
      <a:tcStyle>
        <a:fill>
          <a:solidFill>
            <a:schemeClr val="accent1"/>
          </a:solidFill>
        </a:fill>
      </a:tcStyle>
    </a:lastCol>
    <a:firstCol>
      <a:tcTxStyle b="on" i="off">
        <a:font>
          <a:latin typeface="Rockwell"/>
          <a:ea typeface="Rockwell"/>
          <a:cs typeface="Rockwell"/>
        </a:font>
        <a:schemeClr val="lt1"/>
      </a:tcTxStyle>
      <a:tcStyle>
        <a:fill>
          <a:solidFill>
            <a:schemeClr val="accent1"/>
          </a:solidFill>
        </a:fill>
      </a:tcStyle>
    </a:firstCol>
    <a:lastRow>
      <a:tcTxStyle b="on" i="off">
        <a:font>
          <a:latin typeface="Rockwell"/>
          <a:ea typeface="Rockwell"/>
          <a:cs typeface="Rockwel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Rockwell"/>
          <a:ea typeface="Rockwell"/>
          <a:cs typeface="Rockwel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2"/>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920834" y="4299696"/>
            <a:ext cx="10222992" cy="80683"/>
          </a:xfrm>
          <a:prstGeom prst="rect">
            <a:avLst/>
          </a:prstGeom>
          <a:blipFill rotWithShape="1">
            <a:blip r:embed="rId2">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920834" y="1484779"/>
            <a:ext cx="10222992" cy="274320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2"/>
          <p:cNvGrpSpPr/>
          <p:nvPr/>
        </p:nvGrpSpPr>
        <p:grpSpPr>
          <a:xfrm>
            <a:off x="9649215" y="4068923"/>
            <a:ext cx="1080904" cy="1080902"/>
            <a:chOff x="9685338" y="4460675"/>
            <a:chExt cx="1080904" cy="1080902"/>
          </a:xfrm>
        </p:grpSpPr>
        <p:sp>
          <p:nvSpPr>
            <p:cNvPr id="19" name="Google Shape;19;p2"/>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2"/>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2"/>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
          <p:cNvGrpSpPr/>
          <p:nvPr/>
        </p:nvGrpSpPr>
        <p:grpSpPr>
          <a:xfrm>
            <a:off x="897399" y="2325848"/>
            <a:ext cx="1080904" cy="1080902"/>
            <a:chOff x="9685338" y="4460675"/>
            <a:chExt cx="1080904" cy="1080902"/>
          </a:xfrm>
        </p:grpSpPr>
        <p:sp>
          <p:nvSpPr>
            <p:cNvPr id="39" name="Google Shape;39;p4"/>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5"/>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6"/>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6"/>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6"/>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6"/>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9"/>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9"/>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9"/>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9"/>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9"/>
          <p:cNvGrpSpPr/>
          <p:nvPr/>
        </p:nvGrpSpPr>
        <p:grpSpPr>
          <a:xfrm>
            <a:off x="11401725" y="6229681"/>
            <a:ext cx="457200" cy="457200"/>
            <a:chOff x="11361456" y="6195813"/>
            <a:chExt cx="548640" cy="548640"/>
          </a:xfrm>
        </p:grpSpPr>
        <p:sp>
          <p:nvSpPr>
            <p:cNvPr id="75" name="Google Shape;75;p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1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10"/>
          <p:cNvSpPr/>
          <p:nvPr>
            <p:ph idx="2" type="pic"/>
          </p:nvPr>
        </p:nvSpPr>
        <p:spPr>
          <a:xfrm>
            <a:off x="0" y="0"/>
            <a:ext cx="8303740" cy="6858000"/>
          </a:xfrm>
          <a:prstGeom prst="rect">
            <a:avLst/>
          </a:prstGeom>
          <a:solidFill>
            <a:srgbClr val="E1DFDF"/>
          </a:solidFill>
          <a:ln>
            <a:noFill/>
          </a:ln>
        </p:spPr>
        <p:txBody>
          <a:bodyPr anchorCtr="0" anchor="t" bIns="45700" lIns="91425" spcFirstLastPara="1" rIns="91425" wrap="square" tIns="45700">
            <a:noAutofit/>
          </a:bodyPr>
          <a:lstStyle>
            <a:lvl1pPr lvl="0" marR="0" rtl="0" algn="l">
              <a:lnSpc>
                <a:spcPct val="90000"/>
              </a:lnSpc>
              <a:spcBef>
                <a:spcPts val="1200"/>
              </a:spcBef>
              <a:spcAft>
                <a:spcPts val="0"/>
              </a:spcAft>
              <a:buClr>
                <a:srgbClr val="9E3611"/>
              </a:buClr>
              <a:buSzPts val="2720"/>
              <a:buFont typeface="Noto Sans Symbols"/>
              <a:buNone/>
              <a:defRPr b="0" i="0" sz="3200" u="none" cap="none" strike="noStrike">
                <a:solidFill>
                  <a:schemeClr val="dk1"/>
                </a:solidFill>
                <a:latin typeface="Rockwell"/>
                <a:ea typeface="Rockwell"/>
                <a:cs typeface="Rockwell"/>
                <a:sym typeface="Rockwell"/>
              </a:defRPr>
            </a:lvl1pPr>
            <a:lvl2pPr lvl="1" marR="0" rtl="0" algn="l">
              <a:lnSpc>
                <a:spcPct val="90000"/>
              </a:lnSpc>
              <a:spcBef>
                <a:spcPts val="400"/>
              </a:spcBef>
              <a:spcAft>
                <a:spcPts val="0"/>
              </a:spcAft>
              <a:buClr>
                <a:srgbClr val="9E3611"/>
              </a:buClr>
              <a:buSzPts val="2380"/>
              <a:buFont typeface="Noto Sans Symbols"/>
              <a:buNone/>
              <a:defRPr b="0" i="0" sz="2800" u="none" cap="none" strike="noStrike">
                <a:solidFill>
                  <a:schemeClr val="dk1"/>
                </a:solidFill>
                <a:latin typeface="Rockwell"/>
                <a:ea typeface="Rockwell"/>
                <a:cs typeface="Rockwell"/>
                <a:sym typeface="Rockwell"/>
              </a:defRPr>
            </a:lvl2pPr>
            <a:lvl3pPr lvl="2" marR="0" rtl="0" algn="l">
              <a:lnSpc>
                <a:spcPct val="90000"/>
              </a:lnSpc>
              <a:spcBef>
                <a:spcPts val="400"/>
              </a:spcBef>
              <a:spcAft>
                <a:spcPts val="0"/>
              </a:spcAft>
              <a:buClr>
                <a:srgbClr val="9E3611"/>
              </a:buClr>
              <a:buSzPts val="2040"/>
              <a:buFont typeface="Noto Sans Symbols"/>
              <a:buNone/>
              <a:defRPr b="0" i="0" sz="2400" u="none" cap="none" strike="noStrike">
                <a:solidFill>
                  <a:schemeClr val="dk1"/>
                </a:solidFill>
                <a:latin typeface="Rockwell"/>
                <a:ea typeface="Rockwell"/>
                <a:cs typeface="Rockwell"/>
                <a:sym typeface="Rockwell"/>
              </a:defRPr>
            </a:lvl3pPr>
            <a:lvl4pPr lvl="3"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4pPr>
            <a:lvl5pPr lvl="4"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5pPr>
            <a:lvl6pPr lvl="5"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6pPr>
            <a:lvl7pPr lvl="6"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7pPr>
            <a:lvl8pPr lvl="7"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8pPr>
            <a:lvl9pPr lvl="8" marR="0" rtl="0" algn="l">
              <a:lnSpc>
                <a:spcPct val="90000"/>
              </a:lnSpc>
              <a:spcBef>
                <a:spcPts val="400"/>
              </a:spcBef>
              <a:spcAft>
                <a:spcPts val="20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9pPr>
          </a:lstStyle>
          <a:p/>
        </p:txBody>
      </p:sp>
      <p:sp>
        <p:nvSpPr>
          <p:cNvPr id="82" name="Google Shape;82;p10"/>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1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10"/>
          <p:cNvGrpSpPr/>
          <p:nvPr/>
        </p:nvGrpSpPr>
        <p:grpSpPr>
          <a:xfrm>
            <a:off x="11401725" y="6229681"/>
            <a:ext cx="457200" cy="457200"/>
            <a:chOff x="11361456" y="6195813"/>
            <a:chExt cx="548640" cy="548640"/>
          </a:xfrm>
        </p:grpSpPr>
        <p:sp>
          <p:nvSpPr>
            <p:cNvPr id="85" name="Google Shape;85;p1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1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1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11"/>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1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12"/>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12"/>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1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1"/>
          <p:cNvGrpSpPr/>
          <p:nvPr/>
        </p:nvGrpSpPr>
        <p:grpSpPr>
          <a:xfrm>
            <a:off x="11401725" y="6229681"/>
            <a:ext cx="457200" cy="457200"/>
            <a:chOff x="11361456" y="6195813"/>
            <a:chExt cx="548640" cy="548640"/>
          </a:xfrm>
        </p:grpSpPr>
        <p:sp>
          <p:nvSpPr>
            <p:cNvPr id="11" name="Google Shape;11;p1"/>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1.png"/><Relationship Id="rId5" Type="http://schemas.openxmlformats.org/officeDocument/2006/relationships/hyperlink" Target="https://www.youtube.com/watch?v=C20EvKtdJwQ" TargetMode="External"/><Relationship Id="rId6"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1.png"/><Relationship Id="rId5"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10.png"/><Relationship Id="rId6" Type="http://schemas.openxmlformats.org/officeDocument/2006/relationships/image" Target="../media/image9.png"/><Relationship Id="rId7"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3" name="Shape 103"/>
        <p:cNvGrpSpPr/>
        <p:nvPr/>
      </p:nvGrpSpPr>
      <p:grpSpPr>
        <a:xfrm>
          <a:off x="0" y="0"/>
          <a:ext cx="0" cy="0"/>
          <a:chOff x="0" y="0"/>
          <a:chExt cx="0" cy="0"/>
        </a:xfrm>
      </p:grpSpPr>
      <p:sp>
        <p:nvSpPr>
          <p:cNvPr id="104" name="Google Shape;104;p13"/>
          <p:cNvSpPr/>
          <p:nvPr/>
        </p:nvSpPr>
        <p:spPr>
          <a:xfrm>
            <a:off x="0" y="-1"/>
            <a:ext cx="12192000"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05" name="Google Shape;105;p13"/>
          <p:cNvPicPr preferRelativeResize="0"/>
          <p:nvPr/>
        </p:nvPicPr>
        <p:blipFill rotWithShape="1">
          <a:blip r:embed="rId3">
            <a:alphaModFix/>
          </a:blip>
          <a:srcRect b="4736" l="0" r="0" t="18208"/>
          <a:stretch/>
        </p:blipFill>
        <p:spPr>
          <a:xfrm>
            <a:off x="20" y="10"/>
            <a:ext cx="12191980" cy="6857989"/>
          </a:xfrm>
          <a:prstGeom prst="rect">
            <a:avLst/>
          </a:prstGeom>
          <a:noFill/>
          <a:ln>
            <a:noFill/>
          </a:ln>
        </p:spPr>
      </p:pic>
      <p:sp>
        <p:nvSpPr>
          <p:cNvPr id="106" name="Google Shape;106;p13"/>
          <p:cNvSpPr/>
          <p:nvPr/>
        </p:nvSpPr>
        <p:spPr>
          <a:xfrm>
            <a:off x="0" y="1"/>
            <a:ext cx="12192000" cy="6857999"/>
          </a:xfrm>
          <a:prstGeom prst="rect">
            <a:avLst/>
          </a:prstGeom>
          <a:solidFill>
            <a:schemeClr val="dk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07" name="Google Shape;107;p13"/>
          <p:cNvSpPr/>
          <p:nvPr/>
        </p:nvSpPr>
        <p:spPr>
          <a:xfrm>
            <a:off x="1524" y="0"/>
            <a:ext cx="12188952" cy="6858000"/>
          </a:xfrm>
          <a:prstGeom prst="rect">
            <a:avLst/>
          </a:prstGeom>
          <a:blipFill rotWithShape="1">
            <a:blip r:embed="rId4">
              <a:alphaModFix amt="30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08" name="Google Shape;108;p13"/>
          <p:cNvSpPr txBox="1"/>
          <p:nvPr>
            <p:ph type="ctrTitle"/>
          </p:nvPr>
        </p:nvSpPr>
        <p:spPr>
          <a:xfrm>
            <a:off x="1051560" y="1432223"/>
            <a:ext cx="9966960" cy="3035808"/>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rgbClr val="FFFFFF"/>
              </a:buClr>
              <a:buSzPts val="9600"/>
              <a:buFont typeface="Rockwell"/>
              <a:buNone/>
            </a:pPr>
            <a:r>
              <a:rPr lang="en-GB">
                <a:solidFill>
                  <a:srgbClr val="FFFFFF"/>
                </a:solidFill>
              </a:rPr>
              <a:t>LEITNER METHOD </a:t>
            </a:r>
            <a:endParaRPr/>
          </a:p>
        </p:txBody>
      </p:sp>
      <p:sp>
        <p:nvSpPr>
          <p:cNvPr id="109" name="Google Shape;109;p13"/>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70"/>
              <a:buNone/>
            </a:pPr>
            <a:r>
              <a:t/>
            </a:r>
            <a:endParaRPr>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3" name="Shape 113"/>
        <p:cNvGrpSpPr/>
        <p:nvPr/>
      </p:nvGrpSpPr>
      <p:grpSpPr>
        <a:xfrm>
          <a:off x="0" y="0"/>
          <a:ext cx="0" cy="0"/>
          <a:chOff x="0" y="0"/>
          <a:chExt cx="0" cy="0"/>
        </a:xfrm>
      </p:grpSpPr>
      <p:sp>
        <p:nvSpPr>
          <p:cNvPr id="114" name="Google Shape;114;p14"/>
          <p:cNvSpPr/>
          <p:nvPr/>
        </p:nvSpPr>
        <p:spPr>
          <a:xfrm>
            <a:off x="920834" y="1346946"/>
            <a:ext cx="10222992" cy="80683"/>
          </a:xfrm>
          <a:prstGeom prst="rect">
            <a:avLst/>
          </a:prstGeom>
          <a:blipFill rotWithShape="1">
            <a:blip r:embed="rId3">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4"/>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4"/>
          <p:cNvSpPr/>
          <p:nvPr/>
        </p:nvSpPr>
        <p:spPr>
          <a:xfrm>
            <a:off x="920834" y="1484779"/>
            <a:ext cx="10222992" cy="2743200"/>
          </a:xfrm>
          <a:prstGeom prst="rect">
            <a:avLst/>
          </a:prstGeom>
          <a:blipFill rotWithShape="1">
            <a:blip r:embed="rId3">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7" name="Google Shape;117;p14"/>
          <p:cNvGrpSpPr/>
          <p:nvPr/>
        </p:nvGrpSpPr>
        <p:grpSpPr>
          <a:xfrm>
            <a:off x="9649215" y="4068923"/>
            <a:ext cx="1080904" cy="1080902"/>
            <a:chOff x="9685338" y="4460675"/>
            <a:chExt cx="1080904" cy="1080902"/>
          </a:xfrm>
        </p:grpSpPr>
        <p:sp>
          <p:nvSpPr>
            <p:cNvPr id="118" name="Google Shape;118;p14"/>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0" name="Google Shape;120;p14"/>
          <p:cNvSpPr/>
          <p:nvPr/>
        </p:nvSpPr>
        <p:spPr>
          <a:xfrm>
            <a:off x="3048"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21" name="Google Shape;121;p14"/>
          <p:cNvSpPr txBox="1"/>
          <p:nvPr>
            <p:ph idx="1" type="body"/>
          </p:nvPr>
        </p:nvSpPr>
        <p:spPr>
          <a:xfrm>
            <a:off x="7937524" y="2064730"/>
            <a:ext cx="2942706" cy="2728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380"/>
              <a:buNone/>
            </a:pPr>
            <a:r>
              <a:rPr lang="en-GB" sz="2800" u="sng">
                <a:solidFill>
                  <a:schemeClr val="hlink"/>
                </a:solidFill>
                <a:hlinkClick r:id="rId5"/>
              </a:rPr>
              <a:t>https://www.youtube.com/watch?v=C20EvKtdJwQ</a:t>
            </a:r>
            <a:endParaRPr sz="2800">
              <a:solidFill>
                <a:schemeClr val="dk2"/>
              </a:solidFill>
            </a:endParaRPr>
          </a:p>
        </p:txBody>
      </p:sp>
      <p:grpSp>
        <p:nvGrpSpPr>
          <p:cNvPr id="122" name="Google Shape;122;p14"/>
          <p:cNvGrpSpPr/>
          <p:nvPr/>
        </p:nvGrpSpPr>
        <p:grpSpPr>
          <a:xfrm>
            <a:off x="1314818" y="720071"/>
            <a:ext cx="5417868" cy="5417858"/>
            <a:chOff x="1311770" y="720071"/>
            <a:chExt cx="5417868" cy="5417858"/>
          </a:xfrm>
        </p:grpSpPr>
        <p:sp>
          <p:nvSpPr>
            <p:cNvPr id="123" name="Google Shape;123;p14"/>
            <p:cNvSpPr/>
            <p:nvPr/>
          </p:nvSpPr>
          <p:spPr>
            <a:xfrm>
              <a:off x="1311770" y="720071"/>
              <a:ext cx="5417868" cy="5417858"/>
            </a:xfrm>
            <a:prstGeom prst="ellipse">
              <a:avLst/>
            </a:prstGeom>
            <a:blipFill rotWithShape="1">
              <a:blip r:embed="rId6">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24" name="Google Shape;124;p14"/>
            <p:cNvSpPr/>
            <p:nvPr/>
          </p:nvSpPr>
          <p:spPr>
            <a:xfrm>
              <a:off x="1598390" y="1006688"/>
              <a:ext cx="4844628" cy="484462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25" name="Google Shape;125;p14"/>
          <p:cNvSpPr txBox="1"/>
          <p:nvPr>
            <p:ph type="title"/>
          </p:nvPr>
        </p:nvSpPr>
        <p:spPr>
          <a:xfrm>
            <a:off x="1717507" y="1316890"/>
            <a:ext cx="4606394" cy="42242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FFFFFF"/>
              </a:buClr>
              <a:buSzPts val="6000"/>
              <a:buFont typeface="Rockwell"/>
              <a:buNone/>
            </a:pPr>
            <a:r>
              <a:rPr lang="en-GB" sz="6000">
                <a:solidFill>
                  <a:srgbClr val="FFFFFF"/>
                </a:solidFill>
              </a:rPr>
              <a:t>WATCH </a:t>
            </a:r>
            <a:endParaRPr/>
          </a:p>
        </p:txBody>
      </p:sp>
      <p:sp>
        <p:nvSpPr>
          <p:cNvPr id="126" name="Google Shape;126;p14"/>
          <p:cNvSpPr/>
          <p:nvPr/>
        </p:nvSpPr>
        <p:spPr>
          <a:xfrm rot="5400000">
            <a:off x="5545208" y="3388657"/>
            <a:ext cx="3657600"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0" name="Shape 130"/>
        <p:cNvGrpSpPr/>
        <p:nvPr/>
      </p:nvGrpSpPr>
      <p:grpSpPr>
        <a:xfrm>
          <a:off x="0" y="0"/>
          <a:ext cx="0" cy="0"/>
          <a:chOff x="0" y="0"/>
          <a:chExt cx="0" cy="0"/>
        </a:xfrm>
      </p:grpSpPr>
      <p:sp>
        <p:nvSpPr>
          <p:cNvPr id="131" name="Google Shape;131;p15"/>
          <p:cNvSpPr/>
          <p:nvPr/>
        </p:nvSpPr>
        <p:spPr>
          <a:xfrm>
            <a:off x="920834" y="1346946"/>
            <a:ext cx="10222992"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32" name="Google Shape;132;p15"/>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33" name="Google Shape;133;p15"/>
          <p:cNvSpPr/>
          <p:nvPr/>
        </p:nvSpPr>
        <p:spPr>
          <a:xfrm>
            <a:off x="920834" y="1484779"/>
            <a:ext cx="10222992" cy="2743200"/>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34" name="Google Shape;134;p15"/>
          <p:cNvGrpSpPr/>
          <p:nvPr/>
        </p:nvGrpSpPr>
        <p:grpSpPr>
          <a:xfrm>
            <a:off x="9649215" y="4068923"/>
            <a:ext cx="1080904" cy="1080902"/>
            <a:chOff x="9685338" y="4460675"/>
            <a:chExt cx="1080904" cy="1080902"/>
          </a:xfrm>
        </p:grpSpPr>
        <p:sp>
          <p:nvSpPr>
            <p:cNvPr id="135" name="Google Shape;135;p15"/>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36" name="Google Shape;136;p15"/>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37" name="Google Shape;137;p15"/>
          <p:cNvSpPr/>
          <p:nvPr/>
        </p:nvSpPr>
        <p:spPr>
          <a:xfrm>
            <a:off x="0"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38" name="Google Shape;138;p15"/>
          <p:cNvSpPr/>
          <p:nvPr/>
        </p:nvSpPr>
        <p:spPr>
          <a:xfrm>
            <a:off x="920834" y="928117"/>
            <a:ext cx="10351008" cy="80683"/>
          </a:xfrm>
          <a:prstGeom prst="rect">
            <a:avLst/>
          </a:prstGeom>
          <a:blipFill rotWithShape="1">
            <a:blip r:embed="rId3">
              <a:alphaModFix amt="85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39" name="Google Shape;139;p15"/>
          <p:cNvSpPr/>
          <p:nvPr/>
        </p:nvSpPr>
        <p:spPr>
          <a:xfrm>
            <a:off x="7885470" y="1110053"/>
            <a:ext cx="3386371" cy="4580301"/>
          </a:xfrm>
          <a:prstGeom prst="rect">
            <a:avLst/>
          </a:prstGeom>
          <a:blipFill rotWithShape="1">
            <a:blip r:embed="rId3">
              <a:alphaModFix amt="8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40" name="Google Shape;140;p15"/>
          <p:cNvSpPr txBox="1"/>
          <p:nvPr>
            <p:ph type="title"/>
          </p:nvPr>
        </p:nvSpPr>
        <p:spPr>
          <a:xfrm>
            <a:off x="8200102" y="1432223"/>
            <a:ext cx="2818417" cy="3357976"/>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SzPts val="6000"/>
              <a:buFont typeface="Rockwell"/>
              <a:buNone/>
            </a:pPr>
            <a:r>
              <a:rPr lang="en-GB" sz="6000"/>
              <a:t>HOW </a:t>
            </a:r>
            <a:endParaRPr/>
          </a:p>
        </p:txBody>
      </p:sp>
      <p:sp>
        <p:nvSpPr>
          <p:cNvPr id="141" name="Google Shape;141;p15"/>
          <p:cNvSpPr/>
          <p:nvPr/>
        </p:nvSpPr>
        <p:spPr>
          <a:xfrm>
            <a:off x="920834" y="5780565"/>
            <a:ext cx="10351008" cy="80683"/>
          </a:xfrm>
          <a:prstGeom prst="rect">
            <a:avLst/>
          </a:prstGeom>
          <a:blipFill rotWithShape="1">
            <a:blip r:embed="rId3">
              <a:alphaModFix amt="85000"/>
            </a:blip>
            <a:tile algn="ctr" flip="xy" tx="0" sx="92000" ty="-7175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42" name="Google Shape;142;p15"/>
          <p:cNvGrpSpPr/>
          <p:nvPr/>
        </p:nvGrpSpPr>
        <p:grpSpPr>
          <a:xfrm>
            <a:off x="9646920" y="5257800"/>
            <a:ext cx="1080904" cy="1080902"/>
            <a:chOff x="9685338" y="4460675"/>
            <a:chExt cx="1080904" cy="1080902"/>
          </a:xfrm>
        </p:grpSpPr>
        <p:sp>
          <p:nvSpPr>
            <p:cNvPr id="143" name="Google Shape;143;p15"/>
            <p:cNvSpPr/>
            <p:nvPr/>
          </p:nvSpPr>
          <p:spPr>
            <a:xfrm>
              <a:off x="9685338" y="4460675"/>
              <a:ext cx="1080904" cy="1080902"/>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44" name="Google Shape;144;p15"/>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pic>
        <p:nvPicPr>
          <p:cNvPr id="145" name="Google Shape;145;p15"/>
          <p:cNvPicPr preferRelativeResize="0"/>
          <p:nvPr/>
        </p:nvPicPr>
        <p:blipFill rotWithShape="1">
          <a:blip r:embed="rId5">
            <a:alphaModFix/>
          </a:blip>
          <a:srcRect b="0" l="0" r="0" t="0"/>
          <a:stretch/>
        </p:blipFill>
        <p:spPr>
          <a:xfrm>
            <a:off x="920834" y="1703981"/>
            <a:ext cx="6631744" cy="338140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16"/>
          <p:cNvSpPr/>
          <p:nvPr/>
        </p:nvSpPr>
        <p:spPr>
          <a:xfrm>
            <a:off x="7836310" y="0"/>
            <a:ext cx="4355689" cy="6857999"/>
          </a:xfrm>
          <a:prstGeom prst="rect">
            <a:avLst/>
          </a:prstGeom>
          <a:blipFill rotWithShape="1">
            <a:blip r:embed="rId3">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51" name="Google Shape;151;p16"/>
          <p:cNvSpPr txBox="1"/>
          <p:nvPr>
            <p:ph type="title"/>
          </p:nvPr>
        </p:nvSpPr>
        <p:spPr>
          <a:xfrm>
            <a:off x="8479777" y="639763"/>
            <a:ext cx="3046073" cy="517737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000"/>
              <a:buFont typeface="Rockwell"/>
              <a:buNone/>
            </a:pPr>
            <a:r>
              <a:rPr lang="en-GB" sz="4000"/>
              <a:t>WHAT DO I NEED TO DO, TO DO THIS WELL? </a:t>
            </a:r>
            <a:endParaRPr/>
          </a:p>
        </p:txBody>
      </p:sp>
      <p:grpSp>
        <p:nvGrpSpPr>
          <p:cNvPr id="152" name="Google Shape;152;p16"/>
          <p:cNvGrpSpPr/>
          <p:nvPr/>
        </p:nvGrpSpPr>
        <p:grpSpPr>
          <a:xfrm>
            <a:off x="11401725" y="6229681"/>
            <a:ext cx="457200" cy="457200"/>
            <a:chOff x="11361456" y="6195813"/>
            <a:chExt cx="548640" cy="548640"/>
          </a:xfrm>
        </p:grpSpPr>
        <p:sp>
          <p:nvSpPr>
            <p:cNvPr id="153" name="Google Shape;153;p16"/>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54" name="Google Shape;154;p16"/>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grpSp>
        <p:nvGrpSpPr>
          <p:cNvPr id="155" name="Google Shape;155;p16"/>
          <p:cNvGrpSpPr/>
          <p:nvPr/>
        </p:nvGrpSpPr>
        <p:grpSpPr>
          <a:xfrm>
            <a:off x="622300" y="640445"/>
            <a:ext cx="6572250" cy="5586635"/>
            <a:chOff x="0" y="682"/>
            <a:chExt cx="6572250" cy="5586635"/>
          </a:xfrm>
        </p:grpSpPr>
        <p:sp>
          <p:nvSpPr>
            <p:cNvPr id="156" name="Google Shape;156;p16"/>
            <p:cNvSpPr/>
            <p:nvPr/>
          </p:nvSpPr>
          <p:spPr>
            <a:xfrm>
              <a:off x="0" y="682"/>
              <a:ext cx="6572250" cy="159618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6"/>
            <p:cNvSpPr/>
            <p:nvPr/>
          </p:nvSpPr>
          <p:spPr>
            <a:xfrm>
              <a:off x="482844" y="359822"/>
              <a:ext cx="877899" cy="877899"/>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6"/>
            <p:cNvSpPr/>
            <p:nvPr/>
          </p:nvSpPr>
          <p:spPr>
            <a:xfrm>
              <a:off x="1843589" y="682"/>
              <a:ext cx="4728660" cy="159618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6"/>
            <p:cNvSpPr txBox="1"/>
            <p:nvPr/>
          </p:nvSpPr>
          <p:spPr>
            <a:xfrm>
              <a:off x="1843589" y="682"/>
              <a:ext cx="4728660" cy="1596181"/>
            </a:xfrm>
            <a:prstGeom prst="rect">
              <a:avLst/>
            </a:prstGeom>
            <a:noFill/>
            <a:ln>
              <a:noFill/>
            </a:ln>
          </p:spPr>
          <p:txBody>
            <a:bodyPr anchorCtr="0" anchor="ctr" bIns="168925" lIns="168925" spcFirstLastPara="1" rIns="168925" wrap="square" tIns="168925">
              <a:noAutofit/>
            </a:bodyPr>
            <a:lstStyle/>
            <a:p>
              <a:pPr indent="0" lvl="0" marL="0" marR="0" rtl="0" algn="l">
                <a:lnSpc>
                  <a:spcPct val="90000"/>
                </a:lnSpc>
                <a:spcBef>
                  <a:spcPts val="0"/>
                </a:spcBef>
                <a:spcAft>
                  <a:spcPts val="0"/>
                </a:spcAft>
                <a:buClr>
                  <a:schemeClr val="dk1"/>
                </a:buClr>
                <a:buSzPts val="2500"/>
                <a:buFont typeface="Rockwell"/>
                <a:buNone/>
              </a:pPr>
              <a:r>
                <a:rPr b="0" i="0" lang="en-GB" sz="2500" u="none" cap="none" strike="noStrike">
                  <a:solidFill>
                    <a:schemeClr val="dk1"/>
                  </a:solidFill>
                  <a:latin typeface="Rockwell"/>
                  <a:ea typeface="Rockwell"/>
                  <a:cs typeface="Rockwell"/>
                  <a:sym typeface="Rockwell"/>
                </a:rPr>
                <a:t>Produce flash cards – or buy some (Flipsco Cards for example). </a:t>
              </a:r>
              <a:endParaRPr b="0" i="0" sz="2500" u="none" cap="none" strike="noStrike">
                <a:solidFill>
                  <a:schemeClr val="dk1"/>
                </a:solidFill>
                <a:latin typeface="Rockwell"/>
                <a:ea typeface="Rockwell"/>
                <a:cs typeface="Rockwell"/>
                <a:sym typeface="Rockwell"/>
              </a:endParaRPr>
            </a:p>
          </p:txBody>
        </p:sp>
        <p:sp>
          <p:nvSpPr>
            <p:cNvPr id="160" name="Google Shape;160;p16"/>
            <p:cNvSpPr/>
            <p:nvPr/>
          </p:nvSpPr>
          <p:spPr>
            <a:xfrm>
              <a:off x="0" y="1995909"/>
              <a:ext cx="6572250" cy="159618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6"/>
            <p:cNvSpPr/>
            <p:nvPr/>
          </p:nvSpPr>
          <p:spPr>
            <a:xfrm>
              <a:off x="482844" y="2355050"/>
              <a:ext cx="877899" cy="877899"/>
            </a:xfrm>
            <a:prstGeom prst="rect">
              <a:avLst/>
            </a:prstGeom>
            <a:blipFill rotWithShape="1">
              <a:blip r:embed="rId6">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6"/>
            <p:cNvSpPr/>
            <p:nvPr/>
          </p:nvSpPr>
          <p:spPr>
            <a:xfrm>
              <a:off x="1843589" y="1995909"/>
              <a:ext cx="4728660" cy="159618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6"/>
            <p:cNvSpPr txBox="1"/>
            <p:nvPr/>
          </p:nvSpPr>
          <p:spPr>
            <a:xfrm>
              <a:off x="1843589" y="1995909"/>
              <a:ext cx="4728660" cy="1596181"/>
            </a:xfrm>
            <a:prstGeom prst="rect">
              <a:avLst/>
            </a:prstGeom>
            <a:noFill/>
            <a:ln>
              <a:noFill/>
            </a:ln>
          </p:spPr>
          <p:txBody>
            <a:bodyPr anchorCtr="0" anchor="ctr" bIns="168925" lIns="168925" spcFirstLastPara="1" rIns="168925" wrap="square" tIns="168925">
              <a:noAutofit/>
            </a:bodyPr>
            <a:lstStyle/>
            <a:p>
              <a:pPr indent="0" lvl="0" marL="0" marR="0" rtl="0" algn="l">
                <a:lnSpc>
                  <a:spcPct val="90000"/>
                </a:lnSpc>
                <a:spcBef>
                  <a:spcPts val="0"/>
                </a:spcBef>
                <a:spcAft>
                  <a:spcPts val="0"/>
                </a:spcAft>
                <a:buClr>
                  <a:schemeClr val="dk1"/>
                </a:buClr>
                <a:buSzPts val="2500"/>
                <a:buFont typeface="Rockwell"/>
                <a:buNone/>
              </a:pPr>
              <a:r>
                <a:rPr b="0" i="0" lang="en-GB" sz="2500" u="none" cap="none" strike="noStrike">
                  <a:solidFill>
                    <a:schemeClr val="dk1"/>
                  </a:solidFill>
                  <a:latin typeface="Rockwell"/>
                  <a:ea typeface="Rockwell"/>
                  <a:cs typeface="Rockwell"/>
                  <a:sym typeface="Rockwell"/>
                </a:rPr>
                <a:t>Cover a range of topics </a:t>
              </a:r>
              <a:endParaRPr b="0" i="0" sz="2500" u="none" cap="none" strike="noStrike">
                <a:solidFill>
                  <a:schemeClr val="dk1"/>
                </a:solidFill>
                <a:latin typeface="Rockwell"/>
                <a:ea typeface="Rockwell"/>
                <a:cs typeface="Rockwell"/>
                <a:sym typeface="Rockwell"/>
              </a:endParaRPr>
            </a:p>
          </p:txBody>
        </p:sp>
        <p:sp>
          <p:nvSpPr>
            <p:cNvPr id="164" name="Google Shape;164;p16"/>
            <p:cNvSpPr/>
            <p:nvPr/>
          </p:nvSpPr>
          <p:spPr>
            <a:xfrm>
              <a:off x="0" y="3991136"/>
              <a:ext cx="6572250" cy="159618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6"/>
            <p:cNvSpPr/>
            <p:nvPr/>
          </p:nvSpPr>
          <p:spPr>
            <a:xfrm>
              <a:off x="482844" y="4350277"/>
              <a:ext cx="877899" cy="877899"/>
            </a:xfrm>
            <a:prstGeom prst="rect">
              <a:avLst/>
            </a:prstGeom>
            <a:blipFill rotWithShape="1">
              <a:blip r:embed="rId7">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6"/>
            <p:cNvSpPr/>
            <p:nvPr/>
          </p:nvSpPr>
          <p:spPr>
            <a:xfrm>
              <a:off x="1843589" y="3991136"/>
              <a:ext cx="4728660" cy="159618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6"/>
            <p:cNvSpPr txBox="1"/>
            <p:nvPr/>
          </p:nvSpPr>
          <p:spPr>
            <a:xfrm>
              <a:off x="1843589" y="3991136"/>
              <a:ext cx="4728660" cy="1596181"/>
            </a:xfrm>
            <a:prstGeom prst="rect">
              <a:avLst/>
            </a:prstGeom>
            <a:noFill/>
            <a:ln>
              <a:noFill/>
            </a:ln>
          </p:spPr>
          <p:txBody>
            <a:bodyPr anchorCtr="0" anchor="ctr" bIns="168925" lIns="168925" spcFirstLastPara="1" rIns="168925" wrap="square" tIns="168925">
              <a:noAutofit/>
            </a:bodyPr>
            <a:lstStyle/>
            <a:p>
              <a:pPr indent="0" lvl="0" marL="0" marR="0" rtl="0" algn="l">
                <a:lnSpc>
                  <a:spcPct val="90000"/>
                </a:lnSpc>
                <a:spcBef>
                  <a:spcPts val="0"/>
                </a:spcBef>
                <a:spcAft>
                  <a:spcPts val="0"/>
                </a:spcAft>
                <a:buClr>
                  <a:schemeClr val="dk1"/>
                </a:buClr>
                <a:buSzPts val="2500"/>
                <a:buFont typeface="Rockwell"/>
                <a:buNone/>
              </a:pPr>
              <a:r>
                <a:rPr b="0" i="0" lang="en-GB" sz="2500" u="none" cap="none" strike="noStrike">
                  <a:solidFill>
                    <a:schemeClr val="dk1"/>
                  </a:solidFill>
                  <a:latin typeface="Rockwell"/>
                  <a:ea typeface="Rockwell"/>
                  <a:cs typeface="Rockwell"/>
                  <a:sym typeface="Rockwell"/>
                </a:rPr>
                <a:t>Have gone over the content at least once so you have a starting point. </a:t>
              </a:r>
              <a:endParaRPr b="0" i="0" sz="2500" u="none" cap="none" strike="noStrike">
                <a:solidFill>
                  <a:schemeClr val="dk1"/>
                </a:solidFill>
                <a:latin typeface="Rockwell"/>
                <a:ea typeface="Rockwell"/>
                <a:cs typeface="Rockwell"/>
                <a:sym typeface="Rockwell"/>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1" name="Shape 171"/>
        <p:cNvGrpSpPr/>
        <p:nvPr/>
      </p:nvGrpSpPr>
      <p:grpSpPr>
        <a:xfrm>
          <a:off x="0" y="0"/>
          <a:ext cx="0" cy="0"/>
          <a:chOff x="0" y="0"/>
          <a:chExt cx="0" cy="0"/>
        </a:xfrm>
      </p:grpSpPr>
      <p:sp>
        <p:nvSpPr>
          <p:cNvPr id="172" name="Google Shape;172;p17"/>
          <p:cNvSpPr/>
          <p:nvPr/>
        </p:nvSpPr>
        <p:spPr>
          <a:xfrm>
            <a:off x="6066502" y="0"/>
            <a:ext cx="6125497" cy="6857999"/>
          </a:xfrm>
          <a:prstGeom prst="rect">
            <a:avLst/>
          </a:prstGeom>
          <a:blipFill rotWithShape="1">
            <a:blip r:embed="rId3">
              <a:alphaModFix amt="60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73" name="Google Shape;173;p17"/>
          <p:cNvSpPr txBox="1"/>
          <p:nvPr>
            <p:ph type="title"/>
          </p:nvPr>
        </p:nvSpPr>
        <p:spPr>
          <a:xfrm>
            <a:off x="6400800" y="484632"/>
            <a:ext cx="5299586"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4000"/>
              <a:buFont typeface="Rockwell"/>
              <a:buNone/>
            </a:pPr>
            <a:r>
              <a:rPr lang="en-GB" sz="4000"/>
              <a:t>HOW </a:t>
            </a:r>
            <a:endParaRPr/>
          </a:p>
        </p:txBody>
      </p:sp>
      <p:sp>
        <p:nvSpPr>
          <p:cNvPr id="174" name="Google Shape;174;p17"/>
          <p:cNvSpPr/>
          <p:nvPr/>
        </p:nvSpPr>
        <p:spPr>
          <a:xfrm>
            <a:off x="6400799" y="2121408"/>
            <a:ext cx="5299585" cy="4050792"/>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9E3611"/>
              </a:buClr>
              <a:buSzPts val="1530"/>
              <a:buFont typeface="Noto Sans Symbols"/>
              <a:buChar char="▪"/>
            </a:pPr>
            <a:br>
              <a:rPr b="0" i="0" lang="en-GB" sz="1800" u="none" cap="none" strike="noStrike">
                <a:solidFill>
                  <a:schemeClr val="dk1"/>
                </a:solidFill>
                <a:latin typeface="Rockwell"/>
                <a:ea typeface="Rockwell"/>
                <a:cs typeface="Rockwell"/>
                <a:sym typeface="Rockwell"/>
              </a:rPr>
            </a:br>
            <a:br>
              <a:rPr b="0" i="0" lang="en-GB" sz="1800" u="none" cap="none" strike="noStrike">
                <a:solidFill>
                  <a:schemeClr val="dk1"/>
                </a:solidFill>
                <a:latin typeface="Rockwell"/>
                <a:ea typeface="Rockwell"/>
                <a:cs typeface="Rockwell"/>
                <a:sym typeface="Rockwell"/>
              </a:rPr>
            </a:br>
            <a:r>
              <a:rPr b="0" i="0" lang="en-GB" sz="1800" u="none" cap="none" strike="noStrike">
                <a:solidFill>
                  <a:schemeClr val="dk1"/>
                </a:solidFill>
                <a:latin typeface="Rockwell"/>
                <a:ea typeface="Rockwell"/>
                <a:cs typeface="Rockwell"/>
                <a:sym typeface="Rockwell"/>
              </a:rPr>
              <a:t>The key to the efficiency and effectiveness of the Leitner system is that the cards in the lower boxes--the ones you know less well--are reviewed more frequently than the cards in the higher boxes. For example, in a four-box set up, the cards in Box 1 might be reviewed four times as often as those in Box 4. It's up to you to choose the frequency of review for each box. Here are some example review times for a four-box set up:</a:t>
            </a:r>
            <a:br>
              <a:rPr b="0" i="0" lang="en-GB" sz="1800" u="none" cap="none" strike="noStrike">
                <a:solidFill>
                  <a:schemeClr val="dk1"/>
                </a:solidFill>
                <a:latin typeface="Rockwell"/>
                <a:ea typeface="Rockwell"/>
                <a:cs typeface="Rockwell"/>
                <a:sym typeface="Rockwell"/>
              </a:rPr>
            </a:br>
            <a:br>
              <a:rPr b="0" i="0" lang="en-GB" sz="1800" u="none" cap="none" strike="noStrike">
                <a:solidFill>
                  <a:schemeClr val="dk1"/>
                </a:solidFill>
                <a:latin typeface="Rockwell"/>
                <a:ea typeface="Rockwell"/>
                <a:cs typeface="Rockwell"/>
                <a:sym typeface="Rockwell"/>
              </a:rPr>
            </a:br>
            <a:br>
              <a:rPr b="0" i="0" lang="en-GB" sz="1800" u="none" cap="none" strike="noStrike">
                <a:solidFill>
                  <a:schemeClr val="dk1"/>
                </a:solidFill>
                <a:latin typeface="Rockwell"/>
                <a:ea typeface="Rockwell"/>
                <a:cs typeface="Rockwell"/>
                <a:sym typeface="Rockwell"/>
              </a:rPr>
            </a:br>
            <a:endParaRPr b="0" i="0" sz="1800" u="none" cap="none" strike="noStrike">
              <a:solidFill>
                <a:schemeClr val="dk1"/>
              </a:solidFill>
              <a:latin typeface="Rockwell"/>
              <a:ea typeface="Rockwell"/>
              <a:cs typeface="Rockwell"/>
              <a:sym typeface="Rockwell"/>
            </a:endParaRPr>
          </a:p>
        </p:txBody>
      </p:sp>
      <p:grpSp>
        <p:nvGrpSpPr>
          <p:cNvPr id="175" name="Google Shape;175;p17"/>
          <p:cNvGrpSpPr/>
          <p:nvPr/>
        </p:nvGrpSpPr>
        <p:grpSpPr>
          <a:xfrm>
            <a:off x="11401725" y="6229681"/>
            <a:ext cx="457200" cy="457200"/>
            <a:chOff x="11361456" y="6195813"/>
            <a:chExt cx="548640" cy="548640"/>
          </a:xfrm>
        </p:grpSpPr>
        <p:sp>
          <p:nvSpPr>
            <p:cNvPr id="176" name="Google Shape;176;p17"/>
            <p:cNvSpPr/>
            <p:nvPr/>
          </p:nvSpPr>
          <p:spPr>
            <a:xfrm>
              <a:off x="11361456" y="6195813"/>
              <a:ext cx="548640" cy="548640"/>
            </a:xfrm>
            <a:prstGeom prst="ellipse">
              <a:avLst/>
            </a:prstGeom>
            <a:blipFill rotWithShape="1">
              <a:blip r:embed="rId4">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77" name="Google Shape;177;p17"/>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graphicFrame>
        <p:nvGraphicFramePr>
          <p:cNvPr id="178" name="Google Shape;178;p17"/>
          <p:cNvGraphicFramePr/>
          <p:nvPr/>
        </p:nvGraphicFramePr>
        <p:xfrm>
          <a:off x="633999" y="882221"/>
          <a:ext cx="3000000" cy="3000000"/>
        </p:xfrm>
        <a:graphic>
          <a:graphicData uri="http://schemas.openxmlformats.org/drawingml/2006/table">
            <a:tbl>
              <a:tblPr>
                <a:noFill/>
                <a:tableStyleId>{7E14BFA6-2084-49C6-8931-CA412A5C3DA0}</a:tableStyleId>
              </a:tblPr>
              <a:tblGrid>
                <a:gridCol w="1245150"/>
                <a:gridCol w="1274825"/>
                <a:gridCol w="1317675"/>
                <a:gridCol w="1274825"/>
              </a:tblGrid>
              <a:tr h="1020775">
                <a:tc>
                  <a:txBody>
                    <a:bodyPr/>
                    <a:lstStyle/>
                    <a:p>
                      <a:pPr indent="0" lvl="0" marL="0" marR="0" rtl="0" algn="l">
                        <a:spcBef>
                          <a:spcPts val="0"/>
                        </a:spcBef>
                        <a:spcAft>
                          <a:spcPts val="0"/>
                        </a:spcAft>
                        <a:buNone/>
                      </a:pPr>
                      <a:r>
                        <a:rPr lang="en-GB" sz="2100" u="none" cap="none" strike="noStrike"/>
                        <a:t>Review Box 1</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Review Box 2</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Review Box 3</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Review Box 4</a:t>
                      </a:r>
                      <a:br>
                        <a:rPr lang="en-GB" sz="2100" u="none" cap="none" strike="noStrike"/>
                      </a:br>
                      <a:endParaRPr sz="2100" u="none" cap="none" strike="noStrike"/>
                    </a:p>
                  </a:txBody>
                  <a:tcPr marT="16775" marB="16775" marR="16775" marL="16775"/>
                </a:tc>
              </a:tr>
              <a:tr h="1020775">
                <a:tc>
                  <a:txBody>
                    <a:bodyPr/>
                    <a:lstStyle/>
                    <a:p>
                      <a:pPr indent="0" lvl="0" marL="0" marR="0" rtl="0" algn="l">
                        <a:spcBef>
                          <a:spcPts val="0"/>
                        </a:spcBef>
                        <a:spcAft>
                          <a:spcPts val="0"/>
                        </a:spcAft>
                        <a:buNone/>
                      </a:pPr>
                      <a:r>
                        <a:rPr lang="en-GB" sz="2100" u="none" cap="none" strike="noStrike"/>
                        <a:t>4 times a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3 times a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2 times  a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1 time a day</a:t>
                      </a:r>
                      <a:br>
                        <a:rPr lang="en-GB" sz="2100" u="none" cap="none" strike="noStrike"/>
                      </a:br>
                      <a:endParaRPr sz="2100" u="none" cap="none" strike="noStrike"/>
                    </a:p>
                  </a:txBody>
                  <a:tcPr marT="16775" marB="16775" marR="16775" marL="16775"/>
                </a:tc>
              </a:tr>
              <a:tr h="1020775">
                <a:tc>
                  <a:txBody>
                    <a:bodyPr/>
                    <a:lstStyle/>
                    <a:p>
                      <a:pPr indent="0" lvl="0" marL="0" marR="0" rtl="0" algn="l">
                        <a:spcBef>
                          <a:spcPts val="0"/>
                        </a:spcBef>
                        <a:spcAft>
                          <a:spcPts val="0"/>
                        </a:spcAft>
                        <a:buNone/>
                      </a:pPr>
                      <a:r>
                        <a:rPr lang="en-GB" sz="2100" u="none" cap="none" strike="noStrike"/>
                        <a:t>3 times a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2 times a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1 time a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every other day</a:t>
                      </a:r>
                      <a:br>
                        <a:rPr lang="en-GB" sz="2100" u="none" cap="none" strike="noStrike"/>
                      </a:br>
                      <a:endParaRPr sz="2100" u="none" cap="none" strike="noStrike"/>
                    </a:p>
                  </a:txBody>
                  <a:tcPr marT="16775" marB="16775" marR="16775" marL="16775"/>
                </a:tc>
              </a:tr>
              <a:tr h="1020775">
                <a:tc>
                  <a:txBody>
                    <a:bodyPr/>
                    <a:lstStyle/>
                    <a:p>
                      <a:pPr indent="0" lvl="0" marL="0" marR="0" rtl="0" algn="l">
                        <a:spcBef>
                          <a:spcPts val="0"/>
                        </a:spcBef>
                        <a:spcAft>
                          <a:spcPts val="0"/>
                        </a:spcAft>
                        <a:buNone/>
                      </a:pPr>
                      <a:r>
                        <a:rPr lang="en-GB" sz="2100" u="none" cap="none" strike="noStrike"/>
                        <a:t>2 times a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1 time a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every other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2 times a week</a:t>
                      </a:r>
                      <a:br>
                        <a:rPr lang="en-GB" sz="2100" u="none" cap="none" strike="noStrike"/>
                      </a:br>
                      <a:endParaRPr sz="2100" u="none" cap="none" strike="noStrike"/>
                    </a:p>
                  </a:txBody>
                  <a:tcPr marT="16775" marB="16775" marR="16775" marL="16775"/>
                </a:tc>
              </a:tr>
              <a:tr h="1020775">
                <a:tc>
                  <a:txBody>
                    <a:bodyPr/>
                    <a:lstStyle/>
                    <a:p>
                      <a:pPr indent="0" lvl="0" marL="0" marR="0" rtl="0" algn="l">
                        <a:spcBef>
                          <a:spcPts val="0"/>
                        </a:spcBef>
                        <a:spcAft>
                          <a:spcPts val="0"/>
                        </a:spcAft>
                        <a:buNone/>
                      </a:pPr>
                      <a:r>
                        <a:rPr lang="en-GB" sz="2100" u="none" cap="none" strike="noStrike"/>
                        <a:t>1 time a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every other day</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twice a week</a:t>
                      </a:r>
                      <a:br>
                        <a:rPr lang="en-GB" sz="2100" u="none" cap="none" strike="noStrike"/>
                      </a:br>
                      <a:endParaRPr sz="2100" u="none" cap="none" strike="noStrike"/>
                    </a:p>
                  </a:txBody>
                  <a:tcPr marT="16775" marB="16775" marR="16775" marL="16775"/>
                </a:tc>
                <a:tc>
                  <a:txBody>
                    <a:bodyPr/>
                    <a:lstStyle/>
                    <a:p>
                      <a:pPr indent="0" lvl="0" marL="0" marR="0" rtl="0" algn="l">
                        <a:spcBef>
                          <a:spcPts val="0"/>
                        </a:spcBef>
                        <a:spcAft>
                          <a:spcPts val="0"/>
                        </a:spcAft>
                        <a:buNone/>
                      </a:pPr>
                      <a:r>
                        <a:rPr lang="en-GB" sz="2100" u="none" cap="none" strike="noStrike"/>
                        <a:t>once a week</a:t>
                      </a:r>
                      <a:br>
                        <a:rPr lang="en-GB" sz="2100" u="none" cap="none" strike="noStrike"/>
                      </a:br>
                      <a:endParaRPr sz="2100" u="none" cap="none" strike="noStrike"/>
                    </a:p>
                  </a:txBody>
                  <a:tcPr marT="16775" marB="16775" marR="16775" marL="16775"/>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2" name="Shape 182"/>
        <p:cNvGrpSpPr/>
        <p:nvPr/>
      </p:nvGrpSpPr>
      <p:grpSpPr>
        <a:xfrm>
          <a:off x="0" y="0"/>
          <a:ext cx="0" cy="0"/>
          <a:chOff x="0" y="0"/>
          <a:chExt cx="0" cy="0"/>
        </a:xfrm>
      </p:grpSpPr>
      <p:sp>
        <p:nvSpPr>
          <p:cNvPr id="183" name="Google Shape;183;p18"/>
          <p:cNvSpPr/>
          <p:nvPr/>
        </p:nvSpPr>
        <p:spPr>
          <a:xfrm>
            <a:off x="0"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84" name="Google Shape;184;p18"/>
          <p:cNvSpPr txBox="1"/>
          <p:nvPr>
            <p:ph idx="1" type="body"/>
          </p:nvPr>
        </p:nvSpPr>
        <p:spPr>
          <a:xfrm>
            <a:off x="1069850" y="844902"/>
            <a:ext cx="5818858" cy="5168196"/>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en-GB"/>
              <a:t>1. Once all your cards have been promoted to the highest box, turn them over and learn them back to front. Start them all off in Box 1 and read the answer, definition, formula or whatever and see if you can supply the question or term. Continue until once again all cards are in the highest box.</a:t>
            </a:r>
            <a:br>
              <a:rPr lang="en-GB"/>
            </a:br>
            <a:br>
              <a:rPr lang="en-GB"/>
            </a:br>
            <a:r>
              <a:rPr lang="en-GB"/>
              <a:t>2. After all cards are in the highest box, demote them all back down to Box one and review them again. Now you are </a:t>
            </a:r>
            <a:r>
              <a:rPr lang="en-GB"/>
              <a:t>reviewing</a:t>
            </a:r>
            <a:r>
              <a:rPr lang="en-GB"/>
              <a:t> for speed, to reach fluency (also called automaticity). Deep learning is not only much longer lasting, but it allows faster recall</a:t>
            </a:r>
            <a:endParaRPr/>
          </a:p>
        </p:txBody>
      </p:sp>
      <p:sp>
        <p:nvSpPr>
          <p:cNvPr id="185" name="Google Shape;185;p18"/>
          <p:cNvSpPr/>
          <p:nvPr/>
        </p:nvSpPr>
        <p:spPr>
          <a:xfrm rot="5400000">
            <a:off x="5586983" y="3388659"/>
            <a:ext cx="3657600"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6" name="Google Shape;186;p18"/>
          <p:cNvGrpSpPr/>
          <p:nvPr/>
        </p:nvGrpSpPr>
        <p:grpSpPr>
          <a:xfrm>
            <a:off x="7942859" y="1679571"/>
            <a:ext cx="3498864" cy="3498858"/>
            <a:chOff x="7942859" y="1679571"/>
            <a:chExt cx="3498864" cy="3498858"/>
          </a:xfrm>
        </p:grpSpPr>
        <p:sp>
          <p:nvSpPr>
            <p:cNvPr id="187" name="Google Shape;187;p18"/>
            <p:cNvSpPr/>
            <p:nvPr/>
          </p:nvSpPr>
          <p:spPr>
            <a:xfrm>
              <a:off x="7942859" y="1679571"/>
              <a:ext cx="3498864" cy="3498858"/>
            </a:xfrm>
            <a:prstGeom prst="ellipse">
              <a:avLst/>
            </a:prstGeom>
            <a:blipFill rotWithShape="1">
              <a:blip r:embed="rId4">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88" name="Google Shape;188;p18"/>
            <p:cNvSpPr/>
            <p:nvPr/>
          </p:nvSpPr>
          <p:spPr>
            <a:xfrm>
              <a:off x="8127958" y="1864667"/>
              <a:ext cx="3128666" cy="312866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89" name="Google Shape;189;p18"/>
          <p:cNvSpPr txBox="1"/>
          <p:nvPr>
            <p:ph type="title"/>
          </p:nvPr>
        </p:nvSpPr>
        <p:spPr>
          <a:xfrm>
            <a:off x="8371968" y="2376862"/>
            <a:ext cx="2640646" cy="210427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BFBFB"/>
              </a:buClr>
              <a:buSzPts val="3000"/>
              <a:buFont typeface="Rockwell"/>
              <a:buNone/>
            </a:pPr>
            <a:r>
              <a:rPr lang="en-GB" sz="3000">
                <a:solidFill>
                  <a:srgbClr val="FBFBFB"/>
                </a:solidFill>
              </a:rPr>
              <a:t>LONG TERM LEARNING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