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0" r:id="rId3"/>
    <p:sldMasterId id="214748366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8" name="Google Shape;18;p2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9" name="Google Shape;19;p2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2"/>
          <p:cNvSpPr txBox="1"/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Font typeface="Rockwell"/>
              <a:buNone/>
              <a:defRPr sz="9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" type="subTitle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None/>
              <a:defRPr sz="2000"/>
            </a:lvl9pPr>
          </a:lstStyle>
          <a:p/>
        </p:txBody>
      </p:sp>
      <p:sp>
        <p:nvSpPr>
          <p:cNvPr id="23" name="Google Shape;23;p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"/>
          <p:cNvSpPr txBox="1"/>
          <p:nvPr>
            <p:ph idx="12" type="sldNum"/>
          </p:nvPr>
        </p:nvSpPr>
        <p:spPr>
          <a:xfrm>
            <a:off x="9592733" y="4289334"/>
            <a:ext cx="1193868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4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38" name="Google Shape;38;p4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4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5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5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5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5" name="Google Shape;45;p5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46" name="Google Shape;46;p5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" name="Google Shape;47;p5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8" name="Google Shape;48;p5"/>
          <p:cNvSpPr txBox="1"/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Font typeface="Rockwell"/>
              <a:buNone/>
              <a:defRPr sz="9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5"/>
          <p:cNvSpPr txBox="1"/>
          <p:nvPr>
            <p:ph idx="1" type="subTitle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None/>
              <a:defRPr sz="2000"/>
            </a:lvl9pPr>
          </a:lstStyle>
          <a:p/>
        </p:txBody>
      </p:sp>
      <p:sp>
        <p:nvSpPr>
          <p:cNvPr id="50" name="Google Shape;50;p5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5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5"/>
          <p:cNvSpPr txBox="1"/>
          <p:nvPr>
            <p:ph idx="12" type="sldNum"/>
          </p:nvPr>
        </p:nvSpPr>
        <p:spPr>
          <a:xfrm>
            <a:off x="9592733" y="4289334"/>
            <a:ext cx="1193868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6"/>
          <p:cNvSpPr txBox="1"/>
          <p:nvPr>
            <p:ph type="title"/>
          </p:nvPr>
        </p:nvSpPr>
        <p:spPr>
          <a:xfrm>
            <a:off x="2167128" y="1225296"/>
            <a:ext cx="9281160" cy="3520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  <a:defRPr b="0"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" type="body"/>
          </p:nvPr>
        </p:nvSpPr>
        <p:spPr>
          <a:xfrm>
            <a:off x="2165774" y="5020056"/>
            <a:ext cx="905256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7" name="Google Shape;57;p6"/>
          <p:cNvSpPr txBox="1"/>
          <p:nvPr>
            <p:ph idx="10" type="dt"/>
          </p:nvPr>
        </p:nvSpPr>
        <p:spPr>
          <a:xfrm>
            <a:off x="8593667" y="6272784"/>
            <a:ext cx="264430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6"/>
          <p:cNvSpPr txBox="1"/>
          <p:nvPr>
            <p:ph idx="11" type="ftr"/>
          </p:nvPr>
        </p:nvSpPr>
        <p:spPr>
          <a:xfrm>
            <a:off x="2182708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59" name="Google Shape;59;p6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60" name="Google Shape;60;p6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" name="Google Shape;61;p6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2" name="Google Shape;62;p6"/>
          <p:cNvSpPr txBox="1"/>
          <p:nvPr>
            <p:ph idx="12" type="sldNum"/>
          </p:nvPr>
        </p:nvSpPr>
        <p:spPr>
          <a:xfrm>
            <a:off x="843702" y="2506133"/>
            <a:ext cx="1188298" cy="720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7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7"/>
          <p:cNvSpPr txBox="1"/>
          <p:nvPr>
            <p:ph idx="1" type="body"/>
          </p:nvPr>
        </p:nvSpPr>
        <p:spPr>
          <a:xfrm>
            <a:off x="1069848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66" name="Google Shape;66;p7"/>
          <p:cNvSpPr txBox="1"/>
          <p:nvPr>
            <p:ph idx="2" type="body"/>
          </p:nvPr>
        </p:nvSpPr>
        <p:spPr>
          <a:xfrm>
            <a:off x="6364224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67" name="Google Shape;67;p7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7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8"/>
          <p:cNvSpPr txBox="1"/>
          <p:nvPr>
            <p:ph idx="1" type="body"/>
          </p:nvPr>
        </p:nvSpPr>
        <p:spPr>
          <a:xfrm>
            <a:off x="1066800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73" name="Google Shape;73;p8"/>
          <p:cNvSpPr txBox="1"/>
          <p:nvPr>
            <p:ph idx="2" type="body"/>
          </p:nvPr>
        </p:nvSpPr>
        <p:spPr>
          <a:xfrm>
            <a:off x="1069848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74" name="Google Shape;74;p8"/>
          <p:cNvSpPr txBox="1"/>
          <p:nvPr>
            <p:ph idx="3" type="body"/>
          </p:nvPr>
        </p:nvSpPr>
        <p:spPr>
          <a:xfrm>
            <a:off x="6364224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75" name="Google Shape;75;p8"/>
          <p:cNvSpPr txBox="1"/>
          <p:nvPr>
            <p:ph idx="4" type="body"/>
          </p:nvPr>
        </p:nvSpPr>
        <p:spPr>
          <a:xfrm>
            <a:off x="6364224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76" name="Google Shape;76;p8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8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8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9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9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9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9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0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0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0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1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1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1"/>
          <p:cNvSpPr txBox="1"/>
          <p:nvPr>
            <p:ph idx="1" type="body"/>
          </p:nvPr>
        </p:nvSpPr>
        <p:spPr>
          <a:xfrm>
            <a:off x="838200" y="685800"/>
            <a:ext cx="6711696" cy="5020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92" name="Google Shape;92;p11"/>
          <p:cNvSpPr txBox="1"/>
          <p:nvPr>
            <p:ph idx="2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93" name="Google Shape;93;p1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95" name="Google Shape;95;p1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6" name="Google Shape;96;p1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p1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8" name="Google Shape;98;p1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2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12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12"/>
          <p:cNvSpPr/>
          <p:nvPr>
            <p:ph idx="2" type="pic"/>
          </p:nvPr>
        </p:nvSpPr>
        <p:spPr>
          <a:xfrm>
            <a:off x="0" y="0"/>
            <a:ext cx="8303740" cy="6858000"/>
          </a:xfrm>
          <a:prstGeom prst="rect">
            <a:avLst/>
          </a:prstGeom>
          <a:solidFill>
            <a:srgbClr val="E1DFDF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2720"/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2380"/>
              <a:buFont typeface="Noto Sans Symbols"/>
              <a:buNone/>
              <a:defRPr b="0" i="0" sz="2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2040"/>
              <a:buFont typeface="Noto Sans Symbols"/>
              <a:buNone/>
              <a:defRPr b="0" i="0" sz="24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700"/>
              <a:buFont typeface="Noto Sans Symbols"/>
              <a:buNone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103" name="Google Shape;103;p12"/>
          <p:cNvSpPr txBox="1"/>
          <p:nvPr>
            <p:ph idx="1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104" name="Google Shape;104;p1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105" name="Google Shape;105;p12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6" name="Google Shape;106;p12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12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8" name="Google Shape;108;p12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3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3"/>
          <p:cNvSpPr txBox="1"/>
          <p:nvPr>
            <p:ph idx="1" type="body"/>
          </p:nvPr>
        </p:nvSpPr>
        <p:spPr>
          <a:xfrm rot="5400000">
            <a:off x="4073652" y="-882396"/>
            <a:ext cx="4050792" cy="1005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112" name="Google Shape;112;p13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13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3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4"/>
          <p:cNvSpPr txBox="1"/>
          <p:nvPr>
            <p:ph type="title"/>
          </p:nvPr>
        </p:nvSpPr>
        <p:spPr>
          <a:xfrm rot="5400000">
            <a:off x="7181850" y="2076450"/>
            <a:ext cx="5638800" cy="255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14"/>
          <p:cNvSpPr txBox="1"/>
          <p:nvPr>
            <p:ph idx="1" type="body"/>
          </p:nvPr>
        </p:nvSpPr>
        <p:spPr>
          <a:xfrm rot="5400000">
            <a:off x="2000250" y="-400050"/>
            <a:ext cx="5638800" cy="750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118" name="Google Shape;118;p14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4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14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12.xml"/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b="0" i="0" sz="5400" u="none" cap="none" strike="noStrik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b="0" i="0" sz="20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2575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1496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496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1496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1496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1496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1495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1495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lt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lt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grpSp>
        <p:nvGrpSpPr>
          <p:cNvPr id="10" name="Google Shape;10;p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Google Shape;11;p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" name="Google Shape;13;p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b="0" i="0" sz="5400" u="none" cap="none" strike="noStrik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8" name="Google Shape;28;p3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2575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1496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496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1496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1496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1496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1495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1495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29" name="Google Shape;29;p3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30" name="Google Shape;30;p3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grpSp>
        <p:nvGrpSpPr>
          <p:cNvPr id="31" name="Google Shape;31;p3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32" name="Google Shape;32;p3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Google Shape;34;p3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hyperlink" Target="https://www.youtube.com/watch?v=Pjrqc6UMDKM&amp;feature=youtu.be" TargetMode="External"/><Relationship Id="rId6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 rotWithShape="1">
          <a:blip r:embed="rId3">
            <a:alphaModFix/>
          </a:blip>
          <a:tile algn="tl" flip="none" tx="0" sx="100000" ty="0" sy="100000"/>
        </a:blip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5"/>
          <p:cNvSpPr/>
          <p:nvPr/>
        </p:nvSpPr>
        <p:spPr>
          <a:xfrm>
            <a:off x="0" y="0"/>
            <a:ext cx="12191696" cy="6858000"/>
          </a:xfrm>
          <a:prstGeom prst="rect">
            <a:avLst/>
          </a:prstGeom>
          <a:blipFill rotWithShape="1">
            <a:blip r:embed="rId3">
              <a:alphaModFix/>
            </a:blip>
            <a:tile algn="tl" flip="none" tx="0" sx="100000" ty="0" sy="100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26" name="Google Shape;126;p15"/>
          <p:cNvSpPr txBox="1"/>
          <p:nvPr>
            <p:ph type="ctrTitle"/>
          </p:nvPr>
        </p:nvSpPr>
        <p:spPr>
          <a:xfrm>
            <a:off x="6556100" y="1360493"/>
            <a:ext cx="4972511" cy="310673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Rockwell"/>
              <a:buNone/>
            </a:pPr>
            <a:r>
              <a:rPr lang="en-GB" sz="7200">
                <a:solidFill>
                  <a:schemeClr val="lt1"/>
                </a:solidFill>
              </a:rPr>
              <a:t>RETRIEVAL PRACTICE </a:t>
            </a:r>
            <a:endParaRPr/>
          </a:p>
        </p:txBody>
      </p:sp>
      <p:sp>
        <p:nvSpPr>
          <p:cNvPr id="127" name="Google Shape;127;p15"/>
          <p:cNvSpPr txBox="1"/>
          <p:nvPr>
            <p:ph idx="1" type="subTitle"/>
          </p:nvPr>
        </p:nvSpPr>
        <p:spPr>
          <a:xfrm>
            <a:off x="6556100" y="4687316"/>
            <a:ext cx="4972512" cy="15170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70"/>
              <a:buNone/>
            </a:pPr>
            <a:r>
              <a:rPr lang="en-GB">
                <a:solidFill>
                  <a:srgbClr val="FFFFFF"/>
                </a:solidFill>
              </a:rPr>
              <a:t>The foundations of excellent long term learning </a:t>
            </a:r>
            <a:endParaRPr/>
          </a:p>
        </p:txBody>
      </p:sp>
      <p:sp>
        <p:nvSpPr>
          <p:cNvPr id="128" name="Google Shape;128;p15"/>
          <p:cNvSpPr/>
          <p:nvPr/>
        </p:nvSpPr>
        <p:spPr>
          <a:xfrm>
            <a:off x="2" y="3"/>
            <a:ext cx="6095695" cy="6857997"/>
          </a:xfrm>
          <a:custGeom>
            <a:rect b="b" l="l" r="r" t="t"/>
            <a:pathLst>
              <a:path extrusionOk="0" h="6857997" w="6095695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pic>
        <p:nvPicPr>
          <p:cNvPr descr="Books" id="129" name="Google Shape;129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47150" y="1526651"/>
            <a:ext cx="3804698" cy="38046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35" name="Google Shape;135;p16"/>
          <p:cNvSpPr/>
          <p:nvPr/>
        </p:nvSpPr>
        <p:spPr>
          <a:xfrm>
            <a:off x="0" y="4572000"/>
            <a:ext cx="12192000" cy="2295831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36" name="Google Shape;136;p16"/>
          <p:cNvSpPr txBox="1"/>
          <p:nvPr>
            <p:ph type="title"/>
          </p:nvPr>
        </p:nvSpPr>
        <p:spPr>
          <a:xfrm>
            <a:off x="1069848" y="4846002"/>
            <a:ext cx="10058400" cy="152299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000"/>
              <a:buFont typeface="Rockwell"/>
              <a:buNone/>
            </a:pPr>
            <a:r>
              <a:rPr lang="en-GB" sz="6000"/>
              <a:t>WHAT IS IT? </a:t>
            </a:r>
            <a:endParaRPr/>
          </a:p>
        </p:txBody>
      </p:sp>
      <p:grpSp>
        <p:nvGrpSpPr>
          <p:cNvPr id="137" name="Google Shape;137;p16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38" name="Google Shape;138;p16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16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0" name="Google Shape;140;p16"/>
          <p:cNvGrpSpPr/>
          <p:nvPr/>
        </p:nvGrpSpPr>
        <p:grpSpPr>
          <a:xfrm>
            <a:off x="725530" y="638585"/>
            <a:ext cx="10740937" cy="3285001"/>
            <a:chOff x="82064" y="4948"/>
            <a:chExt cx="10740937" cy="3285001"/>
          </a:xfrm>
        </p:grpSpPr>
        <p:sp>
          <p:nvSpPr>
            <p:cNvPr id="141" name="Google Shape;141;p16"/>
            <p:cNvSpPr/>
            <p:nvPr/>
          </p:nvSpPr>
          <p:spPr>
            <a:xfrm>
              <a:off x="707282" y="4948"/>
              <a:ext cx="1955812" cy="1955812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" name="Google Shape;142;p16"/>
            <p:cNvSpPr/>
            <p:nvPr/>
          </p:nvSpPr>
          <p:spPr>
            <a:xfrm>
              <a:off x="1124095" y="421761"/>
              <a:ext cx="1122187" cy="1122187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16"/>
            <p:cNvSpPr/>
            <p:nvPr/>
          </p:nvSpPr>
          <p:spPr>
            <a:xfrm>
              <a:off x="82064" y="2569949"/>
              <a:ext cx="32062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16"/>
            <p:cNvSpPr txBox="1"/>
            <p:nvPr/>
          </p:nvSpPr>
          <p:spPr>
            <a:xfrm>
              <a:off x="82064" y="2569949"/>
              <a:ext cx="32062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ckwell"/>
                <a:buNone/>
              </a:pPr>
              <a:r>
                <a:rPr b="0" i="0" lang="en-GB" sz="1200" u="none" cap="none" strike="noStrike">
                  <a:solidFill>
                    <a:schemeClr val="dk1"/>
                  </a:solidFill>
                  <a:latin typeface="Rockwell"/>
                  <a:ea typeface="Rockwell"/>
                  <a:cs typeface="Rockwell"/>
                  <a:sym typeface="Rockwell"/>
                </a:rPr>
                <a:t>IT IS A PROCESS OF MAKING LEARNING MORE EASILY RETRIEVABLE IN THE LONGER TERM. </a:t>
              </a:r>
              <a:endParaRPr b="0" i="0" sz="12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45" name="Google Shape;145;p16"/>
            <p:cNvSpPr/>
            <p:nvPr/>
          </p:nvSpPr>
          <p:spPr>
            <a:xfrm>
              <a:off x="4474626" y="4948"/>
              <a:ext cx="1955812" cy="1955812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16"/>
            <p:cNvSpPr/>
            <p:nvPr/>
          </p:nvSpPr>
          <p:spPr>
            <a:xfrm>
              <a:off x="4891439" y="421761"/>
              <a:ext cx="1122187" cy="1122187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16"/>
            <p:cNvSpPr/>
            <p:nvPr/>
          </p:nvSpPr>
          <p:spPr>
            <a:xfrm>
              <a:off x="3849408" y="2569949"/>
              <a:ext cx="32062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16"/>
            <p:cNvSpPr txBox="1"/>
            <p:nvPr/>
          </p:nvSpPr>
          <p:spPr>
            <a:xfrm>
              <a:off x="3849408" y="2569949"/>
              <a:ext cx="32062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ckwell"/>
                <a:buNone/>
              </a:pPr>
              <a:r>
                <a:rPr b="0" i="0" lang="en-GB" sz="1200" u="none" cap="none" strike="noStrike">
                  <a:solidFill>
                    <a:schemeClr val="dk1"/>
                  </a:solidFill>
                  <a:latin typeface="Rockwell"/>
                  <a:ea typeface="Rockwell"/>
                  <a:cs typeface="Rockwell"/>
                  <a:sym typeface="Rockwell"/>
                </a:rPr>
                <a:t>IT IS MORE ACTIVE THAN THINGS SUCH AS RE READING NOTES OR HIGHLIGHTING, WHICH WE KNOW AREN’T GOING TO HELP MUCH. </a:t>
              </a:r>
              <a:endParaRPr b="0" i="0" sz="12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49" name="Google Shape;149;p16"/>
            <p:cNvSpPr/>
            <p:nvPr/>
          </p:nvSpPr>
          <p:spPr>
            <a:xfrm>
              <a:off x="8241970" y="4948"/>
              <a:ext cx="1955812" cy="1955812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16"/>
            <p:cNvSpPr/>
            <p:nvPr/>
          </p:nvSpPr>
          <p:spPr>
            <a:xfrm>
              <a:off x="8658783" y="421761"/>
              <a:ext cx="1122187" cy="1122187"/>
            </a:xfrm>
            <a:prstGeom prst="rect">
              <a:avLst/>
            </a:prstGeom>
            <a:blipFill rotWithShape="1">
              <a:blip r:embed="rId7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16"/>
            <p:cNvSpPr/>
            <p:nvPr/>
          </p:nvSpPr>
          <p:spPr>
            <a:xfrm>
              <a:off x="7616751" y="2569949"/>
              <a:ext cx="32062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16"/>
            <p:cNvSpPr txBox="1"/>
            <p:nvPr/>
          </p:nvSpPr>
          <p:spPr>
            <a:xfrm>
              <a:off x="7616751" y="2569949"/>
              <a:ext cx="32062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Rockwell"/>
                <a:buNone/>
              </a:pPr>
              <a:r>
                <a:rPr b="0" i="0" lang="en-GB" sz="1200" u="none" cap="none" strike="noStrike">
                  <a:solidFill>
                    <a:schemeClr val="dk1"/>
                  </a:solidFill>
                  <a:latin typeface="Rockwell"/>
                  <a:ea typeface="Rockwell"/>
                  <a:cs typeface="Rockwell"/>
                  <a:sym typeface="Rockwell"/>
                </a:rPr>
                <a:t>YOU HAVE TO PRACTICE RETRIEVING LEARNING FROM YOUR MEMORY TO MAKE IT MORE LIKELY THAT YOU WILL REMEMBER THAT INFORMATION IN THE LONG TERM. </a:t>
              </a:r>
              <a:endParaRPr b="0" i="0" sz="12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7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7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60" name="Google Shape;160;p17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61" name="Google Shape;161;p17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4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" name="Google Shape;162;p17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3" name="Google Shape;163;p17"/>
          <p:cNvSpPr/>
          <p:nvPr/>
        </p:nvSpPr>
        <p:spPr>
          <a:xfrm>
            <a:off x="3048" y="0"/>
            <a:ext cx="12188952" cy="685800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  <p:sp>
        <p:nvSpPr>
          <p:cNvPr id="164" name="Google Shape;164;p17"/>
          <p:cNvSpPr txBox="1"/>
          <p:nvPr>
            <p:ph idx="1" type="body"/>
          </p:nvPr>
        </p:nvSpPr>
        <p:spPr>
          <a:xfrm>
            <a:off x="7937524" y="2064730"/>
            <a:ext cx="2942706" cy="27285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380"/>
              <a:buNone/>
            </a:pPr>
            <a:r>
              <a:rPr lang="en-GB" sz="2800" u="sng">
                <a:solidFill>
                  <a:schemeClr val="hlink"/>
                </a:solidFill>
                <a:hlinkClick r:id="rId5"/>
              </a:rPr>
              <a:t>https://www.youtube.com/watch?v=Pjrqc6UMDKM&amp;feature=youtu.be</a:t>
            </a:r>
            <a:endParaRPr sz="2800">
              <a:solidFill>
                <a:schemeClr val="dk2"/>
              </a:solidFill>
            </a:endParaRPr>
          </a:p>
        </p:txBody>
      </p:sp>
      <p:grpSp>
        <p:nvGrpSpPr>
          <p:cNvPr id="165" name="Google Shape;165;p17"/>
          <p:cNvGrpSpPr/>
          <p:nvPr/>
        </p:nvGrpSpPr>
        <p:grpSpPr>
          <a:xfrm>
            <a:off x="1314818" y="720071"/>
            <a:ext cx="5417868" cy="5417858"/>
            <a:chOff x="1311770" y="720071"/>
            <a:chExt cx="5417868" cy="5417858"/>
          </a:xfrm>
        </p:grpSpPr>
        <p:sp>
          <p:nvSpPr>
            <p:cNvPr id="166" name="Google Shape;166;p17"/>
            <p:cNvSpPr/>
            <p:nvPr/>
          </p:nvSpPr>
          <p:spPr>
            <a:xfrm>
              <a:off x="1311770" y="720071"/>
              <a:ext cx="5417868" cy="5417858"/>
            </a:xfrm>
            <a:prstGeom prst="ellipse">
              <a:avLst/>
            </a:prstGeom>
            <a:blipFill rotWithShape="1">
              <a:blip r:embed="rId6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Rockwell"/>
                <a:buNone/>
              </a:pPr>
              <a:r>
                <a:t/>
              </a:r>
              <a:endParaRPr b="1" i="0" sz="20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endParaRPr>
            </a:p>
          </p:txBody>
        </p:sp>
        <p:sp>
          <p:nvSpPr>
            <p:cNvPr id="167" name="Google Shape;167;p17"/>
            <p:cNvSpPr/>
            <p:nvPr/>
          </p:nvSpPr>
          <p:spPr>
            <a:xfrm>
              <a:off x="1598390" y="1006688"/>
              <a:ext cx="4844628" cy="4844620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ckwell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8" name="Google Shape;168;p17"/>
          <p:cNvSpPr txBox="1"/>
          <p:nvPr>
            <p:ph type="title"/>
          </p:nvPr>
        </p:nvSpPr>
        <p:spPr>
          <a:xfrm>
            <a:off x="1717507" y="1316890"/>
            <a:ext cx="4606394" cy="42242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Rockwell"/>
              <a:buNone/>
            </a:pPr>
            <a:r>
              <a:rPr lang="en-GB" sz="6000">
                <a:solidFill>
                  <a:srgbClr val="FFFFFF"/>
                </a:solidFill>
              </a:rPr>
              <a:t>WATCH </a:t>
            </a:r>
            <a:endParaRPr/>
          </a:p>
        </p:txBody>
      </p:sp>
      <p:sp>
        <p:nvSpPr>
          <p:cNvPr id="169" name="Google Shape;169;p17"/>
          <p:cNvSpPr/>
          <p:nvPr/>
        </p:nvSpPr>
        <p:spPr>
          <a:xfrm rot="5400000">
            <a:off x="5545208" y="3388657"/>
            <a:ext cx="3657600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Retrieval Practice.pdf" id="174" name="Google Shape;17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113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Retrieval Practice.pdf" id="179" name="Google Shape;17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748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Retrieval Practice.pdf" id="184" name="Google Shape;18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351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Retrieval Practice.pdf" id="189" name="Google Shape;18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07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Retrieval Practice.pdf" id="194" name="Google Shape;19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494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Retrieval Practice.pdf" id="199" name="Google Shape;19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637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Wood Type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Wood Type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