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51"/>
  </p:notesMasterIdLst>
  <p:sldIdLst>
    <p:sldId id="256" r:id="rId3"/>
    <p:sldId id="281" r:id="rId4"/>
    <p:sldId id="314" r:id="rId5"/>
    <p:sldId id="429" r:id="rId6"/>
    <p:sldId id="415" r:id="rId7"/>
    <p:sldId id="430" r:id="rId8"/>
    <p:sldId id="431" r:id="rId9"/>
    <p:sldId id="357" r:id="rId10"/>
    <p:sldId id="394" r:id="rId11"/>
    <p:sldId id="395" r:id="rId12"/>
    <p:sldId id="396" r:id="rId13"/>
    <p:sldId id="330" r:id="rId14"/>
    <p:sldId id="436" r:id="rId15"/>
    <p:sldId id="437" r:id="rId16"/>
    <p:sldId id="438" r:id="rId17"/>
    <p:sldId id="425" r:id="rId18"/>
    <p:sldId id="433" r:id="rId19"/>
    <p:sldId id="434" r:id="rId20"/>
    <p:sldId id="435" r:id="rId21"/>
    <p:sldId id="426" r:id="rId22"/>
    <p:sldId id="312" r:id="rId23"/>
    <p:sldId id="356" r:id="rId24"/>
    <p:sldId id="432" r:id="rId25"/>
    <p:sldId id="360" r:id="rId26"/>
    <p:sldId id="286" r:id="rId27"/>
    <p:sldId id="365" r:id="rId28"/>
    <p:sldId id="412" r:id="rId29"/>
    <p:sldId id="359" r:id="rId30"/>
    <p:sldId id="392" r:id="rId31"/>
    <p:sldId id="393" r:id="rId32"/>
    <p:sldId id="390" r:id="rId33"/>
    <p:sldId id="391" r:id="rId34"/>
    <p:sldId id="427" r:id="rId35"/>
    <p:sldId id="439" r:id="rId36"/>
    <p:sldId id="440" r:id="rId37"/>
    <p:sldId id="441" r:id="rId38"/>
    <p:sldId id="442" r:id="rId39"/>
    <p:sldId id="443" r:id="rId40"/>
    <p:sldId id="444" r:id="rId41"/>
    <p:sldId id="445" r:id="rId42"/>
    <p:sldId id="428" r:id="rId43"/>
    <p:sldId id="446" r:id="rId44"/>
    <p:sldId id="447" r:id="rId45"/>
    <p:sldId id="448" r:id="rId46"/>
    <p:sldId id="449" r:id="rId47"/>
    <p:sldId id="450" r:id="rId48"/>
    <p:sldId id="451" r:id="rId49"/>
    <p:sldId id="452"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 id="3" name="Microsoft Office User" initials="Office [3]" lastIdx="1" clrIdx="2">
    <p:extLst/>
  </p:cmAuthor>
  <p:cmAuthor id="4" name="Microsoft Office User" initials="Office [4]" lastIdx="1" clrIdx="3">
    <p:extLst/>
  </p:cmAuthor>
  <p:cmAuthor id="5" name="Microsoft Office User" initials="Office [5]" lastIdx="1" clrIdx="4">
    <p:extLst/>
  </p:cmAuthor>
  <p:cmAuthor id="6" name="Microsoft Office User" initials="Office [6]" lastIdx="1" clrIdx="5">
    <p:extLst/>
  </p:cmAuthor>
  <p:cmAuthor id="7" name="Microsoft Office User" initials="Office [7]" lastIdx="1" clrIdx="6">
    <p:extLst/>
  </p:cmAuthor>
  <p:cmAuthor id="8" name="Microsoft Office User" initials="Office [8]" lastIdx="1" clrIdx="7">
    <p:extLst/>
  </p:cmAuthor>
  <p:cmAuthor id="9" name="Microsoft Office User" initials="Office [9]" lastIdx="1" clrIdx="8">
    <p:extLst/>
  </p:cmAuthor>
  <p:cmAuthor id="10" name="Microsoft Office User" initials="Office [10]" lastIdx="1" clrIdx="9">
    <p:extLst/>
  </p:cmAuthor>
  <p:cmAuthor id="11" name="Microsoft Office User" initials="Office [11]" lastIdx="1" clrIdx="10">
    <p:extLst/>
  </p:cmAuthor>
  <p:cmAuthor id="12" name="Microsoft Office User" initials="Office [12]" lastIdx="1" clrIdx="11">
    <p:extLst/>
  </p:cmAuthor>
  <p:cmAuthor id="13" name="Microsoft Office User" initials="Office [13]" lastIdx="1" clrIdx="12">
    <p:extLst/>
  </p:cmAuthor>
  <p:cmAuthor id="14" name="Microsoft Office User" initials="Office [14]" lastIdx="1" clrIdx="13">
    <p:extLst/>
  </p:cmAuthor>
  <p:cmAuthor id="15" name="Microsoft Office User" initials="Office [15]" lastIdx="1" clrIdx="14">
    <p:extLst/>
  </p:cmAuthor>
  <p:cmAuthor id="16" name="Microsoft Office User" initials="Office [16]" lastIdx="1" clrIdx="15">
    <p:extLst/>
  </p:cmAuthor>
  <p:cmAuthor id="17" name="Microsoft Office User" initials="Office [17]" lastIdx="1" clrIdx="16">
    <p:extLst/>
  </p:cmAuthor>
  <p:cmAuthor id="18" name="Microsoft Office User" initials="Office [18]" lastIdx="1" clrIdx="17">
    <p:extLst/>
  </p:cmAuthor>
  <p:cmAuthor id="19" name="Microsoft Office User" initials="Office [19]" lastIdx="1" clrIdx="18">
    <p:extLst/>
  </p:cmAuthor>
  <p:cmAuthor id="20" name="Microsoft Office User" initials="Office [20]" lastIdx="1" clrIdx="19">
    <p:extLst/>
  </p:cmAuthor>
  <p:cmAuthor id="21" name="Microsoft Office User" initials="Office [21]" lastIdx="1" clrIdx="20">
    <p:extLst/>
  </p:cmAuthor>
  <p:cmAuthor id="22" name="Microsoft Office User" initials="Office [22]" lastIdx="1" clrIdx="21">
    <p:extLst/>
  </p:cmAuthor>
  <p:cmAuthor id="23" name="Microsoft Office User" initials="Office [23]" lastIdx="1" clrIdx="22">
    <p:extLst/>
  </p:cmAuthor>
  <p:cmAuthor id="24" name="Microsoft Office User" initials="Office [24]" lastIdx="1" clrIdx="23">
    <p:extLst/>
  </p:cmAuthor>
  <p:cmAuthor id="25" name="Microsoft Office User" initials="Office [25]" lastIdx="1" clrIdx="24">
    <p:extLst/>
  </p:cmAuthor>
  <p:cmAuthor id="26" name="Microsoft Office User" initials="Office [26]" lastIdx="1" clrIdx="25">
    <p:extLst/>
  </p:cmAuthor>
  <p:cmAuthor id="27" name="Microsoft Office User" initials="Office [27]" lastIdx="1" clrIdx="26">
    <p:extLst/>
  </p:cmAuthor>
  <p:cmAuthor id="28" name="Microsoft Office User" initials="Office [28]" lastIdx="1" clrIdx="27">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2653" autoAdjust="0"/>
    <p:restoredTop sz="94136" autoAdjust="0"/>
  </p:normalViewPr>
  <p:slideViewPr>
    <p:cSldViewPr>
      <p:cViewPr varScale="1">
        <p:scale>
          <a:sx n="77" d="100"/>
          <a:sy n="77" d="100"/>
        </p:scale>
        <p:origin x="200" y="7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t>8/28/18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a:t>
            </a:fld>
            <a:endParaRPr lang="en-US" dirty="0"/>
          </a:p>
        </p:txBody>
      </p:sp>
    </p:spTree>
    <p:extLst>
      <p:ext uri="{BB962C8B-B14F-4D97-AF65-F5344CB8AC3E}">
        <p14:creationId xmlns:p14="http://schemas.microsoft.com/office/powerpoint/2010/main" val="25389462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5</a:t>
            </a:fld>
            <a:endParaRPr lang="en-US" dirty="0"/>
          </a:p>
        </p:txBody>
      </p:sp>
    </p:spTree>
    <p:extLst>
      <p:ext uri="{BB962C8B-B14F-4D97-AF65-F5344CB8AC3E}">
        <p14:creationId xmlns:p14="http://schemas.microsoft.com/office/powerpoint/2010/main" val="10002687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6</a:t>
            </a:fld>
            <a:endParaRPr lang="en-US" dirty="0"/>
          </a:p>
        </p:txBody>
      </p:sp>
    </p:spTree>
    <p:extLst>
      <p:ext uri="{BB962C8B-B14F-4D97-AF65-F5344CB8AC3E}">
        <p14:creationId xmlns:p14="http://schemas.microsoft.com/office/powerpoint/2010/main" val="40720178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7</a:t>
            </a:fld>
            <a:endParaRPr lang="en-US" dirty="0"/>
          </a:p>
        </p:txBody>
      </p:sp>
    </p:spTree>
    <p:extLst>
      <p:ext uri="{BB962C8B-B14F-4D97-AF65-F5344CB8AC3E}">
        <p14:creationId xmlns:p14="http://schemas.microsoft.com/office/powerpoint/2010/main" val="3645527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12</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16</a:t>
            </a:fld>
            <a:endParaRPr lang="en-US" dirty="0"/>
          </a:p>
        </p:txBody>
      </p:sp>
    </p:spTree>
    <p:extLst>
      <p:ext uri="{BB962C8B-B14F-4D97-AF65-F5344CB8AC3E}">
        <p14:creationId xmlns:p14="http://schemas.microsoft.com/office/powerpoint/2010/main" val="21821718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20</a:t>
            </a:fld>
            <a:endParaRPr lang="en-US" dirty="0"/>
          </a:p>
        </p:txBody>
      </p:sp>
    </p:spTree>
    <p:extLst>
      <p:ext uri="{BB962C8B-B14F-4D97-AF65-F5344CB8AC3E}">
        <p14:creationId xmlns:p14="http://schemas.microsoft.com/office/powerpoint/2010/main" val="41756777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24</a:t>
            </a:fld>
            <a:endParaRPr lang="en-US" dirty="0"/>
          </a:p>
        </p:txBody>
      </p:sp>
    </p:spTree>
    <p:extLst>
      <p:ext uri="{BB962C8B-B14F-4D97-AF65-F5344CB8AC3E}">
        <p14:creationId xmlns:p14="http://schemas.microsoft.com/office/powerpoint/2010/main" val="951636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25</a:t>
            </a:fld>
            <a:endParaRPr lang="en-US" dirty="0"/>
          </a:p>
        </p:txBody>
      </p:sp>
    </p:spTree>
    <p:extLst>
      <p:ext uri="{BB962C8B-B14F-4D97-AF65-F5344CB8AC3E}">
        <p14:creationId xmlns:p14="http://schemas.microsoft.com/office/powerpoint/2010/main" val="1738347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26</a:t>
            </a:fld>
            <a:endParaRPr lang="en-US" dirty="0"/>
          </a:p>
        </p:txBody>
      </p:sp>
    </p:spTree>
    <p:extLst>
      <p:ext uri="{BB962C8B-B14F-4D97-AF65-F5344CB8AC3E}">
        <p14:creationId xmlns:p14="http://schemas.microsoft.com/office/powerpoint/2010/main" val="9846503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27</a:t>
            </a:fld>
            <a:endParaRPr lang="en-US" dirty="0"/>
          </a:p>
        </p:txBody>
      </p:sp>
    </p:spTree>
    <p:extLst>
      <p:ext uri="{BB962C8B-B14F-4D97-AF65-F5344CB8AC3E}">
        <p14:creationId xmlns:p14="http://schemas.microsoft.com/office/powerpoint/2010/main" val="39407118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29</a:t>
            </a:fld>
            <a:endParaRPr lang="en-US" dirty="0"/>
          </a:p>
        </p:txBody>
      </p:sp>
    </p:spTree>
    <p:extLst>
      <p:ext uri="{BB962C8B-B14F-4D97-AF65-F5344CB8AC3E}">
        <p14:creationId xmlns:p14="http://schemas.microsoft.com/office/powerpoint/2010/main" val="23367830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31</a:t>
            </a:fld>
            <a:endParaRPr lang="en-US" dirty="0"/>
          </a:p>
        </p:txBody>
      </p:sp>
    </p:spTree>
    <p:extLst>
      <p:ext uri="{BB962C8B-B14F-4D97-AF65-F5344CB8AC3E}">
        <p14:creationId xmlns:p14="http://schemas.microsoft.com/office/powerpoint/2010/main" val="41942723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33</a:t>
            </a:fld>
            <a:endParaRPr lang="en-US" dirty="0"/>
          </a:p>
        </p:txBody>
      </p:sp>
    </p:spTree>
    <p:extLst>
      <p:ext uri="{BB962C8B-B14F-4D97-AF65-F5344CB8AC3E}">
        <p14:creationId xmlns:p14="http://schemas.microsoft.com/office/powerpoint/2010/main" val="35297656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41</a:t>
            </a:fld>
            <a:endParaRPr lang="en-US" dirty="0"/>
          </a:p>
        </p:txBody>
      </p:sp>
    </p:spTree>
    <p:extLst>
      <p:ext uri="{BB962C8B-B14F-4D97-AF65-F5344CB8AC3E}">
        <p14:creationId xmlns:p14="http://schemas.microsoft.com/office/powerpoint/2010/main" val="2443994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t>28/08/2018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7.gif"/><Relationship Id="rId5" Type="http://schemas.microsoft.com/office/2007/relationships/hdphoto" Target="../media/hdphoto1.wdp"/><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gif"/><Relationship Id="rId1" Type="http://schemas.openxmlformats.org/officeDocument/2006/relationships/slideLayout" Target="../slideLayouts/slideLayout3.xml"/><Relationship Id="rId4" Type="http://schemas.microsoft.com/office/2007/relationships/hdphoto" Target="../media/hdphoto3.wdp"/></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gif"/><Relationship Id="rId1" Type="http://schemas.openxmlformats.org/officeDocument/2006/relationships/slideLayout" Target="../slideLayouts/slideLayout3.xml"/><Relationship Id="rId4" Type="http://schemas.microsoft.com/office/2007/relationships/hdphoto" Target="../media/hdphoto3.wdp"/></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29.png"/><Relationship Id="rId7"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1.xml"/><Relationship Id="rId6" Type="http://schemas.openxmlformats.org/officeDocument/2006/relationships/image" Target="../media/image32.jpg"/><Relationship Id="rId5" Type="http://schemas.openxmlformats.org/officeDocument/2006/relationships/image" Target="../media/image31.jpeg"/><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1.gif"/><Relationship Id="rId5" Type="http://schemas.openxmlformats.org/officeDocument/2006/relationships/image" Target="../media/image40.png"/><Relationship Id="rId4" Type="http://schemas.openxmlformats.org/officeDocument/2006/relationships/image" Target="../media/image39.jpg"/></Relationships>
</file>

<file path=ppt/slides/_rels/slide26.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gif"/><Relationship Id="rId1" Type="http://schemas.openxmlformats.org/officeDocument/2006/relationships/slideLayout" Target="../slideLayouts/slideLayout1.xml"/><Relationship Id="rId5" Type="http://schemas.openxmlformats.org/officeDocument/2006/relationships/image" Target="../media/image46.jpg"/><Relationship Id="rId4" Type="http://schemas.openxmlformats.org/officeDocument/2006/relationships/image" Target="../media/image41.gif"/></Relationships>
</file>

<file path=ppt/slides/_rels/slide29.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0.png"/><Relationship Id="rId4" Type="http://schemas.openxmlformats.org/officeDocument/2006/relationships/image" Target="../media/image49.jpg"/></Relationships>
</file>

<file path=ppt/slides/_rels/slide32.xml.rels><?xml version="1.0" encoding="UTF-8" standalone="yes"?>
<Relationships xmlns="http://schemas.openxmlformats.org/package/2006/relationships"><Relationship Id="rId2" Type="http://schemas.openxmlformats.org/officeDocument/2006/relationships/image" Target="../media/image51.gi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7.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7.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xmlns="">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3911840"/>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Physics</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Light and the electromagnetic spectrum</a:t>
            </a: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												Overview </a:t>
            </a:r>
            <a:br>
              <a:rPr lang="en-GB" b="1" dirty="0">
                <a:solidFill>
                  <a:schemeClr val="accent6"/>
                </a:solidFill>
              </a:rPr>
            </a:br>
            <a:r>
              <a:rPr lang="en-GB" b="1" dirty="0">
                <a:solidFill>
                  <a:schemeClr val="accent6"/>
                </a:solidFill>
              </a:rPr>
              <a:t>		Edexcel Topic 5</a:t>
            </a:r>
          </a:p>
        </p:txBody>
      </p:sp>
      <p:sp>
        <p:nvSpPr>
          <p:cNvPr id="5" name="TextBox 4">
            <a:extLst>
              <a:ext uri="{FF2B5EF4-FFF2-40B4-BE49-F238E27FC236}">
                <a16:creationId xmlns:a16="http://schemas.microsoft.com/office/drawing/2014/main" id="{33337A62-5225-6D44-A752-1048728B8B19}"/>
              </a:ext>
            </a:extLst>
          </p:cNvPr>
          <p:cNvSpPr txBox="1"/>
          <p:nvPr/>
        </p:nvSpPr>
        <p:spPr>
          <a:xfrm>
            <a:off x="179512" y="1412776"/>
            <a:ext cx="4511460" cy="4862870"/>
          </a:xfrm>
          <a:prstGeom prst="rect">
            <a:avLst/>
          </a:prstGeom>
          <a:noFill/>
        </p:spPr>
        <p:txBody>
          <a:bodyPr wrap="square" rtlCol="0">
            <a:spAutoFit/>
          </a:bodyPr>
          <a:lstStyle/>
          <a:p>
            <a:pPr marL="0" lvl="1"/>
            <a:r>
              <a:rPr lang="en-US" sz="2800" b="1" dirty="0"/>
              <a:t>Light and the electromagnetic spectrum </a:t>
            </a:r>
          </a:p>
          <a:p>
            <a:pPr marL="0" lvl="1"/>
            <a:r>
              <a:rPr lang="en-US" sz="2400" b="1" dirty="0">
                <a:solidFill>
                  <a:schemeClr val="tx1">
                    <a:lumMod val="85000"/>
                    <a:lumOff val="15000"/>
                  </a:schemeClr>
                </a:solidFill>
              </a:rPr>
              <a:t>Part 1</a:t>
            </a:r>
          </a:p>
          <a:p>
            <a:pPr marL="342900" lvl="1" indent="-342900">
              <a:buFont typeface="Arial" panose="020B0604020202020204" pitchFamily="34" charset="0"/>
              <a:buChar char="•"/>
            </a:pPr>
            <a:r>
              <a:rPr lang="en-US" sz="2400" b="1" dirty="0">
                <a:solidFill>
                  <a:schemeClr val="tx1">
                    <a:lumMod val="85000"/>
                    <a:lumOff val="15000"/>
                  </a:schemeClr>
                </a:solidFill>
              </a:rPr>
              <a:t>Ray diagrams</a:t>
            </a:r>
          </a:p>
          <a:p>
            <a:pPr marL="342900" lvl="1" indent="-342900">
              <a:buFont typeface="Arial" panose="020B0604020202020204" pitchFamily="34" charset="0"/>
              <a:buChar char="•"/>
            </a:pPr>
            <a:r>
              <a:rPr lang="en-US" sz="2400" b="1" dirty="0">
                <a:solidFill>
                  <a:schemeClr val="tx1">
                    <a:lumMod val="85000"/>
                    <a:lumOff val="15000"/>
                  </a:schemeClr>
                </a:solidFill>
              </a:rPr>
              <a:t>Colour (Physics only)</a:t>
            </a:r>
          </a:p>
          <a:p>
            <a:pPr marL="342900" lvl="1" indent="-342900">
              <a:buFont typeface="Arial" panose="020B0604020202020204" pitchFamily="34" charset="0"/>
              <a:buChar char="•"/>
            </a:pPr>
            <a:r>
              <a:rPr lang="en-US" sz="2400" b="1" dirty="0">
                <a:solidFill>
                  <a:schemeClr val="tx1">
                    <a:lumMod val="85000"/>
                    <a:lumOff val="15000"/>
                  </a:schemeClr>
                </a:solidFill>
              </a:rPr>
              <a:t>Lenses (Physics only)</a:t>
            </a:r>
          </a:p>
          <a:p>
            <a:pPr marL="0" lvl="1"/>
            <a:r>
              <a:rPr lang="en-US" sz="2400" b="1" dirty="0">
                <a:solidFill>
                  <a:schemeClr val="tx1">
                    <a:lumMod val="85000"/>
                    <a:lumOff val="15000"/>
                  </a:schemeClr>
                </a:solidFill>
              </a:rPr>
              <a:t>Part 2</a:t>
            </a:r>
          </a:p>
          <a:p>
            <a:pPr marL="342900" lvl="1" indent="-342900">
              <a:buFont typeface="Arial" panose="020B0604020202020204" pitchFamily="34" charset="0"/>
              <a:buChar char="•"/>
            </a:pPr>
            <a:r>
              <a:rPr lang="en-US" sz="2400" b="1" dirty="0">
                <a:solidFill>
                  <a:schemeClr val="tx1">
                    <a:lumMod val="85000"/>
                    <a:lumOff val="15000"/>
                  </a:schemeClr>
                </a:solidFill>
              </a:rPr>
              <a:t>Electromagnetic spectrum</a:t>
            </a:r>
          </a:p>
          <a:p>
            <a:pPr marL="342900" lvl="1" indent="-342900">
              <a:buFont typeface="Arial" panose="020B0604020202020204" pitchFamily="34" charset="0"/>
              <a:buChar char="•"/>
            </a:pPr>
            <a:r>
              <a:rPr lang="en-US" sz="2400" b="1" dirty="0">
                <a:solidFill>
                  <a:schemeClr val="tx1">
                    <a:lumMod val="85000"/>
                    <a:lumOff val="15000"/>
                  </a:schemeClr>
                </a:solidFill>
              </a:rPr>
              <a:t>Radiation and temperature (Physics only)</a:t>
            </a:r>
          </a:p>
          <a:p>
            <a:pPr marL="342900" lvl="1" indent="-342900">
              <a:buFont typeface="Arial" panose="020B0604020202020204" pitchFamily="34" charset="0"/>
              <a:buChar char="•"/>
            </a:pPr>
            <a:r>
              <a:rPr lang="en-US" sz="2400" b="1" dirty="0">
                <a:solidFill>
                  <a:schemeClr val="tx1">
                    <a:lumMod val="85000"/>
                    <a:lumOff val="15000"/>
                  </a:schemeClr>
                </a:solidFill>
              </a:rPr>
              <a:t>Uses of EM radiation</a:t>
            </a:r>
          </a:p>
          <a:p>
            <a:pPr marL="342900" lvl="1" indent="-342900">
              <a:buFont typeface="Arial" panose="020B0604020202020204" pitchFamily="34" charset="0"/>
              <a:buChar char="•"/>
            </a:pPr>
            <a:endParaRPr lang="en-US" sz="2400" b="1" dirty="0">
              <a:solidFill>
                <a:schemeClr val="tx1">
                  <a:lumMod val="85000"/>
                  <a:lumOff val="15000"/>
                </a:schemeClr>
              </a:solidFill>
            </a:endParaRPr>
          </a:p>
          <a:p>
            <a:pPr marL="0" lvl="1"/>
            <a:endParaRPr lang="en-US" sz="1400" b="1" dirty="0">
              <a:solidFill>
                <a:schemeClr val="tx1">
                  <a:lumMod val="85000"/>
                  <a:lumOff val="15000"/>
                </a:schemeClr>
              </a:solidFill>
            </a:endParaRPr>
          </a:p>
        </p:txBody>
      </p:sp>
      <p:pic>
        <p:nvPicPr>
          <p:cNvPr id="4" name="Picture 3">
            <a:extLst>
              <a:ext uri="{FF2B5EF4-FFF2-40B4-BE49-F238E27FC236}">
                <a16:creationId xmlns:a16="http://schemas.microsoft.com/office/drawing/2014/main" id="{8A2F4D0F-8EE1-8542-8E89-DF93F063C1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8064" y="1413928"/>
            <a:ext cx="3489852" cy="4653136"/>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3730600" cy="5262979"/>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200" b="1" dirty="0">
                <a:solidFill>
                  <a:schemeClr val="tx1">
                    <a:lumMod val="50000"/>
                    <a:lumOff val="50000"/>
                  </a:schemeClr>
                </a:solidFill>
              </a:rPr>
              <a:t>Part 1 (Physics only)</a:t>
            </a:r>
          </a:p>
          <a:p>
            <a:endParaRPr lang="en-GB" sz="3200" b="1" dirty="0">
              <a:solidFill>
                <a:schemeClr val="tx1">
                  <a:lumMod val="50000"/>
                  <a:lumOff val="50000"/>
                </a:schemeClr>
              </a:solidFill>
            </a:endParaRPr>
          </a:p>
          <a:p>
            <a:pPr marL="342900" indent="-342900">
              <a:buFont typeface="Arial" panose="020B0604020202020204" pitchFamily="34" charset="0"/>
              <a:buChar char="•"/>
            </a:pPr>
            <a:r>
              <a:rPr lang="en-GB" sz="2400" b="1" dirty="0">
                <a:solidFill>
                  <a:schemeClr val="tx1">
                    <a:lumMod val="50000"/>
                    <a:lumOff val="50000"/>
                  </a:schemeClr>
                </a:solidFill>
              </a:rPr>
              <a:t>Ray diagrams</a:t>
            </a:r>
          </a:p>
          <a:p>
            <a:pPr marL="342900" indent="-342900">
              <a:buFont typeface="Arial" panose="020B0604020202020204" pitchFamily="34" charset="0"/>
              <a:buChar char="•"/>
            </a:pPr>
            <a:r>
              <a:rPr lang="en-GB" sz="2400" b="1" dirty="0">
                <a:solidFill>
                  <a:schemeClr val="tx1">
                    <a:lumMod val="50000"/>
                    <a:lumOff val="50000"/>
                  </a:schemeClr>
                </a:solidFill>
              </a:rPr>
              <a:t>Colour </a:t>
            </a:r>
          </a:p>
          <a:p>
            <a:pPr marL="342900" indent="-342900">
              <a:buFont typeface="Arial" panose="020B0604020202020204" pitchFamily="34" charset="0"/>
              <a:buChar char="•"/>
            </a:pPr>
            <a:r>
              <a:rPr lang="en-GB" sz="2400" b="1" dirty="0">
                <a:solidFill>
                  <a:schemeClr val="tx1">
                    <a:lumMod val="50000"/>
                    <a:lumOff val="50000"/>
                  </a:schemeClr>
                </a:solidFill>
              </a:rPr>
              <a:t>Lenses</a:t>
            </a:r>
            <a:endParaRPr lang="en-GB" sz="32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Ray diagrams – reflection </a:t>
            </a:r>
            <a:r>
              <a:rPr lang="en-US" sz="2400" b="1" dirty="0">
                <a:solidFill>
                  <a:schemeClr val="tx1"/>
                </a:solidFill>
              </a:rPr>
              <a:t>(Physics only)</a:t>
            </a:r>
            <a:endParaRPr lang="en-GB" sz="2400" b="1" dirty="0">
              <a:solidFill>
                <a:schemeClr val="tx1"/>
              </a:solidFill>
            </a:endParaRPr>
          </a:p>
        </p:txBody>
      </p:sp>
      <p:sp>
        <p:nvSpPr>
          <p:cNvPr id="4" name="TextBox 3">
            <a:extLst>
              <a:ext uri="{FF2B5EF4-FFF2-40B4-BE49-F238E27FC236}">
                <a16:creationId xmlns:a16="http://schemas.microsoft.com/office/drawing/2014/main" id="{C9373CB5-4049-48A0-9ECD-1F1C39B43D21}"/>
              </a:ext>
            </a:extLst>
          </p:cNvPr>
          <p:cNvSpPr txBox="1"/>
          <p:nvPr/>
        </p:nvSpPr>
        <p:spPr>
          <a:xfrm>
            <a:off x="196282" y="787402"/>
            <a:ext cx="8797572" cy="830997"/>
          </a:xfrm>
          <a:prstGeom prst="rect">
            <a:avLst/>
          </a:prstGeom>
          <a:noFill/>
          <a:ln w="25400">
            <a:solidFill>
              <a:schemeClr val="accent6">
                <a:lumMod val="75000"/>
              </a:schemeClr>
            </a:solidFill>
          </a:ln>
        </p:spPr>
        <p:txBody>
          <a:bodyPr wrap="square" rtlCol="0">
            <a:spAutoFit/>
          </a:bodyPr>
          <a:lstStyle/>
          <a:p>
            <a:r>
              <a:rPr lang="en-GB" sz="2400" dirty="0"/>
              <a:t>A </a:t>
            </a:r>
            <a:r>
              <a:rPr lang="en-GB" sz="2400" b="1" dirty="0">
                <a:solidFill>
                  <a:schemeClr val="accent6">
                    <a:lumMod val="75000"/>
                  </a:schemeClr>
                </a:solidFill>
              </a:rPr>
              <a:t>ray diagram </a:t>
            </a:r>
            <a:r>
              <a:rPr lang="en-GB" sz="2400" dirty="0"/>
              <a:t>is a representation of the path a wave can take to get from from a source to an observer or screen. </a:t>
            </a:r>
          </a:p>
        </p:txBody>
      </p:sp>
      <p:sp>
        <p:nvSpPr>
          <p:cNvPr id="12" name="TextBox 11">
            <a:extLst>
              <a:ext uri="{FF2B5EF4-FFF2-40B4-BE49-F238E27FC236}">
                <a16:creationId xmlns:a16="http://schemas.microsoft.com/office/drawing/2014/main" id="{06B3D82C-D304-4B44-975F-71B6732534F3}"/>
              </a:ext>
            </a:extLst>
          </p:cNvPr>
          <p:cNvSpPr txBox="1"/>
          <p:nvPr/>
        </p:nvSpPr>
        <p:spPr>
          <a:xfrm>
            <a:off x="0" y="4502317"/>
            <a:ext cx="8993854" cy="2000548"/>
          </a:xfrm>
          <a:prstGeom prst="rect">
            <a:avLst/>
          </a:prstGeom>
          <a:noFill/>
          <a:ln w="25400">
            <a:noFill/>
          </a:ln>
        </p:spPr>
        <p:txBody>
          <a:bodyPr wrap="square" rtlCol="0">
            <a:spAutoFit/>
          </a:bodyPr>
          <a:lstStyle/>
          <a:p>
            <a:r>
              <a:rPr lang="en-GB" sz="2400" dirty="0"/>
              <a:t>The law of reflection states:  </a:t>
            </a:r>
          </a:p>
          <a:p>
            <a:pPr algn="ctr"/>
            <a:r>
              <a:rPr lang="en-GB" sz="2800" b="1" dirty="0">
                <a:solidFill>
                  <a:schemeClr val="accent6">
                    <a:lumMod val="75000"/>
                  </a:schemeClr>
                </a:solidFill>
              </a:rPr>
              <a:t>Angle of incidence (i) =  Angle of reflection (r)</a:t>
            </a:r>
          </a:p>
          <a:p>
            <a:r>
              <a:rPr lang="en-GB" sz="2400" dirty="0"/>
              <a:t>For example: </a:t>
            </a:r>
          </a:p>
          <a:p>
            <a:r>
              <a:rPr lang="en-GB" sz="2400" dirty="0"/>
              <a:t>If a light ray hits a mirror at an </a:t>
            </a:r>
            <a:r>
              <a:rPr lang="en-GB" sz="2400" b="1" dirty="0">
                <a:solidFill>
                  <a:schemeClr val="accent6">
                    <a:lumMod val="75000"/>
                  </a:schemeClr>
                </a:solidFill>
              </a:rPr>
              <a:t>angle of incidence of 30</a:t>
            </a:r>
            <a:r>
              <a:rPr lang="en-GB" sz="2400" b="1" baseline="30000" dirty="0">
                <a:solidFill>
                  <a:schemeClr val="accent6">
                    <a:lumMod val="75000"/>
                  </a:schemeClr>
                </a:solidFill>
              </a:rPr>
              <a:t>o</a:t>
            </a:r>
            <a:r>
              <a:rPr lang="en-GB" sz="2400" b="1" dirty="0">
                <a:solidFill>
                  <a:schemeClr val="accent6">
                    <a:lumMod val="75000"/>
                  </a:schemeClr>
                </a:solidFill>
              </a:rPr>
              <a:t> </a:t>
            </a:r>
            <a:r>
              <a:rPr lang="en-GB" sz="2400" dirty="0"/>
              <a:t>from the normal the angle of the </a:t>
            </a:r>
            <a:r>
              <a:rPr lang="en-GB" sz="2400" b="1" dirty="0">
                <a:solidFill>
                  <a:schemeClr val="accent6">
                    <a:lumMod val="75000"/>
                  </a:schemeClr>
                </a:solidFill>
              </a:rPr>
              <a:t>reflected  ray will also be 30</a:t>
            </a:r>
            <a:r>
              <a:rPr lang="en-GB" sz="2400" b="1" baseline="30000" dirty="0">
                <a:solidFill>
                  <a:schemeClr val="accent6">
                    <a:lumMod val="75000"/>
                  </a:schemeClr>
                </a:solidFill>
              </a:rPr>
              <a:t>o</a:t>
            </a:r>
            <a:r>
              <a:rPr lang="en-GB" sz="2400" b="1" dirty="0">
                <a:solidFill>
                  <a:schemeClr val="accent6">
                    <a:lumMod val="75000"/>
                  </a:schemeClr>
                </a:solidFill>
              </a:rPr>
              <a:t> </a:t>
            </a:r>
            <a:r>
              <a:rPr lang="en-GB" sz="2400" dirty="0"/>
              <a:t>from the normal.</a:t>
            </a:r>
          </a:p>
        </p:txBody>
      </p:sp>
      <p:pic>
        <p:nvPicPr>
          <p:cNvPr id="9" name="Picture 8">
            <a:extLst>
              <a:ext uri="{FF2B5EF4-FFF2-40B4-BE49-F238E27FC236}">
                <a16:creationId xmlns:a16="http://schemas.microsoft.com/office/drawing/2014/main" id="{B57D47FF-418F-D743-93EF-68DD11D97F17}"/>
              </a:ext>
            </a:extLst>
          </p:cNvPr>
          <p:cNvPicPr>
            <a:picLocks noChangeAspect="1"/>
          </p:cNvPicPr>
          <p:nvPr/>
        </p:nvPicPr>
        <p:blipFill>
          <a:blip r:embed="rId3">
            <a:duotone>
              <a:schemeClr val="accent6">
                <a:shade val="45000"/>
                <a:satMod val="135000"/>
              </a:schemeClr>
              <a:prstClr val="white"/>
            </a:duotone>
          </a:blip>
          <a:stretch>
            <a:fillRect/>
          </a:stretch>
        </p:blipFill>
        <p:spPr>
          <a:xfrm>
            <a:off x="4529807" y="1759922"/>
            <a:ext cx="4464047" cy="2117421"/>
          </a:xfrm>
          <a:prstGeom prst="rect">
            <a:avLst/>
          </a:prstGeom>
        </p:spPr>
      </p:pic>
      <p:grpSp>
        <p:nvGrpSpPr>
          <p:cNvPr id="15" name="Group 14">
            <a:extLst>
              <a:ext uri="{FF2B5EF4-FFF2-40B4-BE49-F238E27FC236}">
                <a16:creationId xmlns:a16="http://schemas.microsoft.com/office/drawing/2014/main" id="{687400F2-D501-0C44-9B2C-92FE0AA68A84}"/>
              </a:ext>
            </a:extLst>
          </p:cNvPr>
          <p:cNvGrpSpPr/>
          <p:nvPr/>
        </p:nvGrpSpPr>
        <p:grpSpPr>
          <a:xfrm>
            <a:off x="-59480" y="2057637"/>
            <a:ext cx="4538961" cy="1791128"/>
            <a:chOff x="-59480" y="2057637"/>
            <a:chExt cx="4538961" cy="1791128"/>
          </a:xfrm>
        </p:grpSpPr>
        <p:grpSp>
          <p:nvGrpSpPr>
            <p:cNvPr id="7" name="Group 6">
              <a:extLst>
                <a:ext uri="{FF2B5EF4-FFF2-40B4-BE49-F238E27FC236}">
                  <a16:creationId xmlns:a16="http://schemas.microsoft.com/office/drawing/2014/main" id="{4E0C76DC-4F67-3548-A0CE-8637449C0A89}"/>
                </a:ext>
              </a:extLst>
            </p:cNvPr>
            <p:cNvGrpSpPr/>
            <p:nvPr/>
          </p:nvGrpSpPr>
          <p:grpSpPr>
            <a:xfrm>
              <a:off x="395536" y="2057637"/>
              <a:ext cx="4083945" cy="1791128"/>
              <a:chOff x="531154" y="4404212"/>
              <a:chExt cx="4083945" cy="1791128"/>
            </a:xfrm>
          </p:grpSpPr>
          <p:pic>
            <p:nvPicPr>
              <p:cNvPr id="11" name="Picture 10">
                <a:extLst>
                  <a:ext uri="{FF2B5EF4-FFF2-40B4-BE49-F238E27FC236}">
                    <a16:creationId xmlns:a16="http://schemas.microsoft.com/office/drawing/2014/main" id="{9F4426D3-2E53-4A8B-BFA5-F06300AB792E}"/>
                  </a:ext>
                </a:extLst>
              </p:cNvPr>
              <p:cNvPicPr>
                <a:picLocks noChangeAspect="1"/>
              </p:cNvPicPr>
              <p:nvPr/>
            </p:nvPicPr>
            <p:blipFill rotWithShape="1">
              <a:blip r:embed="rId4">
                <a:duotone>
                  <a:schemeClr val="accent6">
                    <a:shade val="45000"/>
                    <a:satMod val="135000"/>
                  </a:schemeClr>
                  <a:prstClr val="white"/>
                </a:duotone>
                <a:extLst>
                  <a:ext uri="{28A0092B-C50C-407E-A947-70E740481C1C}">
                    <a14:useLocalDpi xmlns:a14="http://schemas.microsoft.com/office/drawing/2010/main" val="0"/>
                  </a:ext>
                </a:extLst>
              </a:blip>
              <a:srcRect b="16864"/>
              <a:stretch/>
            </p:blipFill>
            <p:spPr>
              <a:xfrm>
                <a:off x="531154" y="4404212"/>
                <a:ext cx="4083945" cy="1630777"/>
              </a:xfrm>
              <a:prstGeom prst="rect">
                <a:avLst/>
              </a:prstGeom>
            </p:spPr>
          </p:pic>
          <p:pic>
            <p:nvPicPr>
              <p:cNvPr id="13" name="Picture 12" descr="Image result for how is a plane mirror drawn in ray diagrams">
                <a:extLst>
                  <a:ext uri="{FF2B5EF4-FFF2-40B4-BE49-F238E27FC236}">
                    <a16:creationId xmlns:a16="http://schemas.microsoft.com/office/drawing/2014/main" id="{E85B427E-758D-4A68-91E9-03194834119B}"/>
                  </a:ext>
                </a:extLst>
              </p:cNvPr>
              <p:cNvPicPr/>
              <p:nvPr/>
            </p:nvPicPr>
            <p:blipFill rotWithShape="1">
              <a:blip r:embed="rId5">
                <a:duotone>
                  <a:schemeClr val="accent6">
                    <a:shade val="45000"/>
                    <a:satMod val="135000"/>
                  </a:schemeClr>
                  <a:prstClr val="white"/>
                </a:duotone>
                <a:extLst>
                  <a:ext uri="{28A0092B-C50C-407E-A947-70E740481C1C}">
                    <a14:useLocalDpi xmlns:a14="http://schemas.microsoft.com/office/drawing/2010/main" val="0"/>
                  </a:ext>
                </a:extLst>
              </a:blip>
              <a:srcRect l="51128" r="33458" b="7042"/>
              <a:stretch/>
            </p:blipFill>
            <p:spPr bwMode="auto">
              <a:xfrm rot="5400000">
                <a:off x="2474202" y="4609727"/>
                <a:ext cx="254900" cy="2916325"/>
              </a:xfrm>
              <a:prstGeom prst="rect">
                <a:avLst/>
              </a:prstGeom>
              <a:noFill/>
              <a:ln>
                <a:noFill/>
              </a:ln>
              <a:extLst>
                <a:ext uri="{53640926-AAD7-44D8-BBD7-CCE9431645EC}">
                  <a14:shadowObscured xmlns:a14="http://schemas.microsoft.com/office/drawing/2010/main"/>
                </a:ext>
              </a:extLst>
            </p:spPr>
          </p:pic>
        </p:grpSp>
        <p:sp>
          <p:nvSpPr>
            <p:cNvPr id="34" name="Rectangle 33">
              <a:extLst>
                <a:ext uri="{FF2B5EF4-FFF2-40B4-BE49-F238E27FC236}">
                  <a16:creationId xmlns:a16="http://schemas.microsoft.com/office/drawing/2014/main" id="{F756EAF1-CB28-CF43-A490-6E0160FED874}"/>
                </a:ext>
              </a:extLst>
            </p:cNvPr>
            <p:cNvSpPr/>
            <p:nvPr/>
          </p:nvSpPr>
          <p:spPr>
            <a:xfrm>
              <a:off x="-59480" y="3548714"/>
              <a:ext cx="1524000" cy="279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accent6">
                      <a:lumMod val="75000"/>
                    </a:schemeClr>
                  </a:solidFill>
                </a:rPr>
                <a:t>Mirror</a:t>
              </a:r>
            </a:p>
          </p:txBody>
        </p:sp>
      </p:grpSp>
      <p:sp>
        <p:nvSpPr>
          <p:cNvPr id="16" name="TextBox 15">
            <a:extLst>
              <a:ext uri="{FF2B5EF4-FFF2-40B4-BE49-F238E27FC236}">
                <a16:creationId xmlns:a16="http://schemas.microsoft.com/office/drawing/2014/main" id="{03B2FE06-22F8-9847-A4E9-B00B309E7C78}"/>
              </a:ext>
            </a:extLst>
          </p:cNvPr>
          <p:cNvSpPr txBox="1"/>
          <p:nvPr/>
        </p:nvSpPr>
        <p:spPr>
          <a:xfrm>
            <a:off x="1357388" y="3931644"/>
            <a:ext cx="2160240" cy="400110"/>
          </a:xfrm>
          <a:prstGeom prst="rect">
            <a:avLst/>
          </a:prstGeom>
          <a:noFill/>
        </p:spPr>
        <p:txBody>
          <a:bodyPr wrap="square" rtlCol="0">
            <a:spAutoFit/>
          </a:bodyPr>
          <a:lstStyle/>
          <a:p>
            <a:pPr algn="ctr"/>
            <a:r>
              <a:rPr lang="en-GB" sz="2000" dirty="0"/>
              <a:t>Light waves </a:t>
            </a:r>
          </a:p>
        </p:txBody>
      </p:sp>
      <p:sp>
        <p:nvSpPr>
          <p:cNvPr id="23" name="TextBox 22">
            <a:extLst>
              <a:ext uri="{FF2B5EF4-FFF2-40B4-BE49-F238E27FC236}">
                <a16:creationId xmlns:a16="http://schemas.microsoft.com/office/drawing/2014/main" id="{62203004-49CC-5743-9F06-77B63710024C}"/>
              </a:ext>
            </a:extLst>
          </p:cNvPr>
          <p:cNvSpPr txBox="1"/>
          <p:nvPr/>
        </p:nvSpPr>
        <p:spPr>
          <a:xfrm>
            <a:off x="5681710" y="3901824"/>
            <a:ext cx="2160240" cy="400110"/>
          </a:xfrm>
          <a:prstGeom prst="rect">
            <a:avLst/>
          </a:prstGeom>
          <a:noFill/>
        </p:spPr>
        <p:txBody>
          <a:bodyPr wrap="square" rtlCol="0">
            <a:spAutoFit/>
          </a:bodyPr>
          <a:lstStyle/>
          <a:p>
            <a:pPr algn="ctr"/>
            <a:r>
              <a:rPr lang="en-GB" sz="2000" dirty="0"/>
              <a:t>Water waves </a:t>
            </a:r>
          </a:p>
        </p:txBody>
      </p:sp>
    </p:spTree>
    <p:extLst>
      <p:ext uri="{BB962C8B-B14F-4D97-AF65-F5344CB8AC3E}">
        <p14:creationId xmlns:p14="http://schemas.microsoft.com/office/powerpoint/2010/main" val="970146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38B0C7-40C4-4845-8FE9-15A5BD132F73}"/>
              </a:ext>
            </a:extLst>
          </p:cNvPr>
          <p:cNvSpPr txBox="1"/>
          <p:nvPr/>
        </p:nvSpPr>
        <p:spPr>
          <a:xfrm>
            <a:off x="179512" y="724736"/>
            <a:ext cx="6768752" cy="461665"/>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400" b="1" dirty="0"/>
              <a:t>Refraction of waves at a boundary – ray diagrams</a:t>
            </a:r>
          </a:p>
        </p:txBody>
      </p:sp>
      <p:sp>
        <p:nvSpPr>
          <p:cNvPr id="6" name="TextBox 5">
            <a:extLst>
              <a:ext uri="{FF2B5EF4-FFF2-40B4-BE49-F238E27FC236}">
                <a16:creationId xmlns:a16="http://schemas.microsoft.com/office/drawing/2014/main" id="{450432D2-F3FE-418A-89E6-A9C465A8D6AB}"/>
              </a:ext>
            </a:extLst>
          </p:cNvPr>
          <p:cNvSpPr txBox="1"/>
          <p:nvPr/>
        </p:nvSpPr>
        <p:spPr>
          <a:xfrm>
            <a:off x="203536" y="3941958"/>
            <a:ext cx="5244096" cy="1569660"/>
          </a:xfrm>
          <a:prstGeom prst="rect">
            <a:avLst/>
          </a:prstGeom>
          <a:noFill/>
        </p:spPr>
        <p:txBody>
          <a:bodyPr wrap="square" rtlCol="0">
            <a:spAutoFit/>
          </a:bodyPr>
          <a:lstStyle/>
          <a:p>
            <a:r>
              <a:rPr lang="en-GB" sz="2400" dirty="0"/>
              <a:t>When light enters a substance of lower density, it will be bent (refracted) </a:t>
            </a:r>
            <a:r>
              <a:rPr lang="en-GB" sz="2400" b="1" dirty="0">
                <a:solidFill>
                  <a:schemeClr val="accent6">
                    <a:lumMod val="75000"/>
                  </a:schemeClr>
                </a:solidFill>
              </a:rPr>
              <a:t>away from the normal line. </a:t>
            </a:r>
          </a:p>
          <a:p>
            <a:endParaRPr lang="en-GB" sz="2400" b="1" dirty="0"/>
          </a:p>
        </p:txBody>
      </p:sp>
      <p:grpSp>
        <p:nvGrpSpPr>
          <p:cNvPr id="10" name="Group 9"/>
          <p:cNvGrpSpPr/>
          <p:nvPr/>
        </p:nvGrpSpPr>
        <p:grpSpPr>
          <a:xfrm>
            <a:off x="5580112" y="2781724"/>
            <a:ext cx="3299880" cy="2560982"/>
            <a:chOff x="1642073" y="2098797"/>
            <a:chExt cx="3223870" cy="2299712"/>
          </a:xfrm>
        </p:grpSpPr>
        <p:pic>
          <p:nvPicPr>
            <p:cNvPr id="5" name="Picture 4">
              <a:extLst>
                <a:ext uri="{FF2B5EF4-FFF2-40B4-BE49-F238E27FC236}">
                  <a16:creationId xmlns:a16="http://schemas.microsoft.com/office/drawing/2014/main" id="{FEB9853C-8DF2-4F4E-8261-8D45FAF2B500}"/>
                </a:ext>
              </a:extLst>
            </p:cNvPr>
            <p:cNvPicPr>
              <a:picLocks noChangeAspect="1"/>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b="6652"/>
            <a:stretch/>
          </p:blipFill>
          <p:spPr>
            <a:xfrm>
              <a:off x="1642073" y="2314744"/>
              <a:ext cx="3223870" cy="2083765"/>
            </a:xfrm>
            <a:prstGeom prst="rect">
              <a:avLst/>
            </a:prstGeom>
          </p:spPr>
        </p:pic>
        <p:sp>
          <p:nvSpPr>
            <p:cNvPr id="4" name="TextBox 3">
              <a:extLst>
                <a:ext uri="{FF2B5EF4-FFF2-40B4-BE49-F238E27FC236}">
                  <a16:creationId xmlns:a16="http://schemas.microsoft.com/office/drawing/2014/main" id="{06DEFFA7-D0B9-4DCE-A37D-8EF63ABC491A}"/>
                </a:ext>
              </a:extLst>
            </p:cNvPr>
            <p:cNvSpPr txBox="1"/>
            <p:nvPr/>
          </p:nvSpPr>
          <p:spPr>
            <a:xfrm>
              <a:off x="2944021" y="2098797"/>
              <a:ext cx="940713" cy="238154"/>
            </a:xfrm>
            <a:prstGeom prst="rect">
              <a:avLst/>
            </a:prstGeom>
            <a:noFill/>
          </p:spPr>
          <p:txBody>
            <a:bodyPr wrap="square" rtlCol="0">
              <a:spAutoFit/>
            </a:bodyPr>
            <a:lstStyle/>
            <a:p>
              <a:r>
                <a:rPr lang="en-GB" sz="1400" b="1" dirty="0"/>
                <a:t>Normal</a:t>
              </a:r>
            </a:p>
          </p:txBody>
        </p:sp>
      </p:grpSp>
      <p:sp>
        <p:nvSpPr>
          <p:cNvPr id="11" name="Title 1">
            <a:extLst>
              <a:ext uri="{FF2B5EF4-FFF2-40B4-BE49-F238E27FC236}">
                <a16:creationId xmlns:a16="http://schemas.microsoft.com/office/drawing/2014/main" id="{4F619C5B-571E-F64D-8B76-E26B879170BF}"/>
              </a:ext>
            </a:extLst>
          </p:cNvPr>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Ray diagrams – refraction </a:t>
            </a:r>
            <a:r>
              <a:rPr lang="en-US" sz="2400" b="1" dirty="0">
                <a:solidFill>
                  <a:schemeClr val="tx1"/>
                </a:solidFill>
              </a:rPr>
              <a:t>(Physics only)</a:t>
            </a:r>
            <a:endParaRPr lang="en-GB" sz="2400" b="1" dirty="0">
              <a:solidFill>
                <a:schemeClr val="accent6"/>
              </a:solidFill>
            </a:endParaRPr>
          </a:p>
        </p:txBody>
      </p:sp>
      <p:sp>
        <p:nvSpPr>
          <p:cNvPr id="9" name="Rectangle 8">
            <a:extLst>
              <a:ext uri="{FF2B5EF4-FFF2-40B4-BE49-F238E27FC236}">
                <a16:creationId xmlns:a16="http://schemas.microsoft.com/office/drawing/2014/main" id="{69160819-B789-5A4A-B935-5D48698D8D67}"/>
              </a:ext>
            </a:extLst>
          </p:cNvPr>
          <p:cNvSpPr/>
          <p:nvPr/>
        </p:nvSpPr>
        <p:spPr>
          <a:xfrm>
            <a:off x="179512" y="1101488"/>
            <a:ext cx="8856984" cy="830997"/>
          </a:xfrm>
          <a:prstGeom prst="rect">
            <a:avLst/>
          </a:prstGeom>
        </p:spPr>
        <p:txBody>
          <a:bodyPr wrap="square">
            <a:spAutoFit/>
          </a:bodyPr>
          <a:lstStyle/>
          <a:p>
            <a:r>
              <a:rPr lang="en-GB" sz="2400" dirty="0"/>
              <a:t>When light strikes a transparent material, some of the light may be reflected but some will also be</a:t>
            </a:r>
            <a:r>
              <a:rPr lang="en-GB" sz="2400" dirty="0">
                <a:solidFill>
                  <a:schemeClr val="accent6">
                    <a:lumMod val="75000"/>
                  </a:schemeClr>
                </a:solidFill>
              </a:rPr>
              <a:t> </a:t>
            </a:r>
            <a:r>
              <a:rPr lang="en-GB" sz="2400" b="1" dirty="0">
                <a:solidFill>
                  <a:schemeClr val="accent6">
                    <a:lumMod val="75000"/>
                  </a:schemeClr>
                </a:solidFill>
              </a:rPr>
              <a:t>refracted</a:t>
            </a:r>
            <a:r>
              <a:rPr lang="en-GB" sz="2400" dirty="0"/>
              <a:t>.</a:t>
            </a:r>
          </a:p>
        </p:txBody>
      </p:sp>
      <p:sp>
        <p:nvSpPr>
          <p:cNvPr id="12" name="Rectangle 11">
            <a:extLst>
              <a:ext uri="{FF2B5EF4-FFF2-40B4-BE49-F238E27FC236}">
                <a16:creationId xmlns:a16="http://schemas.microsoft.com/office/drawing/2014/main" id="{20F06A94-58C6-474A-BAC7-74A4C060C7A2}"/>
              </a:ext>
            </a:extLst>
          </p:cNvPr>
          <p:cNvSpPr/>
          <p:nvPr/>
        </p:nvSpPr>
        <p:spPr>
          <a:xfrm>
            <a:off x="179512" y="1996894"/>
            <a:ext cx="8856984" cy="1569660"/>
          </a:xfrm>
          <a:prstGeom prst="rect">
            <a:avLst/>
          </a:prstGeom>
        </p:spPr>
        <p:txBody>
          <a:bodyPr wrap="square">
            <a:spAutoFit/>
          </a:bodyPr>
          <a:lstStyle/>
          <a:p>
            <a:r>
              <a:rPr lang="en-GB" sz="2400" dirty="0"/>
              <a:t>When light enters a substance of greater density, it will be bent (refracted) </a:t>
            </a:r>
            <a:r>
              <a:rPr lang="en-GB" sz="2400" b="1" dirty="0">
                <a:solidFill>
                  <a:schemeClr val="accent6">
                    <a:lumMod val="75000"/>
                  </a:schemeClr>
                </a:solidFill>
              </a:rPr>
              <a:t>towards the normal line.  </a:t>
            </a:r>
          </a:p>
          <a:p>
            <a:endParaRPr lang="en-GB" sz="2400" b="1" dirty="0">
              <a:solidFill>
                <a:schemeClr val="accent6">
                  <a:lumMod val="75000"/>
                </a:schemeClr>
              </a:solidFill>
            </a:endParaRPr>
          </a:p>
          <a:p>
            <a:r>
              <a:rPr lang="en-GB" sz="2400" b="1" dirty="0">
                <a:solidFill>
                  <a:schemeClr val="accent6">
                    <a:lumMod val="75000"/>
                  </a:schemeClr>
                </a:solidFill>
              </a:rPr>
              <a:t>Angle of incidence &gt; Angle of refraction</a:t>
            </a:r>
          </a:p>
        </p:txBody>
      </p:sp>
      <p:sp>
        <p:nvSpPr>
          <p:cNvPr id="13" name="Rectangle 12">
            <a:extLst>
              <a:ext uri="{FF2B5EF4-FFF2-40B4-BE49-F238E27FC236}">
                <a16:creationId xmlns:a16="http://schemas.microsoft.com/office/drawing/2014/main" id="{CA5DBC08-683F-AF42-929F-F2B04AC34B5D}"/>
              </a:ext>
            </a:extLst>
          </p:cNvPr>
          <p:cNvSpPr/>
          <p:nvPr/>
        </p:nvSpPr>
        <p:spPr>
          <a:xfrm>
            <a:off x="203536" y="5354960"/>
            <a:ext cx="5199244" cy="461665"/>
          </a:xfrm>
          <a:prstGeom prst="rect">
            <a:avLst/>
          </a:prstGeom>
        </p:spPr>
        <p:txBody>
          <a:bodyPr wrap="none">
            <a:spAutoFit/>
          </a:bodyPr>
          <a:lstStyle/>
          <a:p>
            <a:r>
              <a:rPr lang="en-GB" sz="2400" b="1" dirty="0">
                <a:solidFill>
                  <a:schemeClr val="accent6">
                    <a:lumMod val="75000"/>
                  </a:schemeClr>
                </a:solidFill>
              </a:rPr>
              <a:t>Angle of incidence &lt; Angle of refraction</a:t>
            </a:r>
          </a:p>
        </p:txBody>
      </p:sp>
    </p:spTree>
    <p:extLst>
      <p:ext uri="{BB962C8B-B14F-4D97-AF65-F5344CB8AC3E}">
        <p14:creationId xmlns:p14="http://schemas.microsoft.com/office/powerpoint/2010/main" val="26668867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F619C5B-571E-F64D-8B76-E26B879170BF}"/>
              </a:ext>
            </a:extLst>
          </p:cNvPr>
          <p:cNvSpPr>
            <a:spLocks noGrp="1"/>
          </p:cNvSpPr>
          <p:nvPr>
            <p:ph type="ctrTitle"/>
          </p:nvPr>
        </p:nvSpPr>
        <p:spPr>
          <a:xfrm>
            <a:off x="179512" y="35655"/>
            <a:ext cx="896448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000" b="1" dirty="0">
                <a:solidFill>
                  <a:schemeClr val="accent6"/>
                </a:solidFill>
              </a:rPr>
              <a:t>        Ray diagrams – total internal reflection </a:t>
            </a:r>
            <a:r>
              <a:rPr lang="en-US" sz="2000" b="1" dirty="0">
                <a:solidFill>
                  <a:schemeClr val="tx1"/>
                </a:solidFill>
              </a:rPr>
              <a:t>(Physics only)</a:t>
            </a:r>
            <a:endParaRPr lang="en-GB" sz="2000" b="1" dirty="0">
              <a:solidFill>
                <a:schemeClr val="accent6"/>
              </a:solidFill>
            </a:endParaRPr>
          </a:p>
        </p:txBody>
      </p:sp>
      <p:sp>
        <p:nvSpPr>
          <p:cNvPr id="2" name="Rectangle 1">
            <a:extLst>
              <a:ext uri="{FF2B5EF4-FFF2-40B4-BE49-F238E27FC236}">
                <a16:creationId xmlns:a16="http://schemas.microsoft.com/office/drawing/2014/main" id="{831DA38A-79E4-AA4F-9550-CEEF7FEE662A}"/>
              </a:ext>
            </a:extLst>
          </p:cNvPr>
          <p:cNvSpPr/>
          <p:nvPr/>
        </p:nvSpPr>
        <p:spPr>
          <a:xfrm>
            <a:off x="179512" y="719016"/>
            <a:ext cx="8784976" cy="3170099"/>
          </a:xfrm>
          <a:prstGeom prst="rect">
            <a:avLst/>
          </a:prstGeom>
        </p:spPr>
        <p:txBody>
          <a:bodyPr wrap="square">
            <a:spAutoFit/>
          </a:bodyPr>
          <a:lstStyle/>
          <a:p>
            <a:r>
              <a:rPr lang="en-GB" sz="2000" dirty="0"/>
              <a:t>When a light ray reaches a </a:t>
            </a:r>
            <a:r>
              <a:rPr lang="en-GB" sz="2000" b="1" dirty="0">
                <a:solidFill>
                  <a:schemeClr val="accent6">
                    <a:lumMod val="75000"/>
                  </a:schemeClr>
                </a:solidFill>
              </a:rPr>
              <a:t>boundary</a:t>
            </a:r>
            <a:r>
              <a:rPr lang="en-GB" sz="2000" dirty="0"/>
              <a:t> between two transparent materials it may be refracted. If it is leaving a substance of greater density, it will be bent (refracted) </a:t>
            </a:r>
            <a:r>
              <a:rPr lang="en-GB" sz="2000" b="1" dirty="0">
                <a:solidFill>
                  <a:schemeClr val="accent6">
                    <a:lumMod val="75000"/>
                  </a:schemeClr>
                </a:solidFill>
              </a:rPr>
              <a:t>away from the normal line.</a:t>
            </a:r>
            <a:r>
              <a:rPr lang="en-GB" sz="2000" dirty="0"/>
              <a:t> </a:t>
            </a:r>
          </a:p>
          <a:p>
            <a:endParaRPr lang="en-GB" sz="2000" dirty="0"/>
          </a:p>
          <a:p>
            <a:r>
              <a:rPr lang="en-GB" sz="2000" dirty="0"/>
              <a:t>If the ray out is at an </a:t>
            </a:r>
            <a:r>
              <a:rPr lang="en-GB" sz="2000" b="1" dirty="0">
                <a:solidFill>
                  <a:schemeClr val="accent6">
                    <a:lumMod val="75000"/>
                  </a:schemeClr>
                </a:solidFill>
              </a:rPr>
              <a:t>angle of more than 90° </a:t>
            </a:r>
            <a:r>
              <a:rPr lang="en-GB" sz="2000" dirty="0"/>
              <a:t>from the normal, the </a:t>
            </a:r>
            <a:r>
              <a:rPr lang="en-GB" sz="2000" b="1" dirty="0">
                <a:solidFill>
                  <a:schemeClr val="accent6">
                    <a:lumMod val="75000"/>
                  </a:schemeClr>
                </a:solidFill>
              </a:rPr>
              <a:t>refraction is not possible</a:t>
            </a:r>
            <a:r>
              <a:rPr lang="en-GB" sz="2000" dirty="0"/>
              <a:t>. In this situation, the ray is </a:t>
            </a:r>
            <a:r>
              <a:rPr lang="en-GB" sz="2000" b="1" dirty="0">
                <a:solidFill>
                  <a:schemeClr val="accent6">
                    <a:lumMod val="75000"/>
                  </a:schemeClr>
                </a:solidFill>
              </a:rPr>
              <a:t>reflected</a:t>
            </a:r>
            <a:r>
              <a:rPr lang="en-GB" sz="2000" dirty="0"/>
              <a:t> inside the more dense substance.  </a:t>
            </a:r>
            <a:r>
              <a:rPr lang="en-GB" sz="2000" b="1" dirty="0">
                <a:solidFill>
                  <a:schemeClr val="accent6">
                    <a:lumMod val="75000"/>
                  </a:schemeClr>
                </a:solidFill>
              </a:rPr>
              <a:t>This is called total internal reflection (TIR). </a:t>
            </a:r>
          </a:p>
          <a:p>
            <a:endParaRPr lang="en-GB" sz="2000" b="1" dirty="0">
              <a:solidFill>
                <a:schemeClr val="accent6">
                  <a:lumMod val="75000"/>
                </a:schemeClr>
              </a:solidFill>
            </a:endParaRPr>
          </a:p>
          <a:p>
            <a:r>
              <a:rPr lang="en-GB" sz="2000" dirty="0"/>
              <a:t>The angle of incidence when the ray changes from just refracting to TIR is called the </a:t>
            </a:r>
            <a:r>
              <a:rPr lang="en-GB" sz="2000" b="1" dirty="0">
                <a:solidFill>
                  <a:schemeClr val="accent6">
                    <a:lumMod val="75000"/>
                  </a:schemeClr>
                </a:solidFill>
              </a:rPr>
              <a:t>critical angle</a:t>
            </a:r>
            <a:r>
              <a:rPr lang="en-GB" sz="2000" dirty="0"/>
              <a:t>.</a:t>
            </a:r>
          </a:p>
        </p:txBody>
      </p:sp>
      <p:pic>
        <p:nvPicPr>
          <p:cNvPr id="7" name="Picture 6">
            <a:extLst>
              <a:ext uri="{FF2B5EF4-FFF2-40B4-BE49-F238E27FC236}">
                <a16:creationId xmlns:a16="http://schemas.microsoft.com/office/drawing/2014/main" id="{C64B0075-F593-F748-BD84-F593278DBB66}"/>
              </a:ext>
            </a:extLst>
          </p:cNvPr>
          <p:cNvPicPr>
            <a:picLocks noChangeAspect="1"/>
          </p:cNvPicPr>
          <p:nvPr/>
        </p:nvPicPr>
        <p:blipFill>
          <a:blip r:embed="rId3">
            <a:clrChange>
              <a:clrFrom>
                <a:srgbClr val="FFFFFF"/>
              </a:clrFrom>
              <a:clrTo>
                <a:srgbClr val="FFFFFF">
                  <a:alpha val="0"/>
                </a:srgbClr>
              </a:clrTo>
            </a:clrChange>
            <a:duotone>
              <a:schemeClr val="accent6">
                <a:shade val="45000"/>
                <a:satMod val="135000"/>
              </a:schemeClr>
              <a:prstClr val="white"/>
            </a:duotone>
          </a:blip>
          <a:stretch>
            <a:fillRect/>
          </a:stretch>
        </p:blipFill>
        <p:spPr>
          <a:xfrm>
            <a:off x="1403648" y="3933056"/>
            <a:ext cx="6718300" cy="2489200"/>
          </a:xfrm>
          <a:prstGeom prst="rect">
            <a:avLst/>
          </a:prstGeom>
          <a:noFill/>
        </p:spPr>
      </p:pic>
    </p:spTree>
    <p:extLst>
      <p:ext uri="{BB962C8B-B14F-4D97-AF65-F5344CB8AC3E}">
        <p14:creationId xmlns:p14="http://schemas.microsoft.com/office/powerpoint/2010/main" val="31881334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F619C5B-571E-F64D-8B76-E26B879170BF}"/>
              </a:ext>
            </a:extLst>
          </p:cNvPr>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Specular and diffuse reflection </a:t>
            </a:r>
            <a:r>
              <a:rPr lang="en-US" sz="2400" b="1" dirty="0">
                <a:solidFill>
                  <a:schemeClr val="tx1"/>
                </a:solidFill>
              </a:rPr>
              <a:t>(Physics only)</a:t>
            </a:r>
            <a:endParaRPr lang="en-GB" sz="2400" b="1" dirty="0">
              <a:solidFill>
                <a:schemeClr val="accent6"/>
              </a:solidFill>
            </a:endParaRPr>
          </a:p>
        </p:txBody>
      </p:sp>
      <p:sp>
        <p:nvSpPr>
          <p:cNvPr id="2" name="Rectangle 1">
            <a:extLst>
              <a:ext uri="{FF2B5EF4-FFF2-40B4-BE49-F238E27FC236}">
                <a16:creationId xmlns:a16="http://schemas.microsoft.com/office/drawing/2014/main" id="{831DA38A-79E4-AA4F-9550-CEEF7FEE662A}"/>
              </a:ext>
            </a:extLst>
          </p:cNvPr>
          <p:cNvSpPr/>
          <p:nvPr/>
        </p:nvSpPr>
        <p:spPr>
          <a:xfrm>
            <a:off x="179512" y="719016"/>
            <a:ext cx="8784976" cy="1938992"/>
          </a:xfrm>
          <a:prstGeom prst="rect">
            <a:avLst/>
          </a:prstGeom>
        </p:spPr>
        <p:txBody>
          <a:bodyPr wrap="square">
            <a:spAutoFit/>
          </a:bodyPr>
          <a:lstStyle/>
          <a:p>
            <a:r>
              <a:rPr lang="en-GB" sz="2400" dirty="0"/>
              <a:t>Objects that </a:t>
            </a:r>
            <a:r>
              <a:rPr lang="en-GB" sz="2400" b="1" dirty="0">
                <a:solidFill>
                  <a:schemeClr val="accent6">
                    <a:lumMod val="75000"/>
                  </a:schemeClr>
                </a:solidFill>
              </a:rPr>
              <a:t>give off light </a:t>
            </a:r>
            <a:r>
              <a:rPr lang="en-GB" sz="2400" dirty="0"/>
              <a:t>are called </a:t>
            </a:r>
            <a:r>
              <a:rPr lang="en-GB" sz="2400" b="1" dirty="0">
                <a:solidFill>
                  <a:schemeClr val="accent6">
                    <a:lumMod val="75000"/>
                  </a:schemeClr>
                </a:solidFill>
              </a:rPr>
              <a:t>luminous</a:t>
            </a:r>
            <a:r>
              <a:rPr lang="en-GB" sz="2400" dirty="0"/>
              <a:t> objects e.g. the sun, a candle, a TV screen the light travels from the object to our eyes and that is how we can see them. All non-luminous objects reflect light from their surfaces into our eyes.  </a:t>
            </a:r>
          </a:p>
          <a:p>
            <a:r>
              <a:rPr lang="en-GB" sz="2400" dirty="0"/>
              <a:t>There are </a:t>
            </a:r>
            <a:r>
              <a:rPr lang="en-GB" sz="2400" b="1" dirty="0">
                <a:solidFill>
                  <a:schemeClr val="accent6">
                    <a:lumMod val="75000"/>
                  </a:schemeClr>
                </a:solidFill>
              </a:rPr>
              <a:t>two</a:t>
            </a:r>
            <a:r>
              <a:rPr lang="en-GB" sz="2400" dirty="0"/>
              <a:t> types of reflection </a:t>
            </a:r>
            <a:r>
              <a:rPr lang="en-GB" sz="2400" b="1" dirty="0">
                <a:solidFill>
                  <a:schemeClr val="accent6">
                    <a:lumMod val="75000"/>
                  </a:schemeClr>
                </a:solidFill>
              </a:rPr>
              <a:t>specular</a:t>
            </a:r>
            <a:r>
              <a:rPr lang="en-GB" sz="2400" dirty="0"/>
              <a:t> and </a:t>
            </a:r>
            <a:r>
              <a:rPr lang="en-GB" sz="2400" b="1" dirty="0">
                <a:solidFill>
                  <a:schemeClr val="accent6">
                    <a:lumMod val="75000"/>
                  </a:schemeClr>
                </a:solidFill>
              </a:rPr>
              <a:t>diffuse</a:t>
            </a:r>
            <a:r>
              <a:rPr lang="en-GB" sz="2400" dirty="0"/>
              <a:t> </a:t>
            </a:r>
          </a:p>
        </p:txBody>
      </p:sp>
      <p:pic>
        <p:nvPicPr>
          <p:cNvPr id="5" name="Picture 4">
            <a:extLst>
              <a:ext uri="{FF2B5EF4-FFF2-40B4-BE49-F238E27FC236}">
                <a16:creationId xmlns:a16="http://schemas.microsoft.com/office/drawing/2014/main" id="{843BB1AC-60E9-B545-8E45-F4F7B7554173}"/>
              </a:ext>
            </a:extLst>
          </p:cNvPr>
          <p:cNvPicPr>
            <a:picLocks noChangeAspect="1"/>
          </p:cNvPicPr>
          <p:nvPr/>
        </p:nvPicPr>
        <p:blipFill>
          <a:blip r:embed="rId3"/>
          <a:stretch>
            <a:fillRect/>
          </a:stretch>
        </p:blipFill>
        <p:spPr>
          <a:xfrm>
            <a:off x="760233" y="2924944"/>
            <a:ext cx="7087086" cy="1706150"/>
          </a:xfrm>
          <a:prstGeom prst="rect">
            <a:avLst/>
          </a:prstGeom>
        </p:spPr>
      </p:pic>
      <p:sp>
        <p:nvSpPr>
          <p:cNvPr id="8" name="Rectangle 7">
            <a:extLst>
              <a:ext uri="{FF2B5EF4-FFF2-40B4-BE49-F238E27FC236}">
                <a16:creationId xmlns:a16="http://schemas.microsoft.com/office/drawing/2014/main" id="{F7313028-4601-AA44-A549-3C45FE7BFB3A}"/>
              </a:ext>
            </a:extLst>
          </p:cNvPr>
          <p:cNvSpPr/>
          <p:nvPr/>
        </p:nvSpPr>
        <p:spPr>
          <a:xfrm>
            <a:off x="683568" y="4726796"/>
            <a:ext cx="3620208" cy="1569660"/>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b="1" dirty="0">
                <a:solidFill>
                  <a:schemeClr val="accent6">
                    <a:lumMod val="75000"/>
                  </a:schemeClr>
                </a:solidFill>
              </a:rPr>
              <a:t>Specular reflection: </a:t>
            </a:r>
          </a:p>
          <a:p>
            <a:r>
              <a:rPr lang="en-GB" sz="2400" dirty="0"/>
              <a:t>All the </a:t>
            </a:r>
            <a:r>
              <a:rPr lang="en-GB" sz="2400" b="1" dirty="0">
                <a:solidFill>
                  <a:schemeClr val="accent6">
                    <a:lumMod val="75000"/>
                  </a:schemeClr>
                </a:solidFill>
              </a:rPr>
              <a:t>incident light rays </a:t>
            </a:r>
            <a:r>
              <a:rPr lang="en-GB" sz="2400" dirty="0"/>
              <a:t>are is </a:t>
            </a:r>
            <a:r>
              <a:rPr lang="en-GB" sz="2400" b="1" dirty="0">
                <a:solidFill>
                  <a:schemeClr val="accent6">
                    <a:lumMod val="75000"/>
                  </a:schemeClr>
                </a:solidFill>
              </a:rPr>
              <a:t>reflected</a:t>
            </a:r>
            <a:r>
              <a:rPr lang="en-GB" sz="2400" dirty="0"/>
              <a:t> into a </a:t>
            </a:r>
            <a:r>
              <a:rPr lang="en-GB" sz="2400" b="1" dirty="0">
                <a:solidFill>
                  <a:schemeClr val="accent6">
                    <a:lumMod val="75000"/>
                  </a:schemeClr>
                </a:solidFill>
              </a:rPr>
              <a:t>single</a:t>
            </a:r>
            <a:r>
              <a:rPr lang="en-GB" sz="2400" dirty="0"/>
              <a:t> direction. </a:t>
            </a:r>
          </a:p>
        </p:txBody>
      </p:sp>
      <p:sp>
        <p:nvSpPr>
          <p:cNvPr id="9" name="Rectangle 8">
            <a:extLst>
              <a:ext uri="{FF2B5EF4-FFF2-40B4-BE49-F238E27FC236}">
                <a16:creationId xmlns:a16="http://schemas.microsoft.com/office/drawing/2014/main" id="{875DDB05-B543-4B4F-A434-8496E1691620}"/>
              </a:ext>
            </a:extLst>
          </p:cNvPr>
          <p:cNvSpPr/>
          <p:nvPr/>
        </p:nvSpPr>
        <p:spPr>
          <a:xfrm>
            <a:off x="4759032" y="4726796"/>
            <a:ext cx="4384968" cy="1569660"/>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b="1" dirty="0">
                <a:solidFill>
                  <a:schemeClr val="accent6">
                    <a:lumMod val="75000"/>
                  </a:schemeClr>
                </a:solidFill>
              </a:rPr>
              <a:t>Diffuse reflection:</a:t>
            </a:r>
          </a:p>
          <a:p>
            <a:r>
              <a:rPr lang="en-GB" sz="2400" dirty="0"/>
              <a:t>All the </a:t>
            </a:r>
            <a:r>
              <a:rPr lang="en-GB" sz="2400" b="1" dirty="0">
                <a:solidFill>
                  <a:schemeClr val="accent6">
                    <a:lumMod val="75000"/>
                  </a:schemeClr>
                </a:solidFill>
              </a:rPr>
              <a:t>incident light rays </a:t>
            </a:r>
            <a:r>
              <a:rPr lang="en-GB" sz="2400" dirty="0"/>
              <a:t>are is </a:t>
            </a:r>
            <a:r>
              <a:rPr lang="en-GB" sz="2400" b="1" dirty="0">
                <a:solidFill>
                  <a:schemeClr val="accent6">
                    <a:lumMod val="75000"/>
                  </a:schemeClr>
                </a:solidFill>
              </a:rPr>
              <a:t>reflected</a:t>
            </a:r>
            <a:r>
              <a:rPr lang="en-GB" sz="2400" dirty="0"/>
              <a:t> in </a:t>
            </a:r>
            <a:r>
              <a:rPr lang="en-GB" sz="2400" b="1" dirty="0">
                <a:solidFill>
                  <a:schemeClr val="accent6">
                    <a:lumMod val="75000"/>
                  </a:schemeClr>
                </a:solidFill>
              </a:rPr>
              <a:t>different</a:t>
            </a:r>
            <a:r>
              <a:rPr lang="en-GB" sz="2400" dirty="0"/>
              <a:t> directions due to the uneven surface. </a:t>
            </a:r>
            <a:endParaRPr lang="en-GB" sz="3200" dirty="0"/>
          </a:p>
        </p:txBody>
      </p:sp>
    </p:spTree>
    <p:extLst>
      <p:ext uri="{BB962C8B-B14F-4D97-AF65-F5344CB8AC3E}">
        <p14:creationId xmlns:p14="http://schemas.microsoft.com/office/powerpoint/2010/main" val="1694714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35655"/>
            <a:ext cx="817240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Colour </a:t>
            </a:r>
            <a:r>
              <a:rPr lang="en-US" sz="2400" b="1" dirty="0">
                <a:solidFill>
                  <a:schemeClr val="tx1"/>
                </a:solidFill>
              </a:rPr>
              <a:t>(Physics only)</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TextBox 2">
            <a:extLst>
              <a:ext uri="{FF2B5EF4-FFF2-40B4-BE49-F238E27FC236}">
                <a16:creationId xmlns:a16="http://schemas.microsoft.com/office/drawing/2014/main" id="{C8794F5F-272E-4DF5-AED0-F10615272D4E}"/>
              </a:ext>
            </a:extLst>
          </p:cNvPr>
          <p:cNvSpPr txBox="1"/>
          <p:nvPr/>
        </p:nvSpPr>
        <p:spPr>
          <a:xfrm>
            <a:off x="251520" y="836712"/>
            <a:ext cx="7920880" cy="40011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a:t>Absorption, transmission and reflection of different wavelengths of light</a:t>
            </a:r>
          </a:p>
        </p:txBody>
      </p:sp>
      <p:sp>
        <p:nvSpPr>
          <p:cNvPr id="4" name="TextBox 3">
            <a:extLst>
              <a:ext uri="{FF2B5EF4-FFF2-40B4-BE49-F238E27FC236}">
                <a16:creationId xmlns:a16="http://schemas.microsoft.com/office/drawing/2014/main" id="{A3684B4D-22CF-4A48-AC7A-82838DA8110E}"/>
              </a:ext>
            </a:extLst>
          </p:cNvPr>
          <p:cNvSpPr txBox="1"/>
          <p:nvPr/>
        </p:nvSpPr>
        <p:spPr>
          <a:xfrm>
            <a:off x="251520" y="1268025"/>
            <a:ext cx="8496944" cy="1323439"/>
          </a:xfrm>
          <a:prstGeom prst="rect">
            <a:avLst/>
          </a:prstGeom>
          <a:noFill/>
        </p:spPr>
        <p:txBody>
          <a:bodyPr wrap="square" rtlCol="0">
            <a:spAutoFit/>
          </a:bodyPr>
          <a:lstStyle/>
          <a:p>
            <a:r>
              <a:rPr lang="en-GB" sz="2000" dirty="0"/>
              <a:t>Most materials absorb some of the light falling on it. A white or shiny surface reflects most of the incident light whereas a black surface absorbs most wavelengths of light.</a:t>
            </a:r>
          </a:p>
          <a:p>
            <a:r>
              <a:rPr lang="en-GB" sz="2000" b="1" dirty="0">
                <a:solidFill>
                  <a:schemeClr val="accent6">
                    <a:lumMod val="75000"/>
                  </a:schemeClr>
                </a:solidFill>
              </a:rPr>
              <a:t>Absorbed light </a:t>
            </a:r>
            <a:r>
              <a:rPr lang="en-GB" sz="2000" dirty="0"/>
              <a:t>is changed into a </a:t>
            </a:r>
            <a:r>
              <a:rPr lang="en-GB" sz="2000" b="1" dirty="0">
                <a:solidFill>
                  <a:schemeClr val="accent6">
                    <a:lumMod val="75000"/>
                  </a:schemeClr>
                </a:solidFill>
              </a:rPr>
              <a:t>heat</a:t>
            </a:r>
            <a:r>
              <a:rPr lang="en-GB" sz="2000" dirty="0"/>
              <a:t> energy store so is not re-radiated as light. </a:t>
            </a:r>
          </a:p>
        </p:txBody>
      </p:sp>
      <p:pic>
        <p:nvPicPr>
          <p:cNvPr id="6" name="Picture 5">
            <a:extLst>
              <a:ext uri="{FF2B5EF4-FFF2-40B4-BE49-F238E27FC236}">
                <a16:creationId xmlns:a16="http://schemas.microsoft.com/office/drawing/2014/main" id="{C4E6E80B-D22A-45DE-AB14-2B9CD5A5B4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653446"/>
            <a:ext cx="3384376" cy="1410157"/>
          </a:xfrm>
          <a:prstGeom prst="rect">
            <a:avLst/>
          </a:prstGeom>
        </p:spPr>
      </p:pic>
      <p:sp>
        <p:nvSpPr>
          <p:cNvPr id="7" name="TextBox 6">
            <a:extLst>
              <a:ext uri="{FF2B5EF4-FFF2-40B4-BE49-F238E27FC236}">
                <a16:creationId xmlns:a16="http://schemas.microsoft.com/office/drawing/2014/main" id="{A1B5D64A-8EDD-4D12-A0B2-71EAEFE1F000}"/>
              </a:ext>
            </a:extLst>
          </p:cNvPr>
          <p:cNvSpPr txBox="1"/>
          <p:nvPr/>
        </p:nvSpPr>
        <p:spPr>
          <a:xfrm>
            <a:off x="3959932" y="2631681"/>
            <a:ext cx="4788532" cy="1631216"/>
          </a:xfrm>
          <a:prstGeom prst="rect">
            <a:avLst/>
          </a:prstGeom>
          <a:noFill/>
          <a:ln w="25400">
            <a:solidFill>
              <a:schemeClr val="accent6">
                <a:lumMod val="75000"/>
              </a:schemeClr>
            </a:solidFill>
          </a:ln>
        </p:spPr>
        <p:txBody>
          <a:bodyPr wrap="square" rtlCol="0">
            <a:spAutoFit/>
          </a:bodyPr>
          <a:lstStyle/>
          <a:p>
            <a:r>
              <a:rPr lang="en-GB" sz="2000" dirty="0"/>
              <a:t>White light/sunlight is made from all the wavelengths of light in the spectrum.</a:t>
            </a:r>
          </a:p>
          <a:p>
            <a:r>
              <a:rPr lang="en-GB" sz="2000" dirty="0"/>
              <a:t>A red object appears red in white light because it only </a:t>
            </a:r>
            <a:r>
              <a:rPr lang="en-GB" sz="2000" b="1" dirty="0">
                <a:solidFill>
                  <a:schemeClr val="accent6">
                    <a:lumMod val="75000"/>
                  </a:schemeClr>
                </a:solidFill>
              </a:rPr>
              <a:t>reflects</a:t>
            </a:r>
            <a:r>
              <a:rPr lang="en-GB" sz="2000" dirty="0"/>
              <a:t> the red wavelengths of light, all other colours are absorbed.</a:t>
            </a:r>
          </a:p>
        </p:txBody>
      </p:sp>
      <p:pic>
        <p:nvPicPr>
          <p:cNvPr id="9" name="Picture 8">
            <a:extLst>
              <a:ext uri="{FF2B5EF4-FFF2-40B4-BE49-F238E27FC236}">
                <a16:creationId xmlns:a16="http://schemas.microsoft.com/office/drawing/2014/main" id="{FDC5F8D0-52E6-4581-9CF9-47B80093C8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1380" y="4461897"/>
            <a:ext cx="3528391" cy="1848771"/>
          </a:xfrm>
          <a:prstGeom prst="rect">
            <a:avLst/>
          </a:prstGeom>
        </p:spPr>
      </p:pic>
      <p:sp>
        <p:nvSpPr>
          <p:cNvPr id="10" name="TextBox 9">
            <a:extLst>
              <a:ext uri="{FF2B5EF4-FFF2-40B4-BE49-F238E27FC236}">
                <a16:creationId xmlns:a16="http://schemas.microsoft.com/office/drawing/2014/main" id="{2F3431DD-943B-4EA6-80D5-B076C715B8FC}"/>
              </a:ext>
            </a:extLst>
          </p:cNvPr>
          <p:cNvSpPr txBox="1"/>
          <p:nvPr/>
        </p:nvSpPr>
        <p:spPr>
          <a:xfrm>
            <a:off x="267382" y="4262897"/>
            <a:ext cx="3600400" cy="2246769"/>
          </a:xfrm>
          <a:prstGeom prst="rect">
            <a:avLst/>
          </a:prstGeom>
          <a:noFill/>
          <a:ln w="25400">
            <a:solidFill>
              <a:schemeClr val="accent6">
                <a:lumMod val="75000"/>
              </a:schemeClr>
            </a:solidFill>
          </a:ln>
        </p:spPr>
        <p:txBody>
          <a:bodyPr wrap="square" rtlCol="0">
            <a:spAutoFit/>
          </a:bodyPr>
          <a:lstStyle/>
          <a:p>
            <a:r>
              <a:rPr lang="en-GB" sz="2000" dirty="0"/>
              <a:t>If light </a:t>
            </a:r>
            <a:r>
              <a:rPr lang="en-GB" sz="2000" b="1" dirty="0">
                <a:solidFill>
                  <a:schemeClr val="accent6">
                    <a:lumMod val="75000"/>
                  </a:schemeClr>
                </a:solidFill>
              </a:rPr>
              <a:t>transmits</a:t>
            </a:r>
            <a:r>
              <a:rPr lang="en-GB" sz="2000" dirty="0"/>
              <a:t> through a coloured object, the colour passing through is the colour we see. As with reflected light, all other wavelengths of light are absorbed by the transparent or translucent material.</a:t>
            </a:r>
          </a:p>
        </p:txBody>
      </p:sp>
      <p:sp>
        <p:nvSpPr>
          <p:cNvPr id="5" name="TextBox 4">
            <a:extLst>
              <a:ext uri="{FF2B5EF4-FFF2-40B4-BE49-F238E27FC236}">
                <a16:creationId xmlns:a16="http://schemas.microsoft.com/office/drawing/2014/main" id="{03C2D374-2F43-4D05-8967-51744F86B73D}"/>
              </a:ext>
            </a:extLst>
          </p:cNvPr>
          <p:cNvSpPr txBox="1"/>
          <p:nvPr/>
        </p:nvSpPr>
        <p:spPr>
          <a:xfrm>
            <a:off x="4401380" y="5157192"/>
            <a:ext cx="1058843" cy="646331"/>
          </a:xfrm>
          <a:prstGeom prst="rect">
            <a:avLst/>
          </a:prstGeom>
          <a:solidFill>
            <a:schemeClr val="bg1"/>
          </a:solidFill>
        </p:spPr>
        <p:txBody>
          <a:bodyPr wrap="square" rtlCol="0">
            <a:spAutoFit/>
          </a:bodyPr>
          <a:lstStyle/>
          <a:p>
            <a:r>
              <a:rPr lang="en-GB" dirty="0"/>
              <a:t>White light</a:t>
            </a:r>
          </a:p>
        </p:txBody>
      </p:sp>
    </p:spTree>
    <p:extLst>
      <p:ext uri="{BB962C8B-B14F-4D97-AF65-F5344CB8AC3E}">
        <p14:creationId xmlns:p14="http://schemas.microsoft.com/office/powerpoint/2010/main" val="1497199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Lenses </a:t>
            </a:r>
            <a:r>
              <a:rPr lang="en-US" sz="2400" b="1" dirty="0">
                <a:solidFill>
                  <a:schemeClr val="tx1"/>
                </a:solidFill>
              </a:rPr>
              <a:t>(Physics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3" name="TextBox 2">
            <a:extLst>
              <a:ext uri="{FF2B5EF4-FFF2-40B4-BE49-F238E27FC236}">
                <a16:creationId xmlns:a16="http://schemas.microsoft.com/office/drawing/2014/main" id="{94EDC71C-97F5-410E-861A-8151BC53E13E}"/>
              </a:ext>
            </a:extLst>
          </p:cNvPr>
          <p:cNvSpPr txBox="1"/>
          <p:nvPr/>
        </p:nvSpPr>
        <p:spPr>
          <a:xfrm>
            <a:off x="55839" y="790852"/>
            <a:ext cx="9073008" cy="52322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800" b="1" dirty="0"/>
              <a:t>Lenses refract light to produce an image at a principal focus</a:t>
            </a:r>
            <a:r>
              <a:rPr lang="en-GB" sz="2800" dirty="0"/>
              <a:t>.</a:t>
            </a:r>
          </a:p>
        </p:txBody>
      </p:sp>
      <p:grpSp>
        <p:nvGrpSpPr>
          <p:cNvPr id="8" name="Group 7"/>
          <p:cNvGrpSpPr/>
          <p:nvPr/>
        </p:nvGrpSpPr>
        <p:grpSpPr>
          <a:xfrm>
            <a:off x="1115615" y="1700807"/>
            <a:ext cx="3407705" cy="2493859"/>
            <a:chOff x="1115615" y="1700807"/>
            <a:chExt cx="3407705" cy="2493859"/>
          </a:xfrm>
        </p:grpSpPr>
        <p:pic>
          <p:nvPicPr>
            <p:cNvPr id="5" name="Picture 4">
              <a:extLst>
                <a:ext uri="{FF2B5EF4-FFF2-40B4-BE49-F238E27FC236}">
                  <a16:creationId xmlns:a16="http://schemas.microsoft.com/office/drawing/2014/main" id="{28630624-701F-4DB0-B8B3-30C0A00F28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5" y="1700807"/>
              <a:ext cx="3407705" cy="2016225"/>
            </a:xfrm>
            <a:prstGeom prst="rect">
              <a:avLst/>
            </a:prstGeom>
          </p:spPr>
        </p:pic>
        <p:cxnSp>
          <p:nvCxnSpPr>
            <p:cNvPr id="9" name="Straight Arrow Connector 8">
              <a:extLst>
                <a:ext uri="{FF2B5EF4-FFF2-40B4-BE49-F238E27FC236}">
                  <a16:creationId xmlns:a16="http://schemas.microsoft.com/office/drawing/2014/main" id="{4A51AF64-FADF-467F-8A3A-78A01C803D23}"/>
                </a:ext>
              </a:extLst>
            </p:cNvPr>
            <p:cNvCxnSpPr/>
            <p:nvPr/>
          </p:nvCxnSpPr>
          <p:spPr>
            <a:xfrm flipV="1">
              <a:off x="2411760" y="3924646"/>
              <a:ext cx="1562653" cy="0"/>
            </a:xfrm>
            <a:prstGeom prst="straightConnector1">
              <a:avLst/>
            </a:prstGeom>
            <a:ln>
              <a:solidFill>
                <a:schemeClr val="tx1"/>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12" name="TextBox 11">
              <a:extLst>
                <a:ext uri="{FF2B5EF4-FFF2-40B4-BE49-F238E27FC236}">
                  <a16:creationId xmlns:a16="http://schemas.microsoft.com/office/drawing/2014/main" id="{1DE18343-7E09-475F-A37E-0EF15C9DE0DB}"/>
                </a:ext>
              </a:extLst>
            </p:cNvPr>
            <p:cNvSpPr txBox="1"/>
            <p:nvPr/>
          </p:nvSpPr>
          <p:spPr>
            <a:xfrm>
              <a:off x="2797944" y="3933056"/>
              <a:ext cx="1104461" cy="261610"/>
            </a:xfrm>
            <a:prstGeom prst="rect">
              <a:avLst/>
            </a:prstGeom>
            <a:noFill/>
          </p:spPr>
          <p:txBody>
            <a:bodyPr wrap="square" rtlCol="0">
              <a:spAutoFit/>
            </a:bodyPr>
            <a:lstStyle/>
            <a:p>
              <a:r>
                <a:rPr lang="en-GB" sz="1100" b="1" dirty="0"/>
                <a:t>Focal Length</a:t>
              </a:r>
            </a:p>
          </p:txBody>
        </p:sp>
      </p:grpSp>
      <p:grpSp>
        <p:nvGrpSpPr>
          <p:cNvPr id="11" name="Group 10"/>
          <p:cNvGrpSpPr/>
          <p:nvPr/>
        </p:nvGrpSpPr>
        <p:grpSpPr>
          <a:xfrm>
            <a:off x="5620798" y="1700807"/>
            <a:ext cx="2664296" cy="2503078"/>
            <a:chOff x="5620798" y="1700807"/>
            <a:chExt cx="2664296" cy="2503078"/>
          </a:xfrm>
        </p:grpSpPr>
        <p:pic>
          <p:nvPicPr>
            <p:cNvPr id="7" name="Picture 6">
              <a:extLst>
                <a:ext uri="{FF2B5EF4-FFF2-40B4-BE49-F238E27FC236}">
                  <a16:creationId xmlns:a16="http://schemas.microsoft.com/office/drawing/2014/main" id="{3B4E7BDA-0A1A-4111-8EBC-B9D184EC8F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0798" y="1700807"/>
              <a:ext cx="2664296" cy="2122044"/>
            </a:xfrm>
            <a:prstGeom prst="rect">
              <a:avLst/>
            </a:prstGeom>
          </p:spPr>
        </p:pic>
        <p:cxnSp>
          <p:nvCxnSpPr>
            <p:cNvPr id="10" name="Straight Arrow Connector 9">
              <a:extLst>
                <a:ext uri="{FF2B5EF4-FFF2-40B4-BE49-F238E27FC236}">
                  <a16:creationId xmlns:a16="http://schemas.microsoft.com/office/drawing/2014/main" id="{89CA4C25-1F1E-4417-9D51-E7211CD07841}"/>
                </a:ext>
              </a:extLst>
            </p:cNvPr>
            <p:cNvCxnSpPr>
              <a:cxnSpLocks/>
            </p:cNvCxnSpPr>
            <p:nvPr/>
          </p:nvCxnSpPr>
          <p:spPr>
            <a:xfrm>
              <a:off x="6268870" y="3933056"/>
              <a:ext cx="1368152" cy="0"/>
            </a:xfrm>
            <a:prstGeom prst="straightConnector1">
              <a:avLst/>
            </a:prstGeom>
            <a:ln>
              <a:solidFill>
                <a:schemeClr val="tx1"/>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7F8A34BF-67BC-43BD-A715-F65FA4B86288}"/>
                </a:ext>
              </a:extLst>
            </p:cNvPr>
            <p:cNvSpPr txBox="1"/>
            <p:nvPr/>
          </p:nvSpPr>
          <p:spPr>
            <a:xfrm>
              <a:off x="6528024" y="3942275"/>
              <a:ext cx="1104461" cy="261610"/>
            </a:xfrm>
            <a:prstGeom prst="rect">
              <a:avLst/>
            </a:prstGeom>
            <a:noFill/>
          </p:spPr>
          <p:txBody>
            <a:bodyPr wrap="square" rtlCol="0">
              <a:spAutoFit/>
            </a:bodyPr>
            <a:lstStyle/>
            <a:p>
              <a:r>
                <a:rPr lang="en-GB" sz="1100" b="1" dirty="0"/>
                <a:t>Focal Length</a:t>
              </a:r>
            </a:p>
          </p:txBody>
        </p:sp>
      </p:grpSp>
      <p:sp>
        <p:nvSpPr>
          <p:cNvPr id="14" name="TextBox 13">
            <a:extLst>
              <a:ext uri="{FF2B5EF4-FFF2-40B4-BE49-F238E27FC236}">
                <a16:creationId xmlns:a16="http://schemas.microsoft.com/office/drawing/2014/main" id="{F30A5774-5357-47CB-9D87-0E6BBE84AE54}"/>
              </a:ext>
            </a:extLst>
          </p:cNvPr>
          <p:cNvSpPr txBox="1"/>
          <p:nvPr/>
        </p:nvSpPr>
        <p:spPr>
          <a:xfrm>
            <a:off x="755576" y="4365104"/>
            <a:ext cx="3767744" cy="1015663"/>
          </a:xfrm>
          <a:prstGeom prst="rect">
            <a:avLst/>
          </a:prstGeom>
          <a:noFill/>
        </p:spPr>
        <p:txBody>
          <a:bodyPr wrap="square" rtlCol="0">
            <a:spAutoFit/>
          </a:bodyPr>
          <a:lstStyle/>
          <a:p>
            <a:r>
              <a:rPr lang="en-GB" sz="2000" b="1" dirty="0">
                <a:solidFill>
                  <a:schemeClr val="accent6">
                    <a:lumMod val="75000"/>
                  </a:schemeClr>
                </a:solidFill>
              </a:rPr>
              <a:t>Convex</a:t>
            </a:r>
            <a:r>
              <a:rPr lang="en-GB" sz="2000" dirty="0"/>
              <a:t> lenses are also called converging lenses. They can produce </a:t>
            </a:r>
            <a:r>
              <a:rPr lang="en-GB" sz="2000" b="1" dirty="0">
                <a:solidFill>
                  <a:schemeClr val="accent6">
                    <a:lumMod val="75000"/>
                  </a:schemeClr>
                </a:solidFill>
              </a:rPr>
              <a:t>real or virtual images</a:t>
            </a:r>
            <a:r>
              <a:rPr lang="en-GB" sz="2000" dirty="0"/>
              <a:t>.</a:t>
            </a:r>
          </a:p>
        </p:txBody>
      </p:sp>
      <p:sp>
        <p:nvSpPr>
          <p:cNvPr id="15" name="TextBox 14">
            <a:extLst>
              <a:ext uri="{FF2B5EF4-FFF2-40B4-BE49-F238E27FC236}">
                <a16:creationId xmlns:a16="http://schemas.microsoft.com/office/drawing/2014/main" id="{94DDD33A-19AD-4C78-998E-32726B876EB8}"/>
              </a:ext>
            </a:extLst>
          </p:cNvPr>
          <p:cNvSpPr txBox="1"/>
          <p:nvPr/>
        </p:nvSpPr>
        <p:spPr>
          <a:xfrm>
            <a:off x="5224754" y="4365104"/>
            <a:ext cx="3456384" cy="1015663"/>
          </a:xfrm>
          <a:prstGeom prst="rect">
            <a:avLst/>
          </a:prstGeom>
          <a:noFill/>
        </p:spPr>
        <p:txBody>
          <a:bodyPr wrap="square" rtlCol="0">
            <a:spAutoFit/>
          </a:bodyPr>
          <a:lstStyle/>
          <a:p>
            <a:r>
              <a:rPr lang="en-GB" sz="2000" b="1" dirty="0">
                <a:solidFill>
                  <a:schemeClr val="accent6">
                    <a:lumMod val="75000"/>
                  </a:schemeClr>
                </a:solidFill>
              </a:rPr>
              <a:t>Concave</a:t>
            </a:r>
            <a:r>
              <a:rPr lang="en-GB" sz="2000" dirty="0"/>
              <a:t> lenses are also called diverging lenses. They always produce </a:t>
            </a:r>
            <a:r>
              <a:rPr lang="en-GB" sz="2000" b="1" dirty="0">
                <a:solidFill>
                  <a:schemeClr val="accent6">
                    <a:lumMod val="75000"/>
                  </a:schemeClr>
                </a:solidFill>
              </a:rPr>
              <a:t>virtual images</a:t>
            </a:r>
            <a:r>
              <a:rPr lang="en-GB" sz="2000" dirty="0"/>
              <a:t>.</a:t>
            </a:r>
          </a:p>
        </p:txBody>
      </p:sp>
      <p:pic>
        <p:nvPicPr>
          <p:cNvPr id="17" name="Picture 16">
            <a:extLst>
              <a:ext uri="{FF2B5EF4-FFF2-40B4-BE49-F238E27FC236}">
                <a16:creationId xmlns:a16="http://schemas.microsoft.com/office/drawing/2014/main" id="{73F1306D-FF8B-4A1B-BC18-1C98FA3B2A98}"/>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5862"/>
                    </a14:imgEffect>
                    <a14:imgEffect>
                      <a14:saturation sat="212000"/>
                    </a14:imgEffect>
                  </a14:imgLayer>
                </a14:imgProps>
              </a:ext>
              <a:ext uri="{28A0092B-C50C-407E-A947-70E740481C1C}">
                <a14:useLocalDpi xmlns:a14="http://schemas.microsoft.com/office/drawing/2010/main" val="0"/>
              </a:ext>
            </a:extLst>
          </a:blip>
          <a:srcRect r="85273"/>
          <a:stretch/>
        </p:blipFill>
        <p:spPr>
          <a:xfrm>
            <a:off x="484557" y="4509120"/>
            <a:ext cx="257118" cy="779314"/>
          </a:xfrm>
          <a:prstGeom prst="rect">
            <a:avLst/>
          </a:prstGeom>
        </p:spPr>
      </p:pic>
      <p:pic>
        <p:nvPicPr>
          <p:cNvPr id="19" name="Picture 18">
            <a:extLst>
              <a:ext uri="{FF2B5EF4-FFF2-40B4-BE49-F238E27FC236}">
                <a16:creationId xmlns:a16="http://schemas.microsoft.com/office/drawing/2014/main" id="{E2C70F67-9E22-4D42-A60E-FE610C330EED}"/>
              </a:ext>
            </a:extLst>
          </p:cNvPr>
          <p:cNvPicPr>
            <a:picLocks noChangeAspect="1"/>
          </p:cNvPicPr>
          <p:nvPr/>
        </p:nvPicPr>
        <p:blipFill rotWithShape="1">
          <a:blip r:embed="rId6">
            <a:extLst>
              <a:ext uri="{28A0092B-C50C-407E-A947-70E740481C1C}">
                <a14:useLocalDpi xmlns:a14="http://schemas.microsoft.com/office/drawing/2010/main" val="0"/>
              </a:ext>
            </a:extLst>
          </a:blip>
          <a:srcRect r="84815"/>
          <a:stretch/>
        </p:blipFill>
        <p:spPr>
          <a:xfrm>
            <a:off x="8388424" y="4497650"/>
            <a:ext cx="336358" cy="852527"/>
          </a:xfrm>
          <a:prstGeom prst="rect">
            <a:avLst/>
          </a:prstGeom>
        </p:spPr>
      </p:pic>
      <p:sp>
        <p:nvSpPr>
          <p:cNvPr id="20" name="TextBox 19">
            <a:extLst>
              <a:ext uri="{FF2B5EF4-FFF2-40B4-BE49-F238E27FC236}">
                <a16:creationId xmlns:a16="http://schemas.microsoft.com/office/drawing/2014/main" id="{28603B88-836B-4E63-ABA3-37079734898B}"/>
              </a:ext>
            </a:extLst>
          </p:cNvPr>
          <p:cNvSpPr txBox="1"/>
          <p:nvPr/>
        </p:nvSpPr>
        <p:spPr>
          <a:xfrm>
            <a:off x="899592" y="5449653"/>
            <a:ext cx="7385502" cy="1015663"/>
          </a:xfrm>
          <a:prstGeom prst="rect">
            <a:avLst/>
          </a:prstGeom>
          <a:noFill/>
          <a:ln w="25400">
            <a:solidFill>
              <a:schemeClr val="accent6">
                <a:lumMod val="75000"/>
              </a:schemeClr>
            </a:solidFill>
          </a:ln>
        </p:spPr>
        <p:txBody>
          <a:bodyPr wrap="square" rtlCol="0">
            <a:spAutoFit/>
          </a:bodyPr>
          <a:lstStyle/>
          <a:p>
            <a:pPr algn="ctr"/>
            <a:r>
              <a:rPr lang="en-GB" sz="2000" dirty="0"/>
              <a:t>A </a:t>
            </a:r>
            <a:r>
              <a:rPr lang="en-GB" sz="2000" b="1" dirty="0">
                <a:solidFill>
                  <a:schemeClr val="accent6">
                    <a:lumMod val="75000"/>
                  </a:schemeClr>
                </a:solidFill>
              </a:rPr>
              <a:t>real image</a:t>
            </a:r>
            <a:r>
              <a:rPr lang="en-GB" sz="2000" dirty="0">
                <a:solidFill>
                  <a:schemeClr val="accent6">
                    <a:lumMod val="75000"/>
                  </a:schemeClr>
                </a:solidFill>
              </a:rPr>
              <a:t> </a:t>
            </a:r>
            <a:r>
              <a:rPr lang="en-GB" sz="2000" dirty="0"/>
              <a:t>is the image formed where the </a:t>
            </a:r>
            <a:r>
              <a:rPr lang="en-GB" sz="2000" b="1" dirty="0">
                <a:solidFill>
                  <a:schemeClr val="accent6">
                    <a:lumMod val="75000"/>
                  </a:schemeClr>
                </a:solidFill>
              </a:rPr>
              <a:t>light rays are focussed</a:t>
            </a:r>
            <a:r>
              <a:rPr lang="en-GB" sz="2000" dirty="0"/>
              <a:t>.</a:t>
            </a:r>
          </a:p>
          <a:p>
            <a:pPr algn="ctr"/>
            <a:r>
              <a:rPr lang="en-GB" sz="2000" dirty="0"/>
              <a:t>A </a:t>
            </a:r>
            <a:r>
              <a:rPr lang="en-GB" sz="2000" b="1" dirty="0">
                <a:solidFill>
                  <a:schemeClr val="accent6">
                    <a:lumMod val="75000"/>
                  </a:schemeClr>
                </a:solidFill>
              </a:rPr>
              <a:t>virtual image</a:t>
            </a:r>
            <a:r>
              <a:rPr lang="en-GB" sz="2000" dirty="0"/>
              <a:t> is one from which the light rays </a:t>
            </a:r>
            <a:r>
              <a:rPr lang="en-GB" sz="2000" b="1" dirty="0">
                <a:solidFill>
                  <a:schemeClr val="accent6">
                    <a:lumMod val="75000"/>
                  </a:schemeClr>
                </a:solidFill>
              </a:rPr>
              <a:t>appear to come from </a:t>
            </a:r>
            <a:r>
              <a:rPr lang="en-GB" sz="2000" dirty="0"/>
              <a:t>but don’t actually come from that image.</a:t>
            </a:r>
          </a:p>
        </p:txBody>
      </p:sp>
    </p:spTree>
    <p:extLst>
      <p:ext uri="{BB962C8B-B14F-4D97-AF65-F5344CB8AC3E}">
        <p14:creationId xmlns:p14="http://schemas.microsoft.com/office/powerpoint/2010/main" val="1648024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5BFE5A72-F538-426D-BE0F-1852B040F6FF}"/>
                  </a:ext>
                </a:extLst>
              </p:cNvPr>
              <p:cNvSpPr txBox="1"/>
              <p:nvPr/>
            </p:nvSpPr>
            <p:spPr>
              <a:xfrm>
                <a:off x="467544" y="743726"/>
                <a:ext cx="7992888" cy="1668983"/>
              </a:xfrm>
              <a:prstGeom prst="rect">
                <a:avLst/>
              </a:prstGeom>
              <a:noFill/>
              <a:ln w="25400">
                <a:solidFill>
                  <a:schemeClr val="accent6">
                    <a:lumMod val="75000"/>
                  </a:schemeClr>
                </a:solidFill>
              </a:ln>
            </p:spPr>
            <p:txBody>
              <a:bodyPr wrap="square" rtlCol="0">
                <a:spAutoFit/>
              </a:bodyPr>
              <a:lstStyle/>
              <a:p>
                <a:pPr algn="ctr"/>
                <a:r>
                  <a:rPr lang="en-GB" sz="2000" dirty="0"/>
                  <a:t>          </a:t>
                </a:r>
                <a:r>
                  <a:rPr lang="en-GB" sz="2400" dirty="0"/>
                  <a:t>Magnification of a lens is a </a:t>
                </a:r>
                <a:r>
                  <a:rPr lang="en-GB" sz="2400" b="1" dirty="0">
                    <a:solidFill>
                      <a:schemeClr val="accent6">
                        <a:lumMod val="75000"/>
                      </a:schemeClr>
                    </a:solidFill>
                  </a:rPr>
                  <a:t>ratio</a:t>
                </a:r>
                <a:r>
                  <a:rPr lang="en-GB" sz="2400" dirty="0"/>
                  <a:t> and so has </a:t>
                </a:r>
                <a:r>
                  <a:rPr lang="en-GB" sz="2400" b="1" dirty="0">
                    <a:solidFill>
                      <a:schemeClr val="accent6">
                        <a:lumMod val="75000"/>
                      </a:schemeClr>
                    </a:solidFill>
                  </a:rPr>
                  <a:t>no units</a:t>
                </a:r>
                <a:r>
                  <a:rPr lang="en-GB" sz="2400" dirty="0"/>
                  <a:t>. </a:t>
                </a:r>
              </a:p>
              <a:p>
                <a:pPr algn="ctr"/>
                <a:r>
                  <a:rPr lang="en-GB" sz="2000" dirty="0"/>
                  <a:t>Image height and object height should both be measured in </a:t>
                </a:r>
                <a:r>
                  <a:rPr lang="en-GB" sz="2000" b="1" dirty="0">
                    <a:solidFill>
                      <a:schemeClr val="accent6">
                        <a:lumMod val="75000"/>
                      </a:schemeClr>
                    </a:solidFill>
                  </a:rPr>
                  <a:t>mm</a:t>
                </a:r>
                <a:r>
                  <a:rPr lang="en-GB" sz="2000" dirty="0"/>
                  <a:t> or </a:t>
                </a:r>
                <a:r>
                  <a:rPr lang="en-GB" sz="2000" b="1" dirty="0">
                    <a:solidFill>
                      <a:schemeClr val="accent6">
                        <a:lumMod val="75000"/>
                      </a:schemeClr>
                    </a:solidFill>
                  </a:rPr>
                  <a:t>cm</a:t>
                </a:r>
                <a:r>
                  <a:rPr lang="en-GB" sz="2000" dirty="0"/>
                  <a:t>.</a:t>
                </a:r>
              </a:p>
              <a:p>
                <a:endParaRPr lang="en-GB" sz="1100" dirty="0"/>
              </a:p>
              <a:p>
                <a:r>
                  <a:rPr lang="en-GB" sz="2400" b="1" dirty="0">
                    <a:solidFill>
                      <a:schemeClr val="accent6">
                        <a:lumMod val="75000"/>
                      </a:schemeClr>
                    </a:solidFill>
                  </a:rPr>
                  <a:t>                                Magnification = </a:t>
                </a:r>
                <a14:m>
                  <m:oMath xmlns:m="http://schemas.openxmlformats.org/officeDocument/2006/math">
                    <m:f>
                      <m:fPr>
                        <m:ctrlPr>
                          <a:rPr lang="en-GB" sz="2800" b="1" i="1" smtClean="0">
                            <a:solidFill>
                              <a:schemeClr val="accent6">
                                <a:lumMod val="75000"/>
                              </a:schemeClr>
                            </a:solidFill>
                            <a:latin typeface="Cambria Math" panose="02040503050406030204" pitchFamily="18" charset="0"/>
                          </a:rPr>
                        </m:ctrlPr>
                      </m:fPr>
                      <m:num>
                        <m:r>
                          <a:rPr lang="en-GB" sz="2800" b="1" i="0" smtClean="0">
                            <a:solidFill>
                              <a:schemeClr val="accent6">
                                <a:lumMod val="75000"/>
                              </a:schemeClr>
                            </a:solidFill>
                            <a:latin typeface="Cambria Math" panose="02040503050406030204" pitchFamily="18" charset="0"/>
                          </a:rPr>
                          <m:t>𝐈𝐦𝐚𝐠𝐞</m:t>
                        </m:r>
                        <m:r>
                          <a:rPr lang="en-GB" sz="2800" b="1" i="0" smtClean="0">
                            <a:solidFill>
                              <a:schemeClr val="accent6">
                                <a:lumMod val="75000"/>
                              </a:schemeClr>
                            </a:solidFill>
                            <a:latin typeface="Cambria Math" panose="02040503050406030204" pitchFamily="18" charset="0"/>
                          </a:rPr>
                          <m:t> </m:t>
                        </m:r>
                        <m:r>
                          <a:rPr lang="en-GB" sz="2800" b="1" i="0" smtClean="0">
                            <a:solidFill>
                              <a:schemeClr val="accent6">
                                <a:lumMod val="75000"/>
                              </a:schemeClr>
                            </a:solidFill>
                            <a:latin typeface="Cambria Math" panose="02040503050406030204" pitchFamily="18" charset="0"/>
                          </a:rPr>
                          <m:t>𝐡𝐞𝐢𝐠𝐡𝐭</m:t>
                        </m:r>
                      </m:num>
                      <m:den>
                        <m:r>
                          <a:rPr lang="en-GB" sz="2800" b="1" i="0" smtClean="0">
                            <a:solidFill>
                              <a:schemeClr val="accent6">
                                <a:lumMod val="75000"/>
                              </a:schemeClr>
                            </a:solidFill>
                            <a:latin typeface="Cambria Math" panose="02040503050406030204" pitchFamily="18" charset="0"/>
                          </a:rPr>
                          <m:t>𝐎𝐛𝐣𝐞𝐜𝐭</m:t>
                        </m:r>
                        <m:r>
                          <a:rPr lang="en-GB" sz="2800" b="1" i="0" smtClean="0">
                            <a:solidFill>
                              <a:schemeClr val="accent6">
                                <a:lumMod val="75000"/>
                              </a:schemeClr>
                            </a:solidFill>
                            <a:latin typeface="Cambria Math" panose="02040503050406030204" pitchFamily="18" charset="0"/>
                          </a:rPr>
                          <m:t> </m:t>
                        </m:r>
                        <m:r>
                          <a:rPr lang="en-GB" sz="2800" b="1" i="0" smtClean="0">
                            <a:solidFill>
                              <a:schemeClr val="accent6">
                                <a:lumMod val="75000"/>
                              </a:schemeClr>
                            </a:solidFill>
                            <a:latin typeface="Cambria Math" panose="02040503050406030204" pitchFamily="18" charset="0"/>
                          </a:rPr>
                          <m:t>𝐡𝐞𝐢𝐠𝐡𝐭</m:t>
                        </m:r>
                      </m:den>
                    </m:f>
                  </m:oMath>
                </a14:m>
                <a:endParaRPr lang="en-GB" sz="2000" b="1" dirty="0"/>
              </a:p>
            </p:txBody>
          </p:sp>
        </mc:Choice>
        <mc:Fallback xmlns="">
          <p:sp>
            <p:nvSpPr>
              <p:cNvPr id="3" name="TextBox 2">
                <a:extLst>
                  <a:ext uri="{FF2B5EF4-FFF2-40B4-BE49-F238E27FC236}">
                    <a16:creationId xmlns:a16="http://schemas.microsoft.com/office/drawing/2014/main" id="{5BFE5A72-F538-426D-BE0F-1852B040F6FF}"/>
                  </a:ext>
                </a:extLst>
              </p:cNvPr>
              <p:cNvSpPr txBox="1">
                <a:spLocks noRot="1" noChangeAspect="1" noMove="1" noResize="1" noEditPoints="1" noAdjustHandles="1" noChangeArrowheads="1" noChangeShapeType="1" noTextEdit="1"/>
              </p:cNvSpPr>
              <p:nvPr/>
            </p:nvSpPr>
            <p:spPr>
              <a:xfrm>
                <a:off x="467544" y="743726"/>
                <a:ext cx="7992888" cy="1668983"/>
              </a:xfrm>
              <a:prstGeom prst="rect">
                <a:avLst/>
              </a:prstGeom>
              <a:blipFill>
                <a:blip r:embed="rId2"/>
                <a:stretch>
                  <a:fillRect t="-2239" b="-746"/>
                </a:stretch>
              </a:blipFill>
              <a:ln w="25400">
                <a:solidFill>
                  <a:schemeClr val="accent6">
                    <a:lumMod val="75000"/>
                  </a:schemeClr>
                </a:solidFill>
              </a:ln>
            </p:spPr>
            <p:txBody>
              <a:bodyPr/>
              <a:lstStyle/>
              <a:p>
                <a:r>
                  <a:rPr lang="en-GB">
                    <a:noFill/>
                  </a:rPr>
                  <a:t> </a:t>
                </a:r>
              </a:p>
            </p:txBody>
          </p:sp>
        </mc:Fallback>
      </mc:AlternateContent>
      <p:pic>
        <p:nvPicPr>
          <p:cNvPr id="7" name="Picture 6">
            <a:extLst>
              <a:ext uri="{FF2B5EF4-FFF2-40B4-BE49-F238E27FC236}">
                <a16:creationId xmlns:a16="http://schemas.microsoft.com/office/drawing/2014/main" id="{22C158E2-792F-49CE-9AB7-2AE7ED6744F8}"/>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2627784" y="2485982"/>
            <a:ext cx="4484694" cy="1735106"/>
          </a:xfrm>
          <a:prstGeom prst="rect">
            <a:avLst/>
          </a:prstGeom>
        </p:spPr>
      </p:pic>
      <p:sp>
        <p:nvSpPr>
          <p:cNvPr id="8" name="TextBox 7">
            <a:extLst>
              <a:ext uri="{FF2B5EF4-FFF2-40B4-BE49-F238E27FC236}">
                <a16:creationId xmlns:a16="http://schemas.microsoft.com/office/drawing/2014/main" id="{7BC42424-ED75-4AB8-971A-E895CC4AC39E}"/>
              </a:ext>
            </a:extLst>
          </p:cNvPr>
          <p:cNvSpPr txBox="1"/>
          <p:nvPr/>
        </p:nvSpPr>
        <p:spPr>
          <a:xfrm>
            <a:off x="308629" y="4234781"/>
            <a:ext cx="8208912" cy="1631216"/>
          </a:xfrm>
          <a:prstGeom prst="rect">
            <a:avLst/>
          </a:prstGeom>
          <a:noFill/>
        </p:spPr>
        <p:txBody>
          <a:bodyPr wrap="square" rtlCol="0">
            <a:spAutoFit/>
          </a:bodyPr>
          <a:lstStyle/>
          <a:p>
            <a:r>
              <a:rPr lang="en-GB" sz="2000" dirty="0"/>
              <a:t>In the above diagram, the object height is </a:t>
            </a:r>
            <a:r>
              <a:rPr lang="en-GB" sz="2000" b="1" dirty="0"/>
              <a:t>12mm</a:t>
            </a:r>
            <a:r>
              <a:rPr lang="en-GB" sz="2000" dirty="0"/>
              <a:t> and the image size is </a:t>
            </a:r>
            <a:r>
              <a:rPr lang="en-GB" sz="2000" b="1" dirty="0"/>
              <a:t>24mm</a:t>
            </a:r>
            <a:r>
              <a:rPr lang="en-GB" sz="2000" dirty="0"/>
              <a:t>. The magnification of the lens is:</a:t>
            </a:r>
          </a:p>
          <a:p>
            <a:r>
              <a:rPr lang="en-GB" sz="2000" dirty="0"/>
              <a:t>			</a:t>
            </a:r>
            <a:r>
              <a:rPr lang="en-GB" sz="2000" b="1" dirty="0"/>
              <a:t>Magnification = </a:t>
            </a:r>
            <a:r>
              <a:rPr lang="en-GB" sz="2000" b="1" u="sng" dirty="0"/>
              <a:t>24</a:t>
            </a:r>
            <a:r>
              <a:rPr lang="en-GB" sz="2000" b="1" dirty="0"/>
              <a:t>      =  2</a:t>
            </a:r>
          </a:p>
          <a:p>
            <a:r>
              <a:rPr lang="en-GB" sz="2000" dirty="0"/>
              <a:t>	              			            </a:t>
            </a:r>
            <a:r>
              <a:rPr lang="en-GB" sz="2000" b="1" dirty="0"/>
              <a:t>12</a:t>
            </a:r>
          </a:p>
          <a:p>
            <a:r>
              <a:rPr lang="en-GB" sz="2000" dirty="0"/>
              <a:t>The </a:t>
            </a:r>
            <a:r>
              <a:rPr lang="en-GB" sz="2000" b="1" dirty="0">
                <a:solidFill>
                  <a:schemeClr val="accent6">
                    <a:lumMod val="75000"/>
                  </a:schemeClr>
                </a:solidFill>
              </a:rPr>
              <a:t>magnification</a:t>
            </a:r>
            <a:r>
              <a:rPr lang="en-GB" sz="2000" dirty="0"/>
              <a:t> is</a:t>
            </a:r>
            <a:r>
              <a:rPr lang="en-GB" sz="2000" b="1" dirty="0">
                <a:solidFill>
                  <a:schemeClr val="accent6">
                    <a:lumMod val="75000"/>
                  </a:schemeClr>
                </a:solidFill>
              </a:rPr>
              <a:t> x2</a:t>
            </a:r>
            <a:r>
              <a:rPr lang="en-GB" sz="2000" dirty="0"/>
              <a:t>. As this is a ratio there are </a:t>
            </a:r>
            <a:r>
              <a:rPr lang="en-GB" sz="2000" b="1" dirty="0">
                <a:solidFill>
                  <a:schemeClr val="accent6">
                    <a:lumMod val="75000"/>
                  </a:schemeClr>
                </a:solidFill>
              </a:rPr>
              <a:t>no units </a:t>
            </a:r>
            <a:r>
              <a:rPr lang="en-GB" sz="2000" dirty="0"/>
              <a:t>for magnification.</a:t>
            </a:r>
          </a:p>
        </p:txBody>
      </p:sp>
      <p:sp>
        <p:nvSpPr>
          <p:cNvPr id="9" name="TextBox 8">
            <a:extLst>
              <a:ext uri="{FF2B5EF4-FFF2-40B4-BE49-F238E27FC236}">
                <a16:creationId xmlns:a16="http://schemas.microsoft.com/office/drawing/2014/main" id="{F145468E-ED93-42FB-A0D9-CC998FD2728A}"/>
              </a:ext>
            </a:extLst>
          </p:cNvPr>
          <p:cNvSpPr txBox="1"/>
          <p:nvPr/>
        </p:nvSpPr>
        <p:spPr>
          <a:xfrm>
            <a:off x="297973" y="5949280"/>
            <a:ext cx="8548054" cy="400110"/>
          </a:xfrm>
          <a:prstGeom prst="rect">
            <a:avLst/>
          </a:prstGeom>
          <a:noFill/>
          <a:ln w="25400">
            <a:solidFill>
              <a:schemeClr val="accent6">
                <a:lumMod val="75000"/>
              </a:schemeClr>
            </a:solidFill>
          </a:ln>
        </p:spPr>
        <p:txBody>
          <a:bodyPr wrap="square" rtlCol="0">
            <a:spAutoFit/>
          </a:bodyPr>
          <a:lstStyle/>
          <a:p>
            <a:pPr algn="ctr"/>
            <a:r>
              <a:rPr lang="en-GB" sz="2000" dirty="0"/>
              <a:t>The image type and magnification will also depend on the position of the object.</a:t>
            </a:r>
          </a:p>
        </p:txBody>
      </p:sp>
      <p:sp>
        <p:nvSpPr>
          <p:cNvPr id="10" name="Title 1">
            <a:extLst>
              <a:ext uri="{FF2B5EF4-FFF2-40B4-BE49-F238E27FC236}">
                <a16:creationId xmlns:a16="http://schemas.microsoft.com/office/drawing/2014/main" id="{C7691AB4-4D71-2F49-9228-EF151C5280C3}"/>
              </a:ext>
            </a:extLst>
          </p:cNvPr>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Lenses </a:t>
            </a:r>
            <a:r>
              <a:rPr lang="en-US" sz="2400" b="1" dirty="0">
                <a:solidFill>
                  <a:schemeClr val="tx1"/>
                </a:solidFill>
              </a:rPr>
              <a:t>(Physics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Tree>
    <p:extLst>
      <p:ext uri="{BB962C8B-B14F-4D97-AF65-F5344CB8AC3E}">
        <p14:creationId xmlns:p14="http://schemas.microsoft.com/office/powerpoint/2010/main" val="899323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Image result for images produced by convex lenses">
            <a:extLst>
              <a:ext uri="{FF2B5EF4-FFF2-40B4-BE49-F238E27FC236}">
                <a16:creationId xmlns:a16="http://schemas.microsoft.com/office/drawing/2014/main" id="{F11D3336-E8A6-4FCA-A3C7-ABFCEDB00B30}"/>
              </a:ext>
            </a:extLst>
          </p:cNvPr>
          <p:cNvPicPr/>
          <p:nvPr/>
        </p:nvPicPr>
        <p:blipFill rotWithShape="1">
          <a:blip r:embed="rId2">
            <a:extLst>
              <a:ext uri="{28A0092B-C50C-407E-A947-70E740481C1C}">
                <a14:useLocalDpi xmlns:a14="http://schemas.microsoft.com/office/drawing/2010/main" val="0"/>
              </a:ext>
            </a:extLst>
          </a:blip>
          <a:srcRect l="60119" t="64556" b="8026"/>
          <a:stretch/>
        </p:blipFill>
        <p:spPr bwMode="auto">
          <a:xfrm>
            <a:off x="862758" y="5216301"/>
            <a:ext cx="2629122" cy="1235190"/>
          </a:xfrm>
          <a:prstGeom prst="rect">
            <a:avLst/>
          </a:prstGeom>
          <a:noFill/>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586B622F-606E-4CC0-96B9-E45C8E04993C}"/>
              </a:ext>
            </a:extLst>
          </p:cNvPr>
          <p:cNvSpPr txBox="1"/>
          <p:nvPr/>
        </p:nvSpPr>
        <p:spPr>
          <a:xfrm>
            <a:off x="0" y="718883"/>
            <a:ext cx="9144000" cy="1200329"/>
          </a:xfrm>
          <a:prstGeom prst="rect">
            <a:avLst/>
          </a:prstGeom>
          <a:noFill/>
          <a:ln w="25400">
            <a:solidFill>
              <a:schemeClr val="accent6">
                <a:lumMod val="75000"/>
              </a:schemeClr>
            </a:solidFill>
          </a:ln>
        </p:spPr>
        <p:txBody>
          <a:bodyPr wrap="square" rtlCol="0">
            <a:spAutoFit/>
          </a:bodyPr>
          <a:lstStyle/>
          <a:p>
            <a:r>
              <a:rPr lang="en-GB" sz="2400" dirty="0"/>
              <a:t>The image produced by a </a:t>
            </a:r>
            <a:r>
              <a:rPr lang="en-GB" sz="2400" b="1" dirty="0">
                <a:solidFill>
                  <a:schemeClr val="accent6">
                    <a:lumMod val="75000"/>
                  </a:schemeClr>
                </a:solidFill>
              </a:rPr>
              <a:t>convex lens</a:t>
            </a:r>
            <a:r>
              <a:rPr lang="en-GB" sz="2400" dirty="0"/>
              <a:t> depends on the position of the object. The object can be placed anywhere between the lens, the </a:t>
            </a:r>
            <a:r>
              <a:rPr lang="en-GB" sz="2400" b="1" dirty="0">
                <a:solidFill>
                  <a:schemeClr val="accent6">
                    <a:lumMod val="75000"/>
                  </a:schemeClr>
                </a:solidFill>
              </a:rPr>
              <a:t>focal length</a:t>
            </a:r>
            <a:r>
              <a:rPr lang="en-GB" sz="2400" dirty="0"/>
              <a:t> (F) and twice the focal length (2F) of the lens.</a:t>
            </a:r>
          </a:p>
        </p:txBody>
      </p:sp>
      <p:pic>
        <p:nvPicPr>
          <p:cNvPr id="4" name="Picture 3" descr="Image result for images produced by convex lenses">
            <a:extLst>
              <a:ext uri="{FF2B5EF4-FFF2-40B4-BE49-F238E27FC236}">
                <a16:creationId xmlns:a16="http://schemas.microsoft.com/office/drawing/2014/main" id="{D39AA88E-A201-4194-9A08-830877AAF54F}"/>
              </a:ext>
            </a:extLst>
          </p:cNvPr>
          <p:cNvPicPr/>
          <p:nvPr/>
        </p:nvPicPr>
        <p:blipFill rotWithShape="1">
          <a:blip r:embed="rId3">
            <a:extLst>
              <a:ext uri="{28A0092B-C50C-407E-A947-70E740481C1C}">
                <a14:useLocalDpi xmlns:a14="http://schemas.microsoft.com/office/drawing/2010/main" val="0"/>
              </a:ext>
            </a:extLst>
          </a:blip>
          <a:srcRect l="58602" t="8747" r="2237" b="66897"/>
          <a:stretch/>
        </p:blipFill>
        <p:spPr bwMode="auto">
          <a:xfrm>
            <a:off x="401164" y="2250793"/>
            <a:ext cx="2828492" cy="1224136"/>
          </a:xfrm>
          <a:prstGeom prst="rect">
            <a:avLst/>
          </a:prstGeom>
          <a:noFill/>
          <a:ln>
            <a:noFill/>
          </a:ln>
          <a:extLst>
            <a:ext uri="{53640926-AAD7-44D8-BBD7-CCE9431645EC}">
              <a14:shadowObscured xmlns:a14="http://schemas.microsoft.com/office/drawing/2010/main"/>
            </a:ext>
          </a:extLst>
        </p:spPr>
      </p:pic>
      <p:pic>
        <p:nvPicPr>
          <p:cNvPr id="5" name="Picture 4" descr="Image result for images produced by convex lenses">
            <a:extLst>
              <a:ext uri="{FF2B5EF4-FFF2-40B4-BE49-F238E27FC236}">
                <a16:creationId xmlns:a16="http://schemas.microsoft.com/office/drawing/2014/main" id="{40937B14-2B3B-42E1-A347-DB4C323920D4}"/>
              </a:ext>
            </a:extLst>
          </p:cNvPr>
          <p:cNvPicPr/>
          <p:nvPr/>
        </p:nvPicPr>
        <p:blipFill rotWithShape="1">
          <a:blip r:embed="rId3">
            <a:extLst>
              <a:ext uri="{28A0092B-C50C-407E-A947-70E740481C1C}">
                <a14:useLocalDpi xmlns:a14="http://schemas.microsoft.com/office/drawing/2010/main" val="0"/>
              </a:ext>
            </a:extLst>
          </a:blip>
          <a:srcRect l="61005" t="37051" r="2237" b="37285"/>
          <a:stretch/>
        </p:blipFill>
        <p:spPr bwMode="auto">
          <a:xfrm>
            <a:off x="4974140" y="2276762"/>
            <a:ext cx="2822122" cy="1183381"/>
          </a:xfrm>
          <a:prstGeom prst="rect">
            <a:avLst/>
          </a:prstGeom>
          <a:noFill/>
          <a:ln>
            <a:noFill/>
          </a:ln>
          <a:extLst>
            <a:ext uri="{53640926-AAD7-44D8-BBD7-CCE9431645EC}">
              <a14:shadowObscured xmlns:a14="http://schemas.microsoft.com/office/drawing/2010/main"/>
            </a:ext>
          </a:extLst>
        </p:spPr>
      </p:pic>
      <p:pic>
        <p:nvPicPr>
          <p:cNvPr id="6" name="Picture 5" descr="Image result for images produced by convex lenses">
            <a:extLst>
              <a:ext uri="{FF2B5EF4-FFF2-40B4-BE49-F238E27FC236}">
                <a16:creationId xmlns:a16="http://schemas.microsoft.com/office/drawing/2014/main" id="{70B2B14D-1144-420F-AB1C-5A36EC794186}"/>
              </a:ext>
            </a:extLst>
          </p:cNvPr>
          <p:cNvPicPr/>
          <p:nvPr/>
        </p:nvPicPr>
        <p:blipFill rotWithShape="1">
          <a:blip r:embed="rId3">
            <a:extLst>
              <a:ext uri="{28A0092B-C50C-407E-A947-70E740481C1C}">
                <a14:useLocalDpi xmlns:a14="http://schemas.microsoft.com/office/drawing/2010/main" val="0"/>
              </a:ext>
            </a:extLst>
          </a:blip>
          <a:srcRect l="58602" t="63977" r="2237" b="8178"/>
          <a:stretch/>
        </p:blipFill>
        <p:spPr bwMode="auto">
          <a:xfrm>
            <a:off x="4738700" y="5132673"/>
            <a:ext cx="3168352" cy="1318817"/>
          </a:xfrm>
          <a:prstGeom prst="rect">
            <a:avLst/>
          </a:prstGeom>
          <a:noFill/>
          <a:ln>
            <a:noFill/>
          </a:ln>
          <a:extLst>
            <a:ext uri="{53640926-AAD7-44D8-BBD7-CCE9431645EC}">
              <a14:shadowObscured xmlns:a14="http://schemas.microsoft.com/office/drawing/2010/main"/>
            </a:ext>
          </a:extLst>
        </p:spPr>
      </p:pic>
      <p:pic>
        <p:nvPicPr>
          <p:cNvPr id="7" name="Picture 6" descr="Image result for images produced by convex lenses">
            <a:extLst>
              <a:ext uri="{FF2B5EF4-FFF2-40B4-BE49-F238E27FC236}">
                <a16:creationId xmlns:a16="http://schemas.microsoft.com/office/drawing/2014/main" id="{32874935-32DF-435D-92B6-87906EC8A9D0}"/>
              </a:ext>
            </a:extLst>
          </p:cNvPr>
          <p:cNvPicPr/>
          <p:nvPr/>
        </p:nvPicPr>
        <p:blipFill rotWithShape="1">
          <a:blip r:embed="rId2">
            <a:extLst>
              <a:ext uri="{28A0092B-C50C-407E-A947-70E740481C1C}">
                <a14:useLocalDpi xmlns:a14="http://schemas.microsoft.com/office/drawing/2010/main" val="0"/>
              </a:ext>
            </a:extLst>
          </a:blip>
          <a:srcRect l="60119" t="8226" b="67872"/>
          <a:stretch/>
        </p:blipFill>
        <p:spPr bwMode="auto">
          <a:xfrm>
            <a:off x="862758" y="3690537"/>
            <a:ext cx="2808312" cy="1205657"/>
          </a:xfrm>
          <a:prstGeom prst="rect">
            <a:avLst/>
          </a:prstGeom>
          <a:noFill/>
          <a:ln>
            <a:noFill/>
          </a:ln>
          <a:extLst>
            <a:ext uri="{53640926-AAD7-44D8-BBD7-CCE9431645EC}">
              <a14:shadowObscured xmlns:a14="http://schemas.microsoft.com/office/drawing/2010/main"/>
            </a:ext>
          </a:extLst>
        </p:spPr>
      </p:pic>
      <p:pic>
        <p:nvPicPr>
          <p:cNvPr id="8" name="Picture 7" descr="Image result for images produced by convex lenses">
            <a:extLst>
              <a:ext uri="{FF2B5EF4-FFF2-40B4-BE49-F238E27FC236}">
                <a16:creationId xmlns:a16="http://schemas.microsoft.com/office/drawing/2014/main" id="{6C352490-D24A-4357-A122-4A9782F86818}"/>
              </a:ext>
            </a:extLst>
          </p:cNvPr>
          <p:cNvPicPr/>
          <p:nvPr/>
        </p:nvPicPr>
        <p:blipFill rotWithShape="1">
          <a:blip r:embed="rId2">
            <a:extLst>
              <a:ext uri="{28A0092B-C50C-407E-A947-70E740481C1C}">
                <a14:useLocalDpi xmlns:a14="http://schemas.microsoft.com/office/drawing/2010/main" val="0"/>
              </a:ext>
            </a:extLst>
          </a:blip>
          <a:srcRect l="60119" t="37140" b="38847"/>
          <a:stretch/>
        </p:blipFill>
        <p:spPr bwMode="auto">
          <a:xfrm>
            <a:off x="5318917" y="3726540"/>
            <a:ext cx="2736304" cy="1133649"/>
          </a:xfrm>
          <a:prstGeom prst="rect">
            <a:avLst/>
          </a:prstGeom>
          <a:noFill/>
          <a:ln>
            <a:noFill/>
          </a:ln>
          <a:extLst>
            <a:ext uri="{53640926-AAD7-44D8-BBD7-CCE9431645EC}">
              <a14:shadowObscured xmlns:a14="http://schemas.microsoft.com/office/drawing/2010/main"/>
            </a:ext>
          </a:extLst>
        </p:spPr>
      </p:pic>
      <p:sp>
        <p:nvSpPr>
          <p:cNvPr id="11" name="TextBox 10">
            <a:extLst>
              <a:ext uri="{FF2B5EF4-FFF2-40B4-BE49-F238E27FC236}">
                <a16:creationId xmlns:a16="http://schemas.microsoft.com/office/drawing/2014/main" id="{2EFB9D99-2F17-4FB8-B65E-8C19C552B834}"/>
              </a:ext>
            </a:extLst>
          </p:cNvPr>
          <p:cNvSpPr txBox="1"/>
          <p:nvPr/>
        </p:nvSpPr>
        <p:spPr>
          <a:xfrm>
            <a:off x="1907704" y="6165304"/>
            <a:ext cx="295301" cy="86816"/>
          </a:xfrm>
          <a:prstGeom prst="rect">
            <a:avLst/>
          </a:prstGeom>
          <a:solidFill>
            <a:schemeClr val="bg1"/>
          </a:solidFill>
        </p:spPr>
        <p:txBody>
          <a:bodyPr wrap="square" rtlCol="0">
            <a:spAutoFit/>
          </a:bodyPr>
          <a:lstStyle/>
          <a:p>
            <a:endParaRPr lang="en-GB" sz="900" dirty="0"/>
          </a:p>
        </p:txBody>
      </p:sp>
      <p:sp>
        <p:nvSpPr>
          <p:cNvPr id="12" name="TextBox 11">
            <a:extLst>
              <a:ext uri="{FF2B5EF4-FFF2-40B4-BE49-F238E27FC236}">
                <a16:creationId xmlns:a16="http://schemas.microsoft.com/office/drawing/2014/main" id="{DA7D5019-048B-403E-BC8D-0C113B7560C3}"/>
              </a:ext>
            </a:extLst>
          </p:cNvPr>
          <p:cNvSpPr txBox="1"/>
          <p:nvPr/>
        </p:nvSpPr>
        <p:spPr>
          <a:xfrm>
            <a:off x="396752" y="1968604"/>
            <a:ext cx="4372444" cy="369332"/>
          </a:xfrm>
          <a:prstGeom prst="rect">
            <a:avLst/>
          </a:prstGeom>
          <a:noFill/>
        </p:spPr>
        <p:txBody>
          <a:bodyPr wrap="square" rtlCol="0">
            <a:spAutoFit/>
          </a:bodyPr>
          <a:lstStyle/>
          <a:p>
            <a:r>
              <a:rPr lang="en-GB" b="1" dirty="0"/>
              <a:t>Object at the focal length (F)</a:t>
            </a:r>
          </a:p>
        </p:txBody>
      </p:sp>
      <p:sp>
        <p:nvSpPr>
          <p:cNvPr id="13" name="TextBox 12">
            <a:extLst>
              <a:ext uri="{FF2B5EF4-FFF2-40B4-BE49-F238E27FC236}">
                <a16:creationId xmlns:a16="http://schemas.microsoft.com/office/drawing/2014/main" id="{A322B302-08C4-4FB8-9821-9581337B706A}"/>
              </a:ext>
            </a:extLst>
          </p:cNvPr>
          <p:cNvSpPr txBox="1"/>
          <p:nvPr/>
        </p:nvSpPr>
        <p:spPr>
          <a:xfrm>
            <a:off x="-32296" y="3440922"/>
            <a:ext cx="4824536" cy="369332"/>
          </a:xfrm>
          <a:prstGeom prst="rect">
            <a:avLst/>
          </a:prstGeom>
          <a:noFill/>
        </p:spPr>
        <p:txBody>
          <a:bodyPr wrap="square" rtlCol="0">
            <a:spAutoFit/>
          </a:bodyPr>
          <a:lstStyle/>
          <a:p>
            <a:r>
              <a:rPr lang="en-GB" b="1" dirty="0"/>
              <a:t>Object at more than twice the focal length (&gt;2F)</a:t>
            </a:r>
          </a:p>
        </p:txBody>
      </p:sp>
      <p:sp>
        <p:nvSpPr>
          <p:cNvPr id="14" name="TextBox 13">
            <a:extLst>
              <a:ext uri="{FF2B5EF4-FFF2-40B4-BE49-F238E27FC236}">
                <a16:creationId xmlns:a16="http://schemas.microsoft.com/office/drawing/2014/main" id="{FDD5B456-DFE8-4E68-B470-AC2370EE859F}"/>
              </a:ext>
            </a:extLst>
          </p:cNvPr>
          <p:cNvSpPr txBox="1"/>
          <p:nvPr/>
        </p:nvSpPr>
        <p:spPr>
          <a:xfrm>
            <a:off x="910759" y="4927850"/>
            <a:ext cx="3007981" cy="369332"/>
          </a:xfrm>
          <a:prstGeom prst="rect">
            <a:avLst/>
          </a:prstGeom>
          <a:noFill/>
        </p:spPr>
        <p:txBody>
          <a:bodyPr wrap="square" rtlCol="0">
            <a:spAutoFit/>
          </a:bodyPr>
          <a:lstStyle/>
          <a:p>
            <a:r>
              <a:rPr lang="en-GB" b="1" dirty="0"/>
              <a:t>Object between F and 2F</a:t>
            </a:r>
          </a:p>
        </p:txBody>
      </p:sp>
      <p:sp>
        <p:nvSpPr>
          <p:cNvPr id="15" name="TextBox 14">
            <a:extLst>
              <a:ext uri="{FF2B5EF4-FFF2-40B4-BE49-F238E27FC236}">
                <a16:creationId xmlns:a16="http://schemas.microsoft.com/office/drawing/2014/main" id="{6CC2A1F2-E042-4290-99B8-879D2E266F1D}"/>
              </a:ext>
            </a:extLst>
          </p:cNvPr>
          <p:cNvSpPr txBox="1"/>
          <p:nvPr/>
        </p:nvSpPr>
        <p:spPr>
          <a:xfrm>
            <a:off x="4825671" y="1968604"/>
            <a:ext cx="4372444" cy="369332"/>
          </a:xfrm>
          <a:prstGeom prst="rect">
            <a:avLst/>
          </a:prstGeom>
          <a:noFill/>
        </p:spPr>
        <p:txBody>
          <a:bodyPr wrap="square" rtlCol="0">
            <a:spAutoFit/>
          </a:bodyPr>
          <a:lstStyle/>
          <a:p>
            <a:r>
              <a:rPr lang="en-GB" b="1" dirty="0"/>
              <a:t>Object closer than the focal length (&lt;F)</a:t>
            </a:r>
          </a:p>
        </p:txBody>
      </p:sp>
      <p:sp>
        <p:nvSpPr>
          <p:cNvPr id="16" name="TextBox 15">
            <a:extLst>
              <a:ext uri="{FF2B5EF4-FFF2-40B4-BE49-F238E27FC236}">
                <a16:creationId xmlns:a16="http://schemas.microsoft.com/office/drawing/2014/main" id="{245F3335-254D-4C05-9DD9-4EC570BEBFED}"/>
              </a:ext>
            </a:extLst>
          </p:cNvPr>
          <p:cNvSpPr txBox="1"/>
          <p:nvPr/>
        </p:nvSpPr>
        <p:spPr>
          <a:xfrm>
            <a:off x="5030575" y="3440922"/>
            <a:ext cx="3962637" cy="369332"/>
          </a:xfrm>
          <a:prstGeom prst="rect">
            <a:avLst/>
          </a:prstGeom>
          <a:noFill/>
        </p:spPr>
        <p:txBody>
          <a:bodyPr wrap="square" rtlCol="0">
            <a:spAutoFit/>
          </a:bodyPr>
          <a:lstStyle/>
          <a:p>
            <a:r>
              <a:rPr lang="en-GB" b="1" dirty="0"/>
              <a:t>Object at twice the focal length (2F)</a:t>
            </a:r>
          </a:p>
        </p:txBody>
      </p:sp>
      <p:sp>
        <p:nvSpPr>
          <p:cNvPr id="17" name="TextBox 16">
            <a:extLst>
              <a:ext uri="{FF2B5EF4-FFF2-40B4-BE49-F238E27FC236}">
                <a16:creationId xmlns:a16="http://schemas.microsoft.com/office/drawing/2014/main" id="{3598031D-6C24-4192-9CD7-755A7D98B8D9}"/>
              </a:ext>
            </a:extLst>
          </p:cNvPr>
          <p:cNvSpPr txBox="1"/>
          <p:nvPr/>
        </p:nvSpPr>
        <p:spPr>
          <a:xfrm>
            <a:off x="5467088" y="4846968"/>
            <a:ext cx="2439963" cy="369332"/>
          </a:xfrm>
          <a:prstGeom prst="rect">
            <a:avLst/>
          </a:prstGeom>
          <a:noFill/>
        </p:spPr>
        <p:txBody>
          <a:bodyPr wrap="square" rtlCol="0">
            <a:spAutoFit/>
          </a:bodyPr>
          <a:lstStyle/>
          <a:p>
            <a:r>
              <a:rPr lang="en-GB" b="1" dirty="0"/>
              <a:t>Object at infinity</a:t>
            </a:r>
          </a:p>
        </p:txBody>
      </p:sp>
      <p:sp>
        <p:nvSpPr>
          <p:cNvPr id="19" name="Title 1">
            <a:extLst>
              <a:ext uri="{FF2B5EF4-FFF2-40B4-BE49-F238E27FC236}">
                <a16:creationId xmlns:a16="http://schemas.microsoft.com/office/drawing/2014/main" id="{6C635999-9125-5E44-8CE6-D3756952741B}"/>
              </a:ext>
            </a:extLst>
          </p:cNvPr>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Lenses </a:t>
            </a:r>
            <a:r>
              <a:rPr lang="en-US" sz="2400" b="1" dirty="0">
                <a:solidFill>
                  <a:schemeClr val="tx1"/>
                </a:solidFill>
              </a:rPr>
              <a:t>(Physics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Tree>
    <p:extLst>
      <p:ext uri="{BB962C8B-B14F-4D97-AF65-F5344CB8AC3E}">
        <p14:creationId xmlns:p14="http://schemas.microsoft.com/office/powerpoint/2010/main" val="2985628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632311"/>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200" b="1" dirty="0">
                <a:solidFill>
                  <a:schemeClr val="tx1">
                    <a:lumMod val="50000"/>
                    <a:lumOff val="50000"/>
                  </a:schemeClr>
                </a:solidFill>
              </a:rPr>
              <a:t>Part 1 (Physics only)</a:t>
            </a:r>
          </a:p>
          <a:p>
            <a:endParaRPr lang="en-GB" sz="3200" b="1" dirty="0">
              <a:solidFill>
                <a:schemeClr val="tx1">
                  <a:lumMod val="50000"/>
                  <a:lumOff val="50000"/>
                </a:schemeClr>
              </a:solidFill>
            </a:endParaRPr>
          </a:p>
          <a:p>
            <a:pPr marL="342900" indent="-342900">
              <a:buFont typeface="Arial" panose="020B0604020202020204" pitchFamily="34" charset="0"/>
              <a:buChar char="•"/>
            </a:pPr>
            <a:r>
              <a:rPr lang="en-GB" sz="2400" b="1" dirty="0">
                <a:solidFill>
                  <a:schemeClr val="tx1">
                    <a:lumMod val="50000"/>
                    <a:lumOff val="50000"/>
                  </a:schemeClr>
                </a:solidFill>
              </a:rPr>
              <a:t>Ray diagrams</a:t>
            </a:r>
          </a:p>
          <a:p>
            <a:pPr marL="342900" indent="-342900">
              <a:buFont typeface="Arial" panose="020B0604020202020204" pitchFamily="34" charset="0"/>
              <a:buChar char="•"/>
            </a:pPr>
            <a:r>
              <a:rPr lang="en-GB" sz="2400" b="1" dirty="0">
                <a:solidFill>
                  <a:schemeClr val="tx1">
                    <a:lumMod val="50000"/>
                    <a:lumOff val="50000"/>
                  </a:schemeClr>
                </a:solidFill>
              </a:rPr>
              <a:t>Colour </a:t>
            </a:r>
          </a:p>
          <a:p>
            <a:pPr marL="342900" indent="-342900">
              <a:buFont typeface="Arial" panose="020B0604020202020204" pitchFamily="34" charset="0"/>
              <a:buChar char="•"/>
            </a:pPr>
            <a:r>
              <a:rPr lang="en-GB" sz="2400" b="1" dirty="0">
                <a:solidFill>
                  <a:schemeClr val="tx1">
                    <a:lumMod val="50000"/>
                    <a:lumOff val="50000"/>
                  </a:schemeClr>
                </a:solidFill>
              </a:rPr>
              <a:t>Lenses</a:t>
            </a:r>
            <a:endParaRPr lang="en-GB" sz="32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457200" lvl="0" indent="-457200">
              <a:buFont typeface="Arial" panose="020B0604020202020204" pitchFamily="34" charset="0"/>
              <a:buChar char="•"/>
            </a:pPr>
            <a:endParaRPr lang="en-GB" sz="3200" b="1" dirty="0">
              <a:solidFill>
                <a:prstClr val="black">
                  <a:lumMod val="50000"/>
                  <a:lumOff val="50000"/>
                </a:prstClr>
              </a:solidFill>
            </a:endParaRPr>
          </a:p>
          <a:p>
            <a:endParaRPr lang="en-GB" sz="2800" dirty="0">
              <a:solidFill>
                <a:schemeClr val="tx1">
                  <a:lumMod val="50000"/>
                  <a:lumOff val="50000"/>
                </a:schemeClr>
              </a:solidFill>
            </a:endParaRPr>
          </a:p>
          <a:p>
            <a:endParaRPr lang="en-GB" dirty="0"/>
          </a:p>
        </p:txBody>
      </p:sp>
      <p:pic>
        <p:nvPicPr>
          <p:cNvPr id="7" name="Picture 6">
            <a:extLst>
              <a:ext uri="{FF2B5EF4-FFF2-40B4-BE49-F238E27FC236}">
                <a16:creationId xmlns:a16="http://schemas.microsoft.com/office/drawing/2014/main" id="{77B06173-6924-A848-BBB9-ACFA8BD8CE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1921545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1–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a:t>
            </a:r>
            <a:r>
              <a:rPr lang="en-US" sz="2400" b="1" dirty="0">
                <a:solidFill>
                  <a:schemeClr val="tx1"/>
                </a:solidFill>
              </a:rPr>
              <a:t>(Physics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70" y="672980"/>
            <a:ext cx="9155233" cy="5940088"/>
          </a:xfrm>
          <a:prstGeom prst="rect">
            <a:avLst/>
          </a:prstGeom>
          <a:noFill/>
        </p:spPr>
        <p:txBody>
          <a:bodyPr wrap="square" rtlCol="0">
            <a:spAutoFit/>
          </a:bodyPr>
          <a:lstStyle/>
          <a:p>
            <a:r>
              <a:rPr lang="en-GB" sz="2000" dirty="0"/>
              <a:t>1. The light wave shown below meets a boundary between glass and air.</a:t>
            </a:r>
          </a:p>
          <a:p>
            <a:r>
              <a:rPr lang="en-GB" sz="2000" dirty="0"/>
              <a:t>    Continue the light ray to show its path after passing the boundary. </a:t>
            </a:r>
          </a:p>
          <a:p>
            <a:endParaRPr lang="en-GB" sz="2000" dirty="0"/>
          </a:p>
          <a:p>
            <a:endParaRPr lang="en-GB" sz="2000" dirty="0"/>
          </a:p>
          <a:p>
            <a:endParaRPr lang="en-GB" sz="2000" dirty="0"/>
          </a:p>
          <a:p>
            <a:endParaRPr lang="en-GB" sz="2000" dirty="0"/>
          </a:p>
          <a:p>
            <a:endParaRPr lang="en-GB" sz="2000" dirty="0"/>
          </a:p>
          <a:p>
            <a:r>
              <a:rPr lang="en-GB" sz="2000" dirty="0"/>
              <a:t>2. The wave front below is travelling from air into water.</a:t>
            </a:r>
          </a:p>
          <a:p>
            <a:r>
              <a:rPr lang="en-GB" sz="2000" dirty="0"/>
              <a:t>     Explain why the wave front bends.</a:t>
            </a:r>
          </a:p>
          <a:p>
            <a:endParaRPr lang="en-GB" sz="2000" dirty="0"/>
          </a:p>
          <a:p>
            <a:endParaRPr lang="en-GB" sz="2000" dirty="0"/>
          </a:p>
          <a:p>
            <a:endParaRPr lang="en-GB" sz="2000" dirty="0"/>
          </a:p>
          <a:p>
            <a:r>
              <a:rPr lang="en-GB" sz="2000" dirty="0"/>
              <a:t>3. Complete the sentences. </a:t>
            </a:r>
          </a:p>
          <a:p>
            <a:pPr lvl="1"/>
            <a:r>
              <a:rPr lang="en-GB" sz="2000" b="1" dirty="0"/>
              <a:t>When light enters a substance of greater density, it will be refracted …………….</a:t>
            </a:r>
            <a:r>
              <a:rPr lang="en-GB" sz="2000" b="1" dirty="0">
                <a:solidFill>
                  <a:srgbClr val="00B050"/>
                </a:solidFill>
              </a:rPr>
              <a:t>.</a:t>
            </a:r>
            <a:r>
              <a:rPr lang="en-GB" sz="2000" b="1" dirty="0"/>
              <a:t> the normal line.  </a:t>
            </a:r>
          </a:p>
          <a:p>
            <a:pPr lvl="1"/>
            <a:r>
              <a:rPr lang="en-GB" sz="2000" b="1" dirty="0"/>
              <a:t>When light enters a substance of lower density, it will be refracted ………….. from the normal line. </a:t>
            </a:r>
          </a:p>
          <a:p>
            <a:pPr lvl="1"/>
            <a:endParaRPr lang="en-GB" sz="2000" b="1" dirty="0"/>
          </a:p>
          <a:p>
            <a:endParaRPr lang="en-GB" sz="2000" dirty="0"/>
          </a:p>
        </p:txBody>
      </p:sp>
      <p:grpSp>
        <p:nvGrpSpPr>
          <p:cNvPr id="3" name="Group 2"/>
          <p:cNvGrpSpPr/>
          <p:nvPr/>
        </p:nvGrpSpPr>
        <p:grpSpPr>
          <a:xfrm>
            <a:off x="3059832" y="1473199"/>
            <a:ext cx="3240360" cy="1389029"/>
            <a:chOff x="3059832" y="1473199"/>
            <a:chExt cx="3240360" cy="1389029"/>
          </a:xfrm>
        </p:grpSpPr>
        <p:cxnSp>
          <p:nvCxnSpPr>
            <p:cNvPr id="5" name="Straight Connector 4">
              <a:extLst>
                <a:ext uri="{FF2B5EF4-FFF2-40B4-BE49-F238E27FC236}">
                  <a16:creationId xmlns:a16="http://schemas.microsoft.com/office/drawing/2014/main" id="{DB29EEE0-C2E5-4AA5-B811-BA98E536626D}"/>
                </a:ext>
              </a:extLst>
            </p:cNvPr>
            <p:cNvCxnSpPr/>
            <p:nvPr/>
          </p:nvCxnSpPr>
          <p:spPr>
            <a:xfrm>
              <a:off x="3059832" y="2348880"/>
              <a:ext cx="28083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Straight Arrow Connector 7">
              <a:extLst>
                <a:ext uri="{FF2B5EF4-FFF2-40B4-BE49-F238E27FC236}">
                  <a16:creationId xmlns:a16="http://schemas.microsoft.com/office/drawing/2014/main" id="{0D532797-6BF8-4780-8500-CC084DAF7633}"/>
                </a:ext>
              </a:extLst>
            </p:cNvPr>
            <p:cNvCxnSpPr>
              <a:cxnSpLocks/>
            </p:cNvCxnSpPr>
            <p:nvPr/>
          </p:nvCxnSpPr>
          <p:spPr>
            <a:xfrm>
              <a:off x="3491880" y="1473199"/>
              <a:ext cx="648072" cy="875681"/>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A8C3DD7-5168-48C2-8BFA-D4E2D6FEC3EA}"/>
                </a:ext>
              </a:extLst>
            </p:cNvPr>
            <p:cNvSpPr txBox="1"/>
            <p:nvPr/>
          </p:nvSpPr>
          <p:spPr>
            <a:xfrm>
              <a:off x="5508104" y="1916832"/>
              <a:ext cx="792088" cy="369332"/>
            </a:xfrm>
            <a:prstGeom prst="rect">
              <a:avLst/>
            </a:prstGeom>
            <a:noFill/>
          </p:spPr>
          <p:txBody>
            <a:bodyPr wrap="square" rtlCol="0">
              <a:spAutoFit/>
            </a:bodyPr>
            <a:lstStyle/>
            <a:p>
              <a:r>
                <a:rPr lang="en-GB" dirty="0"/>
                <a:t>Glass</a:t>
              </a:r>
            </a:p>
          </p:txBody>
        </p:sp>
        <p:sp>
          <p:nvSpPr>
            <p:cNvPr id="10" name="TextBox 9">
              <a:extLst>
                <a:ext uri="{FF2B5EF4-FFF2-40B4-BE49-F238E27FC236}">
                  <a16:creationId xmlns:a16="http://schemas.microsoft.com/office/drawing/2014/main" id="{3C71EC4F-38F8-4A24-95D3-6B34C99A63EF}"/>
                </a:ext>
              </a:extLst>
            </p:cNvPr>
            <p:cNvSpPr txBox="1"/>
            <p:nvPr/>
          </p:nvSpPr>
          <p:spPr>
            <a:xfrm>
              <a:off x="5544108" y="2492896"/>
              <a:ext cx="648072" cy="369332"/>
            </a:xfrm>
            <a:prstGeom prst="rect">
              <a:avLst/>
            </a:prstGeom>
            <a:noFill/>
          </p:spPr>
          <p:txBody>
            <a:bodyPr wrap="square" rtlCol="0">
              <a:spAutoFit/>
            </a:bodyPr>
            <a:lstStyle/>
            <a:p>
              <a:r>
                <a:rPr lang="en-GB" dirty="0"/>
                <a:t>Air</a:t>
              </a:r>
            </a:p>
          </p:txBody>
        </p:sp>
      </p:grpSp>
      <p:grpSp>
        <p:nvGrpSpPr>
          <p:cNvPr id="7" name="Group 6"/>
          <p:cNvGrpSpPr/>
          <p:nvPr/>
        </p:nvGrpSpPr>
        <p:grpSpPr>
          <a:xfrm>
            <a:off x="6697168" y="2854216"/>
            <a:ext cx="1922186" cy="1279483"/>
            <a:chOff x="6361082" y="3789040"/>
            <a:chExt cx="1922186" cy="1279483"/>
          </a:xfrm>
        </p:grpSpPr>
        <p:pic>
          <p:nvPicPr>
            <p:cNvPr id="15" name="Picture 14">
              <a:extLst>
                <a:ext uri="{FF2B5EF4-FFF2-40B4-BE49-F238E27FC236}">
                  <a16:creationId xmlns:a16="http://schemas.microsoft.com/office/drawing/2014/main" id="{2ACFEA2C-9A33-478A-AFC3-D7641B6AA584}"/>
                </a:ext>
              </a:extLst>
            </p:cNvPr>
            <p:cNvPicPr>
              <a:picLocks noChangeAspect="1"/>
            </p:cNvPicPr>
            <p:nvPr/>
          </p:nvPicPr>
          <p:blipFill>
            <a:blip r:embed="rId2" cstate="print">
              <a:grayscl/>
              <a:extLst>
                <a:ext uri="{BEBA8EAE-BF5A-486C-A8C5-ECC9F3942E4B}">
                  <a14:imgProps xmlns:a14="http://schemas.microsoft.com/office/drawing/2010/main">
                    <a14:imgLayer r:embed="rId3">
                      <a14:imgEffect>
                        <a14:colorTemperature colorTemp="5318"/>
                      </a14:imgEffect>
                    </a14:imgLayer>
                  </a14:imgProps>
                </a:ext>
                <a:ext uri="{28A0092B-C50C-407E-A947-70E740481C1C}">
                  <a14:useLocalDpi xmlns:a14="http://schemas.microsoft.com/office/drawing/2010/main" val="0"/>
                </a:ext>
              </a:extLst>
            </a:blip>
            <a:stretch>
              <a:fillRect/>
            </a:stretch>
          </p:blipFill>
          <p:spPr>
            <a:xfrm>
              <a:off x="6361082" y="3789040"/>
              <a:ext cx="1922186" cy="1279483"/>
            </a:xfrm>
            <a:prstGeom prst="rect">
              <a:avLst/>
            </a:prstGeom>
          </p:spPr>
        </p:pic>
        <p:cxnSp>
          <p:nvCxnSpPr>
            <p:cNvPr id="17" name="Straight Arrow Connector 16">
              <a:extLst>
                <a:ext uri="{FF2B5EF4-FFF2-40B4-BE49-F238E27FC236}">
                  <a16:creationId xmlns:a16="http://schemas.microsoft.com/office/drawing/2014/main" id="{E2C84641-CB4A-4A5B-BFC1-213DF965FFD2}"/>
                </a:ext>
              </a:extLst>
            </p:cNvPr>
            <p:cNvCxnSpPr>
              <a:cxnSpLocks/>
            </p:cNvCxnSpPr>
            <p:nvPr/>
          </p:nvCxnSpPr>
          <p:spPr>
            <a:xfrm>
              <a:off x="6786228" y="3937135"/>
              <a:ext cx="432048" cy="387713"/>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379F5B99-43B5-4177-8058-6AD9E30AFADC}"/>
                </a:ext>
              </a:extLst>
            </p:cNvPr>
            <p:cNvCxnSpPr/>
            <p:nvPr/>
          </p:nvCxnSpPr>
          <p:spPr>
            <a:xfrm>
              <a:off x="7236296" y="4338513"/>
              <a:ext cx="360040" cy="530647"/>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08500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70" y="672980"/>
            <a:ext cx="9155233" cy="4154984"/>
          </a:xfrm>
          <a:prstGeom prst="rect">
            <a:avLst/>
          </a:prstGeom>
          <a:noFill/>
        </p:spPr>
        <p:txBody>
          <a:bodyPr wrap="square" rtlCol="0">
            <a:spAutoFit/>
          </a:bodyPr>
          <a:lstStyle/>
          <a:p>
            <a:r>
              <a:rPr lang="en-GB" sz="2400" dirty="0"/>
              <a:t>4. What is total internal reflection?</a:t>
            </a:r>
          </a:p>
          <a:p>
            <a:endParaRPr lang="en-GB" sz="2400" dirty="0"/>
          </a:p>
          <a:p>
            <a:endParaRPr lang="en-GB" sz="2400" dirty="0"/>
          </a:p>
          <a:p>
            <a:endParaRPr lang="en-GB" sz="2400" dirty="0"/>
          </a:p>
          <a:p>
            <a:r>
              <a:rPr lang="en-GB" sz="2400" dirty="0"/>
              <a:t>5. A vase is illuminated with green and blue light. What colour would the vase appear if viewed through a red filter?</a:t>
            </a:r>
          </a:p>
          <a:p>
            <a:endParaRPr lang="en-GB" sz="2400" dirty="0"/>
          </a:p>
          <a:p>
            <a:r>
              <a:rPr lang="en-GB" sz="2400" dirty="0"/>
              <a:t>6. Which colour of light has the shortest wavelength?</a:t>
            </a:r>
          </a:p>
          <a:p>
            <a:endParaRPr lang="en-GB" sz="2400" dirty="0"/>
          </a:p>
          <a:p>
            <a:r>
              <a:rPr lang="en-GB" sz="2400" dirty="0"/>
              <a:t>7. Copy and complete the ray diagrams .</a:t>
            </a:r>
          </a:p>
          <a:p>
            <a:endParaRPr lang="en-GB" sz="2400" dirty="0">
              <a:solidFill>
                <a:srgbClr val="00B050"/>
              </a:solidFill>
            </a:endParaRPr>
          </a:p>
        </p:txBody>
      </p:sp>
      <p:pic>
        <p:nvPicPr>
          <p:cNvPr id="18" name="Picture 17">
            <a:extLst>
              <a:ext uri="{FF2B5EF4-FFF2-40B4-BE49-F238E27FC236}">
                <a16:creationId xmlns:a16="http://schemas.microsoft.com/office/drawing/2014/main" id="{869961F7-66DB-F048-B31B-C0698BDAF4E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0370"/>
          <a:stretch/>
        </p:blipFill>
        <p:spPr>
          <a:xfrm rot="509709">
            <a:off x="701624" y="4953256"/>
            <a:ext cx="1837423" cy="380909"/>
          </a:xfrm>
          <a:prstGeom prst="rect">
            <a:avLst/>
          </a:prstGeom>
        </p:spPr>
      </p:pic>
      <p:cxnSp>
        <p:nvCxnSpPr>
          <p:cNvPr id="19" name="Straight Arrow Connector 18">
            <a:extLst>
              <a:ext uri="{FF2B5EF4-FFF2-40B4-BE49-F238E27FC236}">
                <a16:creationId xmlns:a16="http://schemas.microsoft.com/office/drawing/2014/main" id="{12A8EEFC-A14C-6C42-972A-6F8CA9FBAC1A}"/>
              </a:ext>
            </a:extLst>
          </p:cNvPr>
          <p:cNvCxnSpPr/>
          <p:nvPr/>
        </p:nvCxnSpPr>
        <p:spPr>
          <a:xfrm>
            <a:off x="683568" y="4581128"/>
            <a:ext cx="360040" cy="576064"/>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37FCDBED-1F52-5C4C-8BBA-217A842B1B4A}"/>
              </a:ext>
            </a:extLst>
          </p:cNvPr>
          <p:cNvCxnSpPr/>
          <p:nvPr/>
        </p:nvCxnSpPr>
        <p:spPr>
          <a:xfrm>
            <a:off x="803485" y="4589948"/>
            <a:ext cx="360040" cy="576064"/>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9B7807AD-F519-0C49-84BE-84A13AF2A174}"/>
              </a:ext>
            </a:extLst>
          </p:cNvPr>
          <p:cNvCxnSpPr/>
          <p:nvPr/>
        </p:nvCxnSpPr>
        <p:spPr>
          <a:xfrm>
            <a:off x="961394" y="4572308"/>
            <a:ext cx="360040" cy="576064"/>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 name="Straight Arrow Connector 22">
            <a:extLst>
              <a:ext uri="{FF2B5EF4-FFF2-40B4-BE49-F238E27FC236}">
                <a16:creationId xmlns:a16="http://schemas.microsoft.com/office/drawing/2014/main" id="{B3BE0930-B752-8D47-8EE1-DC7086EF6FBD}"/>
              </a:ext>
            </a:extLst>
          </p:cNvPr>
          <p:cNvCxnSpPr/>
          <p:nvPr/>
        </p:nvCxnSpPr>
        <p:spPr>
          <a:xfrm>
            <a:off x="1130660" y="4572308"/>
            <a:ext cx="360040" cy="576064"/>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pic>
        <p:nvPicPr>
          <p:cNvPr id="24" name="Picture 23">
            <a:extLst>
              <a:ext uri="{FF2B5EF4-FFF2-40B4-BE49-F238E27FC236}">
                <a16:creationId xmlns:a16="http://schemas.microsoft.com/office/drawing/2014/main" id="{56CE4AE7-78D0-E44A-8FEF-89363570EF88}"/>
              </a:ext>
            </a:extLst>
          </p:cNvPr>
          <p:cNvPicPr>
            <a:picLocks noChangeAspect="1"/>
          </p:cNvPicPr>
          <p:nvPr/>
        </p:nvPicPr>
        <p:blipFill>
          <a:blip r:embed="rId3">
            <a:extLst>
              <a:ext uri="{BEBA8EAE-BF5A-486C-A8C5-ECC9F3942E4B}">
                <a14:imgProps xmlns:a14="http://schemas.microsoft.com/office/drawing/2010/main">
                  <a14:imgLayer r:embed="rId4">
                    <a14:imgEffect>
                      <a14:saturation sat="183000"/>
                    </a14:imgEffect>
                  </a14:imgLayer>
                </a14:imgProps>
              </a:ext>
              <a:ext uri="{28A0092B-C50C-407E-A947-70E740481C1C}">
                <a14:useLocalDpi xmlns:a14="http://schemas.microsoft.com/office/drawing/2010/main" val="0"/>
              </a:ext>
            </a:extLst>
          </a:blip>
          <a:stretch>
            <a:fillRect/>
          </a:stretch>
        </p:blipFill>
        <p:spPr>
          <a:xfrm>
            <a:off x="4987585" y="5211596"/>
            <a:ext cx="1496870" cy="856794"/>
          </a:xfrm>
          <a:prstGeom prst="rect">
            <a:avLst/>
          </a:prstGeom>
        </p:spPr>
      </p:pic>
      <p:sp>
        <p:nvSpPr>
          <p:cNvPr id="25" name="TextBox 24">
            <a:extLst>
              <a:ext uri="{FF2B5EF4-FFF2-40B4-BE49-F238E27FC236}">
                <a16:creationId xmlns:a16="http://schemas.microsoft.com/office/drawing/2014/main" id="{7A4CA8A4-385A-D640-8F0D-8DE026AC492F}"/>
              </a:ext>
            </a:extLst>
          </p:cNvPr>
          <p:cNvSpPr txBox="1"/>
          <p:nvPr/>
        </p:nvSpPr>
        <p:spPr>
          <a:xfrm>
            <a:off x="5034403" y="6052964"/>
            <a:ext cx="1673931" cy="307777"/>
          </a:xfrm>
          <a:prstGeom prst="rect">
            <a:avLst/>
          </a:prstGeom>
          <a:noFill/>
        </p:spPr>
        <p:txBody>
          <a:bodyPr wrap="square" rtlCol="0">
            <a:spAutoFit/>
          </a:bodyPr>
          <a:lstStyle/>
          <a:p>
            <a:r>
              <a:rPr lang="en-GB" sz="1400" dirty="0"/>
              <a:t>Green vegetable</a:t>
            </a:r>
          </a:p>
        </p:txBody>
      </p:sp>
      <p:sp>
        <p:nvSpPr>
          <p:cNvPr id="26" name="Arrow: Right 14">
            <a:extLst>
              <a:ext uri="{FF2B5EF4-FFF2-40B4-BE49-F238E27FC236}">
                <a16:creationId xmlns:a16="http://schemas.microsoft.com/office/drawing/2014/main" id="{BED79C6C-F5FD-9940-AA82-93A3011753F1}"/>
              </a:ext>
            </a:extLst>
          </p:cNvPr>
          <p:cNvSpPr/>
          <p:nvPr/>
        </p:nvSpPr>
        <p:spPr>
          <a:xfrm rot="2933755">
            <a:off x="4896280" y="4664759"/>
            <a:ext cx="845058" cy="624942"/>
          </a:xfrm>
          <a:prstGeom prst="rightArrow">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F8FFF6EA-CF2E-5347-B380-AE879A0464E0}"/>
              </a:ext>
            </a:extLst>
          </p:cNvPr>
          <p:cNvSpPr txBox="1"/>
          <p:nvPr/>
        </p:nvSpPr>
        <p:spPr>
          <a:xfrm>
            <a:off x="4207213" y="4382674"/>
            <a:ext cx="900288" cy="276999"/>
          </a:xfrm>
          <a:prstGeom prst="rect">
            <a:avLst/>
          </a:prstGeom>
          <a:noFill/>
        </p:spPr>
        <p:txBody>
          <a:bodyPr wrap="square" rtlCol="0">
            <a:spAutoFit/>
          </a:bodyPr>
          <a:lstStyle/>
          <a:p>
            <a:r>
              <a:rPr lang="en-GB" sz="1200" dirty="0"/>
              <a:t>White light</a:t>
            </a:r>
          </a:p>
        </p:txBody>
      </p:sp>
      <p:sp>
        <p:nvSpPr>
          <p:cNvPr id="34" name="Title 1">
            <a:extLst>
              <a:ext uri="{FF2B5EF4-FFF2-40B4-BE49-F238E27FC236}">
                <a16:creationId xmlns:a16="http://schemas.microsoft.com/office/drawing/2014/main" id="{2E8DEE52-46D7-D140-9662-CFA374DFFAB0}"/>
              </a:ext>
            </a:extLst>
          </p:cNvPr>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1–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a:t>
            </a:r>
            <a:r>
              <a:rPr lang="en-US" sz="2400" b="1" dirty="0">
                <a:solidFill>
                  <a:schemeClr val="tx1"/>
                </a:solidFill>
              </a:rPr>
              <a:t>(Physics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Tree>
    <p:extLst>
      <p:ext uri="{BB962C8B-B14F-4D97-AF65-F5344CB8AC3E}">
        <p14:creationId xmlns:p14="http://schemas.microsoft.com/office/powerpoint/2010/main" val="38799886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F88725B-F0D8-4A87-A093-C0897D854F9A}"/>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5862"/>
                    </a14:imgEffect>
                    <a14:imgEffect>
                      <a14:saturation sat="212000"/>
                    </a14:imgEffect>
                  </a14:imgLayer>
                </a14:imgProps>
              </a:ext>
              <a:ext uri="{28A0092B-C50C-407E-A947-70E740481C1C}">
                <a14:useLocalDpi xmlns:a14="http://schemas.microsoft.com/office/drawing/2010/main" val="0"/>
              </a:ext>
            </a:extLst>
          </a:blip>
          <a:srcRect r="85273"/>
          <a:stretch/>
        </p:blipFill>
        <p:spPr>
          <a:xfrm>
            <a:off x="4467398" y="1052736"/>
            <a:ext cx="352148" cy="1584176"/>
          </a:xfrm>
          <a:prstGeom prst="rect">
            <a:avLst/>
          </a:prstGeom>
          <a:noFill/>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69" y="672798"/>
            <a:ext cx="9155233" cy="5759718"/>
          </a:xfrm>
          <a:prstGeom prst="rect">
            <a:avLst/>
          </a:prstGeom>
          <a:noFill/>
        </p:spPr>
        <p:txBody>
          <a:bodyPr wrap="square" rtlCol="0">
            <a:spAutoFit/>
          </a:bodyPr>
          <a:lstStyle/>
          <a:p>
            <a:pPr>
              <a:lnSpc>
                <a:spcPct val="150000"/>
              </a:lnSpc>
            </a:pPr>
            <a:r>
              <a:rPr lang="en-GB" sz="2400" dirty="0"/>
              <a:t>8.  </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r>
              <a:rPr lang="en-GB" sz="2400" dirty="0"/>
              <a:t>        a. Copy and complete the two light rays on the diagram.</a:t>
            </a:r>
          </a:p>
          <a:p>
            <a:pPr>
              <a:lnSpc>
                <a:spcPct val="150000"/>
              </a:lnSpc>
            </a:pPr>
            <a:r>
              <a:rPr lang="en-GB" sz="2400" dirty="0"/>
              <a:t>        b. Label the principle axis, object and focal length on the diagram.</a:t>
            </a:r>
          </a:p>
          <a:p>
            <a:pPr>
              <a:lnSpc>
                <a:spcPct val="150000"/>
              </a:lnSpc>
            </a:pPr>
            <a:r>
              <a:rPr lang="en-GB" sz="2400" dirty="0"/>
              <a:t>        c. Describe the image produced by the above lens.</a:t>
            </a:r>
          </a:p>
          <a:p>
            <a:pPr>
              <a:lnSpc>
                <a:spcPct val="150000"/>
              </a:lnSpc>
            </a:pPr>
            <a:r>
              <a:rPr lang="en-GB" sz="2400" dirty="0"/>
              <a:t>               </a:t>
            </a:r>
            <a:endParaRPr lang="en-GB" sz="2400" dirty="0">
              <a:solidFill>
                <a:srgbClr val="00B050"/>
              </a:solidFill>
            </a:endParaRPr>
          </a:p>
          <a:p>
            <a:r>
              <a:rPr lang="en-GB" sz="2400" dirty="0"/>
              <a:t>9. A 12cm object viewed in a convex lens has an image size of 54cm.</a:t>
            </a:r>
          </a:p>
          <a:p>
            <a:r>
              <a:rPr lang="en-GB" sz="2400" dirty="0"/>
              <a:t>      Calculate the magnification of the lens. </a:t>
            </a:r>
          </a:p>
          <a:p>
            <a:pPr>
              <a:lnSpc>
                <a:spcPct val="150000"/>
              </a:lnSpc>
            </a:pPr>
            <a:r>
              <a:rPr lang="en-GB" sz="2400" dirty="0">
                <a:solidFill>
                  <a:srgbClr val="00B050"/>
                </a:solidFill>
              </a:rPr>
              <a:t>             </a:t>
            </a:r>
          </a:p>
        </p:txBody>
      </p:sp>
      <p:cxnSp>
        <p:nvCxnSpPr>
          <p:cNvPr id="5" name="Straight Connector 4">
            <a:extLst>
              <a:ext uri="{FF2B5EF4-FFF2-40B4-BE49-F238E27FC236}">
                <a16:creationId xmlns:a16="http://schemas.microsoft.com/office/drawing/2014/main" id="{5E9C9DE7-6402-41DE-A557-6C64AE93BA4B}"/>
              </a:ext>
            </a:extLst>
          </p:cNvPr>
          <p:cNvCxnSpPr/>
          <p:nvPr/>
        </p:nvCxnSpPr>
        <p:spPr>
          <a:xfrm>
            <a:off x="2051720" y="1844824"/>
            <a:ext cx="5328592" cy="0"/>
          </a:xfrm>
          <a:prstGeom prst="line">
            <a:avLst/>
          </a:prstGeom>
          <a:ln w="15875">
            <a:solidFill>
              <a:schemeClr val="tx1"/>
            </a:solidFill>
          </a:ln>
        </p:spPr>
        <p:style>
          <a:lnRef idx="2">
            <a:schemeClr val="accent1"/>
          </a:lnRef>
          <a:fillRef idx="0">
            <a:schemeClr val="accent1"/>
          </a:fillRef>
          <a:effectRef idx="1">
            <a:schemeClr val="accent1"/>
          </a:effectRef>
          <a:fontRef idx="minor">
            <a:schemeClr val="tx1"/>
          </a:fontRef>
        </p:style>
      </p:cxnSp>
      <p:pic>
        <p:nvPicPr>
          <p:cNvPr id="11" name="Picture 10">
            <a:extLst>
              <a:ext uri="{FF2B5EF4-FFF2-40B4-BE49-F238E27FC236}">
                <a16:creationId xmlns:a16="http://schemas.microsoft.com/office/drawing/2014/main" id="{FEA7E622-033A-4D0B-912F-99D1C294D4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5736" y="1330020"/>
            <a:ext cx="389603" cy="468765"/>
          </a:xfrm>
          <a:prstGeom prst="rect">
            <a:avLst/>
          </a:prstGeom>
        </p:spPr>
      </p:pic>
      <p:cxnSp>
        <p:nvCxnSpPr>
          <p:cNvPr id="13" name="Straight Connector 12">
            <a:extLst>
              <a:ext uri="{FF2B5EF4-FFF2-40B4-BE49-F238E27FC236}">
                <a16:creationId xmlns:a16="http://schemas.microsoft.com/office/drawing/2014/main" id="{60A6DB69-C0FE-48C1-A92E-EF6B5E6DCF27}"/>
              </a:ext>
            </a:extLst>
          </p:cNvPr>
          <p:cNvCxnSpPr/>
          <p:nvPr/>
        </p:nvCxnSpPr>
        <p:spPr>
          <a:xfrm>
            <a:off x="3059832" y="1844824"/>
            <a:ext cx="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AD13760E-97B2-4599-909E-340C9490770F}"/>
              </a:ext>
            </a:extLst>
          </p:cNvPr>
          <p:cNvCxnSpPr>
            <a:cxnSpLocks/>
          </p:cNvCxnSpPr>
          <p:nvPr/>
        </p:nvCxnSpPr>
        <p:spPr>
          <a:xfrm flipV="1">
            <a:off x="3059832" y="1844824"/>
            <a:ext cx="0" cy="7200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36CD8952-26D4-495F-A2CF-75561E128F9C}"/>
              </a:ext>
            </a:extLst>
          </p:cNvPr>
          <p:cNvCxnSpPr>
            <a:cxnSpLocks/>
          </p:cNvCxnSpPr>
          <p:nvPr/>
        </p:nvCxnSpPr>
        <p:spPr>
          <a:xfrm>
            <a:off x="3212232" y="2069232"/>
            <a:ext cx="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901FC380-DDA0-471F-B99E-50FB43289A92}"/>
              </a:ext>
            </a:extLst>
          </p:cNvPr>
          <p:cNvCxnSpPr>
            <a:cxnSpLocks/>
          </p:cNvCxnSpPr>
          <p:nvPr/>
        </p:nvCxnSpPr>
        <p:spPr>
          <a:xfrm flipV="1">
            <a:off x="5868144" y="1844824"/>
            <a:ext cx="0" cy="7200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3" name="TextBox 22">
            <a:extLst>
              <a:ext uri="{FF2B5EF4-FFF2-40B4-BE49-F238E27FC236}">
                <a16:creationId xmlns:a16="http://schemas.microsoft.com/office/drawing/2014/main" id="{EFC2C7BC-53B8-4D01-9718-C12D1ACBB519}"/>
              </a:ext>
            </a:extLst>
          </p:cNvPr>
          <p:cNvSpPr txBox="1"/>
          <p:nvPr/>
        </p:nvSpPr>
        <p:spPr>
          <a:xfrm>
            <a:off x="5754554" y="1907876"/>
            <a:ext cx="216024" cy="276999"/>
          </a:xfrm>
          <a:prstGeom prst="rect">
            <a:avLst/>
          </a:prstGeom>
          <a:noFill/>
        </p:spPr>
        <p:txBody>
          <a:bodyPr wrap="square" rtlCol="0">
            <a:spAutoFit/>
          </a:bodyPr>
          <a:lstStyle/>
          <a:p>
            <a:r>
              <a:rPr lang="en-GB" sz="1200" dirty="0"/>
              <a:t>F</a:t>
            </a:r>
          </a:p>
        </p:txBody>
      </p:sp>
      <p:sp>
        <p:nvSpPr>
          <p:cNvPr id="24" name="TextBox 23">
            <a:extLst>
              <a:ext uri="{FF2B5EF4-FFF2-40B4-BE49-F238E27FC236}">
                <a16:creationId xmlns:a16="http://schemas.microsoft.com/office/drawing/2014/main" id="{267FA1B2-02EA-4B6E-B154-E560709112AC}"/>
              </a:ext>
            </a:extLst>
          </p:cNvPr>
          <p:cNvSpPr txBox="1"/>
          <p:nvPr/>
        </p:nvSpPr>
        <p:spPr>
          <a:xfrm>
            <a:off x="2917180" y="1905807"/>
            <a:ext cx="216024" cy="276999"/>
          </a:xfrm>
          <a:prstGeom prst="rect">
            <a:avLst/>
          </a:prstGeom>
          <a:noFill/>
        </p:spPr>
        <p:txBody>
          <a:bodyPr wrap="square" rtlCol="0">
            <a:spAutoFit/>
          </a:bodyPr>
          <a:lstStyle/>
          <a:p>
            <a:r>
              <a:rPr lang="en-GB" sz="1200" dirty="0"/>
              <a:t>F</a:t>
            </a:r>
          </a:p>
        </p:txBody>
      </p:sp>
      <p:cxnSp>
        <p:nvCxnSpPr>
          <p:cNvPr id="31" name="Straight Connector 30">
            <a:extLst>
              <a:ext uri="{FF2B5EF4-FFF2-40B4-BE49-F238E27FC236}">
                <a16:creationId xmlns:a16="http://schemas.microsoft.com/office/drawing/2014/main" id="{61F4C7A7-AA9A-4AAC-8F39-CE762E7E1D60}"/>
              </a:ext>
            </a:extLst>
          </p:cNvPr>
          <p:cNvCxnSpPr>
            <a:endCxn id="11" idx="0"/>
          </p:cNvCxnSpPr>
          <p:nvPr/>
        </p:nvCxnSpPr>
        <p:spPr>
          <a:xfrm flipH="1">
            <a:off x="2390538" y="1330020"/>
            <a:ext cx="2216248"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564B10B8-0767-4C69-8232-E26C35BDCE03}"/>
              </a:ext>
            </a:extLst>
          </p:cNvPr>
          <p:cNvCxnSpPr>
            <a:cxnSpLocks/>
            <a:endCxn id="11" idx="0"/>
          </p:cNvCxnSpPr>
          <p:nvPr/>
        </p:nvCxnSpPr>
        <p:spPr>
          <a:xfrm flipH="1" flipV="1">
            <a:off x="2390538" y="1330020"/>
            <a:ext cx="2216248" cy="51480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sp>
        <p:nvSpPr>
          <p:cNvPr id="27" name="Title 1">
            <a:extLst>
              <a:ext uri="{FF2B5EF4-FFF2-40B4-BE49-F238E27FC236}">
                <a16:creationId xmlns:a16="http://schemas.microsoft.com/office/drawing/2014/main" id="{70DFADCB-6847-4B4D-ABB4-33044DD1A749}"/>
              </a:ext>
            </a:extLst>
          </p:cNvPr>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1–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a:t>
            </a:r>
            <a:r>
              <a:rPr lang="en-US" sz="2400" b="1" dirty="0">
                <a:solidFill>
                  <a:schemeClr val="tx1"/>
                </a:solidFill>
              </a:rPr>
              <a:t>(Physics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Tree>
    <p:extLst>
      <p:ext uri="{BB962C8B-B14F-4D97-AF65-F5344CB8AC3E}">
        <p14:creationId xmlns:p14="http://schemas.microsoft.com/office/powerpoint/2010/main" val="1254199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940088"/>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200" b="1" dirty="0">
                <a:solidFill>
                  <a:schemeClr val="tx1">
                    <a:lumMod val="50000"/>
                    <a:lumOff val="50000"/>
                  </a:schemeClr>
                </a:solidFill>
              </a:rPr>
              <a:t>Part 1 (Physics only)</a:t>
            </a:r>
          </a:p>
          <a:p>
            <a:endParaRPr lang="en-GB" sz="3200" b="1" dirty="0">
              <a:solidFill>
                <a:schemeClr val="tx1">
                  <a:lumMod val="50000"/>
                  <a:lumOff val="50000"/>
                </a:schemeClr>
              </a:solidFill>
            </a:endParaRPr>
          </a:p>
          <a:p>
            <a:pPr marL="342900" indent="-342900">
              <a:buFont typeface="Arial" panose="020B0604020202020204" pitchFamily="34" charset="0"/>
              <a:buChar char="•"/>
            </a:pPr>
            <a:r>
              <a:rPr lang="en-GB" sz="2400" b="1" dirty="0">
                <a:solidFill>
                  <a:schemeClr val="tx1">
                    <a:lumMod val="50000"/>
                    <a:lumOff val="50000"/>
                  </a:schemeClr>
                </a:solidFill>
              </a:rPr>
              <a:t>Ray diagrams</a:t>
            </a:r>
          </a:p>
          <a:p>
            <a:pPr marL="342900" indent="-342900">
              <a:buFont typeface="Arial" panose="020B0604020202020204" pitchFamily="34" charset="0"/>
              <a:buChar char="•"/>
            </a:pPr>
            <a:r>
              <a:rPr lang="en-GB" sz="2400" b="1" dirty="0">
                <a:solidFill>
                  <a:schemeClr val="tx1">
                    <a:lumMod val="50000"/>
                    <a:lumOff val="50000"/>
                  </a:schemeClr>
                </a:solidFill>
              </a:rPr>
              <a:t>Colour </a:t>
            </a:r>
          </a:p>
          <a:p>
            <a:pPr marL="342900" indent="-342900">
              <a:buFont typeface="Arial" panose="020B0604020202020204" pitchFamily="34" charset="0"/>
              <a:buChar char="•"/>
            </a:pPr>
            <a:r>
              <a:rPr lang="en-GB" sz="2400" b="1" dirty="0">
                <a:solidFill>
                  <a:schemeClr val="tx1">
                    <a:lumMod val="50000"/>
                    <a:lumOff val="50000"/>
                  </a:schemeClr>
                </a:solidFill>
              </a:rPr>
              <a:t>Lenses</a:t>
            </a:r>
            <a:endParaRPr lang="en-GB" sz="32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457200" lvl="0" indent="-457200">
              <a:buFont typeface="Arial" panose="020B0604020202020204" pitchFamily="34" charset="0"/>
              <a:buChar char="•"/>
            </a:pPr>
            <a:endParaRPr lang="en-GB" sz="3200" b="1" dirty="0">
              <a:solidFill>
                <a:prstClr val="black">
                  <a:lumMod val="50000"/>
                  <a:lumOff val="50000"/>
                </a:prst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1780726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1–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 (Physics only)</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70" y="672980"/>
            <a:ext cx="9155233" cy="5940088"/>
          </a:xfrm>
          <a:prstGeom prst="rect">
            <a:avLst/>
          </a:prstGeom>
          <a:noFill/>
        </p:spPr>
        <p:txBody>
          <a:bodyPr wrap="square" rtlCol="0">
            <a:spAutoFit/>
          </a:bodyPr>
          <a:lstStyle/>
          <a:p>
            <a:r>
              <a:rPr lang="en-GB" sz="2000" dirty="0"/>
              <a:t>1. The light wave shown below meets a boundary between glass and air.</a:t>
            </a:r>
          </a:p>
          <a:p>
            <a:r>
              <a:rPr lang="en-GB" sz="2000" dirty="0"/>
              <a:t>    Continue the light ray to show its path after passing the boundary. </a:t>
            </a:r>
          </a:p>
          <a:p>
            <a:endParaRPr lang="en-GB" sz="2000" dirty="0"/>
          </a:p>
          <a:p>
            <a:endParaRPr lang="en-GB" sz="2000" dirty="0"/>
          </a:p>
          <a:p>
            <a:endParaRPr lang="en-GB" sz="2000" dirty="0"/>
          </a:p>
          <a:p>
            <a:endParaRPr lang="en-GB" sz="2000" dirty="0"/>
          </a:p>
          <a:p>
            <a:endParaRPr lang="en-GB" sz="2000" dirty="0"/>
          </a:p>
          <a:p>
            <a:r>
              <a:rPr lang="en-GB" sz="2000" dirty="0"/>
              <a:t>2. The wave front below is travelling from air into water.</a:t>
            </a:r>
          </a:p>
          <a:p>
            <a:r>
              <a:rPr lang="en-GB" sz="2000" dirty="0"/>
              <a:t>     Explain why the wave front bends.</a:t>
            </a:r>
          </a:p>
          <a:p>
            <a:pPr lvl="1"/>
            <a:r>
              <a:rPr lang="en-GB" sz="2000" b="1" dirty="0">
                <a:solidFill>
                  <a:srgbClr val="00B050"/>
                </a:solidFill>
              </a:rPr>
              <a:t>Left side of wave meets the denser material first.</a:t>
            </a:r>
          </a:p>
          <a:p>
            <a:r>
              <a:rPr lang="en-GB" sz="2000" b="1" dirty="0">
                <a:solidFill>
                  <a:srgbClr val="00B050"/>
                </a:solidFill>
              </a:rPr>
              <a:t>       The left side will slow down before the right side.</a:t>
            </a:r>
          </a:p>
          <a:p>
            <a:r>
              <a:rPr lang="en-GB" sz="2000" b="1" dirty="0">
                <a:solidFill>
                  <a:srgbClr val="00B050"/>
                </a:solidFill>
              </a:rPr>
              <a:t>       This will cause the wave to bend.</a:t>
            </a:r>
            <a:endParaRPr lang="en-GB" sz="2000" b="1" dirty="0"/>
          </a:p>
          <a:p>
            <a:r>
              <a:rPr lang="en-GB" sz="2000" dirty="0"/>
              <a:t>3. Complete the sentences. </a:t>
            </a:r>
          </a:p>
          <a:p>
            <a:pPr lvl="1"/>
            <a:r>
              <a:rPr lang="en-GB" sz="2000" b="1" dirty="0"/>
              <a:t>When light enters a substance of greater density, it will be refracted </a:t>
            </a:r>
            <a:r>
              <a:rPr lang="en-GB" sz="2000" b="1" dirty="0">
                <a:solidFill>
                  <a:srgbClr val="00B050"/>
                </a:solidFill>
              </a:rPr>
              <a:t>towards</a:t>
            </a:r>
            <a:r>
              <a:rPr lang="en-GB" sz="2000" b="1" dirty="0"/>
              <a:t> the normal line.  </a:t>
            </a:r>
          </a:p>
          <a:p>
            <a:pPr lvl="1"/>
            <a:r>
              <a:rPr lang="en-GB" sz="2000" b="1" dirty="0"/>
              <a:t>When light enters a substance of lower density, it will be refracted </a:t>
            </a:r>
            <a:r>
              <a:rPr lang="en-GB" sz="2000" b="1" dirty="0">
                <a:solidFill>
                  <a:srgbClr val="00B050"/>
                </a:solidFill>
              </a:rPr>
              <a:t>away</a:t>
            </a:r>
            <a:r>
              <a:rPr lang="en-GB" sz="2000" b="1" dirty="0"/>
              <a:t> from the normal line. </a:t>
            </a:r>
          </a:p>
          <a:p>
            <a:pPr lvl="1"/>
            <a:endParaRPr lang="en-GB" sz="2000" b="1" dirty="0"/>
          </a:p>
          <a:p>
            <a:endParaRPr lang="en-GB" sz="2000" dirty="0"/>
          </a:p>
        </p:txBody>
      </p:sp>
      <p:grpSp>
        <p:nvGrpSpPr>
          <p:cNvPr id="3" name="Group 2"/>
          <p:cNvGrpSpPr/>
          <p:nvPr/>
        </p:nvGrpSpPr>
        <p:grpSpPr>
          <a:xfrm>
            <a:off x="3059832" y="1473199"/>
            <a:ext cx="3240360" cy="1389029"/>
            <a:chOff x="3059832" y="1473199"/>
            <a:chExt cx="3240360" cy="1389029"/>
          </a:xfrm>
        </p:grpSpPr>
        <p:cxnSp>
          <p:nvCxnSpPr>
            <p:cNvPr id="5" name="Straight Connector 4">
              <a:extLst>
                <a:ext uri="{FF2B5EF4-FFF2-40B4-BE49-F238E27FC236}">
                  <a16:creationId xmlns:a16="http://schemas.microsoft.com/office/drawing/2014/main" id="{DB29EEE0-C2E5-4AA5-B811-BA98E536626D}"/>
                </a:ext>
              </a:extLst>
            </p:cNvPr>
            <p:cNvCxnSpPr/>
            <p:nvPr/>
          </p:nvCxnSpPr>
          <p:spPr>
            <a:xfrm>
              <a:off x="3059832" y="2348880"/>
              <a:ext cx="280831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Straight Arrow Connector 7">
              <a:extLst>
                <a:ext uri="{FF2B5EF4-FFF2-40B4-BE49-F238E27FC236}">
                  <a16:creationId xmlns:a16="http://schemas.microsoft.com/office/drawing/2014/main" id="{0D532797-6BF8-4780-8500-CC084DAF7633}"/>
                </a:ext>
              </a:extLst>
            </p:cNvPr>
            <p:cNvCxnSpPr>
              <a:cxnSpLocks/>
            </p:cNvCxnSpPr>
            <p:nvPr/>
          </p:nvCxnSpPr>
          <p:spPr>
            <a:xfrm>
              <a:off x="3491880" y="1473199"/>
              <a:ext cx="648072" cy="875681"/>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A8C3DD7-5168-48C2-8BFA-D4E2D6FEC3EA}"/>
                </a:ext>
              </a:extLst>
            </p:cNvPr>
            <p:cNvSpPr txBox="1"/>
            <p:nvPr/>
          </p:nvSpPr>
          <p:spPr>
            <a:xfrm>
              <a:off x="5508104" y="1916832"/>
              <a:ext cx="792088" cy="369332"/>
            </a:xfrm>
            <a:prstGeom prst="rect">
              <a:avLst/>
            </a:prstGeom>
            <a:noFill/>
          </p:spPr>
          <p:txBody>
            <a:bodyPr wrap="square" rtlCol="0">
              <a:spAutoFit/>
            </a:bodyPr>
            <a:lstStyle/>
            <a:p>
              <a:r>
                <a:rPr lang="en-GB" dirty="0"/>
                <a:t>Glass</a:t>
              </a:r>
            </a:p>
          </p:txBody>
        </p:sp>
        <p:sp>
          <p:nvSpPr>
            <p:cNvPr id="10" name="TextBox 9">
              <a:extLst>
                <a:ext uri="{FF2B5EF4-FFF2-40B4-BE49-F238E27FC236}">
                  <a16:creationId xmlns:a16="http://schemas.microsoft.com/office/drawing/2014/main" id="{3C71EC4F-38F8-4A24-95D3-6B34C99A63EF}"/>
                </a:ext>
              </a:extLst>
            </p:cNvPr>
            <p:cNvSpPr txBox="1"/>
            <p:nvPr/>
          </p:nvSpPr>
          <p:spPr>
            <a:xfrm>
              <a:off x="5544108" y="2492896"/>
              <a:ext cx="648072" cy="369332"/>
            </a:xfrm>
            <a:prstGeom prst="rect">
              <a:avLst/>
            </a:prstGeom>
            <a:noFill/>
          </p:spPr>
          <p:txBody>
            <a:bodyPr wrap="square" rtlCol="0">
              <a:spAutoFit/>
            </a:bodyPr>
            <a:lstStyle/>
            <a:p>
              <a:r>
                <a:rPr lang="en-GB" dirty="0"/>
                <a:t>Air</a:t>
              </a:r>
            </a:p>
          </p:txBody>
        </p:sp>
      </p:grpSp>
      <p:grpSp>
        <p:nvGrpSpPr>
          <p:cNvPr id="7" name="Group 6"/>
          <p:cNvGrpSpPr/>
          <p:nvPr/>
        </p:nvGrpSpPr>
        <p:grpSpPr>
          <a:xfrm>
            <a:off x="6697168" y="2854216"/>
            <a:ext cx="1922186" cy="1279483"/>
            <a:chOff x="6361082" y="3789040"/>
            <a:chExt cx="1922186" cy="1279483"/>
          </a:xfrm>
        </p:grpSpPr>
        <p:pic>
          <p:nvPicPr>
            <p:cNvPr id="15" name="Picture 14">
              <a:extLst>
                <a:ext uri="{FF2B5EF4-FFF2-40B4-BE49-F238E27FC236}">
                  <a16:creationId xmlns:a16="http://schemas.microsoft.com/office/drawing/2014/main" id="{2ACFEA2C-9A33-478A-AFC3-D7641B6AA584}"/>
                </a:ext>
              </a:extLst>
            </p:cNvPr>
            <p:cNvPicPr>
              <a:picLocks noChangeAspect="1"/>
            </p:cNvPicPr>
            <p:nvPr/>
          </p:nvPicPr>
          <p:blipFill>
            <a:blip r:embed="rId2" cstate="print">
              <a:grayscl/>
              <a:extLst>
                <a:ext uri="{BEBA8EAE-BF5A-486C-A8C5-ECC9F3942E4B}">
                  <a14:imgProps xmlns:a14="http://schemas.microsoft.com/office/drawing/2010/main">
                    <a14:imgLayer r:embed="rId3">
                      <a14:imgEffect>
                        <a14:colorTemperature colorTemp="5318"/>
                      </a14:imgEffect>
                    </a14:imgLayer>
                  </a14:imgProps>
                </a:ext>
                <a:ext uri="{28A0092B-C50C-407E-A947-70E740481C1C}">
                  <a14:useLocalDpi xmlns:a14="http://schemas.microsoft.com/office/drawing/2010/main" val="0"/>
                </a:ext>
              </a:extLst>
            </a:blip>
            <a:stretch>
              <a:fillRect/>
            </a:stretch>
          </p:blipFill>
          <p:spPr>
            <a:xfrm>
              <a:off x="6361082" y="3789040"/>
              <a:ext cx="1922186" cy="1279483"/>
            </a:xfrm>
            <a:prstGeom prst="rect">
              <a:avLst/>
            </a:prstGeom>
          </p:spPr>
        </p:pic>
        <p:cxnSp>
          <p:nvCxnSpPr>
            <p:cNvPr id="17" name="Straight Arrow Connector 16">
              <a:extLst>
                <a:ext uri="{FF2B5EF4-FFF2-40B4-BE49-F238E27FC236}">
                  <a16:creationId xmlns:a16="http://schemas.microsoft.com/office/drawing/2014/main" id="{E2C84641-CB4A-4A5B-BFC1-213DF965FFD2}"/>
                </a:ext>
              </a:extLst>
            </p:cNvPr>
            <p:cNvCxnSpPr>
              <a:cxnSpLocks/>
            </p:cNvCxnSpPr>
            <p:nvPr/>
          </p:nvCxnSpPr>
          <p:spPr>
            <a:xfrm>
              <a:off x="6786228" y="3937135"/>
              <a:ext cx="432048" cy="387713"/>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379F5B99-43B5-4177-8058-6AD9E30AFADC}"/>
                </a:ext>
              </a:extLst>
            </p:cNvPr>
            <p:cNvCxnSpPr/>
            <p:nvPr/>
          </p:nvCxnSpPr>
          <p:spPr>
            <a:xfrm>
              <a:off x="7236296" y="4338513"/>
              <a:ext cx="360040" cy="530647"/>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grpSp>
      <p:cxnSp>
        <p:nvCxnSpPr>
          <p:cNvPr id="14" name="Straight Arrow Connector 13">
            <a:extLst>
              <a:ext uri="{FF2B5EF4-FFF2-40B4-BE49-F238E27FC236}">
                <a16:creationId xmlns:a16="http://schemas.microsoft.com/office/drawing/2014/main" id="{41DC8649-D072-4AA6-925B-D0CC3E6FEB71}"/>
              </a:ext>
            </a:extLst>
          </p:cNvPr>
          <p:cNvCxnSpPr>
            <a:cxnSpLocks/>
          </p:cNvCxnSpPr>
          <p:nvPr/>
        </p:nvCxnSpPr>
        <p:spPr>
          <a:xfrm>
            <a:off x="4139952" y="2348880"/>
            <a:ext cx="936104" cy="513348"/>
          </a:xfrm>
          <a:prstGeom prst="straightConnector1">
            <a:avLst/>
          </a:prstGeom>
          <a:ln>
            <a:solidFill>
              <a:srgbClr val="00B050"/>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8444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1–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 (Physics only)</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70" y="672980"/>
            <a:ext cx="9155233" cy="4154984"/>
          </a:xfrm>
          <a:prstGeom prst="rect">
            <a:avLst/>
          </a:prstGeom>
          <a:noFill/>
        </p:spPr>
        <p:txBody>
          <a:bodyPr wrap="square" rtlCol="0">
            <a:spAutoFit/>
          </a:bodyPr>
          <a:lstStyle/>
          <a:p>
            <a:r>
              <a:rPr lang="en-GB" sz="2400" dirty="0"/>
              <a:t>4. What is total internal reflection?</a:t>
            </a:r>
          </a:p>
          <a:p>
            <a:pPr lvl="1"/>
            <a:r>
              <a:rPr lang="en-GB" sz="2400" dirty="0">
                <a:solidFill>
                  <a:srgbClr val="00B050"/>
                </a:solidFill>
              </a:rPr>
              <a:t>When the ray out of a boundary is at an angle of more than 90° from the normal and refraction is not possible. The ray is reflected inside the more dense substance.</a:t>
            </a:r>
          </a:p>
          <a:p>
            <a:r>
              <a:rPr lang="en-GB" sz="2400" dirty="0"/>
              <a:t>5. A vase is illuminated with green and blue light. What colour would the vase appear if viewed through a red filter?</a:t>
            </a:r>
          </a:p>
          <a:p>
            <a:pPr lvl="1"/>
            <a:r>
              <a:rPr lang="en-GB" sz="2400" dirty="0">
                <a:solidFill>
                  <a:srgbClr val="00B050"/>
                </a:solidFill>
              </a:rPr>
              <a:t>No colour (black).</a:t>
            </a:r>
          </a:p>
          <a:p>
            <a:r>
              <a:rPr lang="en-GB" sz="2400" dirty="0"/>
              <a:t>6. Which colour of light has the shortest wavelength?</a:t>
            </a:r>
          </a:p>
          <a:p>
            <a:pPr lvl="1"/>
            <a:r>
              <a:rPr lang="en-GB" sz="2400" dirty="0">
                <a:solidFill>
                  <a:srgbClr val="00B050"/>
                </a:solidFill>
              </a:rPr>
              <a:t>Violet</a:t>
            </a:r>
          </a:p>
          <a:p>
            <a:r>
              <a:rPr lang="en-GB" sz="2400" dirty="0"/>
              <a:t>7. Copy and complete the ray diagrams .</a:t>
            </a:r>
          </a:p>
          <a:p>
            <a:endParaRPr lang="en-GB" sz="2400" dirty="0">
              <a:solidFill>
                <a:srgbClr val="00B050"/>
              </a:solidFill>
            </a:endParaRPr>
          </a:p>
        </p:txBody>
      </p:sp>
      <p:pic>
        <p:nvPicPr>
          <p:cNvPr id="18" name="Picture 17">
            <a:extLst>
              <a:ext uri="{FF2B5EF4-FFF2-40B4-BE49-F238E27FC236}">
                <a16:creationId xmlns:a16="http://schemas.microsoft.com/office/drawing/2014/main" id="{869961F7-66DB-F048-B31B-C0698BDAF4E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0370"/>
          <a:stretch/>
        </p:blipFill>
        <p:spPr>
          <a:xfrm rot="509709">
            <a:off x="701624" y="4953256"/>
            <a:ext cx="1837423" cy="380909"/>
          </a:xfrm>
          <a:prstGeom prst="rect">
            <a:avLst/>
          </a:prstGeom>
        </p:spPr>
      </p:pic>
      <p:cxnSp>
        <p:nvCxnSpPr>
          <p:cNvPr id="19" name="Straight Arrow Connector 18">
            <a:extLst>
              <a:ext uri="{FF2B5EF4-FFF2-40B4-BE49-F238E27FC236}">
                <a16:creationId xmlns:a16="http://schemas.microsoft.com/office/drawing/2014/main" id="{12A8EEFC-A14C-6C42-972A-6F8CA9FBAC1A}"/>
              </a:ext>
            </a:extLst>
          </p:cNvPr>
          <p:cNvCxnSpPr/>
          <p:nvPr/>
        </p:nvCxnSpPr>
        <p:spPr>
          <a:xfrm>
            <a:off x="683568" y="4581128"/>
            <a:ext cx="360040" cy="576064"/>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37FCDBED-1F52-5C4C-8BBA-217A842B1B4A}"/>
              </a:ext>
            </a:extLst>
          </p:cNvPr>
          <p:cNvCxnSpPr/>
          <p:nvPr/>
        </p:nvCxnSpPr>
        <p:spPr>
          <a:xfrm>
            <a:off x="803485" y="4589948"/>
            <a:ext cx="360040" cy="576064"/>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9B7807AD-F519-0C49-84BE-84A13AF2A174}"/>
              </a:ext>
            </a:extLst>
          </p:cNvPr>
          <p:cNvCxnSpPr/>
          <p:nvPr/>
        </p:nvCxnSpPr>
        <p:spPr>
          <a:xfrm>
            <a:off x="961394" y="4572308"/>
            <a:ext cx="360040" cy="576064"/>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 name="Straight Arrow Connector 22">
            <a:extLst>
              <a:ext uri="{FF2B5EF4-FFF2-40B4-BE49-F238E27FC236}">
                <a16:creationId xmlns:a16="http://schemas.microsoft.com/office/drawing/2014/main" id="{B3BE0930-B752-8D47-8EE1-DC7086EF6FBD}"/>
              </a:ext>
            </a:extLst>
          </p:cNvPr>
          <p:cNvCxnSpPr/>
          <p:nvPr/>
        </p:nvCxnSpPr>
        <p:spPr>
          <a:xfrm>
            <a:off x="1130660" y="4572308"/>
            <a:ext cx="360040" cy="576064"/>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pic>
        <p:nvPicPr>
          <p:cNvPr id="24" name="Picture 23">
            <a:extLst>
              <a:ext uri="{FF2B5EF4-FFF2-40B4-BE49-F238E27FC236}">
                <a16:creationId xmlns:a16="http://schemas.microsoft.com/office/drawing/2014/main" id="{56CE4AE7-78D0-E44A-8FEF-89363570EF88}"/>
              </a:ext>
            </a:extLst>
          </p:cNvPr>
          <p:cNvPicPr>
            <a:picLocks noChangeAspect="1"/>
          </p:cNvPicPr>
          <p:nvPr/>
        </p:nvPicPr>
        <p:blipFill>
          <a:blip r:embed="rId3">
            <a:extLst>
              <a:ext uri="{BEBA8EAE-BF5A-486C-A8C5-ECC9F3942E4B}">
                <a14:imgProps xmlns:a14="http://schemas.microsoft.com/office/drawing/2010/main">
                  <a14:imgLayer r:embed="rId4">
                    <a14:imgEffect>
                      <a14:saturation sat="183000"/>
                    </a14:imgEffect>
                  </a14:imgLayer>
                </a14:imgProps>
              </a:ext>
              <a:ext uri="{28A0092B-C50C-407E-A947-70E740481C1C}">
                <a14:useLocalDpi xmlns:a14="http://schemas.microsoft.com/office/drawing/2010/main" val="0"/>
              </a:ext>
            </a:extLst>
          </a:blip>
          <a:stretch>
            <a:fillRect/>
          </a:stretch>
        </p:blipFill>
        <p:spPr>
          <a:xfrm>
            <a:off x="4987585" y="5211596"/>
            <a:ext cx="1496870" cy="856794"/>
          </a:xfrm>
          <a:prstGeom prst="rect">
            <a:avLst/>
          </a:prstGeom>
        </p:spPr>
      </p:pic>
      <p:sp>
        <p:nvSpPr>
          <p:cNvPr id="25" name="TextBox 24">
            <a:extLst>
              <a:ext uri="{FF2B5EF4-FFF2-40B4-BE49-F238E27FC236}">
                <a16:creationId xmlns:a16="http://schemas.microsoft.com/office/drawing/2014/main" id="{7A4CA8A4-385A-D640-8F0D-8DE026AC492F}"/>
              </a:ext>
            </a:extLst>
          </p:cNvPr>
          <p:cNvSpPr txBox="1"/>
          <p:nvPr/>
        </p:nvSpPr>
        <p:spPr>
          <a:xfrm>
            <a:off x="5034403" y="6052964"/>
            <a:ext cx="1673931" cy="307777"/>
          </a:xfrm>
          <a:prstGeom prst="rect">
            <a:avLst/>
          </a:prstGeom>
          <a:noFill/>
        </p:spPr>
        <p:txBody>
          <a:bodyPr wrap="square" rtlCol="0">
            <a:spAutoFit/>
          </a:bodyPr>
          <a:lstStyle/>
          <a:p>
            <a:r>
              <a:rPr lang="en-GB" sz="1400" dirty="0"/>
              <a:t>Green vegetable</a:t>
            </a:r>
          </a:p>
        </p:txBody>
      </p:sp>
      <p:sp>
        <p:nvSpPr>
          <p:cNvPr id="26" name="Arrow: Right 14">
            <a:extLst>
              <a:ext uri="{FF2B5EF4-FFF2-40B4-BE49-F238E27FC236}">
                <a16:creationId xmlns:a16="http://schemas.microsoft.com/office/drawing/2014/main" id="{BED79C6C-F5FD-9940-AA82-93A3011753F1}"/>
              </a:ext>
            </a:extLst>
          </p:cNvPr>
          <p:cNvSpPr/>
          <p:nvPr/>
        </p:nvSpPr>
        <p:spPr>
          <a:xfrm rot="2933755">
            <a:off x="4896280" y="4664759"/>
            <a:ext cx="845058" cy="624942"/>
          </a:xfrm>
          <a:prstGeom prst="rightArrow">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F8FFF6EA-CF2E-5347-B380-AE879A0464E0}"/>
              </a:ext>
            </a:extLst>
          </p:cNvPr>
          <p:cNvSpPr txBox="1"/>
          <p:nvPr/>
        </p:nvSpPr>
        <p:spPr>
          <a:xfrm>
            <a:off x="4207213" y="4382674"/>
            <a:ext cx="900288" cy="276999"/>
          </a:xfrm>
          <a:prstGeom prst="rect">
            <a:avLst/>
          </a:prstGeom>
          <a:noFill/>
        </p:spPr>
        <p:txBody>
          <a:bodyPr wrap="square" rtlCol="0">
            <a:spAutoFit/>
          </a:bodyPr>
          <a:lstStyle/>
          <a:p>
            <a:r>
              <a:rPr lang="en-GB" sz="1200" dirty="0"/>
              <a:t>White light</a:t>
            </a:r>
          </a:p>
        </p:txBody>
      </p:sp>
      <p:cxnSp>
        <p:nvCxnSpPr>
          <p:cNvPr id="28" name="Straight Arrow Connector 27">
            <a:extLst>
              <a:ext uri="{FF2B5EF4-FFF2-40B4-BE49-F238E27FC236}">
                <a16:creationId xmlns:a16="http://schemas.microsoft.com/office/drawing/2014/main" id="{5C177A15-4EF8-3847-A3BC-74BA52A8AE8F}"/>
              </a:ext>
            </a:extLst>
          </p:cNvPr>
          <p:cNvCxnSpPr/>
          <p:nvPr/>
        </p:nvCxnSpPr>
        <p:spPr>
          <a:xfrm flipV="1">
            <a:off x="1490700" y="4860340"/>
            <a:ext cx="1066403" cy="305672"/>
          </a:xfrm>
          <a:prstGeom prst="straightConnector1">
            <a:avLst/>
          </a:prstGeom>
          <a:ln>
            <a:solidFill>
              <a:srgbClr val="00B050"/>
            </a:solidFill>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39ABF551-316A-A744-A0C9-A9B69D242BB7}"/>
              </a:ext>
            </a:extLst>
          </p:cNvPr>
          <p:cNvCxnSpPr>
            <a:cxnSpLocks/>
          </p:cNvCxnSpPr>
          <p:nvPr/>
        </p:nvCxnSpPr>
        <p:spPr>
          <a:xfrm flipV="1">
            <a:off x="1309553" y="4494270"/>
            <a:ext cx="921152" cy="628011"/>
          </a:xfrm>
          <a:prstGeom prst="straightConnector1">
            <a:avLst/>
          </a:prstGeom>
          <a:ln>
            <a:solidFill>
              <a:srgbClr val="00B050"/>
            </a:solidFill>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570FE5EF-43B6-FC4B-948D-3CC072133525}"/>
              </a:ext>
            </a:extLst>
          </p:cNvPr>
          <p:cNvCxnSpPr>
            <a:cxnSpLocks/>
          </p:cNvCxnSpPr>
          <p:nvPr/>
        </p:nvCxnSpPr>
        <p:spPr>
          <a:xfrm flipV="1">
            <a:off x="1164804" y="5071300"/>
            <a:ext cx="1169463" cy="102366"/>
          </a:xfrm>
          <a:prstGeom prst="straightConnector1">
            <a:avLst/>
          </a:prstGeom>
          <a:ln>
            <a:solidFill>
              <a:srgbClr val="00B050"/>
            </a:solidFill>
            <a:tailEnd type="triangle"/>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EEAFE37B-5DDD-A848-9F4E-6993C7ABD5D8}"/>
              </a:ext>
            </a:extLst>
          </p:cNvPr>
          <p:cNvCxnSpPr>
            <a:cxnSpLocks/>
          </p:cNvCxnSpPr>
          <p:nvPr/>
        </p:nvCxnSpPr>
        <p:spPr>
          <a:xfrm flipH="1" flipV="1">
            <a:off x="427553" y="4799214"/>
            <a:ext cx="631716" cy="356032"/>
          </a:xfrm>
          <a:prstGeom prst="straightConnector1">
            <a:avLst/>
          </a:prstGeom>
          <a:ln>
            <a:solidFill>
              <a:srgbClr val="00B050"/>
            </a:solidFill>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D57A3145-FDB2-B144-A21B-C3E8782CC61E}"/>
              </a:ext>
            </a:extLst>
          </p:cNvPr>
          <p:cNvCxnSpPr>
            <a:cxnSpLocks/>
          </p:cNvCxnSpPr>
          <p:nvPr/>
        </p:nvCxnSpPr>
        <p:spPr>
          <a:xfrm flipV="1">
            <a:off x="6178867" y="4680579"/>
            <a:ext cx="637208" cy="419366"/>
          </a:xfrm>
          <a:prstGeom prst="straightConnector1">
            <a:avLst/>
          </a:prstGeom>
          <a:ln w="73025">
            <a:solidFill>
              <a:srgbClr val="00B050"/>
            </a:solidFill>
            <a:tailEnd type="triangle"/>
          </a:ln>
        </p:spPr>
        <p:style>
          <a:lnRef idx="2">
            <a:schemeClr val="accent1"/>
          </a:lnRef>
          <a:fillRef idx="0">
            <a:schemeClr val="accent1"/>
          </a:fillRef>
          <a:effectRef idx="1">
            <a:schemeClr val="accent1"/>
          </a:effectRef>
          <a:fontRef idx="minor">
            <a:schemeClr val="tx1"/>
          </a:fontRef>
        </p:style>
      </p:cxnSp>
      <p:sp>
        <p:nvSpPr>
          <p:cNvPr id="33" name="TextBox 32">
            <a:extLst>
              <a:ext uri="{FF2B5EF4-FFF2-40B4-BE49-F238E27FC236}">
                <a16:creationId xmlns:a16="http://schemas.microsoft.com/office/drawing/2014/main" id="{26358958-0C68-F949-B613-0443D2EF8327}"/>
              </a:ext>
            </a:extLst>
          </p:cNvPr>
          <p:cNvSpPr txBox="1"/>
          <p:nvPr/>
        </p:nvSpPr>
        <p:spPr>
          <a:xfrm>
            <a:off x="7308304" y="5122281"/>
            <a:ext cx="1152128" cy="584775"/>
          </a:xfrm>
          <a:prstGeom prst="rect">
            <a:avLst/>
          </a:prstGeom>
          <a:noFill/>
        </p:spPr>
        <p:txBody>
          <a:bodyPr wrap="square" rtlCol="0">
            <a:spAutoFit/>
          </a:bodyPr>
          <a:lstStyle/>
          <a:p>
            <a:r>
              <a:rPr lang="en-GB" sz="1600" b="1" dirty="0">
                <a:solidFill>
                  <a:srgbClr val="00B050"/>
                </a:solidFill>
              </a:rPr>
              <a:t>Green only reflected</a:t>
            </a:r>
          </a:p>
        </p:txBody>
      </p:sp>
    </p:spTree>
    <p:extLst>
      <p:ext uri="{BB962C8B-B14F-4D97-AF65-F5344CB8AC3E}">
        <p14:creationId xmlns:p14="http://schemas.microsoft.com/office/powerpoint/2010/main" val="4135458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F88725B-F0D8-4A87-A093-C0897D854F9A}"/>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5862"/>
                    </a14:imgEffect>
                    <a14:imgEffect>
                      <a14:saturation sat="212000"/>
                    </a14:imgEffect>
                  </a14:imgLayer>
                </a14:imgProps>
              </a:ext>
              <a:ext uri="{28A0092B-C50C-407E-A947-70E740481C1C}">
                <a14:useLocalDpi xmlns:a14="http://schemas.microsoft.com/office/drawing/2010/main" val="0"/>
              </a:ext>
            </a:extLst>
          </a:blip>
          <a:srcRect r="85273"/>
          <a:stretch/>
        </p:blipFill>
        <p:spPr>
          <a:xfrm>
            <a:off x="4467398" y="1052736"/>
            <a:ext cx="352148" cy="1584176"/>
          </a:xfrm>
          <a:prstGeom prst="rect">
            <a:avLst/>
          </a:prstGeom>
          <a:noFill/>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69" y="672798"/>
            <a:ext cx="9155233" cy="5759718"/>
          </a:xfrm>
          <a:prstGeom prst="rect">
            <a:avLst/>
          </a:prstGeom>
          <a:noFill/>
        </p:spPr>
        <p:txBody>
          <a:bodyPr wrap="square" rtlCol="0">
            <a:spAutoFit/>
          </a:bodyPr>
          <a:lstStyle/>
          <a:p>
            <a:pPr>
              <a:lnSpc>
                <a:spcPct val="150000"/>
              </a:lnSpc>
            </a:pPr>
            <a:r>
              <a:rPr lang="en-GB" sz="2400" dirty="0"/>
              <a:t>8.  </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r>
              <a:rPr lang="en-GB" sz="2400" dirty="0"/>
              <a:t>        a. Copy and complete the two light rays on the diagram.</a:t>
            </a:r>
          </a:p>
          <a:p>
            <a:pPr>
              <a:lnSpc>
                <a:spcPct val="150000"/>
              </a:lnSpc>
            </a:pPr>
            <a:r>
              <a:rPr lang="en-GB" sz="2400" dirty="0"/>
              <a:t>        b. Label the principle axis, object and focal length on the diagram.</a:t>
            </a:r>
          </a:p>
          <a:p>
            <a:pPr>
              <a:lnSpc>
                <a:spcPct val="150000"/>
              </a:lnSpc>
            </a:pPr>
            <a:r>
              <a:rPr lang="en-GB" sz="2400" dirty="0"/>
              <a:t>        c. Describe the image produced by the above lens.</a:t>
            </a:r>
          </a:p>
          <a:p>
            <a:pPr>
              <a:lnSpc>
                <a:spcPct val="150000"/>
              </a:lnSpc>
            </a:pPr>
            <a:r>
              <a:rPr lang="en-GB" sz="2400" dirty="0"/>
              <a:t>               </a:t>
            </a:r>
            <a:r>
              <a:rPr lang="en-GB" sz="2400" dirty="0">
                <a:solidFill>
                  <a:srgbClr val="00B050"/>
                </a:solidFill>
              </a:rPr>
              <a:t>Inverted, laterally inverted, magnified, real  </a:t>
            </a:r>
          </a:p>
          <a:p>
            <a:r>
              <a:rPr lang="en-GB" sz="2400" dirty="0"/>
              <a:t>9. A 12cm object viewed in a convex lens has an image size of 54cm.</a:t>
            </a:r>
          </a:p>
          <a:p>
            <a:r>
              <a:rPr lang="en-GB" sz="2400" dirty="0"/>
              <a:t>      Calculate the magnification of the lens. </a:t>
            </a:r>
          </a:p>
          <a:p>
            <a:pPr>
              <a:lnSpc>
                <a:spcPct val="150000"/>
              </a:lnSpc>
            </a:pPr>
            <a:r>
              <a:rPr lang="en-GB" sz="2400" dirty="0">
                <a:solidFill>
                  <a:srgbClr val="00B050"/>
                </a:solidFill>
              </a:rPr>
              <a:t>             Magnification = image height/object height   = 54/12  =   x4.5</a:t>
            </a:r>
          </a:p>
        </p:txBody>
      </p:sp>
      <p:cxnSp>
        <p:nvCxnSpPr>
          <p:cNvPr id="5" name="Straight Connector 4">
            <a:extLst>
              <a:ext uri="{FF2B5EF4-FFF2-40B4-BE49-F238E27FC236}">
                <a16:creationId xmlns:a16="http://schemas.microsoft.com/office/drawing/2014/main" id="{5E9C9DE7-6402-41DE-A557-6C64AE93BA4B}"/>
              </a:ext>
            </a:extLst>
          </p:cNvPr>
          <p:cNvCxnSpPr/>
          <p:nvPr/>
        </p:nvCxnSpPr>
        <p:spPr>
          <a:xfrm>
            <a:off x="2051720" y="1844824"/>
            <a:ext cx="5328592" cy="0"/>
          </a:xfrm>
          <a:prstGeom prst="line">
            <a:avLst/>
          </a:prstGeom>
          <a:ln w="15875">
            <a:solidFill>
              <a:schemeClr val="tx1"/>
            </a:solidFill>
          </a:ln>
        </p:spPr>
        <p:style>
          <a:lnRef idx="2">
            <a:schemeClr val="accent1"/>
          </a:lnRef>
          <a:fillRef idx="0">
            <a:schemeClr val="accent1"/>
          </a:fillRef>
          <a:effectRef idx="1">
            <a:schemeClr val="accent1"/>
          </a:effectRef>
          <a:fontRef idx="minor">
            <a:schemeClr val="tx1"/>
          </a:fontRef>
        </p:style>
      </p:cxnSp>
      <p:pic>
        <p:nvPicPr>
          <p:cNvPr id="11" name="Picture 10">
            <a:extLst>
              <a:ext uri="{FF2B5EF4-FFF2-40B4-BE49-F238E27FC236}">
                <a16:creationId xmlns:a16="http://schemas.microsoft.com/office/drawing/2014/main" id="{FEA7E622-033A-4D0B-912F-99D1C294D4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5736" y="1330020"/>
            <a:ext cx="389603" cy="468765"/>
          </a:xfrm>
          <a:prstGeom prst="rect">
            <a:avLst/>
          </a:prstGeom>
        </p:spPr>
      </p:pic>
      <p:cxnSp>
        <p:nvCxnSpPr>
          <p:cNvPr id="13" name="Straight Connector 12">
            <a:extLst>
              <a:ext uri="{FF2B5EF4-FFF2-40B4-BE49-F238E27FC236}">
                <a16:creationId xmlns:a16="http://schemas.microsoft.com/office/drawing/2014/main" id="{60A6DB69-C0FE-48C1-A92E-EF6B5E6DCF27}"/>
              </a:ext>
            </a:extLst>
          </p:cNvPr>
          <p:cNvCxnSpPr/>
          <p:nvPr/>
        </p:nvCxnSpPr>
        <p:spPr>
          <a:xfrm>
            <a:off x="3059832" y="1844824"/>
            <a:ext cx="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AD13760E-97B2-4599-909E-340C9490770F}"/>
              </a:ext>
            </a:extLst>
          </p:cNvPr>
          <p:cNvCxnSpPr>
            <a:cxnSpLocks/>
          </p:cNvCxnSpPr>
          <p:nvPr/>
        </p:nvCxnSpPr>
        <p:spPr>
          <a:xfrm flipV="1">
            <a:off x="3059832" y="1844824"/>
            <a:ext cx="0" cy="7200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36CD8952-26D4-495F-A2CF-75561E128F9C}"/>
              </a:ext>
            </a:extLst>
          </p:cNvPr>
          <p:cNvCxnSpPr>
            <a:cxnSpLocks/>
          </p:cNvCxnSpPr>
          <p:nvPr/>
        </p:nvCxnSpPr>
        <p:spPr>
          <a:xfrm>
            <a:off x="3212232" y="2069232"/>
            <a:ext cx="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901FC380-DDA0-471F-B99E-50FB43289A92}"/>
              </a:ext>
            </a:extLst>
          </p:cNvPr>
          <p:cNvCxnSpPr>
            <a:cxnSpLocks/>
          </p:cNvCxnSpPr>
          <p:nvPr/>
        </p:nvCxnSpPr>
        <p:spPr>
          <a:xfrm flipV="1">
            <a:off x="5868144" y="1844824"/>
            <a:ext cx="0" cy="7200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3" name="TextBox 22">
            <a:extLst>
              <a:ext uri="{FF2B5EF4-FFF2-40B4-BE49-F238E27FC236}">
                <a16:creationId xmlns:a16="http://schemas.microsoft.com/office/drawing/2014/main" id="{EFC2C7BC-53B8-4D01-9718-C12D1ACBB519}"/>
              </a:ext>
            </a:extLst>
          </p:cNvPr>
          <p:cNvSpPr txBox="1"/>
          <p:nvPr/>
        </p:nvSpPr>
        <p:spPr>
          <a:xfrm>
            <a:off x="5754554" y="1907876"/>
            <a:ext cx="216024" cy="276999"/>
          </a:xfrm>
          <a:prstGeom prst="rect">
            <a:avLst/>
          </a:prstGeom>
          <a:noFill/>
        </p:spPr>
        <p:txBody>
          <a:bodyPr wrap="square" rtlCol="0">
            <a:spAutoFit/>
          </a:bodyPr>
          <a:lstStyle/>
          <a:p>
            <a:r>
              <a:rPr lang="en-GB" sz="1200" dirty="0"/>
              <a:t>F</a:t>
            </a:r>
          </a:p>
        </p:txBody>
      </p:sp>
      <p:sp>
        <p:nvSpPr>
          <p:cNvPr id="24" name="TextBox 23">
            <a:extLst>
              <a:ext uri="{FF2B5EF4-FFF2-40B4-BE49-F238E27FC236}">
                <a16:creationId xmlns:a16="http://schemas.microsoft.com/office/drawing/2014/main" id="{267FA1B2-02EA-4B6E-B154-E560709112AC}"/>
              </a:ext>
            </a:extLst>
          </p:cNvPr>
          <p:cNvSpPr txBox="1"/>
          <p:nvPr/>
        </p:nvSpPr>
        <p:spPr>
          <a:xfrm>
            <a:off x="2917180" y="1905807"/>
            <a:ext cx="216024" cy="276999"/>
          </a:xfrm>
          <a:prstGeom prst="rect">
            <a:avLst/>
          </a:prstGeom>
          <a:noFill/>
        </p:spPr>
        <p:txBody>
          <a:bodyPr wrap="square" rtlCol="0">
            <a:spAutoFit/>
          </a:bodyPr>
          <a:lstStyle/>
          <a:p>
            <a:r>
              <a:rPr lang="en-GB" sz="1200" dirty="0"/>
              <a:t>F</a:t>
            </a:r>
          </a:p>
        </p:txBody>
      </p:sp>
      <p:cxnSp>
        <p:nvCxnSpPr>
          <p:cNvPr id="31" name="Straight Connector 30">
            <a:extLst>
              <a:ext uri="{FF2B5EF4-FFF2-40B4-BE49-F238E27FC236}">
                <a16:creationId xmlns:a16="http://schemas.microsoft.com/office/drawing/2014/main" id="{61F4C7A7-AA9A-4AAC-8F39-CE762E7E1D60}"/>
              </a:ext>
            </a:extLst>
          </p:cNvPr>
          <p:cNvCxnSpPr>
            <a:endCxn id="11" idx="0"/>
          </p:cNvCxnSpPr>
          <p:nvPr/>
        </p:nvCxnSpPr>
        <p:spPr>
          <a:xfrm flipH="1">
            <a:off x="2390538" y="1330020"/>
            <a:ext cx="2216248"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564B10B8-0767-4C69-8232-E26C35BDCE03}"/>
              </a:ext>
            </a:extLst>
          </p:cNvPr>
          <p:cNvCxnSpPr>
            <a:cxnSpLocks/>
            <a:endCxn id="11" idx="0"/>
          </p:cNvCxnSpPr>
          <p:nvPr/>
        </p:nvCxnSpPr>
        <p:spPr>
          <a:xfrm flipH="1" flipV="1">
            <a:off x="2390538" y="1330020"/>
            <a:ext cx="2216248" cy="51480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B9262CFA-2621-4707-AFC7-479A20500AE4}"/>
              </a:ext>
            </a:extLst>
          </p:cNvPr>
          <p:cNvCxnSpPr>
            <a:cxnSpLocks/>
          </p:cNvCxnSpPr>
          <p:nvPr/>
        </p:nvCxnSpPr>
        <p:spPr>
          <a:xfrm>
            <a:off x="4606786" y="1844824"/>
            <a:ext cx="3421598" cy="792088"/>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7272AE68-ADC5-4B6A-A7F6-4F1704AF6A96}"/>
              </a:ext>
            </a:extLst>
          </p:cNvPr>
          <p:cNvCxnSpPr/>
          <p:nvPr/>
        </p:nvCxnSpPr>
        <p:spPr>
          <a:xfrm>
            <a:off x="4606786" y="1330020"/>
            <a:ext cx="3421598" cy="1450908"/>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DFC2E841-7936-4E9D-9C4D-3425E04A6471}"/>
              </a:ext>
            </a:extLst>
          </p:cNvPr>
          <p:cNvSpPr txBox="1"/>
          <p:nvPr/>
        </p:nvSpPr>
        <p:spPr>
          <a:xfrm>
            <a:off x="7236296" y="1475491"/>
            <a:ext cx="1337726" cy="307777"/>
          </a:xfrm>
          <a:prstGeom prst="rect">
            <a:avLst/>
          </a:prstGeom>
          <a:noFill/>
        </p:spPr>
        <p:txBody>
          <a:bodyPr wrap="square" rtlCol="0">
            <a:spAutoFit/>
          </a:bodyPr>
          <a:lstStyle/>
          <a:p>
            <a:r>
              <a:rPr lang="en-GB" sz="1400" b="1" dirty="0">
                <a:solidFill>
                  <a:srgbClr val="00B050"/>
                </a:solidFill>
              </a:rPr>
              <a:t>Principle axis</a:t>
            </a:r>
          </a:p>
        </p:txBody>
      </p:sp>
      <p:cxnSp>
        <p:nvCxnSpPr>
          <p:cNvPr id="21" name="Straight Arrow Connector 20">
            <a:extLst>
              <a:ext uri="{FF2B5EF4-FFF2-40B4-BE49-F238E27FC236}">
                <a16:creationId xmlns:a16="http://schemas.microsoft.com/office/drawing/2014/main" id="{D17780B6-08F9-4839-B37F-CB757FF92233}"/>
              </a:ext>
            </a:extLst>
          </p:cNvPr>
          <p:cNvCxnSpPr/>
          <p:nvPr/>
        </p:nvCxnSpPr>
        <p:spPr>
          <a:xfrm>
            <a:off x="3059832" y="2182806"/>
            <a:ext cx="1546954" cy="0"/>
          </a:xfrm>
          <a:prstGeom prst="straightConnector1">
            <a:avLst/>
          </a:prstGeom>
          <a:ln>
            <a:solidFill>
              <a:srgbClr val="00B050"/>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22" name="TextBox 21">
            <a:extLst>
              <a:ext uri="{FF2B5EF4-FFF2-40B4-BE49-F238E27FC236}">
                <a16:creationId xmlns:a16="http://schemas.microsoft.com/office/drawing/2014/main" id="{F654C368-6D8B-4829-ACEA-2CED64B7C2C9}"/>
              </a:ext>
            </a:extLst>
          </p:cNvPr>
          <p:cNvSpPr txBox="1"/>
          <p:nvPr/>
        </p:nvSpPr>
        <p:spPr>
          <a:xfrm>
            <a:off x="3275856" y="2348880"/>
            <a:ext cx="1080120" cy="276999"/>
          </a:xfrm>
          <a:prstGeom prst="rect">
            <a:avLst/>
          </a:prstGeom>
          <a:noFill/>
        </p:spPr>
        <p:txBody>
          <a:bodyPr wrap="square" rtlCol="0">
            <a:spAutoFit/>
          </a:bodyPr>
          <a:lstStyle/>
          <a:p>
            <a:r>
              <a:rPr lang="en-GB" sz="1200" b="1" dirty="0">
                <a:solidFill>
                  <a:srgbClr val="00B050"/>
                </a:solidFill>
              </a:rPr>
              <a:t>Focal length</a:t>
            </a:r>
          </a:p>
        </p:txBody>
      </p:sp>
      <p:sp>
        <p:nvSpPr>
          <p:cNvPr id="25" name="TextBox 24">
            <a:extLst>
              <a:ext uri="{FF2B5EF4-FFF2-40B4-BE49-F238E27FC236}">
                <a16:creationId xmlns:a16="http://schemas.microsoft.com/office/drawing/2014/main" id="{66914650-7744-41AF-8372-B54DA6AA1DF2}"/>
              </a:ext>
            </a:extLst>
          </p:cNvPr>
          <p:cNvSpPr txBox="1"/>
          <p:nvPr/>
        </p:nvSpPr>
        <p:spPr>
          <a:xfrm>
            <a:off x="1742465" y="1248342"/>
            <a:ext cx="648072" cy="276999"/>
          </a:xfrm>
          <a:prstGeom prst="rect">
            <a:avLst/>
          </a:prstGeom>
          <a:noFill/>
        </p:spPr>
        <p:txBody>
          <a:bodyPr wrap="square" rtlCol="0">
            <a:spAutoFit/>
          </a:bodyPr>
          <a:lstStyle/>
          <a:p>
            <a:r>
              <a:rPr lang="en-GB" sz="1200" b="1" dirty="0">
                <a:solidFill>
                  <a:srgbClr val="00B050"/>
                </a:solidFill>
              </a:rPr>
              <a:t>Object</a:t>
            </a:r>
          </a:p>
        </p:txBody>
      </p:sp>
      <p:sp>
        <p:nvSpPr>
          <p:cNvPr id="26" name="Title 1">
            <a:extLst>
              <a:ext uri="{FF2B5EF4-FFF2-40B4-BE49-F238E27FC236}">
                <a16:creationId xmlns:a16="http://schemas.microsoft.com/office/drawing/2014/main" id="{C526B335-7AA5-9746-8086-CA144A27DC00}"/>
              </a:ext>
            </a:extLst>
          </p:cNvPr>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1–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 (Physics only)</a:t>
            </a:r>
          </a:p>
        </p:txBody>
      </p:sp>
    </p:spTree>
    <p:extLst>
      <p:ext uri="{BB962C8B-B14F-4D97-AF65-F5344CB8AC3E}">
        <p14:creationId xmlns:p14="http://schemas.microsoft.com/office/powerpoint/2010/main" val="13966009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3730600" cy="5878532"/>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200" b="1" dirty="0">
                <a:solidFill>
                  <a:schemeClr val="tx1">
                    <a:lumMod val="50000"/>
                    <a:lumOff val="50000"/>
                  </a:schemeClr>
                </a:solidFill>
              </a:rPr>
              <a:t>Part 2</a:t>
            </a:r>
          </a:p>
          <a:p>
            <a:endParaRPr lang="en-GB" sz="3200" b="1" dirty="0">
              <a:solidFill>
                <a:schemeClr val="tx1">
                  <a:lumMod val="50000"/>
                  <a:lumOff val="50000"/>
                </a:schemeClr>
              </a:solidFill>
            </a:endParaRPr>
          </a:p>
          <a:p>
            <a:pPr marL="342900" indent="-342900">
              <a:buFont typeface="Arial" panose="020B0604020202020204" pitchFamily="34" charset="0"/>
              <a:buChar char="•"/>
            </a:pPr>
            <a:r>
              <a:rPr lang="en-GB" sz="2000" b="1" dirty="0">
                <a:solidFill>
                  <a:schemeClr val="tx1">
                    <a:lumMod val="50000"/>
                    <a:lumOff val="50000"/>
                  </a:schemeClr>
                </a:solidFill>
              </a:rPr>
              <a:t>Electromagnetic spectrum</a:t>
            </a:r>
          </a:p>
          <a:p>
            <a:pPr marL="342900" indent="-342900">
              <a:buFont typeface="Arial" panose="020B0604020202020204" pitchFamily="34" charset="0"/>
              <a:buChar char="•"/>
            </a:pPr>
            <a:r>
              <a:rPr lang="en-GB" sz="2000" b="1" dirty="0">
                <a:solidFill>
                  <a:schemeClr val="tx1">
                    <a:lumMod val="50000"/>
                    <a:lumOff val="50000"/>
                  </a:schemeClr>
                </a:solidFill>
              </a:rPr>
              <a:t>Radiation and temperature (Physics only)</a:t>
            </a:r>
          </a:p>
          <a:p>
            <a:pPr marL="342900" indent="-342900">
              <a:buFont typeface="Arial" panose="020B0604020202020204" pitchFamily="34" charset="0"/>
              <a:buChar char="•"/>
            </a:pPr>
            <a:r>
              <a:rPr lang="en-GB" sz="2000" b="1" dirty="0">
                <a:solidFill>
                  <a:schemeClr val="tx1">
                    <a:lumMod val="50000"/>
                    <a:lumOff val="50000"/>
                  </a:schemeClr>
                </a:solidFill>
              </a:rPr>
              <a:t>Uses of EM radiation</a:t>
            </a:r>
          </a:p>
          <a:p>
            <a:endParaRPr lang="en-GB" sz="32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304316" y="0"/>
            <a:ext cx="5876196" cy="6525344"/>
          </a:xfrm>
          <a:prstGeom prst="rect">
            <a:avLst/>
          </a:prstGeom>
        </p:spPr>
      </p:pic>
    </p:spTree>
    <p:extLst>
      <p:ext uri="{BB962C8B-B14F-4D97-AF65-F5344CB8AC3E}">
        <p14:creationId xmlns:p14="http://schemas.microsoft.com/office/powerpoint/2010/main" val="4126438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Electromagnetic spectrum</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TextBox 2">
            <a:extLst>
              <a:ext uri="{FF2B5EF4-FFF2-40B4-BE49-F238E27FC236}">
                <a16:creationId xmlns:a16="http://schemas.microsoft.com/office/drawing/2014/main" id="{A2CD8493-FEE3-448A-9B7A-1A3149D2AFCE}"/>
              </a:ext>
            </a:extLst>
          </p:cNvPr>
          <p:cNvSpPr txBox="1"/>
          <p:nvPr/>
        </p:nvSpPr>
        <p:spPr>
          <a:xfrm>
            <a:off x="251520" y="836712"/>
            <a:ext cx="8496944" cy="70788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a:t>Electromagnetic waves are transverse waves that transfer energy from the wave source to an absorber.</a:t>
            </a:r>
          </a:p>
        </p:txBody>
      </p:sp>
      <p:pic>
        <p:nvPicPr>
          <p:cNvPr id="5" name="Picture 4">
            <a:extLst>
              <a:ext uri="{FF2B5EF4-FFF2-40B4-BE49-F238E27FC236}">
                <a16:creationId xmlns:a16="http://schemas.microsoft.com/office/drawing/2014/main" id="{A44CF825-7764-4F58-BD82-52D9AE47A0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721" y="3375407"/>
            <a:ext cx="7920879" cy="2532509"/>
          </a:xfrm>
          <a:prstGeom prst="rect">
            <a:avLst/>
          </a:prstGeom>
        </p:spPr>
      </p:pic>
      <p:sp>
        <p:nvSpPr>
          <p:cNvPr id="6" name="TextBox 5">
            <a:extLst>
              <a:ext uri="{FF2B5EF4-FFF2-40B4-BE49-F238E27FC236}">
                <a16:creationId xmlns:a16="http://schemas.microsoft.com/office/drawing/2014/main" id="{230D084F-A6F8-46AC-8F6A-160425D082D9}"/>
              </a:ext>
            </a:extLst>
          </p:cNvPr>
          <p:cNvSpPr txBox="1"/>
          <p:nvPr/>
        </p:nvSpPr>
        <p:spPr>
          <a:xfrm>
            <a:off x="251519" y="1641575"/>
            <a:ext cx="8481285" cy="1015663"/>
          </a:xfrm>
          <a:prstGeom prst="rect">
            <a:avLst/>
          </a:prstGeom>
          <a:noFill/>
          <a:ln w="25400">
            <a:solidFill>
              <a:schemeClr val="accent6">
                <a:lumMod val="75000"/>
              </a:schemeClr>
            </a:solidFill>
          </a:ln>
        </p:spPr>
        <p:txBody>
          <a:bodyPr wrap="square" rtlCol="0">
            <a:spAutoFit/>
          </a:bodyPr>
          <a:lstStyle/>
          <a:p>
            <a:pPr algn="ctr"/>
            <a:r>
              <a:rPr lang="en-GB" sz="2000" dirty="0"/>
              <a:t>Electromagnetic waves form a </a:t>
            </a:r>
            <a:r>
              <a:rPr lang="en-GB" sz="2000" b="1" dirty="0">
                <a:solidFill>
                  <a:schemeClr val="accent6">
                    <a:lumMod val="75000"/>
                  </a:schemeClr>
                </a:solidFill>
              </a:rPr>
              <a:t>continuous spectrum </a:t>
            </a:r>
            <a:r>
              <a:rPr lang="en-GB" sz="2000" dirty="0"/>
              <a:t>from the shortest gamma waves (&lt; 10</a:t>
            </a:r>
            <a:r>
              <a:rPr lang="en-GB" sz="2000" b="1" baseline="30000" dirty="0"/>
              <a:t>-11</a:t>
            </a:r>
            <a:r>
              <a:rPr lang="en-GB" sz="2000" dirty="0"/>
              <a:t>m wavelength) to radio waves (&gt; 100km wavelength). </a:t>
            </a:r>
          </a:p>
          <a:p>
            <a:pPr algn="ctr"/>
            <a:r>
              <a:rPr lang="en-GB" sz="2000" b="1" dirty="0">
                <a:solidFill>
                  <a:schemeClr val="accent6">
                    <a:lumMod val="75000"/>
                  </a:schemeClr>
                </a:solidFill>
              </a:rPr>
              <a:t>Shorter wavelengths </a:t>
            </a:r>
            <a:r>
              <a:rPr lang="en-GB" sz="2000" dirty="0"/>
              <a:t>have a </a:t>
            </a:r>
            <a:r>
              <a:rPr lang="en-GB" sz="2000" b="1" dirty="0">
                <a:solidFill>
                  <a:schemeClr val="accent6">
                    <a:lumMod val="75000"/>
                  </a:schemeClr>
                </a:solidFill>
              </a:rPr>
              <a:t>higher frequency </a:t>
            </a:r>
            <a:r>
              <a:rPr lang="en-GB" sz="2000" dirty="0"/>
              <a:t>and </a:t>
            </a:r>
            <a:r>
              <a:rPr lang="en-GB" sz="2000" b="1" dirty="0">
                <a:solidFill>
                  <a:schemeClr val="accent6">
                    <a:lumMod val="75000"/>
                  </a:schemeClr>
                </a:solidFill>
              </a:rPr>
              <a:t>higher energy</a:t>
            </a:r>
            <a:r>
              <a:rPr lang="en-GB" sz="2000" dirty="0"/>
              <a:t>.</a:t>
            </a:r>
          </a:p>
        </p:txBody>
      </p:sp>
      <p:sp>
        <p:nvSpPr>
          <p:cNvPr id="7" name="TextBox 6">
            <a:extLst>
              <a:ext uri="{FF2B5EF4-FFF2-40B4-BE49-F238E27FC236}">
                <a16:creationId xmlns:a16="http://schemas.microsoft.com/office/drawing/2014/main" id="{E9E80DE4-C08D-430E-BFE5-8E29A524CDD2}"/>
              </a:ext>
            </a:extLst>
          </p:cNvPr>
          <p:cNvSpPr txBox="1"/>
          <p:nvPr/>
        </p:nvSpPr>
        <p:spPr>
          <a:xfrm>
            <a:off x="239754" y="2777799"/>
            <a:ext cx="8481285" cy="70788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a:t>All electromagnetic waves travel at the same velocity in a vacuum: </a:t>
            </a:r>
          </a:p>
          <a:p>
            <a:pPr algn="ctr"/>
            <a:r>
              <a:rPr lang="en-GB" sz="2000" b="1" dirty="0"/>
              <a:t>300 000 000m/s.</a:t>
            </a:r>
          </a:p>
        </p:txBody>
      </p:sp>
      <p:sp>
        <p:nvSpPr>
          <p:cNvPr id="8" name="TextBox 7">
            <a:extLst>
              <a:ext uri="{FF2B5EF4-FFF2-40B4-BE49-F238E27FC236}">
                <a16:creationId xmlns:a16="http://schemas.microsoft.com/office/drawing/2014/main" id="{FE503251-8C60-4A40-9FE4-9737DC55C17D}"/>
              </a:ext>
            </a:extLst>
          </p:cNvPr>
          <p:cNvSpPr txBox="1"/>
          <p:nvPr/>
        </p:nvSpPr>
        <p:spPr>
          <a:xfrm>
            <a:off x="251519" y="5797638"/>
            <a:ext cx="8784977" cy="707886"/>
          </a:xfrm>
          <a:prstGeom prst="rect">
            <a:avLst/>
          </a:prstGeom>
          <a:noFill/>
        </p:spPr>
        <p:txBody>
          <a:bodyPr wrap="square" rtlCol="0">
            <a:spAutoFit/>
          </a:bodyPr>
          <a:lstStyle/>
          <a:p>
            <a:r>
              <a:rPr lang="en-GB" sz="2000" dirty="0"/>
              <a:t>Our eyes are only able to detect a small range of these waves shown as the visible range above. Some animals can see in ultra violet and some can detect infra red.</a:t>
            </a:r>
          </a:p>
        </p:txBody>
      </p:sp>
    </p:spTree>
    <p:extLst>
      <p:ext uri="{BB962C8B-B14F-4D97-AF65-F5344CB8AC3E}">
        <p14:creationId xmlns:p14="http://schemas.microsoft.com/office/powerpoint/2010/main" val="18881531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1237B6-329B-4574-8D9E-6FD9336A978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467544" y="1844824"/>
            <a:ext cx="1717328" cy="589023"/>
          </a:xfrm>
          <a:prstGeom prst="rect">
            <a:avLst/>
          </a:prstGeom>
        </p:spPr>
      </p:pic>
      <p:pic>
        <p:nvPicPr>
          <p:cNvPr id="8" name="Picture 7">
            <a:extLst>
              <a:ext uri="{FF2B5EF4-FFF2-40B4-BE49-F238E27FC236}">
                <a16:creationId xmlns:a16="http://schemas.microsoft.com/office/drawing/2014/main" id="{F57BC255-8F38-483D-AA96-84401D8DBFF8}"/>
              </a:ext>
            </a:extLst>
          </p:cNvPr>
          <p:cNvPicPr>
            <a:picLocks noChangeAspect="1"/>
          </p:cNvPicPr>
          <p:nvPr/>
        </p:nvPicPr>
        <p:blipFill rotWithShape="1">
          <a:blip r:embed="rId3">
            <a:extLst>
              <a:ext uri="{28A0092B-C50C-407E-A947-70E740481C1C}">
                <a14:useLocalDpi xmlns:a14="http://schemas.microsoft.com/office/drawing/2010/main" val="0"/>
              </a:ext>
            </a:extLst>
          </a:blip>
          <a:srcRect t="40470"/>
          <a:stretch/>
        </p:blipFill>
        <p:spPr>
          <a:xfrm>
            <a:off x="2483768" y="1946203"/>
            <a:ext cx="4005436" cy="487644"/>
          </a:xfrm>
          <a:prstGeom prst="rect">
            <a:avLst/>
          </a:prstGeom>
        </p:spPr>
      </p:pic>
      <p:pic>
        <p:nvPicPr>
          <p:cNvPr id="10" name="Picture 9">
            <a:extLst>
              <a:ext uri="{FF2B5EF4-FFF2-40B4-BE49-F238E27FC236}">
                <a16:creationId xmlns:a16="http://schemas.microsoft.com/office/drawing/2014/main" id="{E05F3226-6F96-4698-81AD-29FB0BCCFB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7723" y="1789614"/>
            <a:ext cx="856014" cy="868070"/>
          </a:xfrm>
          <a:prstGeom prst="rect">
            <a:avLst/>
          </a:prstGeom>
        </p:spPr>
      </p:pic>
      <p:pic>
        <p:nvPicPr>
          <p:cNvPr id="11" name="Picture 10">
            <a:extLst>
              <a:ext uri="{FF2B5EF4-FFF2-40B4-BE49-F238E27FC236}">
                <a16:creationId xmlns:a16="http://schemas.microsoft.com/office/drawing/2014/main" id="{0D88EEB8-C0EA-4A96-A233-7D43941CAC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7784" y="2919294"/>
            <a:ext cx="4005436" cy="819150"/>
          </a:xfrm>
          <a:prstGeom prst="rect">
            <a:avLst/>
          </a:prstGeom>
        </p:spPr>
      </p:pic>
      <p:pic>
        <p:nvPicPr>
          <p:cNvPr id="12" name="Picture 11">
            <a:extLst>
              <a:ext uri="{FF2B5EF4-FFF2-40B4-BE49-F238E27FC236}">
                <a16:creationId xmlns:a16="http://schemas.microsoft.com/office/drawing/2014/main" id="{30339D3D-24B0-4912-81C7-EAB180B556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7784" y="4669626"/>
            <a:ext cx="4005436" cy="819150"/>
          </a:xfrm>
          <a:prstGeom prst="rect">
            <a:avLst/>
          </a:prstGeom>
        </p:spPr>
      </p:pic>
      <p:pic>
        <p:nvPicPr>
          <p:cNvPr id="14" name="Picture 13">
            <a:extLst>
              <a:ext uri="{FF2B5EF4-FFF2-40B4-BE49-F238E27FC236}">
                <a16:creationId xmlns:a16="http://schemas.microsoft.com/office/drawing/2014/main" id="{61AA5FE3-9EBC-499B-81D7-01C6B687EBD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46984" y="3126784"/>
            <a:ext cx="1257492" cy="1090988"/>
          </a:xfrm>
          <a:prstGeom prst="rect">
            <a:avLst/>
          </a:prstGeom>
        </p:spPr>
      </p:pic>
      <p:pic>
        <p:nvPicPr>
          <p:cNvPr id="16" name="Picture 15">
            <a:extLst>
              <a:ext uri="{FF2B5EF4-FFF2-40B4-BE49-F238E27FC236}">
                <a16:creationId xmlns:a16="http://schemas.microsoft.com/office/drawing/2014/main" id="{3DC7BD01-4CFE-4907-8D2E-4CD25A0287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196190">
            <a:off x="610635" y="2883000"/>
            <a:ext cx="1431146" cy="1431146"/>
          </a:xfrm>
          <a:prstGeom prst="rect">
            <a:avLst/>
          </a:prstGeom>
        </p:spPr>
      </p:pic>
      <p:pic>
        <p:nvPicPr>
          <p:cNvPr id="18" name="Picture 17">
            <a:extLst>
              <a:ext uri="{FF2B5EF4-FFF2-40B4-BE49-F238E27FC236}">
                <a16:creationId xmlns:a16="http://schemas.microsoft.com/office/drawing/2014/main" id="{C22DA759-F63B-4E96-AEB3-093EAAF3CEE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221060" y="4815610"/>
            <a:ext cx="1183416" cy="1346332"/>
          </a:xfrm>
          <a:prstGeom prst="rect">
            <a:avLst/>
          </a:prstGeom>
        </p:spPr>
      </p:pic>
      <p:pic>
        <p:nvPicPr>
          <p:cNvPr id="20" name="Picture 19">
            <a:extLst>
              <a:ext uri="{FF2B5EF4-FFF2-40B4-BE49-F238E27FC236}">
                <a16:creationId xmlns:a16="http://schemas.microsoft.com/office/drawing/2014/main" id="{275BF88F-EC1B-4ACF-ABAC-509D8A300751}"/>
              </a:ext>
            </a:extLst>
          </p:cNvPr>
          <p:cNvPicPr>
            <a:picLocks noChangeAspect="1"/>
          </p:cNvPicPr>
          <p:nvPr/>
        </p:nvPicPr>
        <p:blipFill rotWithShape="1">
          <a:blip r:embed="rId8">
            <a:extLst>
              <a:ext uri="{28A0092B-C50C-407E-A947-70E740481C1C}">
                <a14:useLocalDpi xmlns:a14="http://schemas.microsoft.com/office/drawing/2010/main" val="0"/>
              </a:ext>
            </a:extLst>
          </a:blip>
          <a:srcRect l="27797" t="6407" r="36825" b="-1"/>
          <a:stretch/>
        </p:blipFill>
        <p:spPr>
          <a:xfrm>
            <a:off x="948275" y="4526864"/>
            <a:ext cx="1008112" cy="1586226"/>
          </a:xfrm>
          <a:prstGeom prst="rect">
            <a:avLst/>
          </a:prstGeom>
        </p:spPr>
      </p:pic>
      <p:sp>
        <p:nvSpPr>
          <p:cNvPr id="21" name="TextBox 20">
            <a:extLst>
              <a:ext uri="{FF2B5EF4-FFF2-40B4-BE49-F238E27FC236}">
                <a16:creationId xmlns:a16="http://schemas.microsoft.com/office/drawing/2014/main" id="{C416F93D-EB32-4554-ADFA-4259C937BEB2}"/>
              </a:ext>
            </a:extLst>
          </p:cNvPr>
          <p:cNvSpPr txBox="1"/>
          <p:nvPr/>
        </p:nvSpPr>
        <p:spPr>
          <a:xfrm>
            <a:off x="251520" y="836773"/>
            <a:ext cx="6536580" cy="40011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a:t>Examples of transfer of energy by electromagnetic waves</a:t>
            </a:r>
          </a:p>
        </p:txBody>
      </p:sp>
      <p:sp>
        <p:nvSpPr>
          <p:cNvPr id="22" name="TextBox 21">
            <a:extLst>
              <a:ext uri="{FF2B5EF4-FFF2-40B4-BE49-F238E27FC236}">
                <a16:creationId xmlns:a16="http://schemas.microsoft.com/office/drawing/2014/main" id="{65FD3162-1332-4FB9-9465-51497A196386}"/>
              </a:ext>
            </a:extLst>
          </p:cNvPr>
          <p:cNvSpPr txBox="1"/>
          <p:nvPr/>
        </p:nvSpPr>
        <p:spPr>
          <a:xfrm>
            <a:off x="755576" y="1412776"/>
            <a:ext cx="813206" cy="307777"/>
          </a:xfrm>
          <a:prstGeom prst="rect">
            <a:avLst/>
          </a:prstGeom>
          <a:noFill/>
        </p:spPr>
        <p:txBody>
          <a:bodyPr wrap="square" rtlCol="0">
            <a:spAutoFit/>
          </a:bodyPr>
          <a:lstStyle/>
          <a:p>
            <a:r>
              <a:rPr lang="en-GB" sz="1400" b="1" dirty="0"/>
              <a:t>Heater</a:t>
            </a:r>
          </a:p>
        </p:txBody>
      </p:sp>
      <p:sp>
        <p:nvSpPr>
          <p:cNvPr id="23" name="TextBox 22">
            <a:extLst>
              <a:ext uri="{FF2B5EF4-FFF2-40B4-BE49-F238E27FC236}">
                <a16:creationId xmlns:a16="http://schemas.microsoft.com/office/drawing/2014/main" id="{2F17D755-D184-4DA2-A855-EB4A87942BA7}"/>
              </a:ext>
            </a:extLst>
          </p:cNvPr>
          <p:cNvSpPr txBox="1"/>
          <p:nvPr/>
        </p:nvSpPr>
        <p:spPr>
          <a:xfrm>
            <a:off x="3658394" y="1605471"/>
            <a:ext cx="1656184" cy="369332"/>
          </a:xfrm>
          <a:prstGeom prst="rect">
            <a:avLst/>
          </a:prstGeom>
          <a:noFill/>
        </p:spPr>
        <p:txBody>
          <a:bodyPr wrap="square" rtlCol="0">
            <a:spAutoFit/>
          </a:bodyPr>
          <a:lstStyle/>
          <a:p>
            <a:r>
              <a:rPr lang="en-GB" dirty="0"/>
              <a:t>Infra red waves</a:t>
            </a:r>
          </a:p>
        </p:txBody>
      </p:sp>
      <p:sp>
        <p:nvSpPr>
          <p:cNvPr id="24" name="TextBox 23">
            <a:extLst>
              <a:ext uri="{FF2B5EF4-FFF2-40B4-BE49-F238E27FC236}">
                <a16:creationId xmlns:a16="http://schemas.microsoft.com/office/drawing/2014/main" id="{2D12CD5E-8BE6-4AFF-9975-6CEC09847542}"/>
              </a:ext>
            </a:extLst>
          </p:cNvPr>
          <p:cNvSpPr txBox="1"/>
          <p:nvPr/>
        </p:nvSpPr>
        <p:spPr>
          <a:xfrm>
            <a:off x="7031136" y="1167647"/>
            <a:ext cx="1861344" cy="523220"/>
          </a:xfrm>
          <a:prstGeom prst="rect">
            <a:avLst/>
          </a:prstGeom>
          <a:noFill/>
        </p:spPr>
        <p:txBody>
          <a:bodyPr wrap="square" rtlCol="0">
            <a:spAutoFit/>
          </a:bodyPr>
          <a:lstStyle/>
          <a:p>
            <a:pPr algn="ctr"/>
            <a:r>
              <a:rPr lang="en-GB" sz="1400" b="1" dirty="0"/>
              <a:t>Detected by heat sensors in the hand</a:t>
            </a:r>
          </a:p>
        </p:txBody>
      </p:sp>
      <p:sp>
        <p:nvSpPr>
          <p:cNvPr id="25" name="TextBox 24">
            <a:extLst>
              <a:ext uri="{FF2B5EF4-FFF2-40B4-BE49-F238E27FC236}">
                <a16:creationId xmlns:a16="http://schemas.microsoft.com/office/drawing/2014/main" id="{A0962374-031D-4EA4-9E52-2C30F45AABB7}"/>
              </a:ext>
            </a:extLst>
          </p:cNvPr>
          <p:cNvSpPr txBox="1"/>
          <p:nvPr/>
        </p:nvSpPr>
        <p:spPr>
          <a:xfrm>
            <a:off x="920710" y="2889136"/>
            <a:ext cx="648072" cy="307777"/>
          </a:xfrm>
          <a:prstGeom prst="rect">
            <a:avLst/>
          </a:prstGeom>
          <a:noFill/>
        </p:spPr>
        <p:txBody>
          <a:bodyPr wrap="square" rtlCol="0">
            <a:spAutoFit/>
          </a:bodyPr>
          <a:lstStyle/>
          <a:p>
            <a:r>
              <a:rPr lang="en-GB" sz="1400" b="1" dirty="0"/>
              <a:t>Torch</a:t>
            </a:r>
          </a:p>
        </p:txBody>
      </p:sp>
      <p:sp>
        <p:nvSpPr>
          <p:cNvPr id="26" name="TextBox 25">
            <a:extLst>
              <a:ext uri="{FF2B5EF4-FFF2-40B4-BE49-F238E27FC236}">
                <a16:creationId xmlns:a16="http://schemas.microsoft.com/office/drawing/2014/main" id="{8B83E1DF-C528-4CD9-A05C-C218D099709E}"/>
              </a:ext>
            </a:extLst>
          </p:cNvPr>
          <p:cNvSpPr txBox="1"/>
          <p:nvPr/>
        </p:nvSpPr>
        <p:spPr>
          <a:xfrm>
            <a:off x="6993907" y="2657684"/>
            <a:ext cx="1898573" cy="523220"/>
          </a:xfrm>
          <a:prstGeom prst="rect">
            <a:avLst/>
          </a:prstGeom>
          <a:noFill/>
        </p:spPr>
        <p:txBody>
          <a:bodyPr wrap="square" rtlCol="0">
            <a:spAutoFit/>
          </a:bodyPr>
          <a:lstStyle/>
          <a:p>
            <a:pPr algn="ctr"/>
            <a:r>
              <a:rPr lang="en-GB" sz="1400" b="1" dirty="0"/>
              <a:t>Detected by cells in the retina</a:t>
            </a:r>
          </a:p>
        </p:txBody>
      </p:sp>
      <p:sp>
        <p:nvSpPr>
          <p:cNvPr id="27" name="TextBox 26">
            <a:extLst>
              <a:ext uri="{FF2B5EF4-FFF2-40B4-BE49-F238E27FC236}">
                <a16:creationId xmlns:a16="http://schemas.microsoft.com/office/drawing/2014/main" id="{5A4FC41B-47BA-49FD-A851-1D58DBDF2CA6}"/>
              </a:ext>
            </a:extLst>
          </p:cNvPr>
          <p:cNvSpPr txBox="1"/>
          <p:nvPr/>
        </p:nvSpPr>
        <p:spPr>
          <a:xfrm>
            <a:off x="467543" y="4217772"/>
            <a:ext cx="1584177" cy="307777"/>
          </a:xfrm>
          <a:prstGeom prst="rect">
            <a:avLst/>
          </a:prstGeom>
          <a:noFill/>
        </p:spPr>
        <p:txBody>
          <a:bodyPr wrap="square" rtlCol="0">
            <a:spAutoFit/>
          </a:bodyPr>
          <a:lstStyle/>
          <a:p>
            <a:r>
              <a:rPr lang="en-GB" sz="1400" b="1" dirty="0"/>
              <a:t>Radio transmitter</a:t>
            </a:r>
          </a:p>
        </p:txBody>
      </p:sp>
      <p:sp>
        <p:nvSpPr>
          <p:cNvPr id="28" name="TextBox 27">
            <a:extLst>
              <a:ext uri="{FF2B5EF4-FFF2-40B4-BE49-F238E27FC236}">
                <a16:creationId xmlns:a16="http://schemas.microsoft.com/office/drawing/2014/main" id="{6876D096-1AB2-4A03-A54B-97375FD6323D}"/>
              </a:ext>
            </a:extLst>
          </p:cNvPr>
          <p:cNvSpPr txBox="1"/>
          <p:nvPr/>
        </p:nvSpPr>
        <p:spPr>
          <a:xfrm>
            <a:off x="7031136" y="4371660"/>
            <a:ext cx="1861344" cy="523220"/>
          </a:xfrm>
          <a:prstGeom prst="rect">
            <a:avLst/>
          </a:prstGeom>
          <a:noFill/>
        </p:spPr>
        <p:txBody>
          <a:bodyPr wrap="square" rtlCol="0">
            <a:spAutoFit/>
          </a:bodyPr>
          <a:lstStyle/>
          <a:p>
            <a:pPr algn="ctr"/>
            <a:r>
              <a:rPr lang="en-GB" sz="1400" b="1" dirty="0"/>
              <a:t>Detected by the aerial in the radio</a:t>
            </a:r>
          </a:p>
        </p:txBody>
      </p:sp>
      <p:sp>
        <p:nvSpPr>
          <p:cNvPr id="29" name="TextBox 28">
            <a:extLst>
              <a:ext uri="{FF2B5EF4-FFF2-40B4-BE49-F238E27FC236}">
                <a16:creationId xmlns:a16="http://schemas.microsoft.com/office/drawing/2014/main" id="{A000BAAF-AB12-4FDB-81E7-57659A4F18A9}"/>
              </a:ext>
            </a:extLst>
          </p:cNvPr>
          <p:cNvSpPr txBox="1"/>
          <p:nvPr/>
        </p:nvSpPr>
        <p:spPr>
          <a:xfrm>
            <a:off x="3658394" y="2919294"/>
            <a:ext cx="1993726" cy="369332"/>
          </a:xfrm>
          <a:prstGeom prst="rect">
            <a:avLst/>
          </a:prstGeom>
          <a:noFill/>
        </p:spPr>
        <p:txBody>
          <a:bodyPr wrap="square" rtlCol="0">
            <a:spAutoFit/>
          </a:bodyPr>
          <a:lstStyle/>
          <a:p>
            <a:r>
              <a:rPr lang="en-GB" dirty="0"/>
              <a:t>Visible light waves</a:t>
            </a:r>
          </a:p>
        </p:txBody>
      </p:sp>
      <p:sp>
        <p:nvSpPr>
          <p:cNvPr id="30" name="TextBox 29">
            <a:extLst>
              <a:ext uri="{FF2B5EF4-FFF2-40B4-BE49-F238E27FC236}">
                <a16:creationId xmlns:a16="http://schemas.microsoft.com/office/drawing/2014/main" id="{FB9B09F4-A8C9-473E-870A-ED8D36E0C89C}"/>
              </a:ext>
            </a:extLst>
          </p:cNvPr>
          <p:cNvSpPr txBox="1"/>
          <p:nvPr/>
        </p:nvSpPr>
        <p:spPr>
          <a:xfrm>
            <a:off x="3923928" y="4525549"/>
            <a:ext cx="1800200" cy="369332"/>
          </a:xfrm>
          <a:prstGeom prst="rect">
            <a:avLst/>
          </a:prstGeom>
          <a:noFill/>
        </p:spPr>
        <p:txBody>
          <a:bodyPr wrap="square" rtlCol="0">
            <a:spAutoFit/>
          </a:bodyPr>
          <a:lstStyle/>
          <a:p>
            <a:r>
              <a:rPr lang="en-GB" dirty="0"/>
              <a:t>Radio waves</a:t>
            </a:r>
          </a:p>
        </p:txBody>
      </p:sp>
      <p:cxnSp>
        <p:nvCxnSpPr>
          <p:cNvPr id="5" name="Straight Arrow Connector 4">
            <a:extLst>
              <a:ext uri="{FF2B5EF4-FFF2-40B4-BE49-F238E27FC236}">
                <a16:creationId xmlns:a16="http://schemas.microsoft.com/office/drawing/2014/main" id="{3B425833-9A50-406E-9FE7-890911AD372E}"/>
              </a:ext>
            </a:extLst>
          </p:cNvPr>
          <p:cNvCxnSpPr/>
          <p:nvPr/>
        </p:nvCxnSpPr>
        <p:spPr>
          <a:xfrm>
            <a:off x="3347864" y="2564904"/>
            <a:ext cx="2880320"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30">
            <a:extLst>
              <a:ext uri="{FF2B5EF4-FFF2-40B4-BE49-F238E27FC236}">
                <a16:creationId xmlns:a16="http://schemas.microsoft.com/office/drawing/2014/main" id="{C650DB25-CBFD-4704-BF53-5ADEF1DE7183}"/>
              </a:ext>
            </a:extLst>
          </p:cNvPr>
          <p:cNvCxnSpPr/>
          <p:nvPr/>
        </p:nvCxnSpPr>
        <p:spPr>
          <a:xfrm>
            <a:off x="3347864" y="3933056"/>
            <a:ext cx="2880320"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31">
            <a:extLst>
              <a:ext uri="{FF2B5EF4-FFF2-40B4-BE49-F238E27FC236}">
                <a16:creationId xmlns:a16="http://schemas.microsoft.com/office/drawing/2014/main" id="{2C6809B0-2426-4A9E-B831-66867A59D8C6}"/>
              </a:ext>
            </a:extLst>
          </p:cNvPr>
          <p:cNvCxnSpPr/>
          <p:nvPr/>
        </p:nvCxnSpPr>
        <p:spPr>
          <a:xfrm>
            <a:off x="3347864" y="5589240"/>
            <a:ext cx="2880320"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
        <p:nvSpPr>
          <p:cNvPr id="33" name="Title 1">
            <a:extLst>
              <a:ext uri="{FF2B5EF4-FFF2-40B4-BE49-F238E27FC236}">
                <a16:creationId xmlns:a16="http://schemas.microsoft.com/office/drawing/2014/main" id="{D1C6BD98-DF69-D848-9A6A-51D2F4CA64D7}"/>
              </a:ext>
            </a:extLst>
          </p:cNvPr>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Electromagnetic spectrum</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34652436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D5163DE-C949-48EA-A5AC-ABDA470D7ED2}"/>
              </a:ext>
            </a:extLst>
          </p:cNvPr>
          <p:cNvPicPr>
            <a:picLocks noChangeAspect="1"/>
          </p:cNvPicPr>
          <p:nvPr/>
        </p:nvPicPr>
        <p:blipFill rotWithShape="1">
          <a:blip r:embed="rId2">
            <a:extLst>
              <a:ext uri="{28A0092B-C50C-407E-A947-70E740481C1C}">
                <a14:useLocalDpi xmlns:a14="http://schemas.microsoft.com/office/drawing/2010/main" val="0"/>
              </a:ext>
            </a:extLst>
          </a:blip>
          <a:srcRect l="14260"/>
          <a:stretch/>
        </p:blipFill>
        <p:spPr>
          <a:xfrm>
            <a:off x="971600" y="899935"/>
            <a:ext cx="2926581" cy="3166761"/>
          </a:xfrm>
          <a:prstGeom prst="rect">
            <a:avLst/>
          </a:prstGeom>
        </p:spPr>
      </p:pic>
      <p:sp>
        <p:nvSpPr>
          <p:cNvPr id="7" name="TextBox 6">
            <a:extLst>
              <a:ext uri="{FF2B5EF4-FFF2-40B4-BE49-F238E27FC236}">
                <a16:creationId xmlns:a16="http://schemas.microsoft.com/office/drawing/2014/main" id="{267D8494-7E61-40FC-BC58-9B12D60D3D26}"/>
              </a:ext>
            </a:extLst>
          </p:cNvPr>
          <p:cNvSpPr txBox="1"/>
          <p:nvPr/>
        </p:nvSpPr>
        <p:spPr>
          <a:xfrm>
            <a:off x="3892461" y="865908"/>
            <a:ext cx="4856003" cy="3108543"/>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a:solidFill>
                  <a:schemeClr val="accent6">
                    <a:lumMod val="75000"/>
                  </a:schemeClr>
                </a:solidFill>
              </a:rPr>
              <a:t>Visible light </a:t>
            </a:r>
            <a:r>
              <a:rPr lang="en-GB" sz="2000" dirty="0"/>
              <a:t>contains the limited range of frequencies that can be detected by the human eye.</a:t>
            </a:r>
          </a:p>
          <a:p>
            <a:endParaRPr lang="en-GB" sz="800" dirty="0"/>
          </a:p>
          <a:p>
            <a:r>
              <a:rPr lang="en-GB" sz="2000" dirty="0"/>
              <a:t>Each colour within the visible spectrum has its own narrow band of </a:t>
            </a:r>
            <a:r>
              <a:rPr lang="en-GB" sz="2000" b="1" dirty="0">
                <a:solidFill>
                  <a:schemeClr val="accent6">
                    <a:lumMod val="75000"/>
                  </a:schemeClr>
                </a:solidFill>
              </a:rPr>
              <a:t>wavelength</a:t>
            </a:r>
            <a:r>
              <a:rPr lang="en-GB" sz="2000" dirty="0"/>
              <a:t> and </a:t>
            </a:r>
            <a:r>
              <a:rPr lang="en-GB" sz="2000" b="1" dirty="0">
                <a:solidFill>
                  <a:schemeClr val="accent6">
                    <a:lumMod val="75000"/>
                  </a:schemeClr>
                </a:solidFill>
              </a:rPr>
              <a:t>frequency</a:t>
            </a:r>
            <a:r>
              <a:rPr lang="en-GB" sz="2000" dirty="0"/>
              <a:t>.</a:t>
            </a:r>
          </a:p>
          <a:p>
            <a:endParaRPr lang="en-GB" sz="800" dirty="0"/>
          </a:p>
          <a:p>
            <a:r>
              <a:rPr lang="en-GB" sz="2000" dirty="0"/>
              <a:t>Colour filters work by </a:t>
            </a:r>
            <a:r>
              <a:rPr lang="en-GB" sz="2000" b="1" dirty="0">
                <a:solidFill>
                  <a:schemeClr val="accent6">
                    <a:lumMod val="75000"/>
                  </a:schemeClr>
                </a:solidFill>
              </a:rPr>
              <a:t>absorbing certain wavelengths </a:t>
            </a:r>
            <a:r>
              <a:rPr lang="en-GB" sz="2000" dirty="0"/>
              <a:t>(and colour) and </a:t>
            </a:r>
            <a:r>
              <a:rPr lang="en-GB" sz="2000" b="1" dirty="0">
                <a:solidFill>
                  <a:schemeClr val="accent6">
                    <a:lumMod val="75000"/>
                  </a:schemeClr>
                </a:solidFill>
              </a:rPr>
              <a:t>transmitting other wavelengths </a:t>
            </a:r>
            <a:r>
              <a:rPr lang="en-GB" sz="2000" dirty="0"/>
              <a:t>(and colour).</a:t>
            </a:r>
          </a:p>
        </p:txBody>
      </p:sp>
      <p:sp>
        <p:nvSpPr>
          <p:cNvPr id="8" name="TextBox 7">
            <a:extLst>
              <a:ext uri="{FF2B5EF4-FFF2-40B4-BE49-F238E27FC236}">
                <a16:creationId xmlns:a16="http://schemas.microsoft.com/office/drawing/2014/main" id="{B65A4120-3DDC-4D9F-BEB1-0C38DAFA48D4}"/>
              </a:ext>
            </a:extLst>
          </p:cNvPr>
          <p:cNvSpPr txBox="1"/>
          <p:nvPr/>
        </p:nvSpPr>
        <p:spPr>
          <a:xfrm>
            <a:off x="251520" y="836712"/>
            <a:ext cx="1033859" cy="3293209"/>
          </a:xfrm>
          <a:prstGeom prst="rect">
            <a:avLst/>
          </a:prstGeom>
          <a:noFill/>
        </p:spPr>
        <p:txBody>
          <a:bodyPr wrap="square" rtlCol="0">
            <a:spAutoFit/>
          </a:bodyPr>
          <a:lstStyle/>
          <a:p>
            <a:r>
              <a:rPr lang="en-GB" sz="1600" b="1" dirty="0"/>
              <a:t>Red</a:t>
            </a:r>
          </a:p>
          <a:p>
            <a:endParaRPr lang="en-GB" sz="1600" b="1" dirty="0"/>
          </a:p>
          <a:p>
            <a:r>
              <a:rPr lang="en-GB" sz="1600" b="1" dirty="0"/>
              <a:t>Orange</a:t>
            </a:r>
          </a:p>
          <a:p>
            <a:endParaRPr lang="en-GB" sz="1600" b="1" dirty="0"/>
          </a:p>
          <a:p>
            <a:r>
              <a:rPr lang="en-GB" sz="1600" b="1" dirty="0"/>
              <a:t>Yellow</a:t>
            </a:r>
          </a:p>
          <a:p>
            <a:endParaRPr lang="en-GB" sz="1600" b="1" dirty="0"/>
          </a:p>
          <a:p>
            <a:r>
              <a:rPr lang="en-GB" sz="1600" b="1" dirty="0"/>
              <a:t>Green </a:t>
            </a:r>
          </a:p>
          <a:p>
            <a:endParaRPr lang="en-GB" sz="1600" b="1" dirty="0"/>
          </a:p>
          <a:p>
            <a:r>
              <a:rPr lang="en-GB" sz="1600" b="1" dirty="0"/>
              <a:t>Blue</a:t>
            </a:r>
          </a:p>
          <a:p>
            <a:endParaRPr lang="en-GB" sz="1600" b="1" dirty="0"/>
          </a:p>
          <a:p>
            <a:r>
              <a:rPr lang="en-GB" sz="1600" b="1" dirty="0"/>
              <a:t>Indigo</a:t>
            </a:r>
          </a:p>
          <a:p>
            <a:endParaRPr lang="en-GB" sz="1600" b="1" dirty="0"/>
          </a:p>
          <a:p>
            <a:r>
              <a:rPr lang="en-GB" sz="1600" b="1" dirty="0"/>
              <a:t>Violet</a:t>
            </a:r>
            <a:endParaRPr lang="en-GB" sz="1400" b="1"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268999" y="4612321"/>
            <a:ext cx="2324390" cy="1397908"/>
          </a:xfrm>
          <a:prstGeom prst="rect">
            <a:avLst/>
          </a:prstGeom>
          <a:ln>
            <a:solidFill>
              <a:schemeClr val="tx1"/>
            </a:solidFill>
          </a:ln>
        </p:spPr>
      </p:pic>
      <p:sp>
        <p:nvSpPr>
          <p:cNvPr id="10" name="Title 1">
            <a:extLst>
              <a:ext uri="{FF2B5EF4-FFF2-40B4-BE49-F238E27FC236}">
                <a16:creationId xmlns:a16="http://schemas.microsoft.com/office/drawing/2014/main" id="{AEF20C7C-4387-0748-A9AA-7ED6083CEFA7}"/>
              </a:ext>
            </a:extLst>
          </p:cNvPr>
          <p:cNvSpPr>
            <a:spLocks noGrp="1"/>
          </p:cNvSpPr>
          <p:nvPr>
            <p:ph type="ctrTitle"/>
          </p:nvPr>
        </p:nvSpPr>
        <p:spPr>
          <a:xfrm>
            <a:off x="971600" y="35655"/>
            <a:ext cx="817240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Visible light</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2" name="Rectangle 1">
            <a:extLst>
              <a:ext uri="{FF2B5EF4-FFF2-40B4-BE49-F238E27FC236}">
                <a16:creationId xmlns:a16="http://schemas.microsoft.com/office/drawing/2014/main" id="{EB53AA47-E2B7-A94D-A4C0-298A923BE209}"/>
              </a:ext>
            </a:extLst>
          </p:cNvPr>
          <p:cNvSpPr/>
          <p:nvPr/>
        </p:nvSpPr>
        <p:spPr>
          <a:xfrm>
            <a:off x="251520" y="4126335"/>
            <a:ext cx="5821686" cy="236988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dirty="0"/>
              <a:t>The colour of an opaque object is determined by which wavelengths of light are more </a:t>
            </a:r>
            <a:r>
              <a:rPr lang="en-GB" sz="2000" b="1" dirty="0">
                <a:solidFill>
                  <a:schemeClr val="accent6">
                    <a:lumMod val="75000"/>
                  </a:schemeClr>
                </a:solidFill>
              </a:rPr>
              <a:t>strongly reflected</a:t>
            </a:r>
            <a:r>
              <a:rPr lang="en-GB" sz="2000" dirty="0"/>
              <a:t>. </a:t>
            </a:r>
          </a:p>
          <a:p>
            <a:r>
              <a:rPr lang="en-GB" sz="2000" dirty="0"/>
              <a:t>Wavelengths that are </a:t>
            </a:r>
            <a:r>
              <a:rPr lang="en-GB" sz="2000" b="1" dirty="0">
                <a:solidFill>
                  <a:schemeClr val="accent6">
                    <a:lumMod val="75000"/>
                  </a:schemeClr>
                </a:solidFill>
              </a:rPr>
              <a:t>not reflected are absorbed</a:t>
            </a:r>
            <a:r>
              <a:rPr lang="en-GB" sz="2000" dirty="0"/>
              <a:t>. </a:t>
            </a:r>
          </a:p>
          <a:p>
            <a:endParaRPr lang="en-GB" sz="800" dirty="0"/>
          </a:p>
          <a:p>
            <a:r>
              <a:rPr lang="en-GB" sz="2000" dirty="0"/>
              <a:t>If </a:t>
            </a:r>
            <a:r>
              <a:rPr lang="en-GB" sz="2000" b="1" dirty="0">
                <a:solidFill>
                  <a:schemeClr val="accent6">
                    <a:lumMod val="75000"/>
                  </a:schemeClr>
                </a:solidFill>
              </a:rPr>
              <a:t>all wavelengths are reflected </a:t>
            </a:r>
            <a:r>
              <a:rPr lang="en-GB" sz="2000" dirty="0"/>
              <a:t>equally the object will appear </a:t>
            </a:r>
            <a:r>
              <a:rPr lang="en-GB" sz="2000" b="1" dirty="0">
                <a:solidFill>
                  <a:schemeClr val="accent6">
                    <a:lumMod val="75000"/>
                  </a:schemeClr>
                </a:solidFill>
              </a:rPr>
              <a:t>white</a:t>
            </a:r>
            <a:r>
              <a:rPr lang="en-GB" sz="2000" dirty="0"/>
              <a:t>. If </a:t>
            </a:r>
            <a:r>
              <a:rPr lang="en-GB" sz="2000" b="1" dirty="0">
                <a:solidFill>
                  <a:schemeClr val="accent6">
                    <a:lumMod val="75000"/>
                  </a:schemeClr>
                </a:solidFill>
              </a:rPr>
              <a:t>all the wavelengths of light are absorbed </a:t>
            </a:r>
            <a:r>
              <a:rPr lang="en-GB" sz="2000" dirty="0"/>
              <a:t>equally the object will appear </a:t>
            </a:r>
            <a:r>
              <a:rPr lang="en-GB" sz="2000" b="1" dirty="0">
                <a:solidFill>
                  <a:schemeClr val="accent6">
                    <a:lumMod val="75000"/>
                  </a:schemeClr>
                </a:solidFill>
              </a:rPr>
              <a:t>black</a:t>
            </a:r>
            <a:r>
              <a:rPr lang="en-GB" sz="2000" dirty="0"/>
              <a:t>.</a:t>
            </a:r>
          </a:p>
        </p:txBody>
      </p:sp>
    </p:spTree>
    <p:extLst>
      <p:ext uri="{BB962C8B-B14F-4D97-AF65-F5344CB8AC3E}">
        <p14:creationId xmlns:p14="http://schemas.microsoft.com/office/powerpoint/2010/main" val="173580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Refraction of electromagnetic waves  </a:t>
            </a:r>
            <a:r>
              <a:rPr lang="en-US" sz="2400" b="1" dirty="0">
                <a:solidFill>
                  <a:schemeClr val="tx1"/>
                </a:solidFill>
              </a:rPr>
              <a:t>(HT)</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6" name="TextBox 5">
            <a:extLst>
              <a:ext uri="{FF2B5EF4-FFF2-40B4-BE49-F238E27FC236}">
                <a16:creationId xmlns:a16="http://schemas.microsoft.com/office/drawing/2014/main" id="{37D6BAC4-A0D8-450A-8244-04C7747CE8A2}"/>
              </a:ext>
            </a:extLst>
          </p:cNvPr>
          <p:cNvSpPr txBox="1"/>
          <p:nvPr/>
        </p:nvSpPr>
        <p:spPr>
          <a:xfrm>
            <a:off x="251520" y="924397"/>
            <a:ext cx="5248568" cy="40011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a:t>Explaining refraction using wave front diagrams</a:t>
            </a:r>
          </a:p>
        </p:txBody>
      </p:sp>
      <p:grpSp>
        <p:nvGrpSpPr>
          <p:cNvPr id="11" name="Group 10"/>
          <p:cNvGrpSpPr/>
          <p:nvPr/>
        </p:nvGrpSpPr>
        <p:grpSpPr>
          <a:xfrm>
            <a:off x="112864" y="1632283"/>
            <a:ext cx="8770229" cy="5016758"/>
            <a:chOff x="112864" y="1632283"/>
            <a:chExt cx="8770229" cy="5016758"/>
          </a:xfrm>
        </p:grpSpPr>
        <p:pic>
          <p:nvPicPr>
            <p:cNvPr id="4" name="Picture 3">
              <a:extLst>
                <a:ext uri="{FF2B5EF4-FFF2-40B4-BE49-F238E27FC236}">
                  <a16:creationId xmlns:a16="http://schemas.microsoft.com/office/drawing/2014/main" id="{6E12C822-C14B-4E43-BC4B-3E78FDDCAD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7530" y="2828468"/>
              <a:ext cx="3005563" cy="2832780"/>
            </a:xfrm>
            <a:prstGeom prst="rect">
              <a:avLst/>
            </a:prstGeom>
          </p:spPr>
        </p:pic>
        <p:sp>
          <p:nvSpPr>
            <p:cNvPr id="5" name="TextBox 4">
              <a:extLst>
                <a:ext uri="{FF2B5EF4-FFF2-40B4-BE49-F238E27FC236}">
                  <a16:creationId xmlns:a16="http://schemas.microsoft.com/office/drawing/2014/main" id="{65EC3565-9131-46EF-BDE9-CCD4D539C618}"/>
                </a:ext>
              </a:extLst>
            </p:cNvPr>
            <p:cNvSpPr txBox="1"/>
            <p:nvPr/>
          </p:nvSpPr>
          <p:spPr>
            <a:xfrm>
              <a:off x="5500088" y="2763246"/>
              <a:ext cx="2440234" cy="276999"/>
            </a:xfrm>
            <a:prstGeom prst="rect">
              <a:avLst/>
            </a:prstGeom>
            <a:solidFill>
              <a:schemeClr val="bg1"/>
            </a:solidFill>
          </p:spPr>
          <p:txBody>
            <a:bodyPr wrap="square" rtlCol="0">
              <a:spAutoFit/>
            </a:bodyPr>
            <a:lstStyle/>
            <a:p>
              <a:r>
                <a:rPr lang="en-GB" sz="1200" b="1" dirty="0"/>
                <a:t>Wave refraction                   Normal</a:t>
              </a:r>
            </a:p>
          </p:txBody>
        </p:sp>
        <p:sp>
          <p:nvSpPr>
            <p:cNvPr id="10" name="TextBox 9">
              <a:extLst>
                <a:ext uri="{FF2B5EF4-FFF2-40B4-BE49-F238E27FC236}">
                  <a16:creationId xmlns:a16="http://schemas.microsoft.com/office/drawing/2014/main" id="{541C5CFC-7353-4CD9-A1F5-D344691FD035}"/>
                </a:ext>
              </a:extLst>
            </p:cNvPr>
            <p:cNvSpPr txBox="1"/>
            <p:nvPr/>
          </p:nvSpPr>
          <p:spPr>
            <a:xfrm>
              <a:off x="112864" y="1632283"/>
              <a:ext cx="5661197" cy="5016758"/>
            </a:xfrm>
            <a:prstGeom prst="rect">
              <a:avLst/>
            </a:prstGeom>
            <a:noFill/>
          </p:spPr>
          <p:txBody>
            <a:bodyPr wrap="square" rtlCol="0">
              <a:spAutoFit/>
            </a:bodyPr>
            <a:lstStyle/>
            <a:p>
              <a:pPr marL="285750" indent="-285750">
                <a:buFont typeface="Arial" panose="020B0604020202020204" pitchFamily="34" charset="0"/>
                <a:buChar char="•"/>
              </a:pPr>
              <a:r>
                <a:rPr lang="en-GB" sz="2000" dirty="0"/>
                <a:t>The </a:t>
              </a:r>
              <a:r>
                <a:rPr lang="en-GB" sz="2000" dirty="0">
                  <a:solidFill>
                    <a:schemeClr val="accent6">
                      <a:lumMod val="75000"/>
                    </a:schemeClr>
                  </a:solidFill>
                </a:rPr>
                <a:t>incident ray </a:t>
              </a:r>
              <a:r>
                <a:rPr lang="en-GB" sz="2000" dirty="0"/>
                <a:t>is shown as wave fronts where all the waves are in phase with each other. This is drawn as a wave line at right angles to the direction in which the wave is travelling.</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The incident ray strikes the denser medium 2 at an angle.</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When the wave front hits a denser material it </a:t>
              </a:r>
              <a:r>
                <a:rPr lang="en-GB" sz="2000" dirty="0">
                  <a:solidFill>
                    <a:schemeClr val="accent6">
                      <a:lumMod val="75000"/>
                    </a:schemeClr>
                  </a:solidFill>
                </a:rPr>
                <a:t>slows down</a:t>
              </a:r>
              <a:r>
                <a:rPr lang="en-GB" sz="2000" dirty="0"/>
                <a:t>. One side of the wave front hits before the other side, so slows down first.</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This causes the wave front to </a:t>
              </a:r>
              <a:r>
                <a:rPr lang="en-GB" sz="2000" dirty="0">
                  <a:solidFill>
                    <a:schemeClr val="accent6">
                      <a:lumMod val="75000"/>
                    </a:schemeClr>
                  </a:solidFill>
                </a:rPr>
                <a:t>bend towards the normal line.</a:t>
              </a:r>
              <a:r>
                <a:rPr lang="en-GB" sz="2000" dirty="0"/>
                <a:t> Wave fronts will be closer together as the velocity is decreased. Frequency is unchanged.</a:t>
              </a:r>
            </a:p>
          </p:txBody>
        </p:sp>
        <p:cxnSp>
          <p:nvCxnSpPr>
            <p:cNvPr id="12" name="Straight Arrow Connector 11">
              <a:extLst>
                <a:ext uri="{FF2B5EF4-FFF2-40B4-BE49-F238E27FC236}">
                  <a16:creationId xmlns:a16="http://schemas.microsoft.com/office/drawing/2014/main" id="{F07DFE28-B866-48B1-8813-4621D264B688}"/>
                </a:ext>
              </a:extLst>
            </p:cNvPr>
            <p:cNvCxnSpPr>
              <a:cxnSpLocks/>
            </p:cNvCxnSpPr>
            <p:nvPr/>
          </p:nvCxnSpPr>
          <p:spPr>
            <a:xfrm>
              <a:off x="5002471" y="3603177"/>
              <a:ext cx="2161817" cy="748990"/>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596929A2-2909-4550-84A1-CB895ED69111}"/>
                </a:ext>
              </a:extLst>
            </p:cNvPr>
            <p:cNvCxnSpPr>
              <a:cxnSpLocks/>
            </p:cNvCxnSpPr>
            <p:nvPr/>
          </p:nvCxnSpPr>
          <p:spPr>
            <a:xfrm>
              <a:off x="4826558" y="2653834"/>
              <a:ext cx="1545642" cy="935511"/>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F5CF9969-21EF-4539-BEA6-46735F79BB97}"/>
                </a:ext>
              </a:extLst>
            </p:cNvPr>
            <p:cNvCxnSpPr>
              <a:cxnSpLocks/>
            </p:cNvCxnSpPr>
            <p:nvPr/>
          </p:nvCxnSpPr>
          <p:spPr>
            <a:xfrm flipV="1">
              <a:off x="4889900" y="4649345"/>
              <a:ext cx="2490411" cy="281681"/>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40DDBDAB-7BEE-4E8D-8BF9-747A9C476255}"/>
                </a:ext>
              </a:extLst>
            </p:cNvPr>
            <p:cNvCxnSpPr>
              <a:cxnSpLocks/>
            </p:cNvCxnSpPr>
            <p:nvPr/>
          </p:nvCxnSpPr>
          <p:spPr>
            <a:xfrm flipV="1">
              <a:off x="5508104" y="5229200"/>
              <a:ext cx="2158245" cy="437079"/>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grpSp>
      <p:sp>
        <p:nvSpPr>
          <p:cNvPr id="3" name="TextBox 2">
            <a:extLst>
              <a:ext uri="{FF2B5EF4-FFF2-40B4-BE49-F238E27FC236}">
                <a16:creationId xmlns:a16="http://schemas.microsoft.com/office/drawing/2014/main" id="{F0C5E162-6754-9346-B393-F2CDBACAAEA8}"/>
              </a:ext>
            </a:extLst>
          </p:cNvPr>
          <p:cNvSpPr txBox="1"/>
          <p:nvPr/>
        </p:nvSpPr>
        <p:spPr>
          <a:xfrm>
            <a:off x="-3806190" y="2045970"/>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5447121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9627F4-C011-40E8-8E60-02C36E4DF7BA}"/>
              </a:ext>
            </a:extLst>
          </p:cNvPr>
          <p:cNvSpPr txBox="1"/>
          <p:nvPr/>
        </p:nvSpPr>
        <p:spPr>
          <a:xfrm>
            <a:off x="1043608" y="980728"/>
            <a:ext cx="7344816" cy="720080"/>
          </a:xfrm>
          <a:prstGeom prst="rect">
            <a:avLst/>
          </a:prstGeom>
          <a:noFill/>
        </p:spPr>
        <p:txBody>
          <a:bodyPr wrap="square" rtlCol="0">
            <a:spAutoFit/>
          </a:bodyPr>
          <a:lstStyle/>
          <a:p>
            <a:endParaRPr lang="en-GB"/>
          </a:p>
        </p:txBody>
      </p:sp>
      <p:sp>
        <p:nvSpPr>
          <p:cNvPr id="4" name="TextBox 3">
            <a:extLst>
              <a:ext uri="{FF2B5EF4-FFF2-40B4-BE49-F238E27FC236}">
                <a16:creationId xmlns:a16="http://schemas.microsoft.com/office/drawing/2014/main" id="{6FEB0D24-87AB-4087-99BA-FABD7FB60300}"/>
              </a:ext>
            </a:extLst>
          </p:cNvPr>
          <p:cNvSpPr txBox="1"/>
          <p:nvPr/>
        </p:nvSpPr>
        <p:spPr>
          <a:xfrm>
            <a:off x="251520" y="908720"/>
            <a:ext cx="8352928" cy="707886"/>
          </a:xfrm>
          <a:prstGeom prst="rect">
            <a:avLst/>
          </a:prstGeom>
          <a:solidFill>
            <a:schemeClr val="accent6">
              <a:lumMod val="60000"/>
              <a:lumOff val="40000"/>
            </a:schemeClr>
          </a:solidFill>
        </p:spPr>
        <p:txBody>
          <a:bodyPr wrap="square" rtlCol="0">
            <a:spAutoFit/>
          </a:bodyPr>
          <a:lstStyle/>
          <a:p>
            <a:r>
              <a:rPr lang="en-GB" sz="2000" dirty="0"/>
              <a:t>All objects (bodies) absorb and reflect infrared radiation. The hotter the object is, the more infrared radiation it emits.</a:t>
            </a:r>
          </a:p>
        </p:txBody>
      </p:sp>
      <p:pic>
        <p:nvPicPr>
          <p:cNvPr id="6" name="Picture 5">
            <a:extLst>
              <a:ext uri="{FF2B5EF4-FFF2-40B4-BE49-F238E27FC236}">
                <a16:creationId xmlns:a16="http://schemas.microsoft.com/office/drawing/2014/main" id="{F17C39C9-2342-4685-A738-1214DCE0F7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65057" y="1991028"/>
            <a:ext cx="2664296" cy="2109234"/>
          </a:xfrm>
          <a:prstGeom prst="rect">
            <a:avLst/>
          </a:prstGeom>
        </p:spPr>
      </p:pic>
      <p:pic>
        <p:nvPicPr>
          <p:cNvPr id="8" name="Picture 7">
            <a:extLst>
              <a:ext uri="{FF2B5EF4-FFF2-40B4-BE49-F238E27FC236}">
                <a16:creationId xmlns:a16="http://schemas.microsoft.com/office/drawing/2014/main" id="{B61BF52C-04E0-4F53-831E-48B6727B3501}"/>
              </a:ext>
            </a:extLst>
          </p:cNvPr>
          <p:cNvPicPr>
            <a:picLocks noChangeAspect="1"/>
          </p:cNvPicPr>
          <p:nvPr/>
        </p:nvPicPr>
        <p:blipFill rotWithShape="1">
          <a:blip r:embed="rId4">
            <a:extLst>
              <a:ext uri="{28A0092B-C50C-407E-A947-70E740481C1C}">
                <a14:useLocalDpi xmlns:a14="http://schemas.microsoft.com/office/drawing/2010/main" val="0"/>
              </a:ext>
            </a:extLst>
          </a:blip>
          <a:srcRect r="56490"/>
          <a:stretch/>
        </p:blipFill>
        <p:spPr>
          <a:xfrm>
            <a:off x="2771800" y="1963690"/>
            <a:ext cx="1224136" cy="2289915"/>
          </a:xfrm>
          <a:prstGeom prst="rect">
            <a:avLst/>
          </a:prstGeom>
        </p:spPr>
      </p:pic>
      <p:pic>
        <p:nvPicPr>
          <p:cNvPr id="10" name="Picture 9">
            <a:extLst>
              <a:ext uri="{FF2B5EF4-FFF2-40B4-BE49-F238E27FC236}">
                <a16:creationId xmlns:a16="http://schemas.microsoft.com/office/drawing/2014/main" id="{E671F6BF-2917-4CF8-AA31-40190173372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043608" y="1669462"/>
            <a:ext cx="576064" cy="574925"/>
          </a:xfrm>
          <a:prstGeom prst="rect">
            <a:avLst/>
          </a:prstGeom>
        </p:spPr>
      </p:pic>
      <p:pic>
        <p:nvPicPr>
          <p:cNvPr id="12" name="Picture 11">
            <a:extLst>
              <a:ext uri="{FF2B5EF4-FFF2-40B4-BE49-F238E27FC236}">
                <a16:creationId xmlns:a16="http://schemas.microsoft.com/office/drawing/2014/main" id="{6ACB65ED-CD7E-4701-B81A-5967F31318D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9493" t="18467" r="31938" b="29823"/>
          <a:stretch/>
        </p:blipFill>
        <p:spPr>
          <a:xfrm rot="1566996">
            <a:off x="1720476" y="2103724"/>
            <a:ext cx="669388" cy="551261"/>
          </a:xfrm>
          <a:prstGeom prst="rect">
            <a:avLst/>
          </a:prstGeom>
        </p:spPr>
      </p:pic>
      <p:pic>
        <p:nvPicPr>
          <p:cNvPr id="13" name="Picture 12">
            <a:extLst>
              <a:ext uri="{FF2B5EF4-FFF2-40B4-BE49-F238E27FC236}">
                <a16:creationId xmlns:a16="http://schemas.microsoft.com/office/drawing/2014/main" id="{9F0EE36A-27FC-4FDD-BDDB-561431B12983}"/>
              </a:ext>
            </a:extLst>
          </p:cNvPr>
          <p:cNvPicPr>
            <a:picLocks noChangeAspect="1"/>
          </p:cNvPicPr>
          <p:nvPr/>
        </p:nvPicPr>
        <p:blipFill rotWithShape="1">
          <a:blip r:embed="rId6">
            <a:extLst>
              <a:ext uri="{28A0092B-C50C-407E-A947-70E740481C1C}">
                <a14:useLocalDpi xmlns:a14="http://schemas.microsoft.com/office/drawing/2010/main" val="0"/>
              </a:ext>
            </a:extLst>
          </a:blip>
          <a:srcRect l="39493" t="18467" r="31938" b="29823"/>
          <a:stretch/>
        </p:blipFill>
        <p:spPr>
          <a:xfrm>
            <a:off x="5715323" y="2720626"/>
            <a:ext cx="1168212" cy="962057"/>
          </a:xfrm>
          <a:prstGeom prst="rect">
            <a:avLst/>
          </a:prstGeom>
        </p:spPr>
      </p:pic>
      <p:sp>
        <p:nvSpPr>
          <p:cNvPr id="14" name="TextBox 13">
            <a:extLst>
              <a:ext uri="{FF2B5EF4-FFF2-40B4-BE49-F238E27FC236}">
                <a16:creationId xmlns:a16="http://schemas.microsoft.com/office/drawing/2014/main" id="{9CD4F037-76F3-4FC4-9B42-78561A29B7E9}"/>
              </a:ext>
            </a:extLst>
          </p:cNvPr>
          <p:cNvSpPr txBox="1"/>
          <p:nvPr/>
        </p:nvSpPr>
        <p:spPr>
          <a:xfrm>
            <a:off x="251520" y="4253605"/>
            <a:ext cx="8784976" cy="2246769"/>
          </a:xfrm>
          <a:prstGeom prst="rect">
            <a:avLst/>
          </a:prstGeom>
          <a:noFill/>
          <a:ln w="25400">
            <a:solidFill>
              <a:schemeClr val="accent6">
                <a:lumMod val="75000"/>
              </a:schemeClr>
            </a:solidFill>
          </a:ln>
        </p:spPr>
        <p:txBody>
          <a:bodyPr wrap="square" rtlCol="0">
            <a:spAutoFit/>
          </a:bodyPr>
          <a:lstStyle/>
          <a:p>
            <a:r>
              <a:rPr lang="en-GB" sz="2000" dirty="0"/>
              <a:t>The horse absorbs infrared heat from the sun and then re-radiates this heat, sometimes at a different wavelength.</a:t>
            </a:r>
          </a:p>
          <a:p>
            <a:r>
              <a:rPr lang="en-GB" sz="2000" dirty="0"/>
              <a:t>The </a:t>
            </a:r>
            <a:r>
              <a:rPr lang="en-GB" sz="2000" b="1" dirty="0">
                <a:solidFill>
                  <a:schemeClr val="accent6">
                    <a:lumMod val="75000"/>
                  </a:schemeClr>
                </a:solidFill>
              </a:rPr>
              <a:t>intensity and wavelength </a:t>
            </a:r>
            <a:r>
              <a:rPr lang="en-GB" sz="2000" dirty="0"/>
              <a:t>of energy radiated by the horse depends on its </a:t>
            </a:r>
            <a:r>
              <a:rPr lang="en-GB" sz="2000" b="1" dirty="0">
                <a:solidFill>
                  <a:schemeClr val="accent6">
                    <a:lumMod val="75000"/>
                  </a:schemeClr>
                </a:solidFill>
              </a:rPr>
              <a:t>temperature</a:t>
            </a:r>
            <a:r>
              <a:rPr lang="en-GB" sz="2000" dirty="0"/>
              <a:t>.</a:t>
            </a:r>
          </a:p>
          <a:p>
            <a:r>
              <a:rPr lang="en-GB" sz="2000" dirty="0"/>
              <a:t>If the horse is to remain at a constant temperature, it must radiate infrared heat energy at the same rate as it absorbs it. If the horse can not emit radiation as quickly as it is absorbed, its temperature will increase. </a:t>
            </a:r>
          </a:p>
        </p:txBody>
      </p:sp>
      <p:sp>
        <p:nvSpPr>
          <p:cNvPr id="15" name="TextBox 14">
            <a:extLst>
              <a:ext uri="{FF2B5EF4-FFF2-40B4-BE49-F238E27FC236}">
                <a16:creationId xmlns:a16="http://schemas.microsoft.com/office/drawing/2014/main" id="{4F65CA8F-80BB-44D4-BCE9-7A1A39752A92}"/>
              </a:ext>
            </a:extLst>
          </p:cNvPr>
          <p:cNvSpPr txBox="1"/>
          <p:nvPr/>
        </p:nvSpPr>
        <p:spPr>
          <a:xfrm>
            <a:off x="6948264" y="2068937"/>
            <a:ext cx="1512168" cy="2031325"/>
          </a:xfrm>
          <a:prstGeom prst="rect">
            <a:avLst/>
          </a:prstGeom>
          <a:noFill/>
          <a:ln w="25400">
            <a:solidFill>
              <a:schemeClr val="accent6">
                <a:lumMod val="75000"/>
              </a:schemeClr>
            </a:solidFill>
          </a:ln>
        </p:spPr>
        <p:txBody>
          <a:bodyPr wrap="square" rtlCol="0">
            <a:spAutoFit/>
          </a:bodyPr>
          <a:lstStyle/>
          <a:p>
            <a:r>
              <a:rPr lang="en-GB" dirty="0"/>
              <a:t>An infrared detecting camera is needed to “see” the heat radiated by the horse</a:t>
            </a:r>
          </a:p>
        </p:txBody>
      </p:sp>
      <p:sp>
        <p:nvSpPr>
          <p:cNvPr id="16" name="Title 1">
            <a:extLst>
              <a:ext uri="{FF2B5EF4-FFF2-40B4-BE49-F238E27FC236}">
                <a16:creationId xmlns:a16="http://schemas.microsoft.com/office/drawing/2014/main" id="{98EF5661-C50F-CE4B-9536-046C025441D7}"/>
              </a:ext>
            </a:extLst>
          </p:cNvPr>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Radiation and temperature </a:t>
            </a:r>
            <a:r>
              <a:rPr lang="en-US" sz="2400" b="1" dirty="0">
                <a:solidFill>
                  <a:schemeClr val="tx1"/>
                </a:solidFill>
              </a:rPr>
              <a:t>(Physics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Tree>
    <p:extLst>
      <p:ext uri="{BB962C8B-B14F-4D97-AF65-F5344CB8AC3E}">
        <p14:creationId xmlns:p14="http://schemas.microsoft.com/office/powerpoint/2010/main" val="41400982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EF485C6-AA73-4837-8E47-FF5593B15434}"/>
              </a:ext>
            </a:extLst>
          </p:cNvPr>
          <p:cNvSpPr txBox="1"/>
          <p:nvPr/>
        </p:nvSpPr>
        <p:spPr>
          <a:xfrm>
            <a:off x="323528" y="908720"/>
            <a:ext cx="8712968" cy="1015663"/>
          </a:xfrm>
          <a:prstGeom prst="rect">
            <a:avLst/>
          </a:prstGeom>
          <a:solidFill>
            <a:schemeClr val="accent6">
              <a:lumMod val="60000"/>
              <a:lumOff val="40000"/>
            </a:schemeClr>
          </a:solidFill>
        </p:spPr>
        <p:txBody>
          <a:bodyPr wrap="square" rtlCol="0">
            <a:spAutoFit/>
          </a:bodyPr>
          <a:lstStyle/>
          <a:p>
            <a:r>
              <a:rPr lang="en-GB" sz="2000" dirty="0"/>
              <a:t>A </a:t>
            </a:r>
            <a:r>
              <a:rPr lang="en-GB" sz="2000" b="1" dirty="0"/>
              <a:t>perfect black body </a:t>
            </a:r>
            <a:r>
              <a:rPr lang="en-GB" sz="2000" dirty="0"/>
              <a:t>is an object that </a:t>
            </a:r>
            <a:r>
              <a:rPr lang="en-GB" sz="2000" b="1" dirty="0"/>
              <a:t>absorbs all of the radiation </a:t>
            </a:r>
            <a:r>
              <a:rPr lang="en-GB" sz="2000" dirty="0"/>
              <a:t>incident on it. It </a:t>
            </a:r>
            <a:r>
              <a:rPr lang="en-GB" sz="2000" b="1" dirty="0"/>
              <a:t>does not reflect or transmit any radiation</a:t>
            </a:r>
            <a:r>
              <a:rPr lang="en-GB" sz="2000" dirty="0"/>
              <a:t>. Since a good absorber is a good emitter, a </a:t>
            </a:r>
            <a:r>
              <a:rPr lang="en-GB" sz="2000" b="1" dirty="0"/>
              <a:t>perfect black body </a:t>
            </a:r>
            <a:r>
              <a:rPr lang="en-GB" sz="2000" dirty="0"/>
              <a:t>would be the </a:t>
            </a:r>
            <a:r>
              <a:rPr lang="en-GB" sz="2000" b="1" dirty="0"/>
              <a:t>best possible emitter</a:t>
            </a:r>
            <a:r>
              <a:rPr lang="en-GB" sz="2000" dirty="0"/>
              <a:t>.</a:t>
            </a:r>
          </a:p>
        </p:txBody>
      </p:sp>
      <p:sp>
        <p:nvSpPr>
          <p:cNvPr id="6" name="TextBox 5">
            <a:extLst>
              <a:ext uri="{FF2B5EF4-FFF2-40B4-BE49-F238E27FC236}">
                <a16:creationId xmlns:a16="http://schemas.microsoft.com/office/drawing/2014/main" id="{CBCB4E79-C8BA-44F2-BC6A-89958EA050BE}"/>
              </a:ext>
            </a:extLst>
          </p:cNvPr>
          <p:cNvSpPr txBox="1"/>
          <p:nvPr/>
        </p:nvSpPr>
        <p:spPr>
          <a:xfrm>
            <a:off x="323528" y="2012934"/>
            <a:ext cx="4896544" cy="1323439"/>
          </a:xfrm>
          <a:prstGeom prst="rect">
            <a:avLst/>
          </a:prstGeom>
          <a:noFill/>
          <a:ln w="25400">
            <a:solidFill>
              <a:schemeClr val="accent6">
                <a:lumMod val="75000"/>
              </a:schemeClr>
            </a:solidFill>
          </a:ln>
        </p:spPr>
        <p:txBody>
          <a:bodyPr wrap="square" rtlCol="0">
            <a:spAutoFit/>
          </a:bodyPr>
          <a:lstStyle/>
          <a:p>
            <a:r>
              <a:rPr lang="en-GB" sz="2000" b="1" dirty="0">
                <a:solidFill>
                  <a:schemeClr val="accent6">
                    <a:lumMod val="75000"/>
                  </a:schemeClr>
                </a:solidFill>
              </a:rPr>
              <a:t>All</a:t>
            </a:r>
            <a:r>
              <a:rPr lang="en-GB" sz="2000" b="1" dirty="0"/>
              <a:t> bodies (objects) </a:t>
            </a:r>
            <a:r>
              <a:rPr lang="en-GB" sz="2000" b="1" dirty="0">
                <a:solidFill>
                  <a:schemeClr val="accent6">
                    <a:lumMod val="75000"/>
                  </a:schemeClr>
                </a:solidFill>
              </a:rPr>
              <a:t>emit</a:t>
            </a:r>
            <a:r>
              <a:rPr lang="en-GB" sz="2000" b="1" dirty="0"/>
              <a:t> </a:t>
            </a:r>
            <a:r>
              <a:rPr lang="en-GB" sz="2000" b="1" dirty="0">
                <a:solidFill>
                  <a:schemeClr val="accent6">
                    <a:lumMod val="75000"/>
                  </a:schemeClr>
                </a:solidFill>
              </a:rPr>
              <a:t>radiation</a:t>
            </a:r>
            <a:r>
              <a:rPr lang="en-GB" sz="2000" b="1" dirty="0"/>
              <a:t>.</a:t>
            </a:r>
          </a:p>
          <a:p>
            <a:r>
              <a:rPr lang="en-GB" sz="2000" b="1" dirty="0"/>
              <a:t>The </a:t>
            </a:r>
            <a:r>
              <a:rPr lang="en-GB" sz="2000" b="1" dirty="0">
                <a:solidFill>
                  <a:schemeClr val="accent6">
                    <a:lumMod val="75000"/>
                  </a:schemeClr>
                </a:solidFill>
              </a:rPr>
              <a:t>intensity</a:t>
            </a:r>
            <a:r>
              <a:rPr lang="en-GB" sz="2000" b="1" dirty="0"/>
              <a:t> and </a:t>
            </a:r>
            <a:r>
              <a:rPr lang="en-GB" sz="2000" b="1" dirty="0">
                <a:solidFill>
                  <a:schemeClr val="accent6">
                    <a:lumMod val="75000"/>
                  </a:schemeClr>
                </a:solidFill>
              </a:rPr>
              <a:t>wavelength</a:t>
            </a:r>
            <a:r>
              <a:rPr lang="en-GB" sz="2000" b="1" dirty="0"/>
              <a:t> distribution of any emission depends on the </a:t>
            </a:r>
            <a:r>
              <a:rPr lang="en-GB" sz="2000" b="1" dirty="0">
                <a:solidFill>
                  <a:schemeClr val="accent6">
                    <a:lumMod val="75000"/>
                  </a:schemeClr>
                </a:solidFill>
              </a:rPr>
              <a:t>temperature</a:t>
            </a:r>
            <a:r>
              <a:rPr lang="en-GB" sz="2000" b="1" dirty="0"/>
              <a:t> of the body.</a:t>
            </a:r>
          </a:p>
        </p:txBody>
      </p:sp>
      <p:sp>
        <p:nvSpPr>
          <p:cNvPr id="7" name="TextBox 6">
            <a:extLst>
              <a:ext uri="{FF2B5EF4-FFF2-40B4-BE49-F238E27FC236}">
                <a16:creationId xmlns:a16="http://schemas.microsoft.com/office/drawing/2014/main" id="{FBD9A3CB-5A50-4C81-8004-85584F682FF8}"/>
              </a:ext>
            </a:extLst>
          </p:cNvPr>
          <p:cNvSpPr txBox="1"/>
          <p:nvPr/>
        </p:nvSpPr>
        <p:spPr>
          <a:xfrm>
            <a:off x="5509837" y="2012934"/>
            <a:ext cx="3526659" cy="4401205"/>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a:t>Temperature (HT):</a:t>
            </a:r>
          </a:p>
          <a:p>
            <a:r>
              <a:rPr lang="en-GB" sz="2000" dirty="0"/>
              <a:t>A body at a </a:t>
            </a:r>
            <a:r>
              <a:rPr lang="en-GB" sz="2000" b="1" dirty="0">
                <a:solidFill>
                  <a:schemeClr val="accent6">
                    <a:lumMod val="75000"/>
                  </a:schemeClr>
                </a:solidFill>
              </a:rPr>
              <a:t>constant temperature </a:t>
            </a:r>
            <a:r>
              <a:rPr lang="en-GB" sz="2000" dirty="0"/>
              <a:t>is </a:t>
            </a:r>
            <a:r>
              <a:rPr lang="en-GB" sz="2000" b="1" dirty="0">
                <a:solidFill>
                  <a:schemeClr val="accent6">
                    <a:lumMod val="75000"/>
                  </a:schemeClr>
                </a:solidFill>
              </a:rPr>
              <a:t>absorbing</a:t>
            </a:r>
            <a:r>
              <a:rPr lang="en-GB" sz="2000" dirty="0"/>
              <a:t> radiation at the same average power as it is </a:t>
            </a:r>
            <a:r>
              <a:rPr lang="en-GB" sz="2000" b="1" dirty="0">
                <a:solidFill>
                  <a:schemeClr val="accent6">
                    <a:lumMod val="75000"/>
                  </a:schemeClr>
                </a:solidFill>
              </a:rPr>
              <a:t>emitting</a:t>
            </a:r>
            <a:r>
              <a:rPr lang="en-GB" sz="2000" dirty="0"/>
              <a:t> radiation. </a:t>
            </a:r>
          </a:p>
          <a:p>
            <a:r>
              <a:rPr lang="en-GB" sz="2000" dirty="0"/>
              <a:t>The </a:t>
            </a:r>
            <a:r>
              <a:rPr lang="en-GB" sz="2000" b="1" dirty="0">
                <a:solidFill>
                  <a:schemeClr val="accent6">
                    <a:lumMod val="75000"/>
                  </a:schemeClr>
                </a:solidFill>
              </a:rPr>
              <a:t>temperature</a:t>
            </a:r>
            <a:r>
              <a:rPr lang="en-GB" sz="2000" dirty="0"/>
              <a:t> of a body </a:t>
            </a:r>
            <a:r>
              <a:rPr lang="en-GB" sz="2000" b="1" dirty="0">
                <a:solidFill>
                  <a:schemeClr val="accent6">
                    <a:lumMod val="75000"/>
                  </a:schemeClr>
                </a:solidFill>
              </a:rPr>
              <a:t>increases</a:t>
            </a:r>
            <a:r>
              <a:rPr lang="en-GB" sz="2000" dirty="0"/>
              <a:t> when the body absorbs radiation faster than it emits radiation.</a:t>
            </a:r>
          </a:p>
          <a:p>
            <a:r>
              <a:rPr lang="en-GB" sz="2000" dirty="0"/>
              <a:t>The </a:t>
            </a:r>
            <a:r>
              <a:rPr lang="en-GB" sz="2000" b="1" dirty="0">
                <a:solidFill>
                  <a:schemeClr val="accent6">
                    <a:lumMod val="75000"/>
                  </a:schemeClr>
                </a:solidFill>
              </a:rPr>
              <a:t>temperature</a:t>
            </a:r>
            <a:r>
              <a:rPr lang="en-GB" sz="2000" dirty="0"/>
              <a:t> of a body is related to the </a:t>
            </a:r>
            <a:r>
              <a:rPr lang="en-GB" sz="2000" b="1" dirty="0">
                <a:solidFill>
                  <a:schemeClr val="accent6">
                    <a:lumMod val="75000"/>
                  </a:schemeClr>
                </a:solidFill>
              </a:rPr>
              <a:t>balance</a:t>
            </a:r>
            <a:r>
              <a:rPr lang="en-GB" sz="2000" dirty="0"/>
              <a:t> between </a:t>
            </a:r>
            <a:r>
              <a:rPr lang="en-GB" sz="2000" b="1" dirty="0">
                <a:solidFill>
                  <a:schemeClr val="accent6">
                    <a:lumMod val="75000"/>
                  </a:schemeClr>
                </a:solidFill>
              </a:rPr>
              <a:t>incoming</a:t>
            </a:r>
            <a:r>
              <a:rPr lang="en-GB" sz="2000" dirty="0"/>
              <a:t> radiation absorbed and radiation emitted.</a:t>
            </a:r>
          </a:p>
        </p:txBody>
      </p:sp>
      <p:sp>
        <p:nvSpPr>
          <p:cNvPr id="10" name="Title 1">
            <a:extLst>
              <a:ext uri="{FF2B5EF4-FFF2-40B4-BE49-F238E27FC236}">
                <a16:creationId xmlns:a16="http://schemas.microsoft.com/office/drawing/2014/main" id="{F7153234-12D6-F54F-BB02-37468C6B1732}"/>
              </a:ext>
            </a:extLst>
          </p:cNvPr>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Radiation and temperature </a:t>
            </a:r>
            <a:r>
              <a:rPr lang="en-US" sz="2400" b="1" dirty="0">
                <a:solidFill>
                  <a:schemeClr val="tx1"/>
                </a:solidFill>
              </a:rPr>
              <a:t>(Physics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pic>
        <p:nvPicPr>
          <p:cNvPr id="11" name="Picture 10">
            <a:extLst>
              <a:ext uri="{FF2B5EF4-FFF2-40B4-BE49-F238E27FC236}">
                <a16:creationId xmlns:a16="http://schemas.microsoft.com/office/drawing/2014/main" id="{711C51D7-7D62-314D-B516-C603A5C9D8E7}"/>
              </a:ext>
            </a:extLst>
          </p:cNvPr>
          <p:cNvPicPr>
            <a:picLocks noChangeAspect="1"/>
          </p:cNvPicPr>
          <p:nvPr/>
        </p:nvPicPr>
        <p:blipFill>
          <a:blip r:embed="rId3"/>
          <a:stretch>
            <a:fillRect/>
          </a:stretch>
        </p:blipFill>
        <p:spPr>
          <a:xfrm>
            <a:off x="1187624" y="3573017"/>
            <a:ext cx="2664296" cy="2799352"/>
          </a:xfrm>
          <a:prstGeom prst="rect">
            <a:avLst/>
          </a:prstGeom>
        </p:spPr>
      </p:pic>
    </p:spTree>
    <p:extLst>
      <p:ext uri="{BB962C8B-B14F-4D97-AF65-F5344CB8AC3E}">
        <p14:creationId xmlns:p14="http://schemas.microsoft.com/office/powerpoint/2010/main" val="41598947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69FF35E-FD0F-4A95-B5DF-60F6376EF3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667" y="2331210"/>
            <a:ext cx="3810288" cy="2668334"/>
          </a:xfrm>
          <a:prstGeom prst="rect">
            <a:avLst/>
          </a:prstGeom>
        </p:spPr>
      </p:pic>
      <p:sp>
        <p:nvSpPr>
          <p:cNvPr id="5" name="TextBox 4">
            <a:extLst>
              <a:ext uri="{FF2B5EF4-FFF2-40B4-BE49-F238E27FC236}">
                <a16:creationId xmlns:a16="http://schemas.microsoft.com/office/drawing/2014/main" id="{D9F3392E-561C-4C3C-92AF-A28B2D026986}"/>
              </a:ext>
            </a:extLst>
          </p:cNvPr>
          <p:cNvSpPr txBox="1"/>
          <p:nvPr/>
        </p:nvSpPr>
        <p:spPr>
          <a:xfrm>
            <a:off x="261662" y="733126"/>
            <a:ext cx="8558810" cy="1323439"/>
          </a:xfrm>
          <a:prstGeom prst="rect">
            <a:avLst/>
          </a:prstGeom>
          <a:solidFill>
            <a:schemeClr val="accent6">
              <a:lumMod val="60000"/>
              <a:lumOff val="40000"/>
            </a:schemeClr>
          </a:solidFill>
        </p:spPr>
        <p:txBody>
          <a:bodyPr wrap="square" rtlCol="0">
            <a:spAutoFit/>
          </a:bodyPr>
          <a:lstStyle/>
          <a:p>
            <a:r>
              <a:rPr lang="en-GB" sz="2000" dirty="0"/>
              <a:t>The Earth behaves in a similar way to a black body.</a:t>
            </a:r>
          </a:p>
          <a:p>
            <a:r>
              <a:rPr lang="en-GB" sz="2000" dirty="0"/>
              <a:t>Wavelengths of electromagnetic energy from the sun including </a:t>
            </a:r>
            <a:r>
              <a:rPr lang="en-GB" sz="2000" b="1" dirty="0"/>
              <a:t>ultraviolet, visible light and infrared, penetrate the Earth’s atmosphere </a:t>
            </a:r>
            <a:r>
              <a:rPr lang="en-GB" sz="2000" dirty="0"/>
              <a:t>and heat up the surface of the Earth.</a:t>
            </a:r>
          </a:p>
        </p:txBody>
      </p:sp>
      <p:sp>
        <p:nvSpPr>
          <p:cNvPr id="6" name="TextBox 5">
            <a:extLst>
              <a:ext uri="{FF2B5EF4-FFF2-40B4-BE49-F238E27FC236}">
                <a16:creationId xmlns:a16="http://schemas.microsoft.com/office/drawing/2014/main" id="{15B31134-0DA7-4352-B181-04238AE0BE14}"/>
              </a:ext>
            </a:extLst>
          </p:cNvPr>
          <p:cNvSpPr txBox="1"/>
          <p:nvPr/>
        </p:nvSpPr>
        <p:spPr>
          <a:xfrm>
            <a:off x="4211960" y="2046816"/>
            <a:ext cx="4608512" cy="3170099"/>
          </a:xfrm>
          <a:prstGeom prst="rect">
            <a:avLst/>
          </a:prstGeom>
          <a:noFill/>
          <a:ln w="25400">
            <a:noFill/>
          </a:ln>
        </p:spPr>
        <p:txBody>
          <a:bodyPr wrap="square" rtlCol="0">
            <a:spAutoFit/>
          </a:bodyPr>
          <a:lstStyle/>
          <a:p>
            <a:r>
              <a:rPr lang="en-GB" sz="2000" dirty="0"/>
              <a:t>As the Earth heats up, it radiates infrared waves at a </a:t>
            </a:r>
            <a:r>
              <a:rPr lang="en-GB" sz="2000" b="1" dirty="0">
                <a:solidFill>
                  <a:schemeClr val="accent6">
                    <a:lumMod val="75000"/>
                  </a:schemeClr>
                </a:solidFill>
              </a:rPr>
              <a:t>longer wavelength </a:t>
            </a:r>
            <a:r>
              <a:rPr lang="en-GB" sz="2000" dirty="0"/>
              <a:t>than those entering the atmosphere.</a:t>
            </a:r>
          </a:p>
          <a:p>
            <a:r>
              <a:rPr lang="en-GB" sz="2000" dirty="0"/>
              <a:t>These longer wavelength infrared waves are </a:t>
            </a:r>
            <a:r>
              <a:rPr lang="en-GB" sz="2000" b="1" dirty="0">
                <a:solidFill>
                  <a:schemeClr val="accent6">
                    <a:lumMod val="75000"/>
                  </a:schemeClr>
                </a:solidFill>
              </a:rPr>
              <a:t>reflected back to Earth </a:t>
            </a:r>
            <a:r>
              <a:rPr lang="en-GB" sz="2000" dirty="0"/>
              <a:t>by the upper atmosphere. </a:t>
            </a:r>
          </a:p>
          <a:p>
            <a:r>
              <a:rPr lang="en-GB" sz="2000" dirty="0"/>
              <a:t>This prevents energy from being lost at the same rate as energy is received resulting in the Earth’s temperature increasing.  This is known as </a:t>
            </a:r>
            <a:r>
              <a:rPr lang="en-GB" sz="2000" b="1" dirty="0">
                <a:solidFill>
                  <a:schemeClr val="accent6">
                    <a:lumMod val="75000"/>
                  </a:schemeClr>
                </a:solidFill>
              </a:rPr>
              <a:t>global warming.</a:t>
            </a:r>
          </a:p>
        </p:txBody>
      </p:sp>
      <p:sp>
        <p:nvSpPr>
          <p:cNvPr id="8" name="TextBox 7">
            <a:extLst>
              <a:ext uri="{FF2B5EF4-FFF2-40B4-BE49-F238E27FC236}">
                <a16:creationId xmlns:a16="http://schemas.microsoft.com/office/drawing/2014/main" id="{C834540D-0A1C-4CAA-B23A-13A3864D6FC3}"/>
              </a:ext>
            </a:extLst>
          </p:cNvPr>
          <p:cNvSpPr txBox="1"/>
          <p:nvPr/>
        </p:nvSpPr>
        <p:spPr>
          <a:xfrm>
            <a:off x="261662" y="5207165"/>
            <a:ext cx="8558810" cy="1323439"/>
          </a:xfrm>
          <a:prstGeom prst="rect">
            <a:avLst/>
          </a:prstGeom>
          <a:noFill/>
          <a:ln w="25400">
            <a:solidFill>
              <a:schemeClr val="accent6">
                <a:lumMod val="75000"/>
              </a:schemeClr>
            </a:solidFill>
          </a:ln>
        </p:spPr>
        <p:txBody>
          <a:bodyPr wrap="square" rtlCol="0">
            <a:spAutoFit/>
          </a:bodyPr>
          <a:lstStyle/>
          <a:p>
            <a:r>
              <a:rPr lang="en-GB" sz="2000" dirty="0"/>
              <a:t>Increased </a:t>
            </a:r>
            <a:r>
              <a:rPr lang="en-GB" sz="2000" dirty="0">
                <a:solidFill>
                  <a:schemeClr val="accent6">
                    <a:lumMod val="75000"/>
                  </a:schemeClr>
                </a:solidFill>
              </a:rPr>
              <a:t>carbon dioxide </a:t>
            </a:r>
            <a:r>
              <a:rPr lang="en-GB" sz="2000" dirty="0"/>
              <a:t>in the atmosphere (from burning fuels) reduces the amount of radiation leaving the Earth. This results in a warming of the atmosphere (</a:t>
            </a:r>
            <a:r>
              <a:rPr lang="en-GB" sz="2000" dirty="0">
                <a:solidFill>
                  <a:schemeClr val="accent6">
                    <a:lumMod val="75000"/>
                  </a:schemeClr>
                </a:solidFill>
              </a:rPr>
              <a:t>global warming</a:t>
            </a:r>
            <a:r>
              <a:rPr lang="en-GB" sz="2000" dirty="0"/>
              <a:t>). Snow and ice reflect incoming radiation. Global warming melts snow and ice resulting in further global warming.</a:t>
            </a:r>
          </a:p>
        </p:txBody>
      </p:sp>
      <p:sp>
        <p:nvSpPr>
          <p:cNvPr id="9" name="Title 1">
            <a:extLst>
              <a:ext uri="{FF2B5EF4-FFF2-40B4-BE49-F238E27FC236}">
                <a16:creationId xmlns:a16="http://schemas.microsoft.com/office/drawing/2014/main" id="{A0FB5A32-ABBB-CF41-B2DD-4C818C5C282D}"/>
              </a:ext>
            </a:extLst>
          </p:cNvPr>
          <p:cNvSpPr txBox="1">
            <a:spLocks/>
          </p:cNvSpPr>
          <p:nvPr/>
        </p:nvSpPr>
        <p:spPr>
          <a:xfrm>
            <a:off x="755576" y="35655"/>
            <a:ext cx="838842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000" b="1" kern="0" dirty="0">
                <a:solidFill>
                  <a:schemeClr val="accent6"/>
                </a:solidFill>
              </a:rPr>
              <a:t>				Radiation and temperature </a:t>
            </a:r>
            <a:r>
              <a:rPr lang="en-US" sz="2000" b="1" kern="0" dirty="0">
                <a:solidFill>
                  <a:schemeClr val="tx1"/>
                </a:solidFill>
              </a:rPr>
              <a:t>(Physics only and Higher tier))</a:t>
            </a:r>
            <a:endParaRPr lang="en-US" sz="2000" b="1" kern="1200" dirty="0">
              <a:solidFill>
                <a:schemeClr val="tx1"/>
              </a:solidFill>
              <a:latin typeface="Calibri"/>
              <a:ea typeface=""/>
              <a:cs typeface="News Gothic MT"/>
            </a:endParaRPr>
          </a:p>
        </p:txBody>
      </p:sp>
    </p:spTree>
    <p:extLst>
      <p:ext uri="{BB962C8B-B14F-4D97-AF65-F5344CB8AC3E}">
        <p14:creationId xmlns:p14="http://schemas.microsoft.com/office/powerpoint/2010/main" val="14076534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Radiation and temperature </a:t>
            </a:r>
            <a:r>
              <a:rPr lang="en-US" sz="2400" b="1" dirty="0">
                <a:solidFill>
                  <a:schemeClr val="tx1"/>
                </a:solidFill>
              </a:rPr>
              <a:t>(Physics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3" name="TextBox 2">
            <a:extLst>
              <a:ext uri="{FF2B5EF4-FFF2-40B4-BE49-F238E27FC236}">
                <a16:creationId xmlns:a16="http://schemas.microsoft.com/office/drawing/2014/main" id="{1F539414-9983-47D2-A421-826EAA06E123}"/>
              </a:ext>
            </a:extLst>
          </p:cNvPr>
          <p:cNvSpPr txBox="1"/>
          <p:nvPr/>
        </p:nvSpPr>
        <p:spPr>
          <a:xfrm>
            <a:off x="971600" y="980728"/>
            <a:ext cx="7488832" cy="504056"/>
          </a:xfrm>
          <a:prstGeom prst="rect">
            <a:avLst/>
          </a:prstGeom>
          <a:noFill/>
        </p:spPr>
        <p:txBody>
          <a:bodyPr wrap="square" rtlCol="0">
            <a:spAutoFit/>
          </a:bodyPr>
          <a:lstStyle/>
          <a:p>
            <a:endParaRPr lang="en-GB" dirty="0"/>
          </a:p>
        </p:txBody>
      </p:sp>
      <p:sp>
        <p:nvSpPr>
          <p:cNvPr id="7" name="TextBox 6">
            <a:extLst>
              <a:ext uri="{FF2B5EF4-FFF2-40B4-BE49-F238E27FC236}">
                <a16:creationId xmlns:a16="http://schemas.microsoft.com/office/drawing/2014/main" id="{7CC679C9-6246-42EF-B2FA-BFC445A63527}"/>
              </a:ext>
            </a:extLst>
          </p:cNvPr>
          <p:cNvSpPr txBox="1"/>
          <p:nvPr/>
        </p:nvSpPr>
        <p:spPr>
          <a:xfrm>
            <a:off x="2181080" y="766890"/>
            <a:ext cx="4775078" cy="40011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a:t>Absorption and radiation of infra red waves </a:t>
            </a:r>
            <a:endParaRPr lang="en-GB" sz="2000" dirty="0"/>
          </a:p>
        </p:txBody>
      </p:sp>
      <p:pic>
        <p:nvPicPr>
          <p:cNvPr id="9" name="Picture 8">
            <a:extLst>
              <a:ext uri="{FF2B5EF4-FFF2-40B4-BE49-F238E27FC236}">
                <a16:creationId xmlns:a16="http://schemas.microsoft.com/office/drawing/2014/main" id="{4D416107-5758-4512-AD3C-E82AF2B57B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640" y="1555051"/>
            <a:ext cx="1683767" cy="1602482"/>
          </a:xfrm>
          <a:prstGeom prst="rect">
            <a:avLst/>
          </a:prstGeom>
        </p:spPr>
      </p:pic>
      <p:cxnSp>
        <p:nvCxnSpPr>
          <p:cNvPr id="11" name="Straight Arrow Connector 10">
            <a:extLst>
              <a:ext uri="{FF2B5EF4-FFF2-40B4-BE49-F238E27FC236}">
                <a16:creationId xmlns:a16="http://schemas.microsoft.com/office/drawing/2014/main" id="{10014406-EDCB-4B65-B773-D89E4C28C1A4}"/>
              </a:ext>
            </a:extLst>
          </p:cNvPr>
          <p:cNvCxnSpPr/>
          <p:nvPr/>
        </p:nvCxnSpPr>
        <p:spPr>
          <a:xfrm flipH="1">
            <a:off x="1619672" y="1700808"/>
            <a:ext cx="360040" cy="0"/>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29E895CE-3D01-4946-B157-040792EEB459}"/>
              </a:ext>
            </a:extLst>
          </p:cNvPr>
          <p:cNvCxnSpPr>
            <a:cxnSpLocks/>
          </p:cNvCxnSpPr>
          <p:nvPr/>
        </p:nvCxnSpPr>
        <p:spPr>
          <a:xfrm>
            <a:off x="539552" y="1916832"/>
            <a:ext cx="345776" cy="0"/>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CEEF2063-6246-4CD2-B02E-6A8530FF1A0E}"/>
              </a:ext>
            </a:extLst>
          </p:cNvPr>
          <p:cNvSpPr txBox="1"/>
          <p:nvPr/>
        </p:nvSpPr>
        <p:spPr>
          <a:xfrm>
            <a:off x="2319648" y="1484784"/>
            <a:ext cx="1899660" cy="1631216"/>
          </a:xfrm>
          <a:prstGeom prst="rect">
            <a:avLst/>
          </a:prstGeom>
          <a:noFill/>
          <a:ln w="25400">
            <a:solidFill>
              <a:schemeClr val="accent6">
                <a:lumMod val="75000"/>
              </a:schemeClr>
            </a:solidFill>
          </a:ln>
        </p:spPr>
        <p:txBody>
          <a:bodyPr wrap="square" rtlCol="0">
            <a:spAutoFit/>
          </a:bodyPr>
          <a:lstStyle/>
          <a:p>
            <a:r>
              <a:rPr lang="en-GB" sz="2000" b="1" dirty="0">
                <a:solidFill>
                  <a:schemeClr val="accent6">
                    <a:lumMod val="75000"/>
                  </a:schemeClr>
                </a:solidFill>
              </a:rPr>
              <a:t>Black surfaces absorb infrared waves better </a:t>
            </a:r>
            <a:r>
              <a:rPr lang="en-GB" sz="2000" b="1" dirty="0"/>
              <a:t>than white or shiny surfaces.</a:t>
            </a:r>
          </a:p>
        </p:txBody>
      </p:sp>
      <p:pic>
        <p:nvPicPr>
          <p:cNvPr id="18" name="Picture 17">
            <a:extLst>
              <a:ext uri="{FF2B5EF4-FFF2-40B4-BE49-F238E27FC236}">
                <a16:creationId xmlns:a16="http://schemas.microsoft.com/office/drawing/2014/main" id="{8A755130-A6D0-4C93-A8D6-F6A1498905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370016" y="1563056"/>
            <a:ext cx="2211516" cy="1872208"/>
          </a:xfrm>
          <a:prstGeom prst="rect">
            <a:avLst/>
          </a:prstGeom>
        </p:spPr>
      </p:pic>
      <p:pic>
        <p:nvPicPr>
          <p:cNvPr id="20" name="Picture 19">
            <a:extLst>
              <a:ext uri="{FF2B5EF4-FFF2-40B4-BE49-F238E27FC236}">
                <a16:creationId xmlns:a16="http://schemas.microsoft.com/office/drawing/2014/main" id="{6F022365-E690-4409-85B4-B0FE465D609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0849" t="23016" r="32893" b="60458"/>
          <a:stretch/>
        </p:blipFill>
        <p:spPr>
          <a:xfrm>
            <a:off x="5026598" y="2001874"/>
            <a:ext cx="514206" cy="147244"/>
          </a:xfrm>
          <a:prstGeom prst="rect">
            <a:avLst/>
          </a:prstGeom>
        </p:spPr>
      </p:pic>
      <p:sp>
        <p:nvSpPr>
          <p:cNvPr id="21" name="TextBox 20">
            <a:extLst>
              <a:ext uri="{FF2B5EF4-FFF2-40B4-BE49-F238E27FC236}">
                <a16:creationId xmlns:a16="http://schemas.microsoft.com/office/drawing/2014/main" id="{0D76DB30-5A2B-446A-9D52-933F6D8D9876}"/>
              </a:ext>
            </a:extLst>
          </p:cNvPr>
          <p:cNvSpPr txBox="1"/>
          <p:nvPr/>
        </p:nvSpPr>
        <p:spPr>
          <a:xfrm>
            <a:off x="6732239" y="1512351"/>
            <a:ext cx="2119901" cy="1631216"/>
          </a:xfrm>
          <a:prstGeom prst="rect">
            <a:avLst/>
          </a:prstGeom>
          <a:noFill/>
          <a:ln w="25400">
            <a:solidFill>
              <a:schemeClr val="accent6">
                <a:lumMod val="75000"/>
              </a:schemeClr>
            </a:solidFill>
          </a:ln>
        </p:spPr>
        <p:txBody>
          <a:bodyPr wrap="square" rtlCol="0">
            <a:spAutoFit/>
          </a:bodyPr>
          <a:lstStyle/>
          <a:p>
            <a:r>
              <a:rPr lang="en-GB" sz="2000" b="1" dirty="0">
                <a:solidFill>
                  <a:schemeClr val="accent6">
                    <a:lumMod val="75000"/>
                  </a:schemeClr>
                </a:solidFill>
              </a:rPr>
              <a:t>Black surfaces also emit infrared radiation quicker </a:t>
            </a:r>
            <a:r>
              <a:rPr lang="en-GB" sz="2000" b="1" dirty="0"/>
              <a:t>than light coloured surfaces</a:t>
            </a:r>
          </a:p>
        </p:txBody>
      </p:sp>
      <p:pic>
        <p:nvPicPr>
          <p:cNvPr id="6" name="Picture 5">
            <a:extLst>
              <a:ext uri="{FF2B5EF4-FFF2-40B4-BE49-F238E27FC236}">
                <a16:creationId xmlns:a16="http://schemas.microsoft.com/office/drawing/2014/main" id="{38C7B1E5-7D53-42ED-800B-C58379AE482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46423" y="3397231"/>
            <a:ext cx="3953769" cy="1413423"/>
          </a:xfrm>
          <a:prstGeom prst="rect">
            <a:avLst/>
          </a:prstGeom>
        </p:spPr>
      </p:pic>
      <p:sp>
        <p:nvSpPr>
          <p:cNvPr id="16" name="TextBox 15">
            <a:extLst>
              <a:ext uri="{FF2B5EF4-FFF2-40B4-BE49-F238E27FC236}">
                <a16:creationId xmlns:a16="http://schemas.microsoft.com/office/drawing/2014/main" id="{1AFD70A7-2B66-4F9F-BF80-AD59C3923290}"/>
              </a:ext>
            </a:extLst>
          </p:cNvPr>
          <p:cNvSpPr txBox="1"/>
          <p:nvPr/>
        </p:nvSpPr>
        <p:spPr>
          <a:xfrm>
            <a:off x="86375" y="4810654"/>
            <a:ext cx="8964488" cy="1631216"/>
          </a:xfrm>
          <a:prstGeom prst="rect">
            <a:avLst/>
          </a:prstGeom>
          <a:noFill/>
          <a:ln w="25400">
            <a:solidFill>
              <a:schemeClr val="accent6">
                <a:lumMod val="75000"/>
              </a:schemeClr>
            </a:solidFill>
          </a:ln>
        </p:spPr>
        <p:txBody>
          <a:bodyPr wrap="square" rtlCol="0">
            <a:spAutoFit/>
          </a:bodyPr>
          <a:lstStyle/>
          <a:p>
            <a:r>
              <a:rPr lang="en-GB" sz="2000" dirty="0"/>
              <a:t>This is the reason black cars and black curtains get hot in sunshine.</a:t>
            </a:r>
          </a:p>
          <a:p>
            <a:r>
              <a:rPr lang="en-GB" sz="2000" dirty="0"/>
              <a:t>Petrol storage tankers are painted white or polished to reflect the suns IR heat waves.</a:t>
            </a:r>
          </a:p>
          <a:p>
            <a:r>
              <a:rPr lang="en-GB" sz="2000" dirty="0"/>
              <a:t>A black kettle would radiate IR heat quicker than a shiny silver kettle and so would cool down faster. Car radiators are painted black to help them emit IR heat quickly.</a:t>
            </a:r>
          </a:p>
        </p:txBody>
      </p:sp>
    </p:spTree>
    <p:extLst>
      <p:ext uri="{BB962C8B-B14F-4D97-AF65-F5344CB8AC3E}">
        <p14:creationId xmlns:p14="http://schemas.microsoft.com/office/powerpoint/2010/main" val="28042075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Health risks of electromagnetic waves </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TextBox 2">
            <a:extLst>
              <a:ext uri="{FF2B5EF4-FFF2-40B4-BE49-F238E27FC236}">
                <a16:creationId xmlns:a16="http://schemas.microsoft.com/office/drawing/2014/main" id="{46596C18-DBD2-4CE4-BAE2-8B3464BFD77B}"/>
              </a:ext>
            </a:extLst>
          </p:cNvPr>
          <p:cNvSpPr txBox="1"/>
          <p:nvPr/>
        </p:nvSpPr>
        <p:spPr>
          <a:xfrm>
            <a:off x="157698" y="790553"/>
            <a:ext cx="8928992" cy="70788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a:t>Health risks of high energy electromagnetic radiations: </a:t>
            </a:r>
            <a:r>
              <a:rPr lang="en-GB" sz="2000" dirty="0"/>
              <a:t>High frequency radiations have </a:t>
            </a:r>
            <a:r>
              <a:rPr lang="en-GB" sz="2000" b="1" dirty="0">
                <a:solidFill>
                  <a:schemeClr val="accent6">
                    <a:lumMod val="75000"/>
                  </a:schemeClr>
                </a:solidFill>
              </a:rPr>
              <a:t>high energy</a:t>
            </a:r>
            <a:r>
              <a:rPr lang="en-GB" sz="2000" dirty="0"/>
              <a:t>. They can have a </a:t>
            </a:r>
            <a:r>
              <a:rPr lang="en-GB" sz="2000" b="1" dirty="0">
                <a:solidFill>
                  <a:schemeClr val="accent6">
                    <a:lumMod val="75000"/>
                  </a:schemeClr>
                </a:solidFill>
              </a:rPr>
              <a:t>hazardous</a:t>
            </a:r>
            <a:r>
              <a:rPr lang="en-GB" sz="2000" dirty="0"/>
              <a:t> effect on </a:t>
            </a:r>
            <a:r>
              <a:rPr lang="en-GB" sz="2000" b="1" dirty="0">
                <a:solidFill>
                  <a:schemeClr val="accent6">
                    <a:lumMod val="75000"/>
                  </a:schemeClr>
                </a:solidFill>
              </a:rPr>
              <a:t>human tissue</a:t>
            </a:r>
            <a:r>
              <a:rPr lang="en-GB" sz="2000" dirty="0"/>
              <a:t>.</a:t>
            </a:r>
          </a:p>
        </p:txBody>
      </p:sp>
      <p:pic>
        <p:nvPicPr>
          <p:cNvPr id="5" name="Picture 4">
            <a:extLst>
              <a:ext uri="{FF2B5EF4-FFF2-40B4-BE49-F238E27FC236}">
                <a16:creationId xmlns:a16="http://schemas.microsoft.com/office/drawing/2014/main" id="{E0FAD834-A995-4573-B7BE-0175A08BD9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4953" y="3155901"/>
            <a:ext cx="6594481" cy="2321483"/>
          </a:xfrm>
          <a:prstGeom prst="rect">
            <a:avLst/>
          </a:prstGeom>
        </p:spPr>
      </p:pic>
      <p:sp>
        <p:nvSpPr>
          <p:cNvPr id="9" name="TextBox 8">
            <a:extLst>
              <a:ext uri="{FF2B5EF4-FFF2-40B4-BE49-F238E27FC236}">
                <a16:creationId xmlns:a16="http://schemas.microsoft.com/office/drawing/2014/main" id="{E5F70773-518F-4432-9407-290E32DC8F96}"/>
              </a:ext>
            </a:extLst>
          </p:cNvPr>
          <p:cNvSpPr txBox="1"/>
          <p:nvPr/>
        </p:nvSpPr>
        <p:spPr>
          <a:xfrm>
            <a:off x="229690" y="5589240"/>
            <a:ext cx="8785005" cy="1015663"/>
          </a:xfrm>
          <a:prstGeom prst="rect">
            <a:avLst/>
          </a:prstGeom>
          <a:noFill/>
          <a:ln w="25400">
            <a:noFill/>
          </a:ln>
        </p:spPr>
        <p:txBody>
          <a:bodyPr wrap="square" rtlCol="0">
            <a:spAutoFit/>
          </a:bodyPr>
          <a:lstStyle/>
          <a:p>
            <a:r>
              <a:rPr lang="en-GB" sz="2000" dirty="0"/>
              <a:t>The hazard from high energy radiations also depends on the </a:t>
            </a:r>
            <a:r>
              <a:rPr lang="en-GB" sz="2000" b="1" dirty="0">
                <a:solidFill>
                  <a:schemeClr val="accent6">
                    <a:lumMod val="75000"/>
                  </a:schemeClr>
                </a:solidFill>
              </a:rPr>
              <a:t>dose</a:t>
            </a:r>
            <a:r>
              <a:rPr lang="en-GB" sz="2000" dirty="0"/>
              <a:t>.</a:t>
            </a:r>
          </a:p>
          <a:p>
            <a:r>
              <a:rPr lang="en-GB" sz="2000" dirty="0"/>
              <a:t>Radiation dose is a measure of the risk when exposed to these radiations. </a:t>
            </a:r>
          </a:p>
          <a:p>
            <a:r>
              <a:rPr lang="en-GB" sz="2000" dirty="0"/>
              <a:t>Radiation dose is </a:t>
            </a:r>
            <a:r>
              <a:rPr lang="en-GB" sz="2000" b="1" dirty="0">
                <a:solidFill>
                  <a:schemeClr val="accent6">
                    <a:lumMod val="75000"/>
                  </a:schemeClr>
                </a:solidFill>
              </a:rPr>
              <a:t>measured in Sieverts</a:t>
            </a:r>
            <a:r>
              <a:rPr lang="en-GB" sz="2000" dirty="0"/>
              <a:t>.</a:t>
            </a:r>
          </a:p>
        </p:txBody>
      </p:sp>
      <p:sp>
        <p:nvSpPr>
          <p:cNvPr id="4" name="Rectangle 3">
            <a:extLst>
              <a:ext uri="{FF2B5EF4-FFF2-40B4-BE49-F238E27FC236}">
                <a16:creationId xmlns:a16="http://schemas.microsoft.com/office/drawing/2014/main" id="{B00C3577-33AF-6B47-9FCD-0F347EB789C9}"/>
              </a:ext>
            </a:extLst>
          </p:cNvPr>
          <p:cNvSpPr/>
          <p:nvPr/>
        </p:nvSpPr>
        <p:spPr>
          <a:xfrm>
            <a:off x="157699" y="1537090"/>
            <a:ext cx="8928991" cy="1631216"/>
          </a:xfrm>
          <a:prstGeom prst="rect">
            <a:avLst/>
          </a:prstGeom>
        </p:spPr>
        <p:txBody>
          <a:bodyPr wrap="square">
            <a:spAutoFit/>
          </a:bodyPr>
          <a:lstStyle/>
          <a:p>
            <a:pPr marL="285750" indent="-285750">
              <a:buFont typeface="Arial" panose="020B0604020202020204" pitchFamily="34" charset="0"/>
              <a:buChar char="•"/>
            </a:pPr>
            <a:r>
              <a:rPr lang="en-GB" sz="2000" b="1" dirty="0">
                <a:solidFill>
                  <a:schemeClr val="accent6">
                    <a:lumMod val="75000"/>
                  </a:schemeClr>
                </a:solidFill>
              </a:rPr>
              <a:t>microwaves</a:t>
            </a:r>
            <a:r>
              <a:rPr lang="en-GB" sz="2000" dirty="0"/>
              <a:t>: can cause internal heating of body cells</a:t>
            </a:r>
          </a:p>
          <a:p>
            <a:pPr marL="285750" indent="-285750">
              <a:buFont typeface="Arial" panose="020B0604020202020204" pitchFamily="34" charset="0"/>
              <a:buChar char="•"/>
            </a:pPr>
            <a:r>
              <a:rPr lang="en-GB" sz="2000" b="1" dirty="0">
                <a:solidFill>
                  <a:schemeClr val="accent6">
                    <a:lumMod val="75000"/>
                  </a:schemeClr>
                </a:solidFill>
              </a:rPr>
              <a:t>infrared</a:t>
            </a:r>
            <a:r>
              <a:rPr lang="en-GB" sz="2000" dirty="0"/>
              <a:t>: can skin burns</a:t>
            </a:r>
          </a:p>
          <a:p>
            <a:pPr marL="285750" indent="-285750">
              <a:buFont typeface="Arial" panose="020B0604020202020204" pitchFamily="34" charset="0"/>
              <a:buChar char="•"/>
            </a:pPr>
            <a:r>
              <a:rPr lang="en-GB" sz="2000" b="1" dirty="0">
                <a:solidFill>
                  <a:schemeClr val="accent6">
                    <a:lumMod val="75000"/>
                  </a:schemeClr>
                </a:solidFill>
              </a:rPr>
              <a:t>ultraviolet</a:t>
            </a:r>
            <a:r>
              <a:rPr lang="en-GB" sz="2000" dirty="0"/>
              <a:t>: can damage to surface cells and eyes, leading to skin cancer and eye conditions</a:t>
            </a:r>
          </a:p>
          <a:p>
            <a:pPr marL="285750" indent="-285750">
              <a:buFont typeface="Arial" panose="020B0604020202020204" pitchFamily="34" charset="0"/>
              <a:buChar char="•"/>
            </a:pPr>
            <a:r>
              <a:rPr lang="en-GB" sz="2000" b="1" dirty="0">
                <a:solidFill>
                  <a:schemeClr val="accent6">
                    <a:lumMod val="75000"/>
                  </a:schemeClr>
                </a:solidFill>
              </a:rPr>
              <a:t>x-rays</a:t>
            </a:r>
            <a:r>
              <a:rPr lang="en-GB" sz="2000" dirty="0"/>
              <a:t> and </a:t>
            </a:r>
            <a:r>
              <a:rPr lang="en-GB" sz="2000" b="1" dirty="0">
                <a:solidFill>
                  <a:schemeClr val="accent6">
                    <a:lumMod val="75000"/>
                  </a:schemeClr>
                </a:solidFill>
              </a:rPr>
              <a:t>gamma rays</a:t>
            </a:r>
            <a:r>
              <a:rPr lang="en-GB" sz="2000" dirty="0"/>
              <a:t>: can cause mutation or damage to cells in the body</a:t>
            </a:r>
          </a:p>
        </p:txBody>
      </p:sp>
    </p:spTree>
    <p:extLst>
      <p:ext uri="{BB962C8B-B14F-4D97-AF65-F5344CB8AC3E}">
        <p14:creationId xmlns:p14="http://schemas.microsoft.com/office/powerpoint/2010/main" val="2306522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778397557"/>
              </p:ext>
            </p:extLst>
          </p:nvPr>
        </p:nvGraphicFramePr>
        <p:xfrm>
          <a:off x="179512" y="836712"/>
          <a:ext cx="8856984" cy="5670875"/>
        </p:xfrm>
        <a:graphic>
          <a:graphicData uri="http://schemas.openxmlformats.org/drawingml/2006/table">
            <a:tbl>
              <a:tblPr firstRow="1" bandRow="1">
                <a:tableStyleId>{912C8C85-51F0-491E-9774-3900AFEF0FD7}</a:tableStyleId>
              </a:tblPr>
              <a:tblGrid>
                <a:gridCol w="1296144">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gridCol w="5760640">
                  <a:extLst>
                    <a:ext uri="{9D8B030D-6E8A-4147-A177-3AD203B41FA5}">
                      <a16:colId xmlns:a16="http://schemas.microsoft.com/office/drawing/2014/main" val="20002"/>
                    </a:ext>
                  </a:extLst>
                </a:gridCol>
              </a:tblGrid>
              <a:tr h="457347">
                <a:tc>
                  <a:txBody>
                    <a:bodyPr/>
                    <a:lstStyle/>
                    <a:p>
                      <a:pPr algn="ct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Type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Application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701265">
                <a:tc rowSpan="7">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1400" dirty="0"/>
                        <a:t>Low frequency low wavelength</a:t>
                      </a:r>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1400" dirty="0"/>
                    </a:p>
                    <a:p>
                      <a:pPr marL="0" marR="0" lvl="0" indent="0" algn="ctr" defTabSz="342900" rtl="0" eaLnBrk="1" fontAlgn="auto" latinLnBrk="0" hangingPunct="1">
                        <a:lnSpc>
                          <a:spcPct val="100000"/>
                        </a:lnSpc>
                        <a:spcBef>
                          <a:spcPts val="0"/>
                        </a:spcBef>
                        <a:spcAft>
                          <a:spcPts val="0"/>
                        </a:spcAft>
                        <a:buClrTx/>
                        <a:buSzTx/>
                        <a:buFontTx/>
                        <a:buNone/>
                        <a:tabLst/>
                        <a:defRPr/>
                      </a:pPr>
                      <a:r>
                        <a:rPr lang="en-GB" sz="1400" dirty="0"/>
                        <a:t>High frequency short wavelength</a:t>
                      </a:r>
                    </a:p>
                    <a:p>
                      <a:pPr algn="ct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Radio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2000" dirty="0">
                          <a:latin typeface="+mn-lt"/>
                        </a:rPr>
                        <a:t>Television,  radio broadcasting and satellite transmissions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701265">
                <a:tc v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Microwave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kern="1200" dirty="0">
                          <a:solidFill>
                            <a:schemeClr val="tx1"/>
                          </a:solidFill>
                          <a:effectLst/>
                          <a:latin typeface="+mn-lt"/>
                          <a:ea typeface="+mn-ea"/>
                          <a:cs typeface="+mn-cs"/>
                        </a:rPr>
                        <a:t>Cooking, communications and  satellite transmissions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006163">
                <a:tc v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Infrared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kern="1200" dirty="0">
                          <a:solidFill>
                            <a:schemeClr val="tx1"/>
                          </a:solidFill>
                          <a:effectLst/>
                          <a:latin typeface="+mn-lt"/>
                          <a:ea typeface="+mn-ea"/>
                          <a:cs typeface="+mn-cs"/>
                        </a:rPr>
                        <a:t>Cooking, thermal imaging, short range </a:t>
                      </a:r>
                    </a:p>
                    <a:p>
                      <a:r>
                        <a:rPr lang="en-GB" sz="2000" kern="1200" dirty="0">
                          <a:solidFill>
                            <a:schemeClr val="tx1"/>
                          </a:solidFill>
                          <a:effectLst/>
                          <a:latin typeface="+mn-lt"/>
                          <a:ea typeface="+mn-ea"/>
                          <a:cs typeface="+mn-cs"/>
                        </a:rPr>
                        <a:t>communications, optical fibres, T V controls and security systems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96367">
                <a:tc v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Visible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kern="1200" dirty="0">
                          <a:solidFill>
                            <a:schemeClr val="tx1"/>
                          </a:solidFill>
                          <a:effectLst/>
                          <a:latin typeface="+mn-lt"/>
                          <a:ea typeface="+mn-ea"/>
                          <a:cs typeface="+mn-cs"/>
                        </a:rPr>
                        <a:t>Vision, photography and illumination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26025">
                <a:tc v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Ultraviolet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kern="1200" dirty="0">
                          <a:solidFill>
                            <a:schemeClr val="tx1"/>
                          </a:solidFill>
                          <a:effectLst/>
                          <a:latin typeface="+mn-lt"/>
                          <a:ea typeface="+mn-ea"/>
                          <a:cs typeface="+mn-cs"/>
                        </a:rPr>
                        <a:t>Security marking, fluorescent lamps,</a:t>
                      </a:r>
                    </a:p>
                    <a:p>
                      <a:r>
                        <a:rPr lang="en-GB" sz="2000" kern="1200" dirty="0">
                          <a:solidFill>
                            <a:schemeClr val="tx1"/>
                          </a:solidFill>
                          <a:effectLst/>
                          <a:latin typeface="+mn-lt"/>
                          <a:ea typeface="+mn-ea"/>
                          <a:cs typeface="+mn-cs"/>
                        </a:rPr>
                        <a:t>detecting forged bank notes and disinfecting water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701265">
                <a:tc v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X-rays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kern="1200" dirty="0">
                          <a:solidFill>
                            <a:schemeClr val="tx1"/>
                          </a:solidFill>
                          <a:effectLst/>
                          <a:latin typeface="+mn-lt"/>
                          <a:ea typeface="+mn-ea"/>
                          <a:cs typeface="+mn-cs"/>
                        </a:rPr>
                        <a:t>Observing the internal structure of objects,</a:t>
                      </a:r>
                    </a:p>
                    <a:p>
                      <a:r>
                        <a:rPr lang="en-GB" sz="2000" kern="1200" dirty="0">
                          <a:solidFill>
                            <a:schemeClr val="tx1"/>
                          </a:solidFill>
                          <a:effectLst/>
                          <a:latin typeface="+mn-lt"/>
                          <a:ea typeface="+mn-ea"/>
                          <a:cs typeface="+mn-cs"/>
                        </a:rPr>
                        <a:t>airport security scanners and medical x-rays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1006163">
                <a:tc v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Gamma rays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kern="1200" dirty="0">
                          <a:solidFill>
                            <a:schemeClr val="tx1"/>
                          </a:solidFill>
                          <a:effectLst/>
                          <a:latin typeface="+mn-lt"/>
                          <a:ea typeface="+mn-ea"/>
                          <a:cs typeface="+mn-cs"/>
                        </a:rPr>
                        <a:t>Sterilising food and medical</a:t>
                      </a:r>
                    </a:p>
                    <a:p>
                      <a:r>
                        <a:rPr lang="en-GB" sz="2000" kern="1200" dirty="0">
                          <a:solidFill>
                            <a:schemeClr val="tx1"/>
                          </a:solidFill>
                          <a:effectLst/>
                          <a:latin typeface="+mn-lt"/>
                          <a:ea typeface="+mn-ea"/>
                          <a:cs typeface="+mn-cs"/>
                        </a:rPr>
                        <a:t>equipment, and the detection of cancer and its treatment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2" name="Title 1"/>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Uses of electromagnetic waves</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cxnSp>
        <p:nvCxnSpPr>
          <p:cNvPr id="5" name="Straight Arrow Connector 4">
            <a:extLst>
              <a:ext uri="{FF2B5EF4-FFF2-40B4-BE49-F238E27FC236}">
                <a16:creationId xmlns:a16="http://schemas.microsoft.com/office/drawing/2014/main" id="{1776DAEA-059C-4D0D-8736-908A2958F397}"/>
              </a:ext>
            </a:extLst>
          </p:cNvPr>
          <p:cNvCxnSpPr>
            <a:cxnSpLocks/>
          </p:cNvCxnSpPr>
          <p:nvPr/>
        </p:nvCxnSpPr>
        <p:spPr>
          <a:xfrm>
            <a:off x="774618" y="2204864"/>
            <a:ext cx="0" cy="3240360"/>
          </a:xfrm>
          <a:prstGeom prst="straightConnector1">
            <a:avLst/>
          </a:prstGeom>
          <a:ln w="88900">
            <a:solidFill>
              <a:schemeClr val="accent6">
                <a:lumMod val="75000"/>
              </a:schemeClr>
            </a:solidFill>
            <a:headEnd type="triangle"/>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18294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Electromagnetic waves radio waves </a:t>
            </a:r>
            <a:r>
              <a:rPr lang="en-US" sz="2400" b="1" dirty="0">
                <a:solidFill>
                  <a:schemeClr val="tx1"/>
                </a:solidFill>
              </a:rPr>
              <a:t>(HT)</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pic>
        <p:nvPicPr>
          <p:cNvPr id="9" name="Picture 8">
            <a:extLst>
              <a:ext uri="{FF2B5EF4-FFF2-40B4-BE49-F238E27FC236}">
                <a16:creationId xmlns:a16="http://schemas.microsoft.com/office/drawing/2014/main" id="{A045480A-177B-4DC9-BC77-7595DC26CD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1162652"/>
            <a:ext cx="1897707" cy="2017961"/>
          </a:xfrm>
          <a:prstGeom prst="rect">
            <a:avLst/>
          </a:prstGeom>
        </p:spPr>
      </p:pic>
      <p:pic>
        <p:nvPicPr>
          <p:cNvPr id="15" name="Picture 14">
            <a:extLst>
              <a:ext uri="{FF2B5EF4-FFF2-40B4-BE49-F238E27FC236}">
                <a16:creationId xmlns:a16="http://schemas.microsoft.com/office/drawing/2014/main" id="{3AA91FC8-2D5E-4CBF-AD6E-BEEC9EAAB092}"/>
              </a:ext>
            </a:extLst>
          </p:cNvPr>
          <p:cNvPicPr>
            <a:picLocks noChangeAspect="1"/>
          </p:cNvPicPr>
          <p:nvPr/>
        </p:nvPicPr>
        <p:blipFill rotWithShape="1">
          <a:blip r:embed="rId4">
            <a:extLst>
              <a:ext uri="{28A0092B-C50C-407E-A947-70E740481C1C}">
                <a14:useLocalDpi xmlns:a14="http://schemas.microsoft.com/office/drawing/2010/main" val="0"/>
              </a:ext>
            </a:extLst>
          </a:blip>
          <a:srcRect t="12457" r="13876"/>
          <a:stretch/>
        </p:blipFill>
        <p:spPr>
          <a:xfrm rot="17913511">
            <a:off x="6916080" y="1514145"/>
            <a:ext cx="1006526" cy="1058635"/>
          </a:xfrm>
          <a:prstGeom prst="rect">
            <a:avLst/>
          </a:prstGeom>
        </p:spPr>
      </p:pic>
      <p:sp>
        <p:nvSpPr>
          <p:cNvPr id="33" name="TextBox 32">
            <a:extLst>
              <a:ext uri="{FF2B5EF4-FFF2-40B4-BE49-F238E27FC236}">
                <a16:creationId xmlns:a16="http://schemas.microsoft.com/office/drawing/2014/main" id="{10759280-1662-47AA-8AB0-7DB59416B1A3}"/>
              </a:ext>
            </a:extLst>
          </p:cNvPr>
          <p:cNvSpPr txBox="1"/>
          <p:nvPr/>
        </p:nvSpPr>
        <p:spPr>
          <a:xfrm>
            <a:off x="107504" y="3429869"/>
            <a:ext cx="4752528" cy="3046988"/>
          </a:xfrm>
          <a:prstGeom prst="rect">
            <a:avLst/>
          </a:prstGeom>
          <a:noFill/>
          <a:ln w="25400">
            <a:solidFill>
              <a:schemeClr val="accent6">
                <a:lumMod val="75000"/>
              </a:schemeClr>
            </a:solidFill>
          </a:ln>
        </p:spPr>
        <p:txBody>
          <a:bodyPr wrap="square" rtlCol="0">
            <a:spAutoFit/>
          </a:bodyPr>
          <a:lstStyle/>
          <a:p>
            <a:r>
              <a:rPr lang="en-GB" sz="2400" b="1" dirty="0">
                <a:solidFill>
                  <a:schemeClr val="accent6">
                    <a:lumMod val="75000"/>
                  </a:schemeClr>
                </a:solidFill>
              </a:rPr>
              <a:t>Radio signals </a:t>
            </a:r>
            <a:r>
              <a:rPr lang="en-GB" sz="2400" dirty="0"/>
              <a:t>are produced when an </a:t>
            </a:r>
            <a:r>
              <a:rPr lang="en-GB" sz="2400" b="1" dirty="0">
                <a:solidFill>
                  <a:schemeClr val="accent6">
                    <a:lumMod val="75000"/>
                  </a:schemeClr>
                </a:solidFill>
              </a:rPr>
              <a:t>alternating current </a:t>
            </a:r>
            <a:r>
              <a:rPr lang="en-GB" sz="2400" dirty="0"/>
              <a:t>is passed through a wire in a radio transmitter. The </a:t>
            </a:r>
            <a:r>
              <a:rPr lang="en-GB" sz="2400" b="1" dirty="0">
                <a:solidFill>
                  <a:schemeClr val="accent6">
                    <a:lumMod val="75000"/>
                  </a:schemeClr>
                </a:solidFill>
              </a:rPr>
              <a:t>oscillating (vibrating) particles </a:t>
            </a:r>
            <a:r>
              <a:rPr lang="en-GB" sz="2400" dirty="0"/>
              <a:t>in the wire produce a </a:t>
            </a:r>
            <a:r>
              <a:rPr lang="en-GB" sz="2400" b="1" dirty="0">
                <a:solidFill>
                  <a:schemeClr val="accent6">
                    <a:lumMod val="75000"/>
                  </a:schemeClr>
                </a:solidFill>
              </a:rPr>
              <a:t>radio wave </a:t>
            </a:r>
            <a:r>
              <a:rPr lang="en-GB" sz="2400" dirty="0"/>
              <a:t>which is modulated and boosted so it can carry the signal over a great distance.</a:t>
            </a:r>
          </a:p>
        </p:txBody>
      </p:sp>
      <p:sp>
        <p:nvSpPr>
          <p:cNvPr id="34" name="TextBox 33">
            <a:extLst>
              <a:ext uri="{FF2B5EF4-FFF2-40B4-BE49-F238E27FC236}">
                <a16:creationId xmlns:a16="http://schemas.microsoft.com/office/drawing/2014/main" id="{A61531ED-458B-4104-BB90-FA147840958B}"/>
              </a:ext>
            </a:extLst>
          </p:cNvPr>
          <p:cNvSpPr txBox="1"/>
          <p:nvPr/>
        </p:nvSpPr>
        <p:spPr>
          <a:xfrm>
            <a:off x="2781643" y="1845640"/>
            <a:ext cx="4086120" cy="1200329"/>
          </a:xfrm>
          <a:prstGeom prst="rect">
            <a:avLst/>
          </a:prstGeom>
          <a:noFill/>
          <a:ln w="25400">
            <a:solidFill>
              <a:schemeClr val="accent6">
                <a:lumMod val="75000"/>
              </a:schemeClr>
            </a:solidFill>
          </a:ln>
        </p:spPr>
        <p:txBody>
          <a:bodyPr wrap="square" rtlCol="0">
            <a:spAutoFit/>
          </a:bodyPr>
          <a:lstStyle/>
          <a:p>
            <a:pPr algn="ctr"/>
            <a:r>
              <a:rPr lang="en-GB" sz="2400" dirty="0"/>
              <a:t>A radio wave is transmitted at the same frequency as the </a:t>
            </a:r>
            <a:r>
              <a:rPr lang="en-GB" sz="2400" dirty="0" err="1"/>
              <a:t>a.c</a:t>
            </a:r>
            <a:r>
              <a:rPr lang="en-GB" sz="2400" dirty="0"/>
              <a:t>. current which produced it.</a:t>
            </a:r>
          </a:p>
        </p:txBody>
      </p:sp>
      <p:grpSp>
        <p:nvGrpSpPr>
          <p:cNvPr id="3" name="Group 2"/>
          <p:cNvGrpSpPr/>
          <p:nvPr/>
        </p:nvGrpSpPr>
        <p:grpSpPr>
          <a:xfrm>
            <a:off x="2825878" y="1216916"/>
            <a:ext cx="3492243" cy="576064"/>
            <a:chOff x="2897705" y="1595568"/>
            <a:chExt cx="3492243" cy="576064"/>
          </a:xfrm>
        </p:grpSpPr>
        <p:pic>
          <p:nvPicPr>
            <p:cNvPr id="19" name="Picture 18">
              <a:extLst>
                <a:ext uri="{FF2B5EF4-FFF2-40B4-BE49-F238E27FC236}">
                  <a16:creationId xmlns:a16="http://schemas.microsoft.com/office/drawing/2014/main" id="{A398540C-A6C7-42C5-BDC5-E26A5F96CBB5}"/>
                </a:ext>
              </a:extLst>
            </p:cNvPr>
            <p:cNvPicPr>
              <a:picLocks noChangeAspect="1"/>
            </p:cNvPicPr>
            <p:nvPr/>
          </p:nvPicPr>
          <p:blipFill rotWithShape="1">
            <a:blip r:embed="rId5">
              <a:extLst>
                <a:ext uri="{28A0092B-C50C-407E-A947-70E740481C1C}">
                  <a14:useLocalDpi xmlns:a14="http://schemas.microsoft.com/office/drawing/2010/main" val="0"/>
                </a:ext>
              </a:extLst>
            </a:blip>
            <a:srcRect t="31100" r="16647" b="31100"/>
            <a:stretch/>
          </p:blipFill>
          <p:spPr>
            <a:xfrm>
              <a:off x="2897705" y="1595568"/>
              <a:ext cx="3456384" cy="576064"/>
            </a:xfrm>
            <a:prstGeom prst="rect">
              <a:avLst/>
            </a:prstGeom>
          </p:spPr>
        </p:pic>
        <p:cxnSp>
          <p:nvCxnSpPr>
            <p:cNvPr id="37" name="Straight Arrow Connector 36">
              <a:extLst>
                <a:ext uri="{FF2B5EF4-FFF2-40B4-BE49-F238E27FC236}">
                  <a16:creationId xmlns:a16="http://schemas.microsoft.com/office/drawing/2014/main" id="{701418A5-811C-4726-8683-5171E94E4439}"/>
                </a:ext>
              </a:extLst>
            </p:cNvPr>
            <p:cNvCxnSpPr/>
            <p:nvPr/>
          </p:nvCxnSpPr>
          <p:spPr>
            <a:xfrm>
              <a:off x="3221596" y="1844824"/>
              <a:ext cx="3168352" cy="0"/>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grpSp>
      <p:sp>
        <p:nvSpPr>
          <p:cNvPr id="38" name="TextBox 37">
            <a:extLst>
              <a:ext uri="{FF2B5EF4-FFF2-40B4-BE49-F238E27FC236}">
                <a16:creationId xmlns:a16="http://schemas.microsoft.com/office/drawing/2014/main" id="{63CE8E51-5580-4E5C-99C3-3093D5FEB59B}"/>
              </a:ext>
            </a:extLst>
          </p:cNvPr>
          <p:cNvSpPr txBox="1"/>
          <p:nvPr/>
        </p:nvSpPr>
        <p:spPr>
          <a:xfrm>
            <a:off x="5427222" y="3219282"/>
            <a:ext cx="3443413" cy="3416320"/>
          </a:xfrm>
          <a:prstGeom prst="rect">
            <a:avLst/>
          </a:prstGeom>
          <a:noFill/>
          <a:ln w="25400">
            <a:solidFill>
              <a:schemeClr val="accent6">
                <a:lumMod val="75000"/>
              </a:schemeClr>
            </a:solidFill>
          </a:ln>
        </p:spPr>
        <p:txBody>
          <a:bodyPr wrap="square" rtlCol="0">
            <a:spAutoFit/>
          </a:bodyPr>
          <a:lstStyle/>
          <a:p>
            <a:r>
              <a:rPr lang="en-GB" sz="2400" dirty="0"/>
              <a:t>When this radio signal reaches another antenna (e.g. aerial on a radio) the </a:t>
            </a:r>
            <a:r>
              <a:rPr lang="en-GB" sz="2400" b="1" dirty="0">
                <a:solidFill>
                  <a:schemeClr val="accent6">
                    <a:lumMod val="75000"/>
                  </a:schemeClr>
                </a:solidFill>
              </a:rPr>
              <a:t>radio waves cause oscillations in the wire</a:t>
            </a:r>
            <a:r>
              <a:rPr lang="en-GB" sz="2400" dirty="0"/>
              <a:t>. This produces an alternating current of the </a:t>
            </a:r>
            <a:r>
              <a:rPr lang="en-GB" sz="2400" b="1" dirty="0">
                <a:solidFill>
                  <a:schemeClr val="accent6">
                    <a:lumMod val="75000"/>
                  </a:schemeClr>
                </a:solidFill>
              </a:rPr>
              <a:t>same frequency as the radio signal.</a:t>
            </a:r>
          </a:p>
        </p:txBody>
      </p:sp>
      <p:sp>
        <p:nvSpPr>
          <p:cNvPr id="40" name="TextBox 39">
            <a:extLst>
              <a:ext uri="{FF2B5EF4-FFF2-40B4-BE49-F238E27FC236}">
                <a16:creationId xmlns:a16="http://schemas.microsoft.com/office/drawing/2014/main" id="{E5AAEE2A-603B-439E-8620-D75E59C00A4B}"/>
              </a:ext>
            </a:extLst>
          </p:cNvPr>
          <p:cNvSpPr txBox="1"/>
          <p:nvPr/>
        </p:nvSpPr>
        <p:spPr>
          <a:xfrm>
            <a:off x="3716778" y="717308"/>
            <a:ext cx="1710444" cy="40011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a:t>Radio waves</a:t>
            </a:r>
          </a:p>
        </p:txBody>
      </p:sp>
    </p:spTree>
    <p:extLst>
      <p:ext uri="{BB962C8B-B14F-4D97-AF65-F5344CB8AC3E}">
        <p14:creationId xmlns:p14="http://schemas.microsoft.com/office/powerpoint/2010/main" val="24165758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Changes in atoms and nuclei</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pic>
        <p:nvPicPr>
          <p:cNvPr id="5" name="Picture 4">
            <a:extLst>
              <a:ext uri="{FF2B5EF4-FFF2-40B4-BE49-F238E27FC236}">
                <a16:creationId xmlns:a16="http://schemas.microsoft.com/office/drawing/2014/main" id="{145BD8E1-1B53-4BED-929A-1E88602191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5569" y="1571760"/>
            <a:ext cx="2214246" cy="1610361"/>
          </a:xfrm>
          <a:prstGeom prst="rect">
            <a:avLst/>
          </a:prstGeom>
        </p:spPr>
      </p:pic>
      <p:cxnSp>
        <p:nvCxnSpPr>
          <p:cNvPr id="7" name="Straight Arrow Connector 6">
            <a:extLst>
              <a:ext uri="{FF2B5EF4-FFF2-40B4-BE49-F238E27FC236}">
                <a16:creationId xmlns:a16="http://schemas.microsoft.com/office/drawing/2014/main" id="{70E04419-E2E3-43E1-AB3B-BDB3376B7ED5}"/>
              </a:ext>
            </a:extLst>
          </p:cNvPr>
          <p:cNvCxnSpPr>
            <a:cxnSpLocks/>
          </p:cNvCxnSpPr>
          <p:nvPr/>
        </p:nvCxnSpPr>
        <p:spPr>
          <a:xfrm flipH="1">
            <a:off x="2843808" y="1861958"/>
            <a:ext cx="864096" cy="216024"/>
          </a:xfrm>
          <a:prstGeom prst="straightConnector1">
            <a:avLst/>
          </a:prstGeom>
          <a:ln w="79375">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CFC4873D-9212-4A73-9B06-E6ACA828FE90}"/>
              </a:ext>
            </a:extLst>
          </p:cNvPr>
          <p:cNvSpPr txBox="1"/>
          <p:nvPr/>
        </p:nvSpPr>
        <p:spPr>
          <a:xfrm>
            <a:off x="4115436" y="1449248"/>
            <a:ext cx="4749416" cy="707886"/>
          </a:xfrm>
          <a:prstGeom prst="rect">
            <a:avLst/>
          </a:prstGeom>
          <a:noFill/>
          <a:ln w="25400">
            <a:solidFill>
              <a:schemeClr val="accent6">
                <a:lumMod val="75000"/>
              </a:schemeClr>
            </a:solidFill>
          </a:ln>
        </p:spPr>
        <p:txBody>
          <a:bodyPr wrap="square" rtlCol="0">
            <a:spAutoFit/>
          </a:bodyPr>
          <a:lstStyle/>
          <a:p>
            <a:pPr algn="ctr"/>
            <a:r>
              <a:rPr lang="en-GB" sz="2000" b="1" dirty="0">
                <a:solidFill>
                  <a:schemeClr val="accent6">
                    <a:lumMod val="75000"/>
                  </a:schemeClr>
                </a:solidFill>
              </a:rPr>
              <a:t>Input energy </a:t>
            </a:r>
            <a:r>
              <a:rPr lang="en-GB" sz="2000" dirty="0"/>
              <a:t>could be:</a:t>
            </a:r>
          </a:p>
          <a:p>
            <a:pPr algn="ctr"/>
            <a:r>
              <a:rPr lang="en-GB" sz="2000" dirty="0"/>
              <a:t>light, heat, electricity, X rays etc</a:t>
            </a:r>
          </a:p>
        </p:txBody>
      </p:sp>
      <p:cxnSp>
        <p:nvCxnSpPr>
          <p:cNvPr id="9" name="Straight Arrow Connector 8">
            <a:extLst>
              <a:ext uri="{FF2B5EF4-FFF2-40B4-BE49-F238E27FC236}">
                <a16:creationId xmlns:a16="http://schemas.microsoft.com/office/drawing/2014/main" id="{9736DCDE-53FD-48B9-B2AC-C04DB5764A5B}"/>
              </a:ext>
            </a:extLst>
          </p:cNvPr>
          <p:cNvCxnSpPr>
            <a:cxnSpLocks/>
          </p:cNvCxnSpPr>
          <p:nvPr/>
        </p:nvCxnSpPr>
        <p:spPr>
          <a:xfrm>
            <a:off x="2969822" y="2521968"/>
            <a:ext cx="850106" cy="187963"/>
          </a:xfrm>
          <a:prstGeom prst="straightConnector1">
            <a:avLst/>
          </a:prstGeom>
          <a:ln w="79375">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5D9735F5-E8C8-42AE-9987-0BEF729B8578}"/>
              </a:ext>
            </a:extLst>
          </p:cNvPr>
          <p:cNvSpPr txBox="1"/>
          <p:nvPr/>
        </p:nvSpPr>
        <p:spPr>
          <a:xfrm>
            <a:off x="4139136" y="2376941"/>
            <a:ext cx="4725716" cy="1323439"/>
          </a:xfrm>
          <a:prstGeom prst="rect">
            <a:avLst/>
          </a:prstGeom>
          <a:noFill/>
          <a:ln w="25400">
            <a:solidFill>
              <a:schemeClr val="accent6">
                <a:lumMod val="75000"/>
              </a:schemeClr>
            </a:solidFill>
          </a:ln>
        </p:spPr>
        <p:txBody>
          <a:bodyPr wrap="square" rtlCol="0">
            <a:spAutoFit/>
          </a:bodyPr>
          <a:lstStyle/>
          <a:p>
            <a:pPr algn="ctr"/>
            <a:r>
              <a:rPr lang="en-GB" sz="2000" b="1" dirty="0">
                <a:solidFill>
                  <a:schemeClr val="accent6">
                    <a:lumMod val="75000"/>
                  </a:schemeClr>
                </a:solidFill>
              </a:rPr>
              <a:t>Energy out </a:t>
            </a:r>
            <a:r>
              <a:rPr lang="en-GB" sz="2000" dirty="0"/>
              <a:t>will be a type of electromagnetic radiation i.e.</a:t>
            </a:r>
          </a:p>
          <a:p>
            <a:pPr algn="ctr"/>
            <a:r>
              <a:rPr lang="en-GB" sz="2000" dirty="0"/>
              <a:t>X ray, ultra violet, visible, </a:t>
            </a:r>
          </a:p>
          <a:p>
            <a:pPr algn="ctr"/>
            <a:r>
              <a:rPr lang="en-GB" sz="2000" dirty="0"/>
              <a:t>infra red, microwave or radio waves.</a:t>
            </a:r>
          </a:p>
        </p:txBody>
      </p:sp>
      <p:sp>
        <p:nvSpPr>
          <p:cNvPr id="12" name="TextBox 11">
            <a:extLst>
              <a:ext uri="{FF2B5EF4-FFF2-40B4-BE49-F238E27FC236}">
                <a16:creationId xmlns:a16="http://schemas.microsoft.com/office/drawing/2014/main" id="{A980D8D5-B67C-4499-B043-B91380BDD22E}"/>
              </a:ext>
            </a:extLst>
          </p:cNvPr>
          <p:cNvSpPr txBox="1"/>
          <p:nvPr/>
        </p:nvSpPr>
        <p:spPr>
          <a:xfrm>
            <a:off x="4139136" y="3919936"/>
            <a:ext cx="4725716" cy="2554545"/>
          </a:xfrm>
          <a:prstGeom prst="rect">
            <a:avLst/>
          </a:prstGeom>
          <a:noFill/>
          <a:ln w="25400">
            <a:solidFill>
              <a:schemeClr val="accent6">
                <a:lumMod val="75000"/>
              </a:schemeClr>
            </a:solidFill>
          </a:ln>
        </p:spPr>
        <p:txBody>
          <a:bodyPr wrap="square" rtlCol="0">
            <a:spAutoFit/>
          </a:bodyPr>
          <a:lstStyle/>
          <a:p>
            <a:r>
              <a:rPr lang="en-GB" sz="2000" dirty="0"/>
              <a:t>Atoms can receive energy from external sources.</a:t>
            </a:r>
          </a:p>
          <a:p>
            <a:r>
              <a:rPr lang="en-GB" sz="2000" dirty="0"/>
              <a:t>This energy can cause electrons to “jump” to a </a:t>
            </a:r>
            <a:r>
              <a:rPr lang="en-GB" sz="2000" b="1" dirty="0">
                <a:solidFill>
                  <a:schemeClr val="accent6">
                    <a:lumMod val="75000"/>
                  </a:schemeClr>
                </a:solidFill>
              </a:rPr>
              <a:t>higher energy level</a:t>
            </a:r>
            <a:r>
              <a:rPr lang="en-GB" sz="2000" dirty="0"/>
              <a:t>.</a:t>
            </a:r>
          </a:p>
          <a:p>
            <a:r>
              <a:rPr lang="en-GB" sz="2000" dirty="0"/>
              <a:t>When the electron falls back to its original energy level it will release the stored energy in the form of a </a:t>
            </a:r>
            <a:r>
              <a:rPr lang="en-GB" sz="2000" b="1" dirty="0">
                <a:solidFill>
                  <a:schemeClr val="accent6">
                    <a:lumMod val="75000"/>
                  </a:schemeClr>
                </a:solidFill>
              </a:rPr>
              <a:t>photon of electromagnetic radiation.</a:t>
            </a:r>
          </a:p>
        </p:txBody>
      </p:sp>
      <p:sp>
        <p:nvSpPr>
          <p:cNvPr id="14" name="TextBox 13">
            <a:extLst>
              <a:ext uri="{FF2B5EF4-FFF2-40B4-BE49-F238E27FC236}">
                <a16:creationId xmlns:a16="http://schemas.microsoft.com/office/drawing/2014/main" id="{0D26A332-73FD-46A4-B83A-FF2A8913087F}"/>
              </a:ext>
            </a:extLst>
          </p:cNvPr>
          <p:cNvSpPr txBox="1"/>
          <p:nvPr/>
        </p:nvSpPr>
        <p:spPr>
          <a:xfrm>
            <a:off x="117481" y="3952327"/>
            <a:ext cx="3590423" cy="1631216"/>
          </a:xfrm>
          <a:prstGeom prst="rect">
            <a:avLst/>
          </a:prstGeom>
          <a:solidFill>
            <a:schemeClr val="accent6">
              <a:lumMod val="60000"/>
              <a:lumOff val="40000"/>
            </a:schemeClr>
          </a:solidFill>
        </p:spPr>
        <p:txBody>
          <a:bodyPr wrap="square" rtlCol="0">
            <a:spAutoFit/>
          </a:bodyPr>
          <a:lstStyle/>
          <a:p>
            <a:pPr algn="ctr"/>
            <a:r>
              <a:rPr lang="en-GB" sz="2000" dirty="0"/>
              <a:t>Changes within the nucleus of an atom can result in the emission of gamma waves. This occurs during the radioactive decay of some unstable atoms.</a:t>
            </a:r>
          </a:p>
        </p:txBody>
      </p:sp>
      <p:sp>
        <p:nvSpPr>
          <p:cNvPr id="25" name="TextBox 24">
            <a:extLst>
              <a:ext uri="{FF2B5EF4-FFF2-40B4-BE49-F238E27FC236}">
                <a16:creationId xmlns:a16="http://schemas.microsoft.com/office/drawing/2014/main" id="{588180AD-142A-47BF-8BA7-BC464585E558}"/>
              </a:ext>
            </a:extLst>
          </p:cNvPr>
          <p:cNvSpPr txBox="1"/>
          <p:nvPr/>
        </p:nvSpPr>
        <p:spPr>
          <a:xfrm>
            <a:off x="2483768" y="862140"/>
            <a:ext cx="4176464" cy="40011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a:t>Atoms and electromagnetic waves</a:t>
            </a:r>
          </a:p>
        </p:txBody>
      </p:sp>
    </p:spTree>
    <p:extLst>
      <p:ext uri="{BB962C8B-B14F-4D97-AF65-F5344CB8AC3E}">
        <p14:creationId xmlns:p14="http://schemas.microsoft.com/office/powerpoint/2010/main" val="33970383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447645"/>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pPr lvl="0"/>
            <a:r>
              <a:rPr lang="en-GB" sz="3200" b="1" dirty="0">
                <a:solidFill>
                  <a:prstClr val="black">
                    <a:lumMod val="50000"/>
                    <a:lumOff val="50000"/>
                  </a:prstClr>
                </a:solidFill>
              </a:rPr>
              <a:t>Part 2</a:t>
            </a:r>
          </a:p>
          <a:p>
            <a:pPr lvl="0"/>
            <a:endParaRPr lang="en-GB" sz="3200" b="1" dirty="0">
              <a:solidFill>
                <a:prstClr val="black">
                  <a:lumMod val="50000"/>
                  <a:lumOff val="50000"/>
                </a:prstClr>
              </a:solidFill>
            </a:endParaRPr>
          </a:p>
          <a:p>
            <a:pPr marL="342900" lvl="0" indent="-342900">
              <a:buFont typeface="Arial" panose="020B0604020202020204" pitchFamily="34" charset="0"/>
              <a:buChar char="•"/>
            </a:pPr>
            <a:r>
              <a:rPr lang="en-GB" sz="2000" b="1" dirty="0">
                <a:solidFill>
                  <a:prstClr val="black">
                    <a:lumMod val="50000"/>
                    <a:lumOff val="50000"/>
                  </a:prstClr>
                </a:solidFill>
              </a:rPr>
              <a:t>Electromagnetic spectrum</a:t>
            </a:r>
          </a:p>
          <a:p>
            <a:pPr marL="342900" lvl="0" indent="-342900">
              <a:buFont typeface="Arial" panose="020B0604020202020204" pitchFamily="34" charset="0"/>
              <a:buChar char="•"/>
            </a:pPr>
            <a:r>
              <a:rPr lang="en-GB" sz="2000" b="1" dirty="0">
                <a:solidFill>
                  <a:prstClr val="black">
                    <a:lumMod val="50000"/>
                    <a:lumOff val="50000"/>
                  </a:prstClr>
                </a:solidFill>
              </a:rPr>
              <a:t>Radiation and temperature (Physics only)</a:t>
            </a:r>
          </a:p>
          <a:p>
            <a:pPr marL="342900" lvl="0" indent="-342900">
              <a:buFont typeface="Arial" panose="020B0604020202020204" pitchFamily="34" charset="0"/>
              <a:buChar char="•"/>
            </a:pPr>
            <a:r>
              <a:rPr lang="en-GB" sz="2000" b="1" dirty="0">
                <a:solidFill>
                  <a:prstClr val="black">
                    <a:lumMod val="50000"/>
                    <a:lumOff val="50000"/>
                  </a:prstClr>
                </a:solidFill>
              </a:rPr>
              <a:t>Uses of EM radiation</a:t>
            </a:r>
          </a:p>
          <a:p>
            <a:pPr marL="457200" lvl="0" indent="-457200">
              <a:buFont typeface="Arial" panose="020B0604020202020204" pitchFamily="34" charset="0"/>
              <a:buChar char="•"/>
            </a:pPr>
            <a:endParaRPr lang="en-GB" sz="3200" b="1" dirty="0">
              <a:solidFill>
                <a:prstClr val="black">
                  <a:lumMod val="50000"/>
                  <a:lumOff val="50000"/>
                </a:prstClr>
              </a:solidFill>
            </a:endParaRPr>
          </a:p>
          <a:p>
            <a:endParaRPr lang="en-GB" sz="2800" dirty="0">
              <a:solidFill>
                <a:schemeClr val="tx1">
                  <a:lumMod val="50000"/>
                  <a:lumOff val="50000"/>
                </a:schemeClr>
              </a:solidFill>
            </a:endParaRPr>
          </a:p>
          <a:p>
            <a:endParaRPr lang="en-GB" dirty="0"/>
          </a:p>
        </p:txBody>
      </p:sp>
      <p:pic>
        <p:nvPicPr>
          <p:cNvPr id="7" name="Picture 6">
            <a:extLst>
              <a:ext uri="{FF2B5EF4-FFF2-40B4-BE49-F238E27FC236}">
                <a16:creationId xmlns:a16="http://schemas.microsoft.com/office/drawing/2014/main" id="{77B06173-6924-A848-BBB9-ACFA8BD8CE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9964713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5262979"/>
          </a:xfrm>
          <a:prstGeom prst="rect">
            <a:avLst/>
          </a:prstGeom>
          <a:noFill/>
        </p:spPr>
        <p:txBody>
          <a:bodyPr wrap="square" rtlCol="0">
            <a:spAutoFit/>
          </a:bodyPr>
          <a:lstStyle/>
          <a:p>
            <a:pPr marL="457200" indent="-457200">
              <a:buAutoNum type="arabicPeriod"/>
            </a:pPr>
            <a:r>
              <a:rPr lang="en-GB" sz="2400" dirty="0"/>
              <a:t>What type of waves are electromagnetic waves?</a:t>
            </a:r>
          </a:p>
          <a:p>
            <a:pPr marL="457200" indent="-457200">
              <a:buAutoNum type="arabicPeriod"/>
            </a:pPr>
            <a:endParaRPr lang="en-GB" sz="2400" dirty="0"/>
          </a:p>
          <a:p>
            <a:pPr marL="457200" indent="-457200">
              <a:buFont typeface="+mj-lt"/>
              <a:buAutoNum type="arabicPeriod" startAt="2"/>
            </a:pPr>
            <a:r>
              <a:rPr lang="en-GB" sz="2400" dirty="0"/>
              <a:t>List the main electromagnetic waves in order from lowest to highest</a:t>
            </a:r>
          </a:p>
          <a:p>
            <a:r>
              <a:rPr lang="en-GB" sz="2400" dirty="0"/>
              <a:t>       frequency.</a:t>
            </a:r>
          </a:p>
          <a:p>
            <a:endParaRPr lang="en-GB" sz="2400" dirty="0"/>
          </a:p>
          <a:p>
            <a:r>
              <a:rPr lang="en-GB" sz="2400" dirty="0"/>
              <a:t>3.   Which of the following is the speed of electromagnetic waves in a</a:t>
            </a:r>
          </a:p>
          <a:p>
            <a:r>
              <a:rPr lang="en-GB" sz="2400" dirty="0"/>
              <a:t>       vacuum?</a:t>
            </a:r>
          </a:p>
          <a:p>
            <a:endParaRPr lang="en-GB" sz="2400" dirty="0"/>
          </a:p>
          <a:p>
            <a:r>
              <a:rPr lang="en-GB" sz="2400" dirty="0"/>
              <a:t>	      300 m/s               300 000m/s		300 000 000m/s</a:t>
            </a:r>
          </a:p>
          <a:p>
            <a:endParaRPr lang="en-GB" sz="2400" dirty="0"/>
          </a:p>
          <a:p>
            <a:pPr marL="457200" indent="-457200">
              <a:buAutoNum type="arabicPeriod" startAt="4"/>
            </a:pPr>
            <a:r>
              <a:rPr lang="en-GB" sz="2400" dirty="0"/>
              <a:t>Which colour of light has the longest wavelength?</a:t>
            </a:r>
          </a:p>
          <a:p>
            <a:pPr marL="457200" indent="-457200">
              <a:buAutoNum type="arabicPeriod" startAt="4"/>
            </a:pPr>
            <a:endParaRPr lang="en-GB" sz="2400" dirty="0"/>
          </a:p>
          <a:p>
            <a:pPr marL="457200" indent="-457200">
              <a:buAutoNum type="arabicPeriod" startAt="4"/>
            </a:pPr>
            <a:r>
              <a:rPr lang="en-GB" sz="2400" dirty="0"/>
              <a:t>Describe one piece of evidence to show that light waves do not need a medium to travel from one place to another.</a:t>
            </a:r>
          </a:p>
        </p:txBody>
      </p:sp>
    </p:spTree>
    <p:extLst>
      <p:ext uri="{BB962C8B-B14F-4D97-AF65-F5344CB8AC3E}">
        <p14:creationId xmlns:p14="http://schemas.microsoft.com/office/powerpoint/2010/main" val="17341919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733" y="690479"/>
            <a:ext cx="9155233" cy="5078313"/>
          </a:xfrm>
          <a:prstGeom prst="rect">
            <a:avLst/>
          </a:prstGeom>
          <a:noFill/>
        </p:spPr>
        <p:txBody>
          <a:bodyPr wrap="square" rtlCol="0">
            <a:spAutoFit/>
          </a:bodyPr>
          <a:lstStyle/>
          <a:p>
            <a:pPr>
              <a:lnSpc>
                <a:spcPct val="150000"/>
              </a:lnSpc>
            </a:pPr>
            <a:r>
              <a:rPr lang="en-GB" sz="2300" dirty="0"/>
              <a:t>6</a:t>
            </a:r>
            <a:r>
              <a:rPr lang="en-GB" sz="2400" dirty="0"/>
              <a:t>. The four surfaces below are heated equally with infrared (IR) heat.</a:t>
            </a:r>
          </a:p>
          <a:p>
            <a:pPr>
              <a:lnSpc>
                <a:spcPct val="150000"/>
              </a:lnSpc>
            </a:pPr>
            <a:endParaRPr lang="en-GB" sz="2400" dirty="0"/>
          </a:p>
          <a:p>
            <a:pPr>
              <a:lnSpc>
                <a:spcPct val="150000"/>
              </a:lnSpc>
            </a:pPr>
            <a:endParaRPr lang="en-GB" sz="2400" dirty="0"/>
          </a:p>
          <a:p>
            <a:pPr>
              <a:lnSpc>
                <a:spcPct val="150000"/>
              </a:lnSpc>
            </a:pPr>
            <a:r>
              <a:rPr lang="en-GB" sz="2400" dirty="0"/>
              <a:t>     a. Which surface will absorb the most IR radiation? </a:t>
            </a:r>
          </a:p>
          <a:p>
            <a:pPr>
              <a:lnSpc>
                <a:spcPct val="150000"/>
              </a:lnSpc>
            </a:pPr>
            <a:r>
              <a:rPr lang="en-GB" sz="2400" dirty="0"/>
              <a:t>      b. Which surface will reflect the most IR radiation? 	 </a:t>
            </a:r>
          </a:p>
          <a:p>
            <a:pPr marL="457200" indent="-457200">
              <a:lnSpc>
                <a:spcPct val="150000"/>
              </a:lnSpc>
              <a:buAutoNum type="arabicPeriod" startAt="7"/>
            </a:pPr>
            <a:r>
              <a:rPr lang="en-GB" sz="2400" dirty="0"/>
              <a:t>The diagrams show three waves travelling from air into different materials.</a:t>
            </a:r>
          </a:p>
          <a:p>
            <a:pPr>
              <a:lnSpc>
                <a:spcPct val="150000"/>
              </a:lnSpc>
            </a:pPr>
            <a:endParaRPr lang="en-GB" sz="2400" dirty="0"/>
          </a:p>
          <a:p>
            <a:pPr>
              <a:lnSpc>
                <a:spcPct val="150000"/>
              </a:lnSpc>
            </a:pPr>
            <a:r>
              <a:rPr lang="en-GB" sz="2400" dirty="0"/>
              <a:t>        Which wave will be travelling the slowest? </a:t>
            </a:r>
          </a:p>
        </p:txBody>
      </p:sp>
      <p:sp>
        <p:nvSpPr>
          <p:cNvPr id="5" name="Rectangle 4">
            <a:extLst>
              <a:ext uri="{FF2B5EF4-FFF2-40B4-BE49-F238E27FC236}">
                <a16:creationId xmlns:a16="http://schemas.microsoft.com/office/drawing/2014/main" id="{41311633-DC21-42D3-B567-3DB5590E9A05}"/>
              </a:ext>
            </a:extLst>
          </p:cNvPr>
          <p:cNvSpPr/>
          <p:nvPr/>
        </p:nvSpPr>
        <p:spPr>
          <a:xfrm>
            <a:off x="2778243" y="1330409"/>
            <a:ext cx="1022075" cy="663608"/>
          </a:xfrm>
          <a:prstGeom prst="rect">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5E33FFF7-7470-469D-B4FC-31123D25F7C6}"/>
              </a:ext>
            </a:extLst>
          </p:cNvPr>
          <p:cNvSpPr/>
          <p:nvPr/>
        </p:nvSpPr>
        <p:spPr>
          <a:xfrm>
            <a:off x="4417522" y="1326782"/>
            <a:ext cx="946566" cy="667236"/>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1" name="Rectangle 10">
            <a:extLst>
              <a:ext uri="{FF2B5EF4-FFF2-40B4-BE49-F238E27FC236}">
                <a16:creationId xmlns:a16="http://schemas.microsoft.com/office/drawing/2014/main" id="{F25A66F8-A7CC-46B4-BB20-5F35687B26A0}"/>
              </a:ext>
            </a:extLst>
          </p:cNvPr>
          <p:cNvSpPr/>
          <p:nvPr/>
        </p:nvSpPr>
        <p:spPr>
          <a:xfrm>
            <a:off x="1187623" y="1326782"/>
            <a:ext cx="973415" cy="667235"/>
          </a:xfrm>
          <a:prstGeom prst="rect">
            <a:avLst/>
          </a:prstGeom>
          <a:solidFill>
            <a:schemeClr val="tx1">
              <a:lumMod val="75000"/>
              <a:lumOff val="25000"/>
            </a:schemeClr>
          </a:solidFill>
        </p:spPr>
        <p:style>
          <a:lnRef idx="1">
            <a:schemeClr val="dk1"/>
          </a:lnRef>
          <a:fillRef idx="3">
            <a:schemeClr val="dk1"/>
          </a:fillRef>
          <a:effectRef idx="2">
            <a:schemeClr val="dk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3AF5D2C1-5C1A-4883-83EC-44B3DB7B6CB1}"/>
              </a:ext>
            </a:extLst>
          </p:cNvPr>
          <p:cNvSpPr/>
          <p:nvPr/>
        </p:nvSpPr>
        <p:spPr>
          <a:xfrm>
            <a:off x="5981291" y="1345587"/>
            <a:ext cx="939605" cy="648430"/>
          </a:xfrm>
          <a:prstGeom prst="rect">
            <a:avLst/>
          </a:prstGeom>
          <a:solidFill>
            <a:schemeClr val="bg1">
              <a:lumMod val="8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8E2B574B-B0B9-46F9-A1A3-1BAFC93BA350}"/>
              </a:ext>
            </a:extLst>
          </p:cNvPr>
          <p:cNvSpPr txBox="1"/>
          <p:nvPr/>
        </p:nvSpPr>
        <p:spPr>
          <a:xfrm>
            <a:off x="2908956" y="1413598"/>
            <a:ext cx="760647" cy="523220"/>
          </a:xfrm>
          <a:prstGeom prst="rect">
            <a:avLst/>
          </a:prstGeom>
          <a:noFill/>
        </p:spPr>
        <p:txBody>
          <a:bodyPr wrap="square" rtlCol="0">
            <a:spAutoFit/>
          </a:bodyPr>
          <a:lstStyle/>
          <a:p>
            <a:pPr algn="ctr"/>
            <a:r>
              <a:rPr lang="en-GB" sz="1400" dirty="0">
                <a:solidFill>
                  <a:schemeClr val="bg1"/>
                </a:solidFill>
              </a:rPr>
              <a:t>Matt black</a:t>
            </a:r>
          </a:p>
        </p:txBody>
      </p:sp>
      <p:sp>
        <p:nvSpPr>
          <p:cNvPr id="14" name="TextBox 13">
            <a:extLst>
              <a:ext uri="{FF2B5EF4-FFF2-40B4-BE49-F238E27FC236}">
                <a16:creationId xmlns:a16="http://schemas.microsoft.com/office/drawing/2014/main" id="{7B6693B8-8B25-457D-96A3-7D1FE122D037}"/>
              </a:ext>
            </a:extLst>
          </p:cNvPr>
          <p:cNvSpPr txBox="1"/>
          <p:nvPr/>
        </p:nvSpPr>
        <p:spPr>
          <a:xfrm>
            <a:off x="1347945" y="1398789"/>
            <a:ext cx="648072" cy="523220"/>
          </a:xfrm>
          <a:prstGeom prst="rect">
            <a:avLst/>
          </a:prstGeom>
          <a:noFill/>
        </p:spPr>
        <p:txBody>
          <a:bodyPr wrap="square" rtlCol="0">
            <a:spAutoFit/>
          </a:bodyPr>
          <a:lstStyle/>
          <a:p>
            <a:pPr algn="ctr"/>
            <a:r>
              <a:rPr lang="en-GB" sz="1400" dirty="0">
                <a:solidFill>
                  <a:schemeClr val="bg1"/>
                </a:solidFill>
              </a:rPr>
              <a:t>Shiny black</a:t>
            </a:r>
          </a:p>
        </p:txBody>
      </p:sp>
      <p:sp>
        <p:nvSpPr>
          <p:cNvPr id="15" name="TextBox 14">
            <a:extLst>
              <a:ext uri="{FF2B5EF4-FFF2-40B4-BE49-F238E27FC236}">
                <a16:creationId xmlns:a16="http://schemas.microsoft.com/office/drawing/2014/main" id="{8BB9FF84-89B9-4574-809F-C57AE665A39E}"/>
              </a:ext>
            </a:extLst>
          </p:cNvPr>
          <p:cNvSpPr txBox="1"/>
          <p:nvPr/>
        </p:nvSpPr>
        <p:spPr>
          <a:xfrm>
            <a:off x="4534053" y="1476170"/>
            <a:ext cx="829309" cy="307777"/>
          </a:xfrm>
          <a:prstGeom prst="rect">
            <a:avLst/>
          </a:prstGeom>
          <a:noFill/>
        </p:spPr>
        <p:txBody>
          <a:bodyPr wrap="square" rtlCol="0">
            <a:spAutoFit/>
          </a:bodyPr>
          <a:lstStyle/>
          <a:p>
            <a:r>
              <a:rPr lang="en-GB" sz="1400" dirty="0"/>
              <a:t>White</a:t>
            </a:r>
          </a:p>
        </p:txBody>
      </p:sp>
      <p:sp>
        <p:nvSpPr>
          <p:cNvPr id="16" name="TextBox 15">
            <a:extLst>
              <a:ext uri="{FF2B5EF4-FFF2-40B4-BE49-F238E27FC236}">
                <a16:creationId xmlns:a16="http://schemas.microsoft.com/office/drawing/2014/main" id="{E2A9CEEF-84D9-437E-9562-65BFA110EC6F}"/>
              </a:ext>
            </a:extLst>
          </p:cNvPr>
          <p:cNvSpPr txBox="1"/>
          <p:nvPr/>
        </p:nvSpPr>
        <p:spPr>
          <a:xfrm>
            <a:off x="6056800" y="1413598"/>
            <a:ext cx="864096" cy="523220"/>
          </a:xfrm>
          <a:prstGeom prst="rect">
            <a:avLst/>
          </a:prstGeom>
          <a:noFill/>
        </p:spPr>
        <p:txBody>
          <a:bodyPr wrap="square" rtlCol="0">
            <a:spAutoFit/>
          </a:bodyPr>
          <a:lstStyle/>
          <a:p>
            <a:pPr algn="ctr"/>
            <a:r>
              <a:rPr lang="en-GB" sz="1400" dirty="0"/>
              <a:t>Shiny</a:t>
            </a:r>
          </a:p>
          <a:p>
            <a:pPr algn="ctr"/>
            <a:r>
              <a:rPr lang="en-GB" sz="1400" dirty="0"/>
              <a:t>silver</a:t>
            </a:r>
          </a:p>
        </p:txBody>
      </p:sp>
      <p:grpSp>
        <p:nvGrpSpPr>
          <p:cNvPr id="8" name="Group 7"/>
          <p:cNvGrpSpPr/>
          <p:nvPr/>
        </p:nvGrpSpPr>
        <p:grpSpPr>
          <a:xfrm>
            <a:off x="2034232" y="4060633"/>
            <a:ext cx="5308728" cy="1093793"/>
            <a:chOff x="1187624" y="4069146"/>
            <a:chExt cx="5308728" cy="1093793"/>
          </a:xfrm>
        </p:grpSpPr>
        <p:pic>
          <p:nvPicPr>
            <p:cNvPr id="18" name="Picture 17">
              <a:extLst>
                <a:ext uri="{FF2B5EF4-FFF2-40B4-BE49-F238E27FC236}">
                  <a16:creationId xmlns:a16="http://schemas.microsoft.com/office/drawing/2014/main" id="{5679D18C-6315-4CC4-A2E3-E2142A4D48A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2269" y="4325764"/>
              <a:ext cx="1102940" cy="324796"/>
            </a:xfrm>
            <a:prstGeom prst="rect">
              <a:avLst/>
            </a:prstGeom>
          </p:spPr>
        </p:pic>
        <p:pic>
          <p:nvPicPr>
            <p:cNvPr id="19" name="Picture 18">
              <a:extLst>
                <a:ext uri="{FF2B5EF4-FFF2-40B4-BE49-F238E27FC236}">
                  <a16:creationId xmlns:a16="http://schemas.microsoft.com/office/drawing/2014/main" id="{9DC1F2D6-B11C-4E7A-941B-D4D9B51D1C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5753" y="4339041"/>
              <a:ext cx="1102940" cy="324796"/>
            </a:xfrm>
            <a:prstGeom prst="rect">
              <a:avLst/>
            </a:prstGeom>
          </p:spPr>
        </p:pic>
        <p:pic>
          <p:nvPicPr>
            <p:cNvPr id="20" name="Picture 19">
              <a:extLst>
                <a:ext uri="{FF2B5EF4-FFF2-40B4-BE49-F238E27FC236}">
                  <a16:creationId xmlns:a16="http://schemas.microsoft.com/office/drawing/2014/main" id="{82853505-A9F2-4659-BE87-8EBAA00392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510" y="4371533"/>
              <a:ext cx="1102940" cy="324796"/>
            </a:xfrm>
            <a:prstGeom prst="rect">
              <a:avLst/>
            </a:prstGeom>
          </p:spPr>
        </p:pic>
        <p:sp>
          <p:nvSpPr>
            <p:cNvPr id="21" name="Rectangle 20">
              <a:extLst>
                <a:ext uri="{FF2B5EF4-FFF2-40B4-BE49-F238E27FC236}">
                  <a16:creationId xmlns:a16="http://schemas.microsoft.com/office/drawing/2014/main" id="{E414450F-4621-4094-BB63-A28D58B459F0}"/>
                </a:ext>
              </a:extLst>
            </p:cNvPr>
            <p:cNvSpPr/>
            <p:nvPr/>
          </p:nvSpPr>
          <p:spPr>
            <a:xfrm>
              <a:off x="1963114" y="4079951"/>
              <a:ext cx="721804" cy="1080120"/>
            </a:xfrm>
            <a:prstGeom prst="rect">
              <a:avLst/>
            </a:prstGeom>
            <a:no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CAB90DE8-E074-407D-A4A0-AE866ECA33CC}"/>
                </a:ext>
              </a:extLst>
            </p:cNvPr>
            <p:cNvSpPr/>
            <p:nvPr/>
          </p:nvSpPr>
          <p:spPr>
            <a:xfrm>
              <a:off x="4003921" y="4069146"/>
              <a:ext cx="721804" cy="1080120"/>
            </a:xfrm>
            <a:prstGeom prst="rect">
              <a:avLst/>
            </a:prstGeom>
            <a:no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3878B9B9-0CBD-4F22-BE1E-0E9028F96187}"/>
                </a:ext>
              </a:extLst>
            </p:cNvPr>
            <p:cNvSpPr/>
            <p:nvPr/>
          </p:nvSpPr>
          <p:spPr>
            <a:xfrm>
              <a:off x="5774548" y="4082819"/>
              <a:ext cx="721804" cy="1080120"/>
            </a:xfrm>
            <a:prstGeom prst="rect">
              <a:avLst/>
            </a:prstGeom>
            <a:no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2C890CDA-F96A-480F-8410-04AC10FB9876}"/>
                </a:ext>
              </a:extLst>
            </p:cNvPr>
            <p:cNvSpPr txBox="1"/>
            <p:nvPr/>
          </p:nvSpPr>
          <p:spPr>
            <a:xfrm>
              <a:off x="1187624" y="4079951"/>
              <a:ext cx="501608" cy="261610"/>
            </a:xfrm>
            <a:prstGeom prst="rect">
              <a:avLst/>
            </a:prstGeom>
            <a:noFill/>
          </p:spPr>
          <p:txBody>
            <a:bodyPr wrap="square" rtlCol="0">
              <a:spAutoFit/>
            </a:bodyPr>
            <a:lstStyle/>
            <a:p>
              <a:r>
                <a:rPr lang="en-GB" sz="1100" b="1" dirty="0"/>
                <a:t>Light</a:t>
              </a:r>
            </a:p>
          </p:txBody>
        </p:sp>
        <p:sp>
          <p:nvSpPr>
            <p:cNvPr id="25" name="TextBox 24">
              <a:extLst>
                <a:ext uri="{FF2B5EF4-FFF2-40B4-BE49-F238E27FC236}">
                  <a16:creationId xmlns:a16="http://schemas.microsoft.com/office/drawing/2014/main" id="{D015384F-CCAE-4DBB-8609-322FE74307F4}"/>
                </a:ext>
              </a:extLst>
            </p:cNvPr>
            <p:cNvSpPr txBox="1"/>
            <p:nvPr/>
          </p:nvSpPr>
          <p:spPr>
            <a:xfrm>
              <a:off x="1996017" y="4079951"/>
              <a:ext cx="559759" cy="261610"/>
            </a:xfrm>
            <a:prstGeom prst="rect">
              <a:avLst/>
            </a:prstGeom>
            <a:noFill/>
          </p:spPr>
          <p:txBody>
            <a:bodyPr wrap="square" rtlCol="0">
              <a:spAutoFit/>
            </a:bodyPr>
            <a:lstStyle/>
            <a:p>
              <a:r>
                <a:rPr lang="en-GB" sz="1100" b="1" dirty="0"/>
                <a:t>Water</a:t>
              </a:r>
            </a:p>
          </p:txBody>
        </p:sp>
        <p:sp>
          <p:nvSpPr>
            <p:cNvPr id="26" name="TextBox 25">
              <a:extLst>
                <a:ext uri="{FF2B5EF4-FFF2-40B4-BE49-F238E27FC236}">
                  <a16:creationId xmlns:a16="http://schemas.microsoft.com/office/drawing/2014/main" id="{D2C1788A-4C02-4FB0-BFD0-8A75437B492C}"/>
                </a:ext>
              </a:extLst>
            </p:cNvPr>
            <p:cNvSpPr txBox="1"/>
            <p:nvPr/>
          </p:nvSpPr>
          <p:spPr>
            <a:xfrm>
              <a:off x="3245754" y="4079951"/>
              <a:ext cx="487988" cy="259090"/>
            </a:xfrm>
            <a:prstGeom prst="rect">
              <a:avLst/>
            </a:prstGeom>
            <a:noFill/>
          </p:spPr>
          <p:txBody>
            <a:bodyPr wrap="square" rtlCol="0">
              <a:spAutoFit/>
            </a:bodyPr>
            <a:lstStyle/>
            <a:p>
              <a:r>
                <a:rPr lang="en-GB" sz="1100" b="1" dirty="0"/>
                <a:t>X ray</a:t>
              </a:r>
            </a:p>
          </p:txBody>
        </p:sp>
        <p:sp>
          <p:nvSpPr>
            <p:cNvPr id="27" name="TextBox 26">
              <a:extLst>
                <a:ext uri="{FF2B5EF4-FFF2-40B4-BE49-F238E27FC236}">
                  <a16:creationId xmlns:a16="http://schemas.microsoft.com/office/drawing/2014/main" id="{1CBC9E68-41EB-454B-A3B1-16653DD4B3F1}"/>
                </a:ext>
              </a:extLst>
            </p:cNvPr>
            <p:cNvSpPr txBox="1"/>
            <p:nvPr/>
          </p:nvSpPr>
          <p:spPr>
            <a:xfrm>
              <a:off x="5920576" y="4079951"/>
              <a:ext cx="498933" cy="261610"/>
            </a:xfrm>
            <a:prstGeom prst="rect">
              <a:avLst/>
            </a:prstGeom>
            <a:noFill/>
          </p:spPr>
          <p:txBody>
            <a:bodyPr wrap="square" rtlCol="0">
              <a:spAutoFit/>
            </a:bodyPr>
            <a:lstStyle/>
            <a:p>
              <a:r>
                <a:rPr lang="en-GB" sz="1100" b="1" dirty="0"/>
                <a:t>Glass</a:t>
              </a:r>
            </a:p>
          </p:txBody>
        </p:sp>
        <p:sp>
          <p:nvSpPr>
            <p:cNvPr id="28" name="TextBox 27">
              <a:extLst>
                <a:ext uri="{FF2B5EF4-FFF2-40B4-BE49-F238E27FC236}">
                  <a16:creationId xmlns:a16="http://schemas.microsoft.com/office/drawing/2014/main" id="{AFE352AC-0757-4E2A-986E-AF27BAF8EDCC}"/>
                </a:ext>
              </a:extLst>
            </p:cNvPr>
            <p:cNvSpPr txBox="1"/>
            <p:nvPr/>
          </p:nvSpPr>
          <p:spPr>
            <a:xfrm>
              <a:off x="4952998" y="4131445"/>
              <a:ext cx="742038" cy="261610"/>
            </a:xfrm>
            <a:prstGeom prst="rect">
              <a:avLst/>
            </a:prstGeom>
            <a:noFill/>
          </p:spPr>
          <p:txBody>
            <a:bodyPr wrap="square" rtlCol="0">
              <a:spAutoFit/>
            </a:bodyPr>
            <a:lstStyle/>
            <a:p>
              <a:r>
                <a:rPr lang="en-GB" sz="1100" b="1" dirty="0"/>
                <a:t>Infrared</a:t>
              </a:r>
            </a:p>
          </p:txBody>
        </p:sp>
        <p:sp>
          <p:nvSpPr>
            <p:cNvPr id="29" name="TextBox 28">
              <a:extLst>
                <a:ext uri="{FF2B5EF4-FFF2-40B4-BE49-F238E27FC236}">
                  <a16:creationId xmlns:a16="http://schemas.microsoft.com/office/drawing/2014/main" id="{39AE1D04-52AB-4A8E-8F77-41EC808594F1}"/>
                </a:ext>
              </a:extLst>
            </p:cNvPr>
            <p:cNvSpPr txBox="1"/>
            <p:nvPr/>
          </p:nvSpPr>
          <p:spPr>
            <a:xfrm>
              <a:off x="4021392" y="4079951"/>
              <a:ext cx="666644" cy="261610"/>
            </a:xfrm>
            <a:prstGeom prst="rect">
              <a:avLst/>
            </a:prstGeom>
            <a:noFill/>
          </p:spPr>
          <p:txBody>
            <a:bodyPr wrap="square" rtlCol="0">
              <a:spAutoFit/>
            </a:bodyPr>
            <a:lstStyle/>
            <a:p>
              <a:r>
                <a:rPr lang="en-GB" sz="1100" b="1" dirty="0"/>
                <a:t>Vacuum</a:t>
              </a:r>
            </a:p>
          </p:txBody>
        </p:sp>
      </p:grpSp>
    </p:spTree>
    <p:extLst>
      <p:ext uri="{BB962C8B-B14F-4D97-AF65-F5344CB8AC3E}">
        <p14:creationId xmlns:p14="http://schemas.microsoft.com/office/powerpoint/2010/main" val="32310608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(Physics only)</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33536" y="644889"/>
            <a:ext cx="8915400" cy="4893647"/>
          </a:xfrm>
          <a:prstGeom prst="rect">
            <a:avLst/>
          </a:prstGeom>
          <a:noFill/>
        </p:spPr>
        <p:txBody>
          <a:bodyPr wrap="square" rtlCol="0">
            <a:spAutoFit/>
          </a:bodyPr>
          <a:lstStyle/>
          <a:p>
            <a:r>
              <a:rPr lang="en-GB" sz="2400" dirty="0"/>
              <a:t>8. A black body is:</a:t>
            </a:r>
            <a:br>
              <a:rPr lang="en-GB" sz="2400" dirty="0"/>
            </a:br>
            <a:r>
              <a:rPr lang="en-GB" sz="2400" dirty="0"/>
              <a:t>	a. an object that emits no electromagnetic radiation.</a:t>
            </a:r>
            <a:br>
              <a:rPr lang="en-GB" sz="2400" dirty="0"/>
            </a:br>
            <a:r>
              <a:rPr lang="en-GB" sz="2400" dirty="0"/>
              <a:t>	b. an object that absorbs all electromagnetic radiation that 		falls on it.</a:t>
            </a:r>
            <a:br>
              <a:rPr lang="en-GB" sz="2400" dirty="0"/>
            </a:br>
            <a:r>
              <a:rPr lang="en-GB" sz="2400" dirty="0"/>
              <a:t>	c. an object that only emits invisible electromagnetic radiation.</a:t>
            </a:r>
            <a:br>
              <a:rPr lang="en-GB" sz="2400" dirty="0"/>
            </a:br>
            <a:r>
              <a:rPr lang="en-GB" sz="2400" dirty="0"/>
              <a:t>	d. an object that absorbs all electromagnetic radiation that falls 		on it and emits no electromagnetic radiation.</a:t>
            </a:r>
          </a:p>
          <a:p>
            <a:r>
              <a:rPr lang="en-GB" sz="2400" dirty="0"/>
              <a:t>9. Explain how black body radiation differs from reflected radiation.</a:t>
            </a:r>
          </a:p>
          <a:p>
            <a:endParaRPr lang="en-GB" sz="2400" dirty="0"/>
          </a:p>
          <a:p>
            <a:r>
              <a:rPr lang="en-GB" sz="2400" dirty="0"/>
              <a:t>10. The picture shows a thermal image of a cat.</a:t>
            </a:r>
          </a:p>
          <a:p>
            <a:r>
              <a:rPr lang="en-GB" sz="2400" dirty="0"/>
              <a:t>        Why can we not see this thermal emission from </a:t>
            </a:r>
          </a:p>
          <a:p>
            <a:r>
              <a:rPr lang="en-GB" sz="2400" dirty="0"/>
              <a:t>        the cat without using a specialised camera? </a:t>
            </a:r>
          </a:p>
          <a:p>
            <a:r>
              <a:rPr lang="en-GB" sz="2400" dirty="0"/>
              <a:t>       </a:t>
            </a:r>
          </a:p>
        </p:txBody>
      </p:sp>
      <p:pic>
        <p:nvPicPr>
          <p:cNvPr id="7" name="Picture 6">
            <a:extLst>
              <a:ext uri="{FF2B5EF4-FFF2-40B4-BE49-F238E27FC236}">
                <a16:creationId xmlns:a16="http://schemas.microsoft.com/office/drawing/2014/main" id="{EC1C54BB-296E-405E-9333-09173328D2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76256" y="4545399"/>
            <a:ext cx="1760320" cy="1224136"/>
          </a:xfrm>
          <a:prstGeom prst="rect">
            <a:avLst/>
          </a:prstGeom>
        </p:spPr>
      </p:pic>
    </p:spTree>
    <p:extLst>
      <p:ext uri="{BB962C8B-B14F-4D97-AF65-F5344CB8AC3E}">
        <p14:creationId xmlns:p14="http://schemas.microsoft.com/office/powerpoint/2010/main" val="6232249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(Physics only)</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29279" y="802524"/>
            <a:ext cx="8915400" cy="3847207"/>
          </a:xfrm>
          <a:prstGeom prst="rect">
            <a:avLst/>
          </a:prstGeom>
          <a:noFill/>
        </p:spPr>
        <p:txBody>
          <a:bodyPr wrap="square" rtlCol="0">
            <a:spAutoFit/>
          </a:bodyPr>
          <a:lstStyle/>
          <a:p>
            <a:r>
              <a:rPr lang="en-GB" sz="2200" dirty="0"/>
              <a:t>11. The stone is in the sunshine and emitting radiation.</a:t>
            </a:r>
          </a:p>
          <a:p>
            <a:r>
              <a:rPr lang="en-GB" sz="2200" dirty="0"/>
              <a:t>       As the stone heats up through the day, how will </a:t>
            </a:r>
          </a:p>
          <a:p>
            <a:r>
              <a:rPr lang="en-GB" sz="2200" dirty="0"/>
              <a:t>       the nature of the emitted radiation change?</a:t>
            </a:r>
          </a:p>
          <a:p>
            <a:pPr marL="457200" indent="-457200">
              <a:buAutoNum type="arabicPeriod" startAt="5"/>
            </a:pPr>
            <a:endParaRPr lang="en-GB" sz="2200" dirty="0"/>
          </a:p>
          <a:p>
            <a:r>
              <a:rPr lang="en-GB" sz="2200" dirty="0"/>
              <a:t>12. If a body absorbs radiation at a faster rate than it emits radiation,</a:t>
            </a:r>
          </a:p>
          <a:p>
            <a:r>
              <a:rPr lang="en-GB" sz="2200" dirty="0"/>
              <a:t>       what change will happen to the body?</a:t>
            </a:r>
          </a:p>
          <a:p>
            <a:endParaRPr lang="en-GB" sz="2200" dirty="0"/>
          </a:p>
          <a:p>
            <a:r>
              <a:rPr lang="en-GB" sz="2200" dirty="0"/>
              <a:t>13. The diagram shows how global warming of the Earth can occur.</a:t>
            </a:r>
          </a:p>
          <a:p>
            <a:r>
              <a:rPr lang="en-GB" sz="2200" dirty="0"/>
              <a:t>       Explain what is happening in terms of </a:t>
            </a:r>
          </a:p>
          <a:p>
            <a:r>
              <a:rPr lang="en-GB" sz="2200" dirty="0"/>
              <a:t>       changes to absorbed and emitted radiation</a:t>
            </a:r>
            <a:r>
              <a:rPr lang="en-GB" sz="2400" dirty="0"/>
              <a:t>.</a:t>
            </a:r>
          </a:p>
          <a:p>
            <a:r>
              <a:rPr lang="en-GB" sz="2200" dirty="0"/>
              <a:t>       </a:t>
            </a:r>
            <a:endParaRPr lang="en-GB" sz="2200" b="1" dirty="0">
              <a:solidFill>
                <a:srgbClr val="00B050"/>
              </a:solidFill>
            </a:endParaRPr>
          </a:p>
        </p:txBody>
      </p:sp>
      <p:pic>
        <p:nvPicPr>
          <p:cNvPr id="5" name="Picture 4">
            <a:extLst>
              <a:ext uri="{FF2B5EF4-FFF2-40B4-BE49-F238E27FC236}">
                <a16:creationId xmlns:a16="http://schemas.microsoft.com/office/drawing/2014/main" id="{9D1CAADE-C417-4D48-81E9-2E8088B969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25684" y="908721"/>
            <a:ext cx="1442251" cy="1224136"/>
          </a:xfrm>
          <a:prstGeom prst="rect">
            <a:avLst/>
          </a:prstGeom>
        </p:spPr>
      </p:pic>
      <p:pic>
        <p:nvPicPr>
          <p:cNvPr id="8" name="Picture 7">
            <a:extLst>
              <a:ext uri="{FF2B5EF4-FFF2-40B4-BE49-F238E27FC236}">
                <a16:creationId xmlns:a16="http://schemas.microsoft.com/office/drawing/2014/main" id="{921287E8-ACE2-4D55-BD16-895B2BA06E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2511" y="4221089"/>
            <a:ext cx="2542167" cy="2088232"/>
          </a:xfrm>
          <a:prstGeom prst="rect">
            <a:avLst/>
          </a:prstGeom>
        </p:spPr>
      </p:pic>
    </p:spTree>
    <p:extLst>
      <p:ext uri="{BB962C8B-B14F-4D97-AF65-F5344CB8AC3E}">
        <p14:creationId xmlns:p14="http://schemas.microsoft.com/office/powerpoint/2010/main" val="4760617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70" y="672980"/>
            <a:ext cx="9155233" cy="5247590"/>
          </a:xfrm>
          <a:prstGeom prst="rect">
            <a:avLst/>
          </a:prstGeom>
          <a:noFill/>
        </p:spPr>
        <p:txBody>
          <a:bodyPr wrap="square" rtlCol="0">
            <a:spAutoFit/>
          </a:bodyPr>
          <a:lstStyle/>
          <a:p>
            <a:r>
              <a:rPr lang="en-GB" sz="2400" dirty="0"/>
              <a:t>14. Which three types of electromagnetic waves can cause damage to cells in the body?</a:t>
            </a:r>
          </a:p>
          <a:p>
            <a:pPr lvl="1"/>
            <a:endParaRPr lang="en-GB" sz="2400" dirty="0">
              <a:solidFill>
                <a:srgbClr val="00B050"/>
              </a:solidFill>
            </a:endParaRPr>
          </a:p>
          <a:p>
            <a:r>
              <a:rPr lang="en-GB" sz="2400" dirty="0"/>
              <a:t>15. What is meant by radiation dose?</a:t>
            </a:r>
          </a:p>
          <a:p>
            <a:pPr lvl="1"/>
            <a:endParaRPr lang="en-GB" sz="2400" dirty="0">
              <a:solidFill>
                <a:srgbClr val="00B050"/>
              </a:solidFill>
            </a:endParaRPr>
          </a:p>
          <a:p>
            <a:r>
              <a:rPr lang="en-GB" sz="2400" dirty="0"/>
              <a:t>16. The chart shows the average radiation dose a UK person is exposed to in a year.</a:t>
            </a:r>
          </a:p>
          <a:p>
            <a:pPr marL="914400" lvl="1" indent="-457200">
              <a:buFont typeface="+mj-lt"/>
              <a:buAutoNum type="alphaLcParenR"/>
            </a:pPr>
            <a:r>
              <a:rPr lang="en-GB" sz="2400" dirty="0"/>
              <a:t>What percentage of the radiation</a:t>
            </a:r>
          </a:p>
          <a:p>
            <a:pPr lvl="2"/>
            <a:r>
              <a:rPr lang="en-GB" sz="2400" dirty="0"/>
              <a:t>dose comes from natural sources?</a:t>
            </a:r>
          </a:p>
          <a:p>
            <a:pPr lvl="2"/>
            <a:r>
              <a:rPr lang="en-GB" sz="2400" dirty="0"/>
              <a:t> </a:t>
            </a:r>
            <a:endParaRPr lang="en-GB" sz="2400" b="1" dirty="0">
              <a:solidFill>
                <a:srgbClr val="00B050"/>
              </a:solidFill>
            </a:endParaRPr>
          </a:p>
          <a:p>
            <a:pPr marL="914400" lvl="1" indent="-457200">
              <a:buFont typeface="+mj-lt"/>
              <a:buAutoNum type="alphaLcParenR"/>
            </a:pPr>
            <a:r>
              <a:rPr lang="en-GB" sz="2400" dirty="0"/>
              <a:t>Give </a:t>
            </a:r>
            <a:r>
              <a:rPr lang="en-GB" sz="2400" b="1" dirty="0"/>
              <a:t>two</a:t>
            </a:r>
            <a:r>
              <a:rPr lang="en-GB" sz="2400" dirty="0"/>
              <a:t> reasons why a person </a:t>
            </a:r>
          </a:p>
          <a:p>
            <a:pPr lvl="2"/>
            <a:r>
              <a:rPr lang="en-GB" sz="2400" dirty="0"/>
              <a:t>could receive a higher dose of </a:t>
            </a:r>
          </a:p>
          <a:p>
            <a:pPr lvl="2"/>
            <a:r>
              <a:rPr lang="en-GB" sz="2400" dirty="0"/>
              <a:t>background radiation. </a:t>
            </a:r>
          </a:p>
          <a:p>
            <a:r>
              <a:rPr lang="en-GB" sz="2300" b="1" dirty="0">
                <a:solidFill>
                  <a:srgbClr val="00B050"/>
                </a:solidFill>
              </a:rPr>
              <a:t> 	</a:t>
            </a:r>
          </a:p>
        </p:txBody>
      </p:sp>
      <p:grpSp>
        <p:nvGrpSpPr>
          <p:cNvPr id="3" name="Group 2"/>
          <p:cNvGrpSpPr/>
          <p:nvPr/>
        </p:nvGrpSpPr>
        <p:grpSpPr>
          <a:xfrm>
            <a:off x="5289989" y="2940759"/>
            <a:ext cx="4045974" cy="3529483"/>
            <a:chOff x="5352628" y="2903280"/>
            <a:chExt cx="3675852" cy="3456384"/>
          </a:xfrm>
        </p:grpSpPr>
        <p:pic>
          <p:nvPicPr>
            <p:cNvPr id="5" name="Picture 4">
              <a:extLst>
                <a:ext uri="{FF2B5EF4-FFF2-40B4-BE49-F238E27FC236}">
                  <a16:creationId xmlns:a16="http://schemas.microsoft.com/office/drawing/2014/main" id="{112A5795-AE43-493A-AD89-973B593FBC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2628" y="2903280"/>
              <a:ext cx="3639845" cy="3456384"/>
            </a:xfrm>
            <a:prstGeom prst="rect">
              <a:avLst/>
            </a:prstGeom>
          </p:spPr>
        </p:pic>
        <p:sp>
          <p:nvSpPr>
            <p:cNvPr id="7" name="TextBox 6">
              <a:extLst>
                <a:ext uri="{FF2B5EF4-FFF2-40B4-BE49-F238E27FC236}">
                  <a16:creationId xmlns:a16="http://schemas.microsoft.com/office/drawing/2014/main" id="{DDBA3777-01C1-464A-9178-4E64A5F8ABE3}"/>
                </a:ext>
              </a:extLst>
            </p:cNvPr>
            <p:cNvSpPr txBox="1"/>
            <p:nvPr/>
          </p:nvSpPr>
          <p:spPr>
            <a:xfrm>
              <a:off x="8130097" y="4941168"/>
              <a:ext cx="898383" cy="230832"/>
            </a:xfrm>
            <a:prstGeom prst="rect">
              <a:avLst/>
            </a:prstGeom>
            <a:noFill/>
          </p:spPr>
          <p:txBody>
            <a:bodyPr wrap="square" rtlCol="0">
              <a:spAutoFit/>
            </a:bodyPr>
            <a:lstStyle/>
            <a:p>
              <a:r>
                <a:rPr lang="en-GB" sz="900" dirty="0"/>
                <a:t>Food and drink</a:t>
              </a:r>
            </a:p>
          </p:txBody>
        </p:sp>
        <p:sp>
          <p:nvSpPr>
            <p:cNvPr id="8" name="TextBox 7">
              <a:extLst>
                <a:ext uri="{FF2B5EF4-FFF2-40B4-BE49-F238E27FC236}">
                  <a16:creationId xmlns:a16="http://schemas.microsoft.com/office/drawing/2014/main" id="{90C67BFB-5F43-4E35-B9A5-B85841603751}"/>
                </a:ext>
              </a:extLst>
            </p:cNvPr>
            <p:cNvSpPr txBox="1"/>
            <p:nvPr/>
          </p:nvSpPr>
          <p:spPr>
            <a:xfrm>
              <a:off x="5796136" y="5734644"/>
              <a:ext cx="864096" cy="230832"/>
            </a:xfrm>
            <a:prstGeom prst="rect">
              <a:avLst/>
            </a:prstGeom>
            <a:noFill/>
          </p:spPr>
          <p:txBody>
            <a:bodyPr wrap="square" rtlCol="0">
              <a:spAutoFit/>
            </a:bodyPr>
            <a:lstStyle/>
            <a:p>
              <a:r>
                <a:rPr lang="en-GB" sz="900" dirty="0"/>
                <a:t>Radon gas</a:t>
              </a:r>
            </a:p>
          </p:txBody>
        </p:sp>
      </p:grpSp>
    </p:spTree>
    <p:extLst>
      <p:ext uri="{BB962C8B-B14F-4D97-AF65-F5344CB8AC3E}">
        <p14:creationId xmlns:p14="http://schemas.microsoft.com/office/powerpoint/2010/main" val="8461640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70" y="672980"/>
            <a:ext cx="9155233" cy="815608"/>
          </a:xfrm>
          <a:prstGeom prst="rect">
            <a:avLst/>
          </a:prstGeom>
          <a:noFill/>
        </p:spPr>
        <p:txBody>
          <a:bodyPr wrap="square" rtlCol="0">
            <a:spAutoFit/>
          </a:bodyPr>
          <a:lstStyle/>
          <a:p>
            <a:r>
              <a:rPr lang="en-GB" sz="2400" dirty="0"/>
              <a:t>17. Complete the table for uses of electromagnetic waves.</a:t>
            </a:r>
          </a:p>
          <a:p>
            <a:pPr lvl="1"/>
            <a:endParaRPr lang="en-GB" sz="2300" dirty="0"/>
          </a:p>
        </p:txBody>
      </p:sp>
      <p:graphicFrame>
        <p:nvGraphicFramePr>
          <p:cNvPr id="9" name="Table 8">
            <a:extLst>
              <a:ext uri="{FF2B5EF4-FFF2-40B4-BE49-F238E27FC236}">
                <a16:creationId xmlns:a16="http://schemas.microsoft.com/office/drawing/2014/main" id="{E7D40262-1FD2-7249-AF68-9E92C8B2DB30}"/>
              </a:ext>
            </a:extLst>
          </p:cNvPr>
          <p:cNvGraphicFramePr>
            <a:graphicFrameLocks noGrp="1"/>
          </p:cNvGraphicFramePr>
          <p:nvPr>
            <p:extLst>
              <p:ext uri="{D42A27DB-BD31-4B8C-83A1-F6EECF244321}">
                <p14:modId xmlns:p14="http://schemas.microsoft.com/office/powerpoint/2010/main" val="3450091802"/>
              </p:ext>
            </p:extLst>
          </p:nvPr>
        </p:nvGraphicFramePr>
        <p:xfrm>
          <a:off x="149087" y="1228590"/>
          <a:ext cx="8784976" cy="5299202"/>
        </p:xfrm>
        <a:graphic>
          <a:graphicData uri="http://schemas.openxmlformats.org/drawingml/2006/table">
            <a:tbl>
              <a:tblPr firstRow="1" bandRow="1">
                <a:tableStyleId>{912C8C85-51F0-491E-9774-3900AFEF0FD7}</a:tableStyleId>
              </a:tblPr>
              <a:tblGrid>
                <a:gridCol w="2091661">
                  <a:extLst>
                    <a:ext uri="{9D8B030D-6E8A-4147-A177-3AD203B41FA5}">
                      <a16:colId xmlns:a16="http://schemas.microsoft.com/office/drawing/2014/main" val="20001"/>
                    </a:ext>
                  </a:extLst>
                </a:gridCol>
                <a:gridCol w="6693315">
                  <a:extLst>
                    <a:ext uri="{9D8B030D-6E8A-4147-A177-3AD203B41FA5}">
                      <a16:colId xmlns:a16="http://schemas.microsoft.com/office/drawing/2014/main" val="20002"/>
                    </a:ext>
                  </a:extLst>
                </a:gridCol>
              </a:tblGrid>
              <a:tr h="398146">
                <a:tc>
                  <a:txBody>
                    <a:bodyPr/>
                    <a:lstStyle/>
                    <a:p>
                      <a:pPr algn="ctr"/>
                      <a:r>
                        <a:rPr lang="en-GB" sz="2000" dirty="0"/>
                        <a:t>Type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Application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10491">
                <a:tc>
                  <a:txBody>
                    <a:bodyPr/>
                    <a:lstStyle/>
                    <a:p>
                      <a:pPr algn="ctr"/>
                      <a:r>
                        <a:rPr lang="en-GB" sz="2000" dirty="0"/>
                        <a:t>Radio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endParaRPr lang="en-GB" sz="2000" b="1" dirty="0">
                        <a:solidFill>
                          <a:srgbClr val="00B050"/>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10491">
                <a:tc>
                  <a:txBody>
                    <a:bodyPr/>
                    <a:lstStyle/>
                    <a:p>
                      <a:pPr algn="ctr"/>
                      <a:r>
                        <a:rPr lang="en-GB" sz="2000" dirty="0"/>
                        <a:t>Microwave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2000" b="1" kern="1200" dirty="0">
                        <a:solidFill>
                          <a:srgbClr val="00B050"/>
                        </a:solidFill>
                        <a:effectLst/>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005837">
                <a:tc>
                  <a:txBody>
                    <a:bodyPr/>
                    <a:lstStyle/>
                    <a:p>
                      <a:pPr algn="ctr"/>
                      <a:r>
                        <a:rPr lang="en-GB" sz="2000" dirty="0"/>
                        <a:t>Infrared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2000" b="1" kern="1200" dirty="0">
                        <a:solidFill>
                          <a:srgbClr val="00B050"/>
                        </a:solidFill>
                        <a:effectLst/>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96239">
                <a:tc>
                  <a:txBody>
                    <a:bodyPr/>
                    <a:lstStyle/>
                    <a:p>
                      <a:pPr algn="ctr"/>
                      <a:r>
                        <a:rPr lang="en-GB" sz="2000" dirty="0"/>
                        <a:t>Visible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2000" b="1" kern="1200" dirty="0">
                        <a:solidFill>
                          <a:srgbClr val="00B050"/>
                        </a:solidFill>
                        <a:effectLst/>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701038">
                <a:tc>
                  <a:txBody>
                    <a:bodyPr/>
                    <a:lstStyle/>
                    <a:p>
                      <a:pPr algn="ctr"/>
                      <a:r>
                        <a:rPr lang="en-GB" sz="2000" dirty="0"/>
                        <a:t>Ultraviolet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2000" b="1" kern="1200" dirty="0">
                        <a:solidFill>
                          <a:srgbClr val="00B050"/>
                        </a:solidFill>
                        <a:effectLst/>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701038">
                <a:tc>
                  <a:txBody>
                    <a:bodyPr/>
                    <a:lstStyle/>
                    <a:p>
                      <a:pPr algn="ctr"/>
                      <a:r>
                        <a:rPr lang="en-GB" sz="2000" dirty="0"/>
                        <a:t>X-rays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2000" b="1" kern="1200" dirty="0">
                        <a:solidFill>
                          <a:srgbClr val="00B050"/>
                        </a:solidFill>
                        <a:effectLst/>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875921">
                <a:tc>
                  <a:txBody>
                    <a:bodyPr/>
                    <a:lstStyle/>
                    <a:p>
                      <a:pPr algn="ctr"/>
                      <a:r>
                        <a:rPr lang="en-GB" sz="2000" dirty="0"/>
                        <a:t>Gamma rays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2000" b="1" kern="1200" dirty="0">
                        <a:solidFill>
                          <a:srgbClr val="00B050"/>
                        </a:solidFill>
                        <a:effectLst/>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198058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70" y="672980"/>
            <a:ext cx="9155233" cy="4893647"/>
          </a:xfrm>
          <a:prstGeom prst="rect">
            <a:avLst/>
          </a:prstGeom>
          <a:noFill/>
        </p:spPr>
        <p:txBody>
          <a:bodyPr wrap="square" rtlCol="0">
            <a:spAutoFit/>
          </a:bodyPr>
          <a:lstStyle/>
          <a:p>
            <a:r>
              <a:rPr lang="en-GB" sz="2400" dirty="0"/>
              <a:t>18. (HT) Radio waves are transmitted through the air and received by 	aerials.</a:t>
            </a:r>
          </a:p>
          <a:p>
            <a:endParaRPr lang="en-GB" sz="2400" dirty="0"/>
          </a:p>
          <a:p>
            <a:endParaRPr lang="en-GB" sz="2400" dirty="0"/>
          </a:p>
          <a:p>
            <a:endParaRPr lang="en-GB" sz="2400" dirty="0"/>
          </a:p>
          <a:p>
            <a:r>
              <a:rPr lang="en-GB" sz="2400" dirty="0"/>
              <a:t>      a. How are radio waves produced in the transmitter aerial?</a:t>
            </a:r>
          </a:p>
          <a:p>
            <a:r>
              <a:rPr lang="en-GB" sz="2400" dirty="0"/>
              <a:t>	</a:t>
            </a:r>
            <a:endParaRPr lang="en-GB" sz="2400" dirty="0">
              <a:solidFill>
                <a:srgbClr val="00B050"/>
              </a:solidFill>
            </a:endParaRPr>
          </a:p>
          <a:p>
            <a:r>
              <a:rPr lang="en-GB" sz="2400" dirty="0"/>
              <a:t>      b. What is produced in the receiving antenna when radio waves are</a:t>
            </a:r>
          </a:p>
          <a:p>
            <a:r>
              <a:rPr lang="en-GB" sz="2400" dirty="0"/>
              <a:t>          absorbed?</a:t>
            </a:r>
          </a:p>
          <a:p>
            <a:r>
              <a:rPr lang="en-GB" sz="2400" dirty="0"/>
              <a:t>	</a:t>
            </a:r>
            <a:endParaRPr lang="en-GB" sz="2400" dirty="0">
              <a:solidFill>
                <a:srgbClr val="00B050"/>
              </a:solidFill>
            </a:endParaRPr>
          </a:p>
          <a:p>
            <a:r>
              <a:rPr lang="en-GB" sz="2400" dirty="0"/>
              <a:t>19. Most electromagnetic waves are produced from energy changes in electron levels. How does gamma wave production differ from this?</a:t>
            </a:r>
          </a:p>
          <a:p>
            <a:pPr algn="ctr"/>
            <a:endParaRPr lang="en-GB" sz="2400" dirty="0">
              <a:solidFill>
                <a:srgbClr val="00B050"/>
              </a:solidFill>
            </a:endParaRPr>
          </a:p>
        </p:txBody>
      </p:sp>
      <p:pic>
        <p:nvPicPr>
          <p:cNvPr id="5" name="Picture 4">
            <a:extLst>
              <a:ext uri="{FF2B5EF4-FFF2-40B4-BE49-F238E27FC236}">
                <a16:creationId xmlns:a16="http://schemas.microsoft.com/office/drawing/2014/main" id="{F7E528BD-39CA-401A-A746-C63C07FE3AD9}"/>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7688"/>
                    </a14:imgEffect>
                    <a14:imgEffect>
                      <a14:saturation sat="0"/>
                    </a14:imgEffect>
                  </a14:imgLayer>
                </a14:imgProps>
              </a:ext>
              <a:ext uri="{28A0092B-C50C-407E-A947-70E740481C1C}">
                <a14:useLocalDpi xmlns:a14="http://schemas.microsoft.com/office/drawing/2010/main" val="0"/>
              </a:ext>
            </a:extLst>
          </a:blip>
          <a:stretch>
            <a:fillRect/>
          </a:stretch>
        </p:blipFill>
        <p:spPr>
          <a:xfrm>
            <a:off x="2627784" y="1052736"/>
            <a:ext cx="2806318" cy="1592585"/>
          </a:xfrm>
          <a:prstGeom prst="rect">
            <a:avLst/>
          </a:prstGeom>
        </p:spPr>
      </p:pic>
    </p:spTree>
    <p:extLst>
      <p:ext uri="{BB962C8B-B14F-4D97-AF65-F5344CB8AC3E}">
        <p14:creationId xmlns:p14="http://schemas.microsoft.com/office/powerpoint/2010/main" val="19835416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755422"/>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pPr lvl="0"/>
            <a:r>
              <a:rPr lang="en-GB" sz="3200" b="1" dirty="0">
                <a:solidFill>
                  <a:prstClr val="black">
                    <a:lumMod val="50000"/>
                    <a:lumOff val="50000"/>
                  </a:prstClr>
                </a:solidFill>
              </a:rPr>
              <a:t>Part 2</a:t>
            </a:r>
          </a:p>
          <a:p>
            <a:pPr lvl="0"/>
            <a:endParaRPr lang="en-GB" sz="3200" b="1" dirty="0">
              <a:solidFill>
                <a:prstClr val="black">
                  <a:lumMod val="50000"/>
                  <a:lumOff val="50000"/>
                </a:prstClr>
              </a:solidFill>
            </a:endParaRPr>
          </a:p>
          <a:p>
            <a:pPr marL="342900" lvl="0" indent="-342900">
              <a:buFont typeface="Arial" panose="020B0604020202020204" pitchFamily="34" charset="0"/>
              <a:buChar char="•"/>
            </a:pPr>
            <a:r>
              <a:rPr lang="en-GB" sz="2000" b="1" dirty="0">
                <a:solidFill>
                  <a:prstClr val="black">
                    <a:lumMod val="50000"/>
                    <a:lumOff val="50000"/>
                  </a:prstClr>
                </a:solidFill>
              </a:rPr>
              <a:t>Electromagnetic spectrum</a:t>
            </a:r>
          </a:p>
          <a:p>
            <a:pPr marL="342900" lvl="0" indent="-342900">
              <a:buFont typeface="Arial" panose="020B0604020202020204" pitchFamily="34" charset="0"/>
              <a:buChar char="•"/>
            </a:pPr>
            <a:r>
              <a:rPr lang="en-GB" sz="2000" b="1" dirty="0">
                <a:solidFill>
                  <a:prstClr val="black">
                    <a:lumMod val="50000"/>
                    <a:lumOff val="50000"/>
                  </a:prstClr>
                </a:solidFill>
              </a:rPr>
              <a:t>Radiation and temperature (Physics only)</a:t>
            </a:r>
          </a:p>
          <a:p>
            <a:pPr marL="342900" lvl="0" indent="-342900">
              <a:buFont typeface="Arial" panose="020B0604020202020204" pitchFamily="34" charset="0"/>
              <a:buChar char="•"/>
            </a:pPr>
            <a:r>
              <a:rPr lang="en-GB" sz="2000" b="1" dirty="0">
                <a:solidFill>
                  <a:prstClr val="black">
                    <a:lumMod val="50000"/>
                    <a:lumOff val="50000"/>
                  </a:prstClr>
                </a:solidFill>
              </a:rPr>
              <a:t>Uses of EM radiation</a:t>
            </a:r>
          </a:p>
          <a:p>
            <a:pPr marL="457200" lvl="0" indent="-457200">
              <a:buFont typeface="Arial" panose="020B0604020202020204" pitchFamily="34" charset="0"/>
              <a:buChar char="•"/>
            </a:pPr>
            <a:endParaRPr lang="en-GB" sz="3200" b="1" dirty="0">
              <a:solidFill>
                <a:prstClr val="black">
                  <a:lumMod val="50000"/>
                  <a:lumOff val="50000"/>
                </a:prst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5151399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5632311"/>
          </a:xfrm>
          <a:prstGeom prst="rect">
            <a:avLst/>
          </a:prstGeom>
          <a:noFill/>
        </p:spPr>
        <p:txBody>
          <a:bodyPr wrap="square" rtlCol="0">
            <a:spAutoFit/>
          </a:bodyPr>
          <a:lstStyle/>
          <a:p>
            <a:pPr marL="457200" indent="-457200">
              <a:buAutoNum type="arabicPeriod"/>
            </a:pPr>
            <a:r>
              <a:rPr lang="en-GB" sz="2400" dirty="0"/>
              <a:t>What type of waves are electromagnetic waves?</a:t>
            </a:r>
          </a:p>
          <a:p>
            <a:pPr lvl="1"/>
            <a:r>
              <a:rPr lang="en-GB" sz="2400" dirty="0">
                <a:solidFill>
                  <a:srgbClr val="00B050"/>
                </a:solidFill>
              </a:rPr>
              <a:t>Transverse.</a:t>
            </a:r>
          </a:p>
          <a:p>
            <a:pPr marL="457200" indent="-457200">
              <a:buFont typeface="+mj-lt"/>
              <a:buAutoNum type="arabicPeriod" startAt="2"/>
            </a:pPr>
            <a:r>
              <a:rPr lang="en-GB" sz="2400" dirty="0"/>
              <a:t>List the main electromagnetic waves in order from lowest to highest</a:t>
            </a:r>
          </a:p>
          <a:p>
            <a:r>
              <a:rPr lang="en-GB" sz="2400" dirty="0"/>
              <a:t>       frequency.</a:t>
            </a:r>
          </a:p>
          <a:p>
            <a:pPr lvl="1"/>
            <a:r>
              <a:rPr lang="en-GB" sz="2400" dirty="0">
                <a:solidFill>
                  <a:srgbClr val="00B050"/>
                </a:solidFill>
              </a:rPr>
              <a:t>Radio  microwave  infrared  visible  ultraviolet  X ray  gamma ray</a:t>
            </a:r>
            <a:endParaRPr lang="en-GB" sz="2400" dirty="0"/>
          </a:p>
          <a:p>
            <a:r>
              <a:rPr lang="en-GB" sz="2400" dirty="0"/>
              <a:t>3.   Which of the following is the speed of electromagnetic waves in a</a:t>
            </a:r>
          </a:p>
          <a:p>
            <a:r>
              <a:rPr lang="en-GB" sz="2400" dirty="0"/>
              <a:t>       vacuum?</a:t>
            </a:r>
          </a:p>
          <a:p>
            <a:endParaRPr lang="en-GB" sz="2400" dirty="0"/>
          </a:p>
          <a:p>
            <a:r>
              <a:rPr lang="en-GB" sz="2400" dirty="0"/>
              <a:t>	      300 m/s               300 000m/s		</a:t>
            </a:r>
            <a:r>
              <a:rPr lang="en-GB" sz="2400" dirty="0">
                <a:solidFill>
                  <a:srgbClr val="00B050"/>
                </a:solidFill>
              </a:rPr>
              <a:t>300 000 000m/s</a:t>
            </a:r>
          </a:p>
          <a:p>
            <a:endParaRPr lang="en-GB" sz="2400" dirty="0"/>
          </a:p>
          <a:p>
            <a:pPr marL="457200" indent="-457200">
              <a:buAutoNum type="arabicPeriod" startAt="4"/>
            </a:pPr>
            <a:r>
              <a:rPr lang="en-GB" sz="2400" dirty="0"/>
              <a:t>Which colour of light has the longest wavelength?</a:t>
            </a:r>
          </a:p>
          <a:p>
            <a:pPr lvl="1"/>
            <a:r>
              <a:rPr lang="en-GB" sz="2400" dirty="0">
                <a:solidFill>
                  <a:srgbClr val="00B050"/>
                </a:solidFill>
              </a:rPr>
              <a:t>Red.</a:t>
            </a:r>
          </a:p>
          <a:p>
            <a:pPr marL="457200" indent="-457200">
              <a:buAutoNum type="arabicPeriod" startAt="4"/>
            </a:pPr>
            <a:r>
              <a:rPr lang="en-GB" sz="2400" dirty="0"/>
              <a:t>Describe one piece of evidence to show that light waves do not need a medium to travel from one place to another.</a:t>
            </a:r>
          </a:p>
          <a:p>
            <a:pPr lvl="1"/>
            <a:r>
              <a:rPr lang="en-GB" sz="2400" dirty="0">
                <a:solidFill>
                  <a:srgbClr val="00B050"/>
                </a:solidFill>
              </a:rPr>
              <a:t>Light waves travel through space which is a vacuum.</a:t>
            </a:r>
          </a:p>
        </p:txBody>
      </p:sp>
    </p:spTree>
    <p:extLst>
      <p:ext uri="{BB962C8B-B14F-4D97-AF65-F5344CB8AC3E}">
        <p14:creationId xmlns:p14="http://schemas.microsoft.com/office/powerpoint/2010/main" val="37907047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 </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733" y="690479"/>
            <a:ext cx="9155233" cy="5078313"/>
          </a:xfrm>
          <a:prstGeom prst="rect">
            <a:avLst/>
          </a:prstGeom>
          <a:noFill/>
        </p:spPr>
        <p:txBody>
          <a:bodyPr wrap="square" rtlCol="0">
            <a:spAutoFit/>
          </a:bodyPr>
          <a:lstStyle/>
          <a:p>
            <a:pPr>
              <a:lnSpc>
                <a:spcPct val="150000"/>
              </a:lnSpc>
            </a:pPr>
            <a:r>
              <a:rPr lang="en-GB" sz="2300" dirty="0"/>
              <a:t>6</a:t>
            </a:r>
            <a:r>
              <a:rPr lang="en-GB" sz="2400" dirty="0"/>
              <a:t>. The four surfaces below are heated equally with infrared (IR) heat.</a:t>
            </a:r>
          </a:p>
          <a:p>
            <a:pPr>
              <a:lnSpc>
                <a:spcPct val="150000"/>
              </a:lnSpc>
            </a:pPr>
            <a:endParaRPr lang="en-GB" sz="2400" dirty="0"/>
          </a:p>
          <a:p>
            <a:pPr>
              <a:lnSpc>
                <a:spcPct val="150000"/>
              </a:lnSpc>
            </a:pPr>
            <a:endParaRPr lang="en-GB" sz="2400" dirty="0"/>
          </a:p>
          <a:p>
            <a:pPr>
              <a:lnSpc>
                <a:spcPct val="150000"/>
              </a:lnSpc>
            </a:pPr>
            <a:r>
              <a:rPr lang="en-GB" sz="2400" dirty="0"/>
              <a:t>     a. Which surface will absorb the most IR radiation? </a:t>
            </a:r>
            <a:r>
              <a:rPr lang="en-GB" sz="2400" dirty="0">
                <a:solidFill>
                  <a:srgbClr val="00B050"/>
                </a:solidFill>
              </a:rPr>
              <a:t>Matt black.</a:t>
            </a:r>
            <a:endParaRPr lang="en-GB" sz="2400" dirty="0"/>
          </a:p>
          <a:p>
            <a:pPr>
              <a:lnSpc>
                <a:spcPct val="150000"/>
              </a:lnSpc>
            </a:pPr>
            <a:r>
              <a:rPr lang="en-GB" sz="2400" dirty="0"/>
              <a:t>     b. Which surface will reflect the most IR radiation? </a:t>
            </a:r>
            <a:r>
              <a:rPr lang="en-GB" sz="2400" dirty="0">
                <a:solidFill>
                  <a:srgbClr val="00B050"/>
                </a:solidFill>
              </a:rPr>
              <a:t>Shiny silver.</a:t>
            </a:r>
            <a:r>
              <a:rPr lang="en-GB" sz="2400" dirty="0"/>
              <a:t>	 </a:t>
            </a:r>
          </a:p>
          <a:p>
            <a:pPr marL="457200" indent="-457200">
              <a:lnSpc>
                <a:spcPct val="150000"/>
              </a:lnSpc>
              <a:buAutoNum type="arabicPeriod" startAt="7"/>
            </a:pPr>
            <a:r>
              <a:rPr lang="en-GB" sz="2400" dirty="0"/>
              <a:t>The diagrams show three waves travelling from air into different materials.</a:t>
            </a:r>
          </a:p>
          <a:p>
            <a:pPr>
              <a:lnSpc>
                <a:spcPct val="150000"/>
              </a:lnSpc>
            </a:pPr>
            <a:endParaRPr lang="en-GB" sz="2400" dirty="0"/>
          </a:p>
          <a:p>
            <a:pPr>
              <a:lnSpc>
                <a:spcPct val="150000"/>
              </a:lnSpc>
            </a:pPr>
            <a:r>
              <a:rPr lang="en-GB" sz="2400" dirty="0"/>
              <a:t>        Which wave will be travelling the slowest? </a:t>
            </a:r>
            <a:r>
              <a:rPr lang="en-GB" sz="2400" dirty="0">
                <a:solidFill>
                  <a:srgbClr val="00B050"/>
                </a:solidFill>
              </a:rPr>
              <a:t>Glass.</a:t>
            </a:r>
            <a:endParaRPr lang="en-GB" sz="2400" dirty="0"/>
          </a:p>
        </p:txBody>
      </p:sp>
      <p:sp>
        <p:nvSpPr>
          <p:cNvPr id="5" name="Rectangle 4">
            <a:extLst>
              <a:ext uri="{FF2B5EF4-FFF2-40B4-BE49-F238E27FC236}">
                <a16:creationId xmlns:a16="http://schemas.microsoft.com/office/drawing/2014/main" id="{41311633-DC21-42D3-B567-3DB5590E9A05}"/>
              </a:ext>
            </a:extLst>
          </p:cNvPr>
          <p:cNvSpPr/>
          <p:nvPr/>
        </p:nvSpPr>
        <p:spPr>
          <a:xfrm>
            <a:off x="2778243" y="1330409"/>
            <a:ext cx="1022075" cy="663608"/>
          </a:xfrm>
          <a:prstGeom prst="rect">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5E33FFF7-7470-469D-B4FC-31123D25F7C6}"/>
              </a:ext>
            </a:extLst>
          </p:cNvPr>
          <p:cNvSpPr/>
          <p:nvPr/>
        </p:nvSpPr>
        <p:spPr>
          <a:xfrm>
            <a:off x="4417522" y="1326782"/>
            <a:ext cx="946566" cy="667236"/>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1" name="Rectangle 10">
            <a:extLst>
              <a:ext uri="{FF2B5EF4-FFF2-40B4-BE49-F238E27FC236}">
                <a16:creationId xmlns:a16="http://schemas.microsoft.com/office/drawing/2014/main" id="{F25A66F8-A7CC-46B4-BB20-5F35687B26A0}"/>
              </a:ext>
            </a:extLst>
          </p:cNvPr>
          <p:cNvSpPr/>
          <p:nvPr/>
        </p:nvSpPr>
        <p:spPr>
          <a:xfrm>
            <a:off x="1187623" y="1326782"/>
            <a:ext cx="973415" cy="667235"/>
          </a:xfrm>
          <a:prstGeom prst="rect">
            <a:avLst/>
          </a:prstGeom>
          <a:solidFill>
            <a:schemeClr val="tx1">
              <a:lumMod val="75000"/>
              <a:lumOff val="25000"/>
            </a:schemeClr>
          </a:solidFill>
        </p:spPr>
        <p:style>
          <a:lnRef idx="1">
            <a:schemeClr val="dk1"/>
          </a:lnRef>
          <a:fillRef idx="3">
            <a:schemeClr val="dk1"/>
          </a:fillRef>
          <a:effectRef idx="2">
            <a:schemeClr val="dk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3AF5D2C1-5C1A-4883-83EC-44B3DB7B6CB1}"/>
              </a:ext>
            </a:extLst>
          </p:cNvPr>
          <p:cNvSpPr/>
          <p:nvPr/>
        </p:nvSpPr>
        <p:spPr>
          <a:xfrm>
            <a:off x="5981291" y="1345587"/>
            <a:ext cx="939605" cy="648430"/>
          </a:xfrm>
          <a:prstGeom prst="rect">
            <a:avLst/>
          </a:prstGeom>
          <a:solidFill>
            <a:schemeClr val="bg1">
              <a:lumMod val="8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8E2B574B-B0B9-46F9-A1A3-1BAFC93BA350}"/>
              </a:ext>
            </a:extLst>
          </p:cNvPr>
          <p:cNvSpPr txBox="1"/>
          <p:nvPr/>
        </p:nvSpPr>
        <p:spPr>
          <a:xfrm>
            <a:off x="2908956" y="1413598"/>
            <a:ext cx="760647" cy="523220"/>
          </a:xfrm>
          <a:prstGeom prst="rect">
            <a:avLst/>
          </a:prstGeom>
          <a:noFill/>
        </p:spPr>
        <p:txBody>
          <a:bodyPr wrap="square" rtlCol="0">
            <a:spAutoFit/>
          </a:bodyPr>
          <a:lstStyle/>
          <a:p>
            <a:pPr algn="ctr"/>
            <a:r>
              <a:rPr lang="en-GB" sz="1400" dirty="0">
                <a:solidFill>
                  <a:schemeClr val="bg1"/>
                </a:solidFill>
              </a:rPr>
              <a:t>Matt black</a:t>
            </a:r>
          </a:p>
        </p:txBody>
      </p:sp>
      <p:sp>
        <p:nvSpPr>
          <p:cNvPr id="14" name="TextBox 13">
            <a:extLst>
              <a:ext uri="{FF2B5EF4-FFF2-40B4-BE49-F238E27FC236}">
                <a16:creationId xmlns:a16="http://schemas.microsoft.com/office/drawing/2014/main" id="{7B6693B8-8B25-457D-96A3-7D1FE122D037}"/>
              </a:ext>
            </a:extLst>
          </p:cNvPr>
          <p:cNvSpPr txBox="1"/>
          <p:nvPr/>
        </p:nvSpPr>
        <p:spPr>
          <a:xfrm>
            <a:off x="1347945" y="1398789"/>
            <a:ext cx="648072" cy="523220"/>
          </a:xfrm>
          <a:prstGeom prst="rect">
            <a:avLst/>
          </a:prstGeom>
          <a:noFill/>
        </p:spPr>
        <p:txBody>
          <a:bodyPr wrap="square" rtlCol="0">
            <a:spAutoFit/>
          </a:bodyPr>
          <a:lstStyle/>
          <a:p>
            <a:pPr algn="ctr"/>
            <a:r>
              <a:rPr lang="en-GB" sz="1400" dirty="0">
                <a:solidFill>
                  <a:schemeClr val="bg1"/>
                </a:solidFill>
              </a:rPr>
              <a:t>Shiny black</a:t>
            </a:r>
          </a:p>
        </p:txBody>
      </p:sp>
      <p:sp>
        <p:nvSpPr>
          <p:cNvPr id="15" name="TextBox 14">
            <a:extLst>
              <a:ext uri="{FF2B5EF4-FFF2-40B4-BE49-F238E27FC236}">
                <a16:creationId xmlns:a16="http://schemas.microsoft.com/office/drawing/2014/main" id="{8BB9FF84-89B9-4574-809F-C57AE665A39E}"/>
              </a:ext>
            </a:extLst>
          </p:cNvPr>
          <p:cNvSpPr txBox="1"/>
          <p:nvPr/>
        </p:nvSpPr>
        <p:spPr>
          <a:xfrm>
            <a:off x="4534053" y="1476170"/>
            <a:ext cx="829309" cy="307777"/>
          </a:xfrm>
          <a:prstGeom prst="rect">
            <a:avLst/>
          </a:prstGeom>
          <a:noFill/>
        </p:spPr>
        <p:txBody>
          <a:bodyPr wrap="square" rtlCol="0">
            <a:spAutoFit/>
          </a:bodyPr>
          <a:lstStyle/>
          <a:p>
            <a:r>
              <a:rPr lang="en-GB" sz="1400" dirty="0"/>
              <a:t>White</a:t>
            </a:r>
          </a:p>
        </p:txBody>
      </p:sp>
      <p:sp>
        <p:nvSpPr>
          <p:cNvPr id="16" name="TextBox 15">
            <a:extLst>
              <a:ext uri="{FF2B5EF4-FFF2-40B4-BE49-F238E27FC236}">
                <a16:creationId xmlns:a16="http://schemas.microsoft.com/office/drawing/2014/main" id="{E2A9CEEF-84D9-437E-9562-65BFA110EC6F}"/>
              </a:ext>
            </a:extLst>
          </p:cNvPr>
          <p:cNvSpPr txBox="1"/>
          <p:nvPr/>
        </p:nvSpPr>
        <p:spPr>
          <a:xfrm>
            <a:off x="6056800" y="1413598"/>
            <a:ext cx="864096" cy="523220"/>
          </a:xfrm>
          <a:prstGeom prst="rect">
            <a:avLst/>
          </a:prstGeom>
          <a:noFill/>
        </p:spPr>
        <p:txBody>
          <a:bodyPr wrap="square" rtlCol="0">
            <a:spAutoFit/>
          </a:bodyPr>
          <a:lstStyle/>
          <a:p>
            <a:pPr algn="ctr"/>
            <a:r>
              <a:rPr lang="en-GB" sz="1400" dirty="0"/>
              <a:t>Shiny</a:t>
            </a:r>
          </a:p>
          <a:p>
            <a:pPr algn="ctr"/>
            <a:r>
              <a:rPr lang="en-GB" sz="1400" dirty="0"/>
              <a:t>silver</a:t>
            </a:r>
          </a:p>
        </p:txBody>
      </p:sp>
      <p:grpSp>
        <p:nvGrpSpPr>
          <p:cNvPr id="8" name="Group 7"/>
          <p:cNvGrpSpPr/>
          <p:nvPr/>
        </p:nvGrpSpPr>
        <p:grpSpPr>
          <a:xfrm>
            <a:off x="2034232" y="4060633"/>
            <a:ext cx="5308728" cy="1093793"/>
            <a:chOff x="1187624" y="4069146"/>
            <a:chExt cx="5308728" cy="1093793"/>
          </a:xfrm>
        </p:grpSpPr>
        <p:pic>
          <p:nvPicPr>
            <p:cNvPr id="18" name="Picture 17">
              <a:extLst>
                <a:ext uri="{FF2B5EF4-FFF2-40B4-BE49-F238E27FC236}">
                  <a16:creationId xmlns:a16="http://schemas.microsoft.com/office/drawing/2014/main" id="{5679D18C-6315-4CC4-A2E3-E2142A4D48A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2269" y="4325764"/>
              <a:ext cx="1102940" cy="324796"/>
            </a:xfrm>
            <a:prstGeom prst="rect">
              <a:avLst/>
            </a:prstGeom>
          </p:spPr>
        </p:pic>
        <p:pic>
          <p:nvPicPr>
            <p:cNvPr id="19" name="Picture 18">
              <a:extLst>
                <a:ext uri="{FF2B5EF4-FFF2-40B4-BE49-F238E27FC236}">
                  <a16:creationId xmlns:a16="http://schemas.microsoft.com/office/drawing/2014/main" id="{9DC1F2D6-B11C-4E7A-941B-D4D9B51D1C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5753" y="4339041"/>
              <a:ext cx="1102940" cy="324796"/>
            </a:xfrm>
            <a:prstGeom prst="rect">
              <a:avLst/>
            </a:prstGeom>
          </p:spPr>
        </p:pic>
        <p:pic>
          <p:nvPicPr>
            <p:cNvPr id="20" name="Picture 19">
              <a:extLst>
                <a:ext uri="{FF2B5EF4-FFF2-40B4-BE49-F238E27FC236}">
                  <a16:creationId xmlns:a16="http://schemas.microsoft.com/office/drawing/2014/main" id="{82853505-A9F2-4659-BE87-8EBAA00392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510" y="4371533"/>
              <a:ext cx="1102940" cy="324796"/>
            </a:xfrm>
            <a:prstGeom prst="rect">
              <a:avLst/>
            </a:prstGeom>
          </p:spPr>
        </p:pic>
        <p:sp>
          <p:nvSpPr>
            <p:cNvPr id="21" name="Rectangle 20">
              <a:extLst>
                <a:ext uri="{FF2B5EF4-FFF2-40B4-BE49-F238E27FC236}">
                  <a16:creationId xmlns:a16="http://schemas.microsoft.com/office/drawing/2014/main" id="{E414450F-4621-4094-BB63-A28D58B459F0}"/>
                </a:ext>
              </a:extLst>
            </p:cNvPr>
            <p:cNvSpPr/>
            <p:nvPr/>
          </p:nvSpPr>
          <p:spPr>
            <a:xfrm>
              <a:off x="1963114" y="4079951"/>
              <a:ext cx="721804" cy="1080120"/>
            </a:xfrm>
            <a:prstGeom prst="rect">
              <a:avLst/>
            </a:prstGeom>
            <a:no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CAB90DE8-E074-407D-A4A0-AE866ECA33CC}"/>
                </a:ext>
              </a:extLst>
            </p:cNvPr>
            <p:cNvSpPr/>
            <p:nvPr/>
          </p:nvSpPr>
          <p:spPr>
            <a:xfrm>
              <a:off x="4003921" y="4069146"/>
              <a:ext cx="721804" cy="1080120"/>
            </a:xfrm>
            <a:prstGeom prst="rect">
              <a:avLst/>
            </a:prstGeom>
            <a:no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3878B9B9-0CBD-4F22-BE1E-0E9028F96187}"/>
                </a:ext>
              </a:extLst>
            </p:cNvPr>
            <p:cNvSpPr/>
            <p:nvPr/>
          </p:nvSpPr>
          <p:spPr>
            <a:xfrm>
              <a:off x="5774548" y="4082819"/>
              <a:ext cx="721804" cy="1080120"/>
            </a:xfrm>
            <a:prstGeom prst="rect">
              <a:avLst/>
            </a:prstGeom>
            <a:no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2C890CDA-F96A-480F-8410-04AC10FB9876}"/>
                </a:ext>
              </a:extLst>
            </p:cNvPr>
            <p:cNvSpPr txBox="1"/>
            <p:nvPr/>
          </p:nvSpPr>
          <p:spPr>
            <a:xfrm>
              <a:off x="1187624" y="4079951"/>
              <a:ext cx="501608" cy="261610"/>
            </a:xfrm>
            <a:prstGeom prst="rect">
              <a:avLst/>
            </a:prstGeom>
            <a:noFill/>
          </p:spPr>
          <p:txBody>
            <a:bodyPr wrap="square" rtlCol="0">
              <a:spAutoFit/>
            </a:bodyPr>
            <a:lstStyle/>
            <a:p>
              <a:r>
                <a:rPr lang="en-GB" sz="1100" b="1" dirty="0"/>
                <a:t>Light</a:t>
              </a:r>
            </a:p>
          </p:txBody>
        </p:sp>
        <p:sp>
          <p:nvSpPr>
            <p:cNvPr id="25" name="TextBox 24">
              <a:extLst>
                <a:ext uri="{FF2B5EF4-FFF2-40B4-BE49-F238E27FC236}">
                  <a16:creationId xmlns:a16="http://schemas.microsoft.com/office/drawing/2014/main" id="{D015384F-CCAE-4DBB-8609-322FE74307F4}"/>
                </a:ext>
              </a:extLst>
            </p:cNvPr>
            <p:cNvSpPr txBox="1"/>
            <p:nvPr/>
          </p:nvSpPr>
          <p:spPr>
            <a:xfrm>
              <a:off x="1996017" y="4079951"/>
              <a:ext cx="559759" cy="261610"/>
            </a:xfrm>
            <a:prstGeom prst="rect">
              <a:avLst/>
            </a:prstGeom>
            <a:noFill/>
          </p:spPr>
          <p:txBody>
            <a:bodyPr wrap="square" rtlCol="0">
              <a:spAutoFit/>
            </a:bodyPr>
            <a:lstStyle/>
            <a:p>
              <a:r>
                <a:rPr lang="en-GB" sz="1100" b="1" dirty="0"/>
                <a:t>Water</a:t>
              </a:r>
            </a:p>
          </p:txBody>
        </p:sp>
        <p:sp>
          <p:nvSpPr>
            <p:cNvPr id="26" name="TextBox 25">
              <a:extLst>
                <a:ext uri="{FF2B5EF4-FFF2-40B4-BE49-F238E27FC236}">
                  <a16:creationId xmlns:a16="http://schemas.microsoft.com/office/drawing/2014/main" id="{D2C1788A-4C02-4FB0-BFD0-8A75437B492C}"/>
                </a:ext>
              </a:extLst>
            </p:cNvPr>
            <p:cNvSpPr txBox="1"/>
            <p:nvPr/>
          </p:nvSpPr>
          <p:spPr>
            <a:xfrm>
              <a:off x="3245754" y="4079951"/>
              <a:ext cx="487988" cy="259090"/>
            </a:xfrm>
            <a:prstGeom prst="rect">
              <a:avLst/>
            </a:prstGeom>
            <a:noFill/>
          </p:spPr>
          <p:txBody>
            <a:bodyPr wrap="square" rtlCol="0">
              <a:spAutoFit/>
            </a:bodyPr>
            <a:lstStyle/>
            <a:p>
              <a:r>
                <a:rPr lang="en-GB" sz="1100" b="1" dirty="0"/>
                <a:t>X ray</a:t>
              </a:r>
            </a:p>
          </p:txBody>
        </p:sp>
        <p:sp>
          <p:nvSpPr>
            <p:cNvPr id="27" name="TextBox 26">
              <a:extLst>
                <a:ext uri="{FF2B5EF4-FFF2-40B4-BE49-F238E27FC236}">
                  <a16:creationId xmlns:a16="http://schemas.microsoft.com/office/drawing/2014/main" id="{1CBC9E68-41EB-454B-A3B1-16653DD4B3F1}"/>
                </a:ext>
              </a:extLst>
            </p:cNvPr>
            <p:cNvSpPr txBox="1"/>
            <p:nvPr/>
          </p:nvSpPr>
          <p:spPr>
            <a:xfrm>
              <a:off x="5920576" y="4079951"/>
              <a:ext cx="498933" cy="261610"/>
            </a:xfrm>
            <a:prstGeom prst="rect">
              <a:avLst/>
            </a:prstGeom>
            <a:noFill/>
          </p:spPr>
          <p:txBody>
            <a:bodyPr wrap="square" rtlCol="0">
              <a:spAutoFit/>
            </a:bodyPr>
            <a:lstStyle/>
            <a:p>
              <a:r>
                <a:rPr lang="en-GB" sz="1100" b="1" dirty="0"/>
                <a:t>Glass</a:t>
              </a:r>
            </a:p>
          </p:txBody>
        </p:sp>
        <p:sp>
          <p:nvSpPr>
            <p:cNvPr id="28" name="TextBox 27">
              <a:extLst>
                <a:ext uri="{FF2B5EF4-FFF2-40B4-BE49-F238E27FC236}">
                  <a16:creationId xmlns:a16="http://schemas.microsoft.com/office/drawing/2014/main" id="{AFE352AC-0757-4E2A-986E-AF27BAF8EDCC}"/>
                </a:ext>
              </a:extLst>
            </p:cNvPr>
            <p:cNvSpPr txBox="1"/>
            <p:nvPr/>
          </p:nvSpPr>
          <p:spPr>
            <a:xfrm>
              <a:off x="4952998" y="4131445"/>
              <a:ext cx="742038" cy="261610"/>
            </a:xfrm>
            <a:prstGeom prst="rect">
              <a:avLst/>
            </a:prstGeom>
            <a:noFill/>
          </p:spPr>
          <p:txBody>
            <a:bodyPr wrap="square" rtlCol="0">
              <a:spAutoFit/>
            </a:bodyPr>
            <a:lstStyle/>
            <a:p>
              <a:r>
                <a:rPr lang="en-GB" sz="1100" b="1" dirty="0"/>
                <a:t>Infrared</a:t>
              </a:r>
            </a:p>
          </p:txBody>
        </p:sp>
        <p:sp>
          <p:nvSpPr>
            <p:cNvPr id="29" name="TextBox 28">
              <a:extLst>
                <a:ext uri="{FF2B5EF4-FFF2-40B4-BE49-F238E27FC236}">
                  <a16:creationId xmlns:a16="http://schemas.microsoft.com/office/drawing/2014/main" id="{39AE1D04-52AB-4A8E-8F77-41EC808594F1}"/>
                </a:ext>
              </a:extLst>
            </p:cNvPr>
            <p:cNvSpPr txBox="1"/>
            <p:nvPr/>
          </p:nvSpPr>
          <p:spPr>
            <a:xfrm>
              <a:off x="4021392" y="4079951"/>
              <a:ext cx="666644" cy="261610"/>
            </a:xfrm>
            <a:prstGeom prst="rect">
              <a:avLst/>
            </a:prstGeom>
            <a:noFill/>
          </p:spPr>
          <p:txBody>
            <a:bodyPr wrap="square" rtlCol="0">
              <a:spAutoFit/>
            </a:bodyPr>
            <a:lstStyle/>
            <a:p>
              <a:r>
                <a:rPr lang="en-GB" sz="1100" b="1" dirty="0"/>
                <a:t>Vacuum</a:t>
              </a:r>
            </a:p>
          </p:txBody>
        </p:sp>
      </p:grpSp>
    </p:spTree>
    <p:extLst>
      <p:ext uri="{BB962C8B-B14F-4D97-AF65-F5344CB8AC3E}">
        <p14:creationId xmlns:p14="http://schemas.microsoft.com/office/powerpoint/2010/main" val="7560789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 (Physics only)</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33536" y="644889"/>
            <a:ext cx="8915400" cy="5632311"/>
          </a:xfrm>
          <a:prstGeom prst="rect">
            <a:avLst/>
          </a:prstGeom>
          <a:noFill/>
        </p:spPr>
        <p:txBody>
          <a:bodyPr wrap="square" rtlCol="0">
            <a:spAutoFit/>
          </a:bodyPr>
          <a:lstStyle/>
          <a:p>
            <a:r>
              <a:rPr lang="en-GB" sz="2400" dirty="0"/>
              <a:t>8. A black body is</a:t>
            </a:r>
            <a:br>
              <a:rPr lang="en-GB" sz="2400" dirty="0"/>
            </a:br>
            <a:r>
              <a:rPr lang="en-GB" sz="2400" dirty="0"/>
              <a:t>	a. an object that emits no electromagnetic radiation.</a:t>
            </a:r>
            <a:br>
              <a:rPr lang="en-GB" sz="2400" dirty="0"/>
            </a:br>
            <a:r>
              <a:rPr lang="en-GB" sz="2400" dirty="0"/>
              <a:t>	</a:t>
            </a:r>
            <a:r>
              <a:rPr lang="en-GB" sz="2400" b="1" dirty="0">
                <a:solidFill>
                  <a:srgbClr val="00B050"/>
                </a:solidFill>
              </a:rPr>
              <a:t>b. an object that absorbs all electromagnetic radiation that 		falls on it.</a:t>
            </a:r>
            <a:br>
              <a:rPr lang="en-GB" sz="2400" dirty="0"/>
            </a:br>
            <a:r>
              <a:rPr lang="en-GB" sz="2400" dirty="0"/>
              <a:t>	c. an object that only emits invisible electromagnetic radiation.</a:t>
            </a:r>
            <a:br>
              <a:rPr lang="en-GB" sz="2400" dirty="0"/>
            </a:br>
            <a:r>
              <a:rPr lang="en-GB" sz="2400" dirty="0"/>
              <a:t>	d. an object that absorbs all electromagnetic radiation that falls 		on it and emits no electromagnetic radiation.</a:t>
            </a:r>
          </a:p>
          <a:p>
            <a:r>
              <a:rPr lang="en-GB" sz="2400" dirty="0"/>
              <a:t>9. Explain how black body radiation differs from reflected radiation.</a:t>
            </a:r>
          </a:p>
          <a:p>
            <a:r>
              <a:rPr lang="en-GB" sz="2400" b="1" dirty="0">
                <a:solidFill>
                  <a:srgbClr val="00B050"/>
                </a:solidFill>
              </a:rPr>
              <a:t>        Black body radiation is radiation that is absorbed by an object 	and then re-radiated out, sometimes as a different 	wavelength.</a:t>
            </a:r>
            <a:endParaRPr lang="en-GB" sz="2400" dirty="0"/>
          </a:p>
          <a:p>
            <a:r>
              <a:rPr lang="en-GB" sz="2400" dirty="0"/>
              <a:t>10. The picture shows a thermal image of a cat.</a:t>
            </a:r>
          </a:p>
          <a:p>
            <a:r>
              <a:rPr lang="en-GB" sz="2400" dirty="0"/>
              <a:t>        Why can we not see this thermal emission from </a:t>
            </a:r>
          </a:p>
          <a:p>
            <a:r>
              <a:rPr lang="en-GB" sz="2400" dirty="0"/>
              <a:t>        the cat without using a specialised camera? </a:t>
            </a:r>
          </a:p>
          <a:p>
            <a:r>
              <a:rPr lang="en-GB" sz="2400" dirty="0"/>
              <a:t>       </a:t>
            </a:r>
            <a:r>
              <a:rPr lang="en-GB" sz="2400" b="1" dirty="0">
                <a:solidFill>
                  <a:srgbClr val="00B050"/>
                </a:solidFill>
              </a:rPr>
              <a:t>The radiation is in the infrared range which humans can not see.</a:t>
            </a:r>
            <a:endParaRPr lang="en-GB" sz="2400" dirty="0"/>
          </a:p>
        </p:txBody>
      </p:sp>
      <p:pic>
        <p:nvPicPr>
          <p:cNvPr id="7" name="Picture 6">
            <a:extLst>
              <a:ext uri="{FF2B5EF4-FFF2-40B4-BE49-F238E27FC236}">
                <a16:creationId xmlns:a16="http://schemas.microsoft.com/office/drawing/2014/main" id="{EC1C54BB-296E-405E-9333-09173328D2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76256" y="4545399"/>
            <a:ext cx="1760320" cy="1224136"/>
          </a:xfrm>
          <a:prstGeom prst="rect">
            <a:avLst/>
          </a:prstGeom>
        </p:spPr>
      </p:pic>
    </p:spTree>
    <p:extLst>
      <p:ext uri="{BB962C8B-B14F-4D97-AF65-F5344CB8AC3E}">
        <p14:creationId xmlns:p14="http://schemas.microsoft.com/office/powerpoint/2010/main" val="15449951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 (Physics only)</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29279" y="802524"/>
            <a:ext cx="8915400" cy="5878532"/>
          </a:xfrm>
          <a:prstGeom prst="rect">
            <a:avLst/>
          </a:prstGeom>
          <a:noFill/>
        </p:spPr>
        <p:txBody>
          <a:bodyPr wrap="square" rtlCol="0">
            <a:spAutoFit/>
          </a:bodyPr>
          <a:lstStyle/>
          <a:p>
            <a:r>
              <a:rPr lang="en-GB" sz="2200" dirty="0"/>
              <a:t>11. The stone is in the sunshine and emitting radiation.</a:t>
            </a:r>
          </a:p>
          <a:p>
            <a:r>
              <a:rPr lang="en-GB" sz="2200" dirty="0"/>
              <a:t>       As the stone heats up through the day, how will </a:t>
            </a:r>
          </a:p>
          <a:p>
            <a:r>
              <a:rPr lang="en-GB" sz="2200" dirty="0"/>
              <a:t>       the nature of the emitted radiation change?</a:t>
            </a:r>
          </a:p>
          <a:p>
            <a:r>
              <a:rPr lang="en-GB" sz="2200" b="1" dirty="0">
                <a:solidFill>
                  <a:srgbClr val="00B050"/>
                </a:solidFill>
              </a:rPr>
              <a:t>       It will be more intense and of a higher frequency.</a:t>
            </a:r>
          </a:p>
          <a:p>
            <a:r>
              <a:rPr lang="en-GB" sz="2200" dirty="0"/>
              <a:t>12. If a body absorbs radiation at a faster rate than it emits radiation,</a:t>
            </a:r>
          </a:p>
          <a:p>
            <a:r>
              <a:rPr lang="en-GB" sz="2200" dirty="0"/>
              <a:t>       what change will happen to the body?</a:t>
            </a:r>
          </a:p>
          <a:p>
            <a:r>
              <a:rPr lang="en-GB" sz="2200" dirty="0"/>
              <a:t>       </a:t>
            </a:r>
            <a:r>
              <a:rPr lang="en-GB" sz="2200" b="1" dirty="0">
                <a:solidFill>
                  <a:srgbClr val="00B050"/>
                </a:solidFill>
              </a:rPr>
              <a:t>The body will increase in temperature.</a:t>
            </a:r>
          </a:p>
          <a:p>
            <a:r>
              <a:rPr lang="en-GB" sz="2200" dirty="0"/>
              <a:t>13. The diagram shows how global warming of the Earth can occur.</a:t>
            </a:r>
          </a:p>
          <a:p>
            <a:r>
              <a:rPr lang="en-GB" sz="2200" dirty="0"/>
              <a:t>       Explain what is happening in terms of </a:t>
            </a:r>
          </a:p>
          <a:p>
            <a:r>
              <a:rPr lang="en-GB" sz="2200" dirty="0"/>
              <a:t>       changes to absorbed and emitted radiation</a:t>
            </a:r>
            <a:r>
              <a:rPr lang="en-GB" sz="2400" dirty="0"/>
              <a:t>.</a:t>
            </a:r>
          </a:p>
          <a:p>
            <a:r>
              <a:rPr lang="en-GB" sz="2200" dirty="0"/>
              <a:t>       </a:t>
            </a:r>
            <a:r>
              <a:rPr lang="en-GB" sz="2200" b="1" dirty="0">
                <a:solidFill>
                  <a:srgbClr val="00B050"/>
                </a:solidFill>
              </a:rPr>
              <a:t>Radiation that can pass through the atmosphere</a:t>
            </a:r>
          </a:p>
          <a:p>
            <a:r>
              <a:rPr lang="en-GB" sz="2200" b="1" dirty="0">
                <a:solidFill>
                  <a:srgbClr val="00B050"/>
                </a:solidFill>
              </a:rPr>
              <a:t>       reaches the Earth. This radiation will heat up the</a:t>
            </a:r>
          </a:p>
          <a:p>
            <a:r>
              <a:rPr lang="en-GB" sz="2200" b="1" dirty="0">
                <a:solidFill>
                  <a:srgbClr val="00B050"/>
                </a:solidFill>
              </a:rPr>
              <a:t>       Earth’s surface. The Earth will radiate infrared</a:t>
            </a:r>
          </a:p>
          <a:p>
            <a:r>
              <a:rPr lang="en-GB" sz="2200" b="1" dirty="0">
                <a:solidFill>
                  <a:srgbClr val="00B050"/>
                </a:solidFill>
              </a:rPr>
              <a:t>       energy back out but at a wavelength that can not</a:t>
            </a:r>
          </a:p>
          <a:p>
            <a:r>
              <a:rPr lang="en-GB" sz="2200" b="1" dirty="0">
                <a:solidFill>
                  <a:srgbClr val="00B050"/>
                </a:solidFill>
              </a:rPr>
              <a:t>       penetrate the atmosphere. </a:t>
            </a:r>
          </a:p>
          <a:p>
            <a:r>
              <a:rPr lang="en-GB" sz="2200" b="1" dirty="0">
                <a:solidFill>
                  <a:srgbClr val="00B050"/>
                </a:solidFill>
              </a:rPr>
              <a:t>       The Earth will warm up as more radiation is being</a:t>
            </a:r>
          </a:p>
          <a:p>
            <a:r>
              <a:rPr lang="en-GB" sz="2200" b="1" dirty="0">
                <a:solidFill>
                  <a:srgbClr val="00B050"/>
                </a:solidFill>
              </a:rPr>
              <a:t>       absorbed than emitted.</a:t>
            </a:r>
          </a:p>
        </p:txBody>
      </p:sp>
      <p:pic>
        <p:nvPicPr>
          <p:cNvPr id="5" name="Picture 4">
            <a:extLst>
              <a:ext uri="{FF2B5EF4-FFF2-40B4-BE49-F238E27FC236}">
                <a16:creationId xmlns:a16="http://schemas.microsoft.com/office/drawing/2014/main" id="{9D1CAADE-C417-4D48-81E9-2E8088B969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25684" y="908721"/>
            <a:ext cx="1442251" cy="1224136"/>
          </a:xfrm>
          <a:prstGeom prst="rect">
            <a:avLst/>
          </a:prstGeom>
        </p:spPr>
      </p:pic>
      <p:pic>
        <p:nvPicPr>
          <p:cNvPr id="8" name="Picture 7">
            <a:extLst>
              <a:ext uri="{FF2B5EF4-FFF2-40B4-BE49-F238E27FC236}">
                <a16:creationId xmlns:a16="http://schemas.microsoft.com/office/drawing/2014/main" id="{921287E8-ACE2-4D55-BD16-895B2BA06E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2511" y="4221089"/>
            <a:ext cx="2542167" cy="2088232"/>
          </a:xfrm>
          <a:prstGeom prst="rect">
            <a:avLst/>
          </a:prstGeom>
        </p:spPr>
      </p:pic>
    </p:spTree>
    <p:extLst>
      <p:ext uri="{BB962C8B-B14F-4D97-AF65-F5344CB8AC3E}">
        <p14:creationId xmlns:p14="http://schemas.microsoft.com/office/powerpoint/2010/main" val="34581822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70" y="672980"/>
            <a:ext cx="9155233" cy="5955476"/>
          </a:xfrm>
          <a:prstGeom prst="rect">
            <a:avLst/>
          </a:prstGeom>
          <a:noFill/>
        </p:spPr>
        <p:txBody>
          <a:bodyPr wrap="square" rtlCol="0">
            <a:spAutoFit/>
          </a:bodyPr>
          <a:lstStyle/>
          <a:p>
            <a:r>
              <a:rPr lang="en-GB" sz="2400" dirty="0"/>
              <a:t>14. Which three types of electromagnetic waves can cause damage to cells in the body?</a:t>
            </a:r>
          </a:p>
          <a:p>
            <a:pPr lvl="1"/>
            <a:r>
              <a:rPr lang="en-GB" sz="2400" dirty="0">
                <a:solidFill>
                  <a:srgbClr val="00B050"/>
                </a:solidFill>
              </a:rPr>
              <a:t>Gamma waves, X rays and Ultraviolet.</a:t>
            </a:r>
            <a:endParaRPr lang="en-GB" sz="2400" dirty="0"/>
          </a:p>
          <a:p>
            <a:r>
              <a:rPr lang="en-GB" sz="2400" dirty="0"/>
              <a:t>15. What is meant by radiation dose?</a:t>
            </a:r>
          </a:p>
          <a:p>
            <a:pPr lvl="1"/>
            <a:r>
              <a:rPr lang="en-GB" sz="2400" dirty="0">
                <a:solidFill>
                  <a:srgbClr val="00B050"/>
                </a:solidFill>
              </a:rPr>
              <a:t>A measure of the risk of harm from exposure to radiation.</a:t>
            </a:r>
            <a:endParaRPr lang="en-GB" sz="2400" dirty="0"/>
          </a:p>
          <a:p>
            <a:r>
              <a:rPr lang="en-GB" sz="2400" dirty="0"/>
              <a:t>16. The chart shows the average radiation dose a UK person is exposed to in a year.</a:t>
            </a:r>
          </a:p>
          <a:p>
            <a:pPr marL="914400" lvl="1" indent="-457200">
              <a:buFont typeface="+mj-lt"/>
              <a:buAutoNum type="alphaLcParenR"/>
            </a:pPr>
            <a:r>
              <a:rPr lang="en-GB" sz="2400" dirty="0"/>
              <a:t>What percentage of the radiation</a:t>
            </a:r>
          </a:p>
          <a:p>
            <a:pPr lvl="2"/>
            <a:r>
              <a:rPr lang="en-GB" sz="2400" dirty="0"/>
              <a:t>dose comes from natural sources?</a:t>
            </a:r>
          </a:p>
          <a:p>
            <a:pPr lvl="2"/>
            <a:r>
              <a:rPr lang="en-GB" sz="2400" dirty="0"/>
              <a:t> </a:t>
            </a:r>
            <a:r>
              <a:rPr lang="en-GB" sz="2400" b="1" dirty="0">
                <a:solidFill>
                  <a:srgbClr val="00B050"/>
                </a:solidFill>
              </a:rPr>
              <a:t>70 – 80%</a:t>
            </a:r>
            <a:endParaRPr lang="en-GB" sz="2400" dirty="0"/>
          </a:p>
          <a:p>
            <a:pPr marL="914400" lvl="1" indent="-457200">
              <a:buFont typeface="+mj-lt"/>
              <a:buAutoNum type="alphaLcParenR"/>
            </a:pPr>
            <a:r>
              <a:rPr lang="en-GB" sz="2400" dirty="0"/>
              <a:t>Give </a:t>
            </a:r>
            <a:r>
              <a:rPr lang="en-GB" sz="2400" b="1" dirty="0"/>
              <a:t>two</a:t>
            </a:r>
            <a:r>
              <a:rPr lang="en-GB" sz="2400" dirty="0"/>
              <a:t> reasons why a person </a:t>
            </a:r>
          </a:p>
          <a:p>
            <a:pPr lvl="2"/>
            <a:r>
              <a:rPr lang="en-GB" sz="2400" dirty="0"/>
              <a:t>could receive a higher dose of </a:t>
            </a:r>
          </a:p>
          <a:p>
            <a:pPr lvl="2"/>
            <a:r>
              <a:rPr lang="en-GB" sz="2400" dirty="0"/>
              <a:t>background radiation. </a:t>
            </a:r>
          </a:p>
          <a:p>
            <a:r>
              <a:rPr lang="en-GB" sz="2300" b="1" dirty="0">
                <a:solidFill>
                  <a:srgbClr val="00B050"/>
                </a:solidFill>
              </a:rPr>
              <a:t> 	Receive increased medical diagnosis.</a:t>
            </a:r>
          </a:p>
          <a:p>
            <a:r>
              <a:rPr lang="en-GB" sz="2300" b="1" dirty="0">
                <a:solidFill>
                  <a:srgbClr val="00B050"/>
                </a:solidFill>
              </a:rPr>
              <a:t>           	Live in a higher radon area.</a:t>
            </a:r>
          </a:p>
          <a:p>
            <a:r>
              <a:rPr lang="en-GB" sz="2300" b="1" dirty="0">
                <a:solidFill>
                  <a:srgbClr val="00B050"/>
                </a:solidFill>
              </a:rPr>
              <a:t>           	Increased cosmic rays from flying.</a:t>
            </a:r>
            <a:endParaRPr lang="en-GB" sz="2300" dirty="0"/>
          </a:p>
        </p:txBody>
      </p:sp>
      <p:grpSp>
        <p:nvGrpSpPr>
          <p:cNvPr id="3" name="Group 2"/>
          <p:cNvGrpSpPr/>
          <p:nvPr/>
        </p:nvGrpSpPr>
        <p:grpSpPr>
          <a:xfrm>
            <a:off x="5289989" y="2940759"/>
            <a:ext cx="4045974" cy="3529483"/>
            <a:chOff x="5352628" y="2903280"/>
            <a:chExt cx="3675852" cy="3456384"/>
          </a:xfrm>
        </p:grpSpPr>
        <p:pic>
          <p:nvPicPr>
            <p:cNvPr id="5" name="Picture 4">
              <a:extLst>
                <a:ext uri="{FF2B5EF4-FFF2-40B4-BE49-F238E27FC236}">
                  <a16:creationId xmlns:a16="http://schemas.microsoft.com/office/drawing/2014/main" id="{112A5795-AE43-493A-AD89-973B593FBC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2628" y="2903280"/>
              <a:ext cx="3639845" cy="3456384"/>
            </a:xfrm>
            <a:prstGeom prst="rect">
              <a:avLst/>
            </a:prstGeom>
          </p:spPr>
        </p:pic>
        <p:sp>
          <p:nvSpPr>
            <p:cNvPr id="7" name="TextBox 6">
              <a:extLst>
                <a:ext uri="{FF2B5EF4-FFF2-40B4-BE49-F238E27FC236}">
                  <a16:creationId xmlns:a16="http://schemas.microsoft.com/office/drawing/2014/main" id="{DDBA3777-01C1-464A-9178-4E64A5F8ABE3}"/>
                </a:ext>
              </a:extLst>
            </p:cNvPr>
            <p:cNvSpPr txBox="1"/>
            <p:nvPr/>
          </p:nvSpPr>
          <p:spPr>
            <a:xfrm>
              <a:off x="8130097" y="4941168"/>
              <a:ext cx="898383" cy="230832"/>
            </a:xfrm>
            <a:prstGeom prst="rect">
              <a:avLst/>
            </a:prstGeom>
            <a:noFill/>
          </p:spPr>
          <p:txBody>
            <a:bodyPr wrap="square" rtlCol="0">
              <a:spAutoFit/>
            </a:bodyPr>
            <a:lstStyle/>
            <a:p>
              <a:r>
                <a:rPr lang="en-GB" sz="900" dirty="0"/>
                <a:t>Food and drink</a:t>
              </a:r>
            </a:p>
          </p:txBody>
        </p:sp>
        <p:sp>
          <p:nvSpPr>
            <p:cNvPr id="8" name="TextBox 7">
              <a:extLst>
                <a:ext uri="{FF2B5EF4-FFF2-40B4-BE49-F238E27FC236}">
                  <a16:creationId xmlns:a16="http://schemas.microsoft.com/office/drawing/2014/main" id="{90C67BFB-5F43-4E35-B9A5-B85841603751}"/>
                </a:ext>
              </a:extLst>
            </p:cNvPr>
            <p:cNvSpPr txBox="1"/>
            <p:nvPr/>
          </p:nvSpPr>
          <p:spPr>
            <a:xfrm>
              <a:off x="5796136" y="5734644"/>
              <a:ext cx="864096" cy="230832"/>
            </a:xfrm>
            <a:prstGeom prst="rect">
              <a:avLst/>
            </a:prstGeom>
            <a:noFill/>
          </p:spPr>
          <p:txBody>
            <a:bodyPr wrap="square" rtlCol="0">
              <a:spAutoFit/>
            </a:bodyPr>
            <a:lstStyle/>
            <a:p>
              <a:r>
                <a:rPr lang="en-GB" sz="900" dirty="0"/>
                <a:t>Radon gas</a:t>
              </a:r>
            </a:p>
          </p:txBody>
        </p:sp>
      </p:grpSp>
    </p:spTree>
    <p:extLst>
      <p:ext uri="{BB962C8B-B14F-4D97-AF65-F5344CB8AC3E}">
        <p14:creationId xmlns:p14="http://schemas.microsoft.com/office/powerpoint/2010/main" val="33771244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 </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70" y="672980"/>
            <a:ext cx="9155233" cy="815608"/>
          </a:xfrm>
          <a:prstGeom prst="rect">
            <a:avLst/>
          </a:prstGeom>
          <a:noFill/>
        </p:spPr>
        <p:txBody>
          <a:bodyPr wrap="square" rtlCol="0">
            <a:spAutoFit/>
          </a:bodyPr>
          <a:lstStyle/>
          <a:p>
            <a:r>
              <a:rPr lang="en-GB" sz="2400" dirty="0"/>
              <a:t>17. Complete the table for uses of electromagnetic waves.</a:t>
            </a:r>
          </a:p>
          <a:p>
            <a:pPr lvl="1"/>
            <a:endParaRPr lang="en-GB" sz="2300" dirty="0"/>
          </a:p>
        </p:txBody>
      </p:sp>
      <p:graphicFrame>
        <p:nvGraphicFramePr>
          <p:cNvPr id="9" name="Table 8">
            <a:extLst>
              <a:ext uri="{FF2B5EF4-FFF2-40B4-BE49-F238E27FC236}">
                <a16:creationId xmlns:a16="http://schemas.microsoft.com/office/drawing/2014/main" id="{E7D40262-1FD2-7249-AF68-9E92C8B2DB30}"/>
              </a:ext>
            </a:extLst>
          </p:cNvPr>
          <p:cNvGraphicFramePr>
            <a:graphicFrameLocks noGrp="1"/>
          </p:cNvGraphicFramePr>
          <p:nvPr>
            <p:extLst/>
          </p:nvPr>
        </p:nvGraphicFramePr>
        <p:xfrm>
          <a:off x="149087" y="1228590"/>
          <a:ext cx="8784976" cy="5299209"/>
        </p:xfrm>
        <a:graphic>
          <a:graphicData uri="http://schemas.openxmlformats.org/drawingml/2006/table">
            <a:tbl>
              <a:tblPr firstRow="1" bandRow="1">
                <a:tableStyleId>{912C8C85-51F0-491E-9774-3900AFEF0FD7}</a:tableStyleId>
              </a:tblPr>
              <a:tblGrid>
                <a:gridCol w="2091661">
                  <a:extLst>
                    <a:ext uri="{9D8B030D-6E8A-4147-A177-3AD203B41FA5}">
                      <a16:colId xmlns:a16="http://schemas.microsoft.com/office/drawing/2014/main" val="20001"/>
                    </a:ext>
                  </a:extLst>
                </a:gridCol>
                <a:gridCol w="6693315">
                  <a:extLst>
                    <a:ext uri="{9D8B030D-6E8A-4147-A177-3AD203B41FA5}">
                      <a16:colId xmlns:a16="http://schemas.microsoft.com/office/drawing/2014/main" val="20002"/>
                    </a:ext>
                  </a:extLst>
                </a:gridCol>
              </a:tblGrid>
              <a:tr h="398146">
                <a:tc>
                  <a:txBody>
                    <a:bodyPr/>
                    <a:lstStyle/>
                    <a:p>
                      <a:pPr algn="ctr"/>
                      <a:r>
                        <a:rPr lang="en-GB" sz="2000" dirty="0"/>
                        <a:t>Type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Application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10491">
                <a:tc>
                  <a:txBody>
                    <a:bodyPr/>
                    <a:lstStyle/>
                    <a:p>
                      <a:pPr algn="ctr"/>
                      <a:r>
                        <a:rPr lang="en-GB" sz="2000" dirty="0"/>
                        <a:t>Radio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2000" b="1" dirty="0">
                          <a:solidFill>
                            <a:srgbClr val="00B050"/>
                          </a:solidFill>
                          <a:latin typeface="+mn-lt"/>
                        </a:rPr>
                        <a:t>Television,  radio broadcasting and satellite transmissions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10491">
                <a:tc>
                  <a:txBody>
                    <a:bodyPr/>
                    <a:lstStyle/>
                    <a:p>
                      <a:pPr algn="ctr"/>
                      <a:r>
                        <a:rPr lang="en-GB" sz="2000" dirty="0"/>
                        <a:t>Microwave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b="1" kern="1200" dirty="0">
                          <a:solidFill>
                            <a:srgbClr val="00B050"/>
                          </a:solidFill>
                          <a:effectLst/>
                          <a:latin typeface="+mn-lt"/>
                          <a:ea typeface="+mn-ea"/>
                          <a:cs typeface="+mn-cs"/>
                        </a:rPr>
                        <a:t>Cooking, communications and  satellite transmissions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005837">
                <a:tc>
                  <a:txBody>
                    <a:bodyPr/>
                    <a:lstStyle/>
                    <a:p>
                      <a:pPr algn="ctr"/>
                      <a:r>
                        <a:rPr lang="en-GB" sz="2000" dirty="0"/>
                        <a:t>Infrared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b="1" kern="1200" dirty="0">
                          <a:solidFill>
                            <a:srgbClr val="00B050"/>
                          </a:solidFill>
                          <a:effectLst/>
                          <a:latin typeface="+mn-lt"/>
                          <a:ea typeface="+mn-ea"/>
                          <a:cs typeface="+mn-cs"/>
                        </a:rPr>
                        <a:t>Cooking, thermal imaging, short range </a:t>
                      </a:r>
                    </a:p>
                    <a:p>
                      <a:r>
                        <a:rPr lang="en-GB" sz="2000" b="1" kern="1200" dirty="0">
                          <a:solidFill>
                            <a:srgbClr val="00B050"/>
                          </a:solidFill>
                          <a:effectLst/>
                          <a:latin typeface="+mn-lt"/>
                          <a:ea typeface="+mn-ea"/>
                          <a:cs typeface="+mn-cs"/>
                        </a:rPr>
                        <a:t>communications, optical fibres, T V controls and security systems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96239">
                <a:tc>
                  <a:txBody>
                    <a:bodyPr/>
                    <a:lstStyle/>
                    <a:p>
                      <a:pPr algn="ctr"/>
                      <a:r>
                        <a:rPr lang="en-GB" sz="2000" dirty="0"/>
                        <a:t>Visible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b="1" kern="1200" dirty="0">
                          <a:solidFill>
                            <a:srgbClr val="00B050"/>
                          </a:solidFill>
                          <a:effectLst/>
                          <a:latin typeface="+mn-lt"/>
                          <a:ea typeface="+mn-ea"/>
                          <a:cs typeface="+mn-cs"/>
                        </a:rPr>
                        <a:t>Vision, photography and illumination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701038">
                <a:tc>
                  <a:txBody>
                    <a:bodyPr/>
                    <a:lstStyle/>
                    <a:p>
                      <a:pPr algn="ctr"/>
                      <a:r>
                        <a:rPr lang="en-GB" sz="2000" dirty="0"/>
                        <a:t>Ultraviolet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b="1" kern="1200" dirty="0">
                          <a:solidFill>
                            <a:srgbClr val="00B050"/>
                          </a:solidFill>
                          <a:effectLst/>
                          <a:latin typeface="+mn-lt"/>
                          <a:ea typeface="+mn-ea"/>
                          <a:cs typeface="+mn-cs"/>
                        </a:rPr>
                        <a:t>Security marking, fluorescent lamps,</a:t>
                      </a:r>
                    </a:p>
                    <a:p>
                      <a:r>
                        <a:rPr lang="en-GB" sz="2000" b="1" kern="1200" dirty="0">
                          <a:solidFill>
                            <a:srgbClr val="00B050"/>
                          </a:solidFill>
                          <a:effectLst/>
                          <a:latin typeface="+mn-lt"/>
                          <a:ea typeface="+mn-ea"/>
                          <a:cs typeface="+mn-cs"/>
                        </a:rPr>
                        <a:t>detecting forged bank notes and disinfecting water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701038">
                <a:tc>
                  <a:txBody>
                    <a:bodyPr/>
                    <a:lstStyle/>
                    <a:p>
                      <a:pPr algn="ctr"/>
                      <a:r>
                        <a:rPr lang="en-GB" sz="2000" dirty="0"/>
                        <a:t>X-rays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b="1" kern="1200" dirty="0">
                          <a:solidFill>
                            <a:srgbClr val="00B050"/>
                          </a:solidFill>
                          <a:effectLst/>
                          <a:latin typeface="+mn-lt"/>
                          <a:ea typeface="+mn-ea"/>
                          <a:cs typeface="+mn-cs"/>
                        </a:rPr>
                        <a:t>Observing the internal structure of objects,</a:t>
                      </a:r>
                    </a:p>
                    <a:p>
                      <a:r>
                        <a:rPr lang="en-GB" sz="2000" b="1" kern="1200" dirty="0">
                          <a:solidFill>
                            <a:srgbClr val="00B050"/>
                          </a:solidFill>
                          <a:effectLst/>
                          <a:latin typeface="+mn-lt"/>
                          <a:ea typeface="+mn-ea"/>
                          <a:cs typeface="+mn-cs"/>
                        </a:rPr>
                        <a:t>airport security scanners and medical x-rays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875921">
                <a:tc>
                  <a:txBody>
                    <a:bodyPr/>
                    <a:lstStyle/>
                    <a:p>
                      <a:pPr algn="ctr"/>
                      <a:r>
                        <a:rPr lang="en-GB" sz="2000" dirty="0"/>
                        <a:t>Gamma rays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b="1" kern="1200" dirty="0">
                          <a:solidFill>
                            <a:srgbClr val="00B050"/>
                          </a:solidFill>
                          <a:effectLst/>
                          <a:latin typeface="+mn-lt"/>
                          <a:ea typeface="+mn-ea"/>
                          <a:cs typeface="+mn-cs"/>
                        </a:rPr>
                        <a:t>Sterilising food and medical</a:t>
                      </a:r>
                    </a:p>
                    <a:p>
                      <a:r>
                        <a:rPr lang="en-GB" sz="2000" b="1" kern="1200" dirty="0">
                          <a:solidFill>
                            <a:srgbClr val="00B050"/>
                          </a:solidFill>
                          <a:effectLst/>
                          <a:latin typeface="+mn-lt"/>
                          <a:ea typeface="+mn-ea"/>
                          <a:cs typeface="+mn-cs"/>
                        </a:rPr>
                        <a:t>equipment, and the detection of cancer and its treatment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0058120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Part 2 – </a:t>
            </a:r>
            <a:r>
              <a:rPr kumimoji="0" lang="en-US" sz="2400" b="1" i="0" u="none" strike="noStrike" kern="1200" cap="none" spc="0" normalizeH="0" baseline="0" noProof="0">
                <a:ln>
                  <a:noFill/>
                </a:ln>
                <a:solidFill>
                  <a:schemeClr val="tx1"/>
                </a:solidFill>
                <a:effectLst/>
                <a:uLnTx/>
                <a:uFillTx/>
                <a:latin typeface="Calibri"/>
                <a:ea typeface=""/>
                <a:cs typeface="News Gothic MT"/>
              </a:rPr>
              <a:t>AnswerIT </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170" y="672980"/>
            <a:ext cx="9155233" cy="5262979"/>
          </a:xfrm>
          <a:prstGeom prst="rect">
            <a:avLst/>
          </a:prstGeom>
          <a:noFill/>
        </p:spPr>
        <p:txBody>
          <a:bodyPr wrap="square" rtlCol="0">
            <a:spAutoFit/>
          </a:bodyPr>
          <a:lstStyle/>
          <a:p>
            <a:r>
              <a:rPr lang="en-GB" sz="2400" dirty="0"/>
              <a:t>18. (HT) Radio waves are transmitted through the air and received by 	aerials.</a:t>
            </a:r>
          </a:p>
          <a:p>
            <a:endParaRPr lang="en-GB" sz="2400" dirty="0"/>
          </a:p>
          <a:p>
            <a:endParaRPr lang="en-GB" sz="2400" dirty="0"/>
          </a:p>
          <a:p>
            <a:endParaRPr lang="en-GB" sz="2400" dirty="0"/>
          </a:p>
          <a:p>
            <a:r>
              <a:rPr lang="en-GB" sz="2400" dirty="0"/>
              <a:t>      a. How are radio waves produced in the transmitter aerial?</a:t>
            </a:r>
          </a:p>
          <a:p>
            <a:r>
              <a:rPr lang="en-GB" sz="2400" dirty="0"/>
              <a:t>	</a:t>
            </a:r>
            <a:r>
              <a:rPr lang="en-GB" sz="2400" dirty="0">
                <a:solidFill>
                  <a:srgbClr val="00B050"/>
                </a:solidFill>
              </a:rPr>
              <a:t>Produced by oscillations (vibrations) in a wire or electrical circuit.</a:t>
            </a:r>
            <a:endParaRPr lang="en-GB" sz="2400" dirty="0"/>
          </a:p>
          <a:p>
            <a:r>
              <a:rPr lang="en-GB" sz="2400" dirty="0"/>
              <a:t>      b. What is produced in the receiving antenna when radio waves are</a:t>
            </a:r>
          </a:p>
          <a:p>
            <a:r>
              <a:rPr lang="en-GB" sz="2400" dirty="0"/>
              <a:t>          absorbed?</a:t>
            </a:r>
          </a:p>
          <a:p>
            <a:r>
              <a:rPr lang="en-GB" sz="2400" dirty="0"/>
              <a:t>	</a:t>
            </a:r>
            <a:r>
              <a:rPr lang="en-GB" sz="2400" dirty="0">
                <a:solidFill>
                  <a:srgbClr val="00B050"/>
                </a:solidFill>
              </a:rPr>
              <a:t>An alternating current of the same frequency as the radio wave.</a:t>
            </a:r>
            <a:endParaRPr lang="en-GB" sz="2400" dirty="0"/>
          </a:p>
          <a:p>
            <a:r>
              <a:rPr lang="en-GB" sz="2400" dirty="0"/>
              <a:t>19. Most electromagnetic waves are produced from energy changes in electron levels. How does gamma wave production differ from this?</a:t>
            </a:r>
          </a:p>
          <a:p>
            <a:pPr algn="ctr"/>
            <a:r>
              <a:rPr lang="en-GB" sz="2400" dirty="0">
                <a:solidFill>
                  <a:srgbClr val="00B050"/>
                </a:solidFill>
              </a:rPr>
              <a:t>Gamma waves are emitted from changes in the nucleus of an atom</a:t>
            </a:r>
            <a:r>
              <a:rPr lang="en-GB" sz="2400" b="1" dirty="0">
                <a:solidFill>
                  <a:srgbClr val="00B050"/>
                </a:solidFill>
              </a:rPr>
              <a:t>.  </a:t>
            </a:r>
          </a:p>
          <a:p>
            <a:r>
              <a:rPr lang="en-GB" sz="2400" dirty="0"/>
              <a:t>     </a:t>
            </a:r>
            <a:r>
              <a:rPr lang="en-GB" sz="2300" dirty="0"/>
              <a:t> </a:t>
            </a:r>
          </a:p>
        </p:txBody>
      </p:sp>
      <p:pic>
        <p:nvPicPr>
          <p:cNvPr id="5" name="Picture 4">
            <a:extLst>
              <a:ext uri="{FF2B5EF4-FFF2-40B4-BE49-F238E27FC236}">
                <a16:creationId xmlns:a16="http://schemas.microsoft.com/office/drawing/2014/main" id="{F7E528BD-39CA-401A-A746-C63C07FE3AD9}"/>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7688"/>
                    </a14:imgEffect>
                    <a14:imgEffect>
                      <a14:saturation sat="0"/>
                    </a14:imgEffect>
                  </a14:imgLayer>
                </a14:imgProps>
              </a:ext>
              <a:ext uri="{28A0092B-C50C-407E-A947-70E740481C1C}">
                <a14:useLocalDpi xmlns:a14="http://schemas.microsoft.com/office/drawing/2010/main" val="0"/>
              </a:ext>
            </a:extLst>
          </a:blip>
          <a:stretch>
            <a:fillRect/>
          </a:stretch>
        </p:blipFill>
        <p:spPr>
          <a:xfrm>
            <a:off x="2627784" y="1052736"/>
            <a:ext cx="2806318" cy="1592585"/>
          </a:xfrm>
          <a:prstGeom prst="rect">
            <a:avLst/>
          </a:prstGeom>
        </p:spPr>
      </p:pic>
    </p:spTree>
    <p:extLst>
      <p:ext uri="{BB962C8B-B14F-4D97-AF65-F5344CB8AC3E}">
        <p14:creationId xmlns:p14="http://schemas.microsoft.com/office/powerpoint/2010/main" val="115037987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44979</TotalTime>
  <Words>6056</Words>
  <Application>Microsoft Macintosh PowerPoint</Application>
  <PresentationFormat>On-screen Show (4:3)</PresentationFormat>
  <Paragraphs>612</Paragraphs>
  <Slides>48</Slides>
  <Notes>17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48</vt:i4>
      </vt:variant>
    </vt:vector>
  </HeadingPairs>
  <TitlesOfParts>
    <vt:vector size="58" baseType="lpstr">
      <vt:lpstr>Arial</vt:lpstr>
      <vt:lpstr>Beirut</vt:lpstr>
      <vt:lpstr>Calibri</vt:lpstr>
      <vt:lpstr>Calibri Light</vt:lpstr>
      <vt:lpstr>Cambria Math</vt:lpstr>
      <vt:lpstr>Lato Medium</vt:lpstr>
      <vt:lpstr>News Gothic MT</vt:lpstr>
      <vt:lpstr>Times New Roman</vt:lpstr>
      <vt:lpstr>1_Office Theme</vt:lpstr>
      <vt:lpstr>Custom Design</vt:lpstr>
      <vt:lpstr>PowerPoint Presentation</vt:lpstr>
      <vt:lpstr>            Overview    Edexcel Topic 5</vt:lpstr>
      <vt:lpstr>PowerPoint Presentation</vt:lpstr>
      <vt:lpstr>        Ray diagrams – reflection (Physics only)</vt:lpstr>
      <vt:lpstr>        Ray diagrams – refraction (Physics only)</vt:lpstr>
      <vt:lpstr>        Ray diagrams – total internal reflection (Physics only)</vt:lpstr>
      <vt:lpstr>        Specular and diffuse reflection (Physics only)</vt:lpstr>
      <vt:lpstr>Colour (Physics only)</vt:lpstr>
      <vt:lpstr>         Lenses (Physics only)</vt:lpstr>
      <vt:lpstr>         Lenses (Physics only)</vt:lpstr>
      <vt:lpstr>         Lenses (Physics only)</vt:lpstr>
      <vt:lpstr>PowerPoint Presentation</vt:lpstr>
      <vt:lpstr>Part 1– QuestionIT (Physics only)</vt:lpstr>
      <vt:lpstr>Part 1– QuestionIT (Physics only)</vt:lpstr>
      <vt:lpstr>Part 1– QuestionIT (Physics only)</vt:lpstr>
      <vt:lpstr>PowerPoint Presentation</vt:lpstr>
      <vt:lpstr>Part 1– AnswerIT (Physics only)</vt:lpstr>
      <vt:lpstr>Part 1– AnswerIT (Physics only)</vt:lpstr>
      <vt:lpstr>Part 1– AnswerIT (Physics only)</vt:lpstr>
      <vt:lpstr>PowerPoint Presentation</vt:lpstr>
      <vt:lpstr>        Electromagnetic spectrum</vt:lpstr>
      <vt:lpstr>        Electromagnetic spectrum</vt:lpstr>
      <vt:lpstr>Visible light</vt:lpstr>
      <vt:lpstr> Refraction of electromagnetic waves  (HT)</vt:lpstr>
      <vt:lpstr>    Radiation and temperature (Physics only)</vt:lpstr>
      <vt:lpstr>    Radiation and temperature (Physics only)</vt:lpstr>
      <vt:lpstr>PowerPoint Presentation</vt:lpstr>
      <vt:lpstr>    Radiation and temperature (Physics only)</vt:lpstr>
      <vt:lpstr>Health risks of electromagnetic waves </vt:lpstr>
      <vt:lpstr>       Uses of electromagnetic waves</vt:lpstr>
      <vt:lpstr>  Electromagnetic waves radio waves (HT)</vt:lpstr>
      <vt:lpstr>Changes in atoms and nuclei</vt:lpstr>
      <vt:lpstr>PowerPoint Presentation</vt:lpstr>
      <vt:lpstr>Part 2 – QuestionIT</vt:lpstr>
      <vt:lpstr>Part 2 – QuestionIT </vt:lpstr>
      <vt:lpstr>Part 2 – QuestionIT (Physics only)</vt:lpstr>
      <vt:lpstr>Part 2 – QuestionIT (Physics only)</vt:lpstr>
      <vt:lpstr>Part 2 – QuestionIT</vt:lpstr>
      <vt:lpstr>Part 2 – QuestionIT </vt:lpstr>
      <vt:lpstr>Part 2 – QuestionIT </vt:lpstr>
      <vt:lpstr>PowerPoint Presentation</vt:lpstr>
      <vt:lpstr>Part 2 – AnswerIT</vt:lpstr>
      <vt:lpstr>Part 2 – AnswerIT </vt:lpstr>
      <vt:lpstr>Part 2 – AnswerIT (Physics only)</vt:lpstr>
      <vt:lpstr>Part 2 – AnswerIT (Physics only)</vt:lpstr>
      <vt:lpstr>Part 2 – AnswerIT</vt:lpstr>
      <vt:lpstr>Part 2 – AnswerIT </vt:lpstr>
      <vt:lpstr>Part 2 – AnswerIT </vt:lpstr>
    </vt:vector>
  </TitlesOfParts>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740</cp:revision>
  <cp:lastPrinted>2017-05-23T14:15:43Z</cp:lastPrinted>
  <dcterms:created xsi:type="dcterms:W3CDTF">2016-03-05T09:38:04Z</dcterms:created>
  <dcterms:modified xsi:type="dcterms:W3CDTF">2018-08-28T09:32:23Z</dcterms:modified>
</cp:coreProperties>
</file>