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63" r:id="rId2"/>
  </p:sldMasterIdLst>
  <p:notesMasterIdLst>
    <p:notesMasterId r:id="rId84"/>
  </p:notesMasterIdLst>
  <p:handoutMasterIdLst>
    <p:handoutMasterId r:id="rId85"/>
  </p:handoutMasterIdLst>
  <p:sldIdLst>
    <p:sldId id="256" r:id="rId3"/>
    <p:sldId id="281" r:id="rId4"/>
    <p:sldId id="314" r:id="rId5"/>
    <p:sldId id="282" r:id="rId6"/>
    <p:sldId id="495" r:id="rId7"/>
    <p:sldId id="496" r:id="rId8"/>
    <p:sldId id="380" r:id="rId9"/>
    <p:sldId id="381" r:id="rId10"/>
    <p:sldId id="382" r:id="rId11"/>
    <p:sldId id="315" r:id="rId12"/>
    <p:sldId id="553" r:id="rId13"/>
    <p:sldId id="557" r:id="rId14"/>
    <p:sldId id="540" r:id="rId15"/>
    <p:sldId id="542" r:id="rId16"/>
    <p:sldId id="423" r:id="rId17"/>
    <p:sldId id="556" r:id="rId18"/>
    <p:sldId id="558" r:id="rId19"/>
    <p:sldId id="544" r:id="rId20"/>
    <p:sldId id="384" r:id="rId21"/>
    <p:sldId id="422" r:id="rId22"/>
    <p:sldId id="420" r:id="rId23"/>
    <p:sldId id="545" r:id="rId24"/>
    <p:sldId id="498" r:id="rId25"/>
    <p:sldId id="503" r:id="rId26"/>
    <p:sldId id="499" r:id="rId27"/>
    <p:sldId id="500" r:id="rId28"/>
    <p:sldId id="501" r:id="rId29"/>
    <p:sldId id="502" r:id="rId30"/>
    <p:sldId id="546" r:id="rId31"/>
    <p:sldId id="539" r:id="rId32"/>
    <p:sldId id="305" r:id="rId33"/>
    <p:sldId id="532" r:id="rId34"/>
    <p:sldId id="330" r:id="rId35"/>
    <p:sldId id="424" r:id="rId36"/>
    <p:sldId id="534" r:id="rId37"/>
    <p:sldId id="313" r:id="rId38"/>
    <p:sldId id="547" r:id="rId39"/>
    <p:sldId id="548" r:id="rId40"/>
    <p:sldId id="426" r:id="rId41"/>
    <p:sldId id="312" r:id="rId42"/>
    <p:sldId id="427" r:id="rId43"/>
    <p:sldId id="402" r:id="rId44"/>
    <p:sldId id="430" r:id="rId45"/>
    <p:sldId id="429" r:id="rId46"/>
    <p:sldId id="428" r:id="rId47"/>
    <p:sldId id="434" r:id="rId48"/>
    <p:sldId id="436" r:id="rId49"/>
    <p:sldId id="453" r:id="rId50"/>
    <p:sldId id="454" r:id="rId51"/>
    <p:sldId id="437" r:id="rId52"/>
    <p:sldId id="549" r:id="rId53"/>
    <p:sldId id="550" r:id="rId54"/>
    <p:sldId id="552" r:id="rId55"/>
    <p:sldId id="442" r:id="rId56"/>
    <p:sldId id="443" r:id="rId57"/>
    <p:sldId id="444" r:id="rId58"/>
    <p:sldId id="316" r:id="rId59"/>
    <p:sldId id="412" r:id="rId60"/>
    <p:sldId id="446" r:id="rId61"/>
    <p:sldId id="447" r:id="rId62"/>
    <p:sldId id="455" r:id="rId63"/>
    <p:sldId id="445" r:id="rId64"/>
    <p:sldId id="564" r:id="rId65"/>
    <p:sldId id="414" r:id="rId66"/>
    <p:sldId id="448" r:id="rId67"/>
    <p:sldId id="449" r:id="rId68"/>
    <p:sldId id="450" r:id="rId69"/>
    <p:sldId id="456" r:id="rId70"/>
    <p:sldId id="457" r:id="rId71"/>
    <p:sldId id="452" r:id="rId72"/>
    <p:sldId id="559" r:id="rId73"/>
    <p:sldId id="458" r:id="rId74"/>
    <p:sldId id="439" r:id="rId75"/>
    <p:sldId id="461" r:id="rId76"/>
    <p:sldId id="561" r:id="rId77"/>
    <p:sldId id="421" r:id="rId78"/>
    <p:sldId id="460" r:id="rId79"/>
    <p:sldId id="560" r:id="rId80"/>
    <p:sldId id="543" r:id="rId81"/>
    <p:sldId id="563" r:id="rId82"/>
    <p:sldId id="562" r:id="rId8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Amanda Clegg" initials="AKC" lastIdx="35" clrIdx="0"/>
  <p:cmAuthor id="1" name="Vicki Pugh" initials="VP" lastIdx="22" clrIdx="1">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6600"/>
    <a:srgbClr val="FFFFFF"/>
    <a:srgbClr val="993300"/>
    <a:srgbClr val="F7C13B"/>
    <a:srgbClr val="6600FF"/>
    <a:srgbClr val="FFFF66"/>
    <a:srgbClr val="0B141F"/>
    <a:srgbClr val="E29524"/>
    <a:srgbClr val="FF7C80"/>
    <a:srgbClr val="FA890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38B1855-1B75-4FBE-930C-398BA8C253C6}" styleName="Themed Style 2 - Accent 6">
    <a:tblBg>
      <a:fillRef idx="3">
        <a:schemeClr val="accent6"/>
      </a:fillRef>
      <a:effectRef idx="3">
        <a:schemeClr val="accent6"/>
      </a:effectRef>
    </a:tblBg>
    <a:wholeTbl>
      <a:tcTxStyle>
        <a:fontRef idx="minor">
          <a:scrgbClr r="0" g="0" b="0"/>
        </a:fontRef>
        <a:schemeClr val="lt1"/>
      </a:tcTxStyle>
      <a:tcStyle>
        <a:tcBdr>
          <a:left>
            <a:lnRef idx="1">
              <a:schemeClr val="accent6">
                <a:tint val="50000"/>
              </a:schemeClr>
            </a:lnRef>
          </a:left>
          <a:right>
            <a:lnRef idx="1">
              <a:schemeClr val="accent6">
                <a:tint val="50000"/>
              </a:schemeClr>
            </a:lnRef>
          </a:right>
          <a:top>
            <a:lnRef idx="1">
              <a:schemeClr val="accent6">
                <a:tint val="50000"/>
              </a:schemeClr>
            </a:lnRef>
          </a:top>
          <a:bottom>
            <a:lnRef idx="1">
              <a:schemeClr val="accent6">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2A488322-F2BA-4B5B-9748-0D474271808F}" styleName="Medium Style 3 - Accent 6">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6"/>
          </a:solidFill>
        </a:fill>
      </a:tcStyle>
    </a:lastCol>
    <a:firstCol>
      <a:tcTxStyle b="on">
        <a:fontRef idx="minor">
          <a:scrgbClr r="0" g="0" b="0"/>
        </a:fontRef>
        <a:schemeClr val="lt1"/>
      </a:tcTxStyle>
      <a:tcStyle>
        <a:tcBdr/>
        <a:fill>
          <a:solidFill>
            <a:schemeClr val="accent6"/>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6"/>
          </a:solidFill>
        </a:fill>
      </a:tcStyle>
    </a:firstRow>
  </a:tblStyle>
  <a:tblStyle styleId="{08FB837D-C827-4EFA-A057-4D05807E0F7C}" styleName="Themed Style 1 - Accent 6">
    <a:tblBg>
      <a:fillRef idx="2">
        <a:schemeClr val="accent6"/>
      </a:fillRef>
      <a:effectRef idx="1">
        <a:schemeClr val="accent6"/>
      </a:effectRef>
    </a:tblBg>
    <a:wholeTbl>
      <a:tcTxStyle>
        <a:fontRef idx="minor">
          <a:scrgbClr r="0" g="0" b="0"/>
        </a:fontRef>
        <a:schemeClr val="dk1"/>
      </a:tcTxStyle>
      <a:tcStyle>
        <a:tcBdr>
          <a:left>
            <a:lnRef idx="1">
              <a:schemeClr val="accent6"/>
            </a:lnRef>
          </a:left>
          <a:right>
            <a:lnRef idx="1">
              <a:schemeClr val="accent6"/>
            </a:lnRef>
          </a:right>
          <a:top>
            <a:lnRef idx="1">
              <a:schemeClr val="accent6"/>
            </a:lnRef>
          </a:top>
          <a:bottom>
            <a:lnRef idx="1">
              <a:schemeClr val="accent6"/>
            </a:lnRef>
          </a:bottom>
          <a:insideH>
            <a:lnRef idx="1">
              <a:schemeClr val="accent6"/>
            </a:lnRef>
          </a:insideH>
          <a:insideV>
            <a:lnRef idx="1">
              <a:schemeClr val="accent6"/>
            </a:lnRef>
          </a:insideV>
        </a:tcBdr>
        <a:fill>
          <a:noFill/>
        </a:fill>
      </a:tcStyle>
    </a:wholeTbl>
    <a:band1H>
      <a:tcStyle>
        <a:tcBdr/>
        <a:fill>
          <a:solidFill>
            <a:schemeClr val="accent6">
              <a:alpha val="40000"/>
            </a:schemeClr>
          </a:solidFill>
        </a:fill>
      </a:tcStyle>
    </a:band1H>
    <a:band2H>
      <a:tcStyle>
        <a:tcBdr/>
      </a:tcStyle>
    </a:band2H>
    <a:band1V>
      <a:tcStyle>
        <a:tcBdr>
          <a:top>
            <a:lnRef idx="1">
              <a:schemeClr val="accent6"/>
            </a:lnRef>
          </a:top>
          <a:bottom>
            <a:lnRef idx="1">
              <a:schemeClr val="accent6"/>
            </a:lnRef>
          </a:bottom>
        </a:tcBdr>
        <a:fill>
          <a:solidFill>
            <a:schemeClr val="accent6">
              <a:alpha val="40000"/>
            </a:schemeClr>
          </a:solidFill>
        </a:fill>
      </a:tcStyle>
    </a:band1V>
    <a:band2V>
      <a:tcStyle>
        <a:tcBdr/>
      </a:tcStyle>
    </a:band2V>
    <a:lastCol>
      <a:tcTxStyle b="on"/>
      <a:tcStyle>
        <a:tcBdr>
          <a:left>
            <a:lnRef idx="2">
              <a:schemeClr val="accent6"/>
            </a:lnRef>
          </a:left>
          <a:right>
            <a:lnRef idx="1">
              <a:schemeClr val="accent6"/>
            </a:lnRef>
          </a:right>
          <a:top>
            <a:lnRef idx="1">
              <a:schemeClr val="accent6"/>
            </a:lnRef>
          </a:top>
          <a:bottom>
            <a:lnRef idx="1">
              <a:schemeClr val="accent6"/>
            </a:lnRef>
          </a:bottom>
          <a:insideH>
            <a:lnRef idx="1">
              <a:schemeClr val="accent6"/>
            </a:lnRef>
          </a:insideH>
          <a:insideV>
            <a:ln>
              <a:noFill/>
            </a:ln>
          </a:insideV>
        </a:tcBdr>
      </a:tcStyle>
    </a:lastCol>
    <a:firstCol>
      <a:tcTxStyle b="on"/>
      <a:tcStyle>
        <a:tcBdr>
          <a:left>
            <a:lnRef idx="1">
              <a:schemeClr val="accent6"/>
            </a:lnRef>
          </a:left>
          <a:right>
            <a:lnRef idx="2">
              <a:schemeClr val="accent6"/>
            </a:lnRef>
          </a:right>
          <a:top>
            <a:lnRef idx="1">
              <a:schemeClr val="accent6"/>
            </a:lnRef>
          </a:top>
          <a:bottom>
            <a:lnRef idx="1">
              <a:schemeClr val="accent6"/>
            </a:lnRef>
          </a:bottom>
          <a:insideH>
            <a:lnRef idx="1">
              <a:schemeClr val="accent6"/>
            </a:lnRef>
          </a:insideH>
          <a:insideV>
            <a:ln>
              <a:noFill/>
            </a:ln>
          </a:insideV>
        </a:tcBdr>
      </a:tcStyle>
    </a:firstCol>
    <a:lastRow>
      <a:tcTxStyle b="on"/>
      <a:tcStyle>
        <a:tcBdr>
          <a:left>
            <a:lnRef idx="1">
              <a:schemeClr val="accent6"/>
            </a:lnRef>
          </a:left>
          <a:right>
            <a:lnRef idx="1">
              <a:schemeClr val="accent6"/>
            </a:lnRef>
          </a:right>
          <a:top>
            <a:lnRef idx="2">
              <a:schemeClr val="accent6"/>
            </a:lnRef>
          </a:top>
          <a:bottom>
            <a:lnRef idx="2">
              <a:schemeClr val="accent6"/>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6"/>
            </a:lnRef>
          </a:left>
          <a:right>
            <a:lnRef idx="1">
              <a:schemeClr val="accent6"/>
            </a:lnRef>
          </a:right>
          <a:top>
            <a:lnRef idx="1">
              <a:schemeClr val="accent6"/>
            </a:lnRef>
          </a:top>
          <a:bottom>
            <a:lnRef idx="2">
              <a:schemeClr val="lt1"/>
            </a:lnRef>
          </a:bottom>
          <a:insideH>
            <a:ln>
              <a:noFill/>
            </a:ln>
          </a:insideH>
          <a:insideV>
            <a:ln>
              <a:noFill/>
            </a:ln>
          </a:insideV>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087" autoAdjust="0"/>
    <p:restoredTop sz="95062" autoAdjust="0"/>
  </p:normalViewPr>
  <p:slideViewPr>
    <p:cSldViewPr>
      <p:cViewPr varScale="1">
        <p:scale>
          <a:sx n="88" d="100"/>
          <a:sy n="88" d="100"/>
        </p:scale>
        <p:origin x="1494" y="66"/>
      </p:cViewPr>
      <p:guideLst>
        <p:guide orient="horz" pos="2160"/>
        <p:guide pos="2880"/>
      </p:guideLst>
    </p:cSldViewPr>
  </p:slideViewPr>
  <p:outlineViewPr>
    <p:cViewPr>
      <p:scale>
        <a:sx n="33" d="100"/>
        <a:sy n="33" d="100"/>
      </p:scale>
      <p:origin x="0" y="0"/>
    </p:cViewPr>
  </p:outlineViewPr>
  <p:notesTextViewPr>
    <p:cViewPr>
      <p:scale>
        <a:sx n="1" d="1"/>
        <a:sy n="1" d="1"/>
      </p:scale>
      <p:origin x="0" y="0"/>
    </p:cViewPr>
  </p:notesTextViewPr>
  <p:sorterViewPr>
    <p:cViewPr>
      <p:scale>
        <a:sx n="66" d="100"/>
        <a:sy n="66" d="100"/>
      </p:scale>
      <p:origin x="0" y="936"/>
    </p:cViewPr>
  </p:sorterViewPr>
  <p:notesViewPr>
    <p:cSldViewPr>
      <p:cViewPr varScale="1">
        <p:scale>
          <a:sx n="85" d="100"/>
          <a:sy n="85" d="100"/>
        </p:scale>
        <p:origin x="1952" y="16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6" Type="http://schemas.openxmlformats.org/officeDocument/2006/relationships/slide" Target="slides/slide74.xml"/><Relationship Id="rId84" Type="http://schemas.openxmlformats.org/officeDocument/2006/relationships/notesMaster" Target="notesMasters/notesMaster1.xml"/><Relationship Id="rId89" Type="http://schemas.openxmlformats.org/officeDocument/2006/relationships/theme" Target="theme/theme1.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79" Type="http://schemas.openxmlformats.org/officeDocument/2006/relationships/slide" Target="slides/slide77.xml"/><Relationship Id="rId87" Type="http://schemas.openxmlformats.org/officeDocument/2006/relationships/presProps" Target="presProps.xml"/><Relationship Id="rId5" Type="http://schemas.openxmlformats.org/officeDocument/2006/relationships/slide" Target="slides/slide3.xml"/><Relationship Id="rId61" Type="http://schemas.openxmlformats.org/officeDocument/2006/relationships/slide" Target="slides/slide59.xml"/><Relationship Id="rId82" Type="http://schemas.openxmlformats.org/officeDocument/2006/relationships/slide" Target="slides/slide80.xml"/><Relationship Id="rId90" Type="http://schemas.openxmlformats.org/officeDocument/2006/relationships/tableStyles" Target="tableStyles.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handoutMaster" Target="handoutMasters/handoutMaster1.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commentAuthors" Target="commentAuthor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E73B3638-F885-4905-B4D9-BA617A2840B7}" type="datetimeFigureOut">
              <a:rPr lang="en-GB" smtClean="0"/>
              <a:pPr/>
              <a:t>13/11/2018</a:t>
            </a:fld>
            <a:endParaRPr lang="en-GB"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DCA45774-B356-43E3-AC4E-5316FE0163DD}" type="slidenum">
              <a:rPr lang="en-GB" smtClean="0"/>
              <a:pPr/>
              <a:t>‹#›</a:t>
            </a:fld>
            <a:endParaRPr lang="en-GB" dirty="0"/>
          </a:p>
        </p:txBody>
      </p:sp>
    </p:spTree>
    <p:extLst>
      <p:ext uri="{BB962C8B-B14F-4D97-AF65-F5344CB8AC3E}">
        <p14:creationId xmlns:p14="http://schemas.microsoft.com/office/powerpoint/2010/main" val="55165890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2D2026-0859-4913-9377-3DA08F595AD2}" type="datetimeFigureOut">
              <a:rPr lang="en-US" smtClean="0"/>
              <a:pPr/>
              <a:t>11/13/2018</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C9D32D9-63A9-423F-8B77-368638260D4D}" type="slidenum">
              <a:rPr lang="en-US" smtClean="0"/>
              <a:pPr/>
              <a:t>‹#›</a:t>
            </a:fld>
            <a:endParaRPr lang="en-US" dirty="0"/>
          </a:p>
        </p:txBody>
      </p:sp>
    </p:spTree>
    <p:extLst>
      <p:ext uri="{BB962C8B-B14F-4D97-AF65-F5344CB8AC3E}">
        <p14:creationId xmlns:p14="http://schemas.microsoft.com/office/powerpoint/2010/main" val="4547041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73.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74.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76.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77.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78.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79.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80.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8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a:t>
            </a:fld>
            <a:endParaRPr lang="en-US" dirty="0"/>
          </a:p>
        </p:txBody>
      </p:sp>
    </p:spTree>
    <p:extLst>
      <p:ext uri="{BB962C8B-B14F-4D97-AF65-F5344CB8AC3E}">
        <p14:creationId xmlns:p14="http://schemas.microsoft.com/office/powerpoint/2010/main" val="20357974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a:t>
            </a:fld>
            <a:endParaRPr lang="en-US" dirty="0"/>
          </a:p>
        </p:txBody>
      </p:sp>
    </p:spTree>
    <p:extLst>
      <p:ext uri="{BB962C8B-B14F-4D97-AF65-F5344CB8AC3E}">
        <p14:creationId xmlns:p14="http://schemas.microsoft.com/office/powerpoint/2010/main" val="59874785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a:t>
            </a:fld>
            <a:endParaRPr lang="en-US" dirty="0"/>
          </a:p>
        </p:txBody>
      </p:sp>
    </p:spTree>
    <p:extLst>
      <p:ext uri="{BB962C8B-B14F-4D97-AF65-F5344CB8AC3E}">
        <p14:creationId xmlns:p14="http://schemas.microsoft.com/office/powerpoint/2010/main" val="10224981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a:t>
            </a:fld>
            <a:endParaRPr lang="en-US"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http://www.bbc.co.uk/education/clips/z7pf4wx</a:t>
            </a:r>
          </a:p>
        </p:txBody>
      </p:sp>
      <p:sp>
        <p:nvSpPr>
          <p:cNvPr id="4" name="Slide Number Placeholder 3"/>
          <p:cNvSpPr>
            <a:spLocks noGrp="1"/>
          </p:cNvSpPr>
          <p:nvPr>
            <p:ph type="sldNum" sz="quarter" idx="10"/>
          </p:nvPr>
        </p:nvSpPr>
        <p:spPr/>
        <p:txBody>
          <a:bodyPr/>
          <a:lstStyle/>
          <a:p>
            <a:fld id="{2C9D32D9-63A9-423F-8B77-368638260D4D}" type="slidenum">
              <a:rPr lang="en-US" smtClean="0"/>
              <a:pPr/>
              <a:t>6</a:t>
            </a:fld>
            <a:endParaRPr 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US" sz="1200" kern="1200" dirty="0">
              <a:solidFill>
                <a:schemeClr val="tx1"/>
              </a:solidFill>
              <a:effectLst/>
              <a:latin typeface="+mn-lt"/>
              <a:ea typeface="+mn-ea"/>
              <a:cs typeface="+mn-cs"/>
            </a:endParaRP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7</a:t>
            </a:fld>
            <a:endParaRPr lang="en-US" dirty="0"/>
          </a:p>
        </p:txBody>
      </p:sp>
    </p:spTree>
    <p:extLst>
      <p:ext uri="{BB962C8B-B14F-4D97-AF65-F5344CB8AC3E}">
        <p14:creationId xmlns:p14="http://schemas.microsoft.com/office/powerpoint/2010/main" val="10224981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9</a:t>
            </a:fld>
            <a:endParaRPr lang="en-US"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10</a:t>
            </a:fld>
            <a:endParaRPr lang="en-US" dirty="0"/>
          </a:p>
        </p:txBody>
      </p:sp>
    </p:spTree>
    <p:extLst>
      <p:ext uri="{BB962C8B-B14F-4D97-AF65-F5344CB8AC3E}">
        <p14:creationId xmlns:p14="http://schemas.microsoft.com/office/powerpoint/2010/main" val="143580587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12</a:t>
            </a:fld>
            <a:endParaRPr 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13</a:t>
            </a:fld>
            <a:endParaRPr lang="en-US"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14</a:t>
            </a:fld>
            <a:endParaRPr lang="en-US" dirty="0"/>
          </a:p>
        </p:txBody>
      </p:sp>
    </p:spTree>
    <p:extLst>
      <p:ext uri="{BB962C8B-B14F-4D97-AF65-F5344CB8AC3E}">
        <p14:creationId xmlns:p14="http://schemas.microsoft.com/office/powerpoint/2010/main" val="155902571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16</a:t>
            </a:fld>
            <a:endParaRPr lang="en-US"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17</a:t>
            </a:fld>
            <a:endParaRPr lang="en-US"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18</a:t>
            </a:fld>
            <a:endParaRPr lang="en-US" dirty="0"/>
          </a:p>
        </p:txBody>
      </p:sp>
    </p:spTree>
    <p:extLst>
      <p:ext uri="{BB962C8B-B14F-4D97-AF65-F5344CB8AC3E}">
        <p14:creationId xmlns:p14="http://schemas.microsoft.com/office/powerpoint/2010/main" val="114694035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19</a:t>
            </a:fld>
            <a:endParaRPr lang="en-US"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20</a:t>
            </a:fld>
            <a:endParaRPr lang="en-US"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21</a:t>
            </a:fld>
            <a:endParaRPr lang="en-US"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 Open University video Extracting DNA from kiwi fruit https://www.youtube.com/watch?v=6q7xEjfnTZg</a:t>
            </a:r>
          </a:p>
        </p:txBody>
      </p:sp>
      <p:sp>
        <p:nvSpPr>
          <p:cNvPr id="4" name="Slide Number Placeholder 3"/>
          <p:cNvSpPr>
            <a:spLocks noGrp="1"/>
          </p:cNvSpPr>
          <p:nvPr>
            <p:ph type="sldNum" sz="quarter" idx="10"/>
          </p:nvPr>
        </p:nvSpPr>
        <p:spPr/>
        <p:txBody>
          <a:bodyPr/>
          <a:lstStyle/>
          <a:p>
            <a:fld id="{2C9D32D9-63A9-423F-8B77-368638260D4D}" type="slidenum">
              <a:rPr lang="en-US" smtClean="0"/>
              <a:pPr/>
              <a:t>22</a:t>
            </a:fld>
            <a:endParaRPr lang="en-US"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23</a:t>
            </a:fld>
            <a:endParaRPr lang="en-US"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24</a:t>
            </a:fld>
            <a:endParaRPr lang="en-US"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25</a:t>
            </a:fld>
            <a:endParaRPr lang="en-US"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Video of translation</a:t>
            </a:r>
            <a:r>
              <a:rPr lang="en-GB" baseline="0" dirty="0"/>
              <a:t> and transcription    </a:t>
            </a:r>
            <a:r>
              <a:rPr lang="en-GB" dirty="0"/>
              <a:t>https://www.youtube.com/watch?v=x5ZXQo-xeMo</a:t>
            </a:r>
          </a:p>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26</a:t>
            </a:fld>
            <a:endParaRPr lang="en-US"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27</a:t>
            </a:fld>
            <a:endParaRPr 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28</a:t>
            </a:fld>
            <a:endParaRPr lang="en-US"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29</a:t>
            </a:fld>
            <a:endParaRPr lang="en-US"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30</a:t>
            </a:fld>
            <a:endParaRPr lang="en-US" dirty="0"/>
          </a:p>
        </p:txBody>
      </p:sp>
    </p:spTree>
    <p:extLst>
      <p:ext uri="{BB962C8B-B14F-4D97-AF65-F5344CB8AC3E}">
        <p14:creationId xmlns:p14="http://schemas.microsoft.com/office/powerpoint/2010/main" val="143580587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31</a:t>
            </a:fld>
            <a:endParaRPr lang="en-US"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32</a:t>
            </a:fld>
            <a:endParaRPr lang="en-US" dirty="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33</a:t>
            </a:fld>
            <a:endParaRPr lang="en-US" dirty="0"/>
          </a:p>
        </p:txBody>
      </p:sp>
    </p:spTree>
    <p:extLst>
      <p:ext uri="{BB962C8B-B14F-4D97-AF65-F5344CB8AC3E}">
        <p14:creationId xmlns:p14="http://schemas.microsoft.com/office/powerpoint/2010/main" val="1559025718"/>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34</a:t>
            </a:fld>
            <a:endParaRPr lang="en-US" dirty="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35</a:t>
            </a:fld>
            <a:endParaRPr lang="en-US" dirty="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36</a:t>
            </a:fld>
            <a:endParaRPr lang="en-US" dirty="0"/>
          </a:p>
        </p:txBody>
      </p:sp>
    </p:spTree>
    <p:extLst>
      <p:ext uri="{BB962C8B-B14F-4D97-AF65-F5344CB8AC3E}">
        <p14:creationId xmlns:p14="http://schemas.microsoft.com/office/powerpoint/2010/main" val="114694035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https://www.bbc.co.uk/education/clips/zwx4wmn</a:t>
            </a:r>
          </a:p>
        </p:txBody>
      </p:sp>
      <p:sp>
        <p:nvSpPr>
          <p:cNvPr id="4" name="Slide Number Placeholder 3"/>
          <p:cNvSpPr>
            <a:spLocks noGrp="1"/>
          </p:cNvSpPr>
          <p:nvPr>
            <p:ph type="sldNum" sz="quarter" idx="10"/>
          </p:nvPr>
        </p:nvSpPr>
        <p:spPr/>
        <p:txBody>
          <a:bodyPr/>
          <a:lstStyle/>
          <a:p>
            <a:fld id="{2C9D32D9-63A9-423F-8B77-368638260D4D}" type="slidenum">
              <a:rPr lang="en-US" smtClean="0"/>
              <a:pPr/>
              <a:t>37</a:t>
            </a:fld>
            <a:endParaRPr lang="en-US" dirty="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38</a:t>
            </a:fld>
            <a:endParaRPr lang="en-US" dirty="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39</a:t>
            </a:fld>
            <a:endParaRPr lang="en-US" dirty="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43</a:t>
            </a:fld>
            <a:endParaRPr lang="en-US" dirty="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45</a:t>
            </a:fld>
            <a:endParaRPr lang="en-US" dirty="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46</a:t>
            </a:fld>
            <a:endParaRPr lang="en-US" dirty="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Dominant and recessive inheritance of genes    https://www.bbc.co.uk/education/clips/zwx4wmn</a:t>
            </a:r>
          </a:p>
        </p:txBody>
      </p:sp>
      <p:sp>
        <p:nvSpPr>
          <p:cNvPr id="4" name="Slide Number Placeholder 3"/>
          <p:cNvSpPr>
            <a:spLocks noGrp="1"/>
          </p:cNvSpPr>
          <p:nvPr>
            <p:ph type="sldNum" sz="quarter" idx="10"/>
          </p:nvPr>
        </p:nvSpPr>
        <p:spPr/>
        <p:txBody>
          <a:bodyPr/>
          <a:lstStyle/>
          <a:p>
            <a:fld id="{2C9D32D9-63A9-423F-8B77-368638260D4D}" type="slidenum">
              <a:rPr lang="en-US" smtClean="0"/>
              <a:pPr/>
              <a:t>47</a:t>
            </a:fld>
            <a:endParaRPr lang="en-US" dirty="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48</a:t>
            </a:fld>
            <a:endParaRPr lang="en-US" dirty="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49</a:t>
            </a:fld>
            <a:endParaRPr lang="en-US" dirty="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50</a:t>
            </a:fld>
            <a:endParaRPr lang="en-US" dirty="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51</a:t>
            </a:fld>
            <a:endParaRPr lang="en-US" dirty="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54</a:t>
            </a:fld>
            <a:endParaRPr lang="en-US" dirty="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55</a:t>
            </a:fld>
            <a:endParaRPr lang="en-US" dirty="0"/>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56</a:t>
            </a:fld>
            <a:endParaRPr lang="en-US" dirty="0"/>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57</a:t>
            </a:fld>
            <a:endParaRPr lang="en-US" dirty="0"/>
          </a:p>
        </p:txBody>
      </p:sp>
    </p:spTree>
    <p:extLst>
      <p:ext uri="{BB962C8B-B14F-4D97-AF65-F5344CB8AC3E}">
        <p14:creationId xmlns:p14="http://schemas.microsoft.com/office/powerpoint/2010/main" val="1727341301"/>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64</a:t>
            </a:fld>
            <a:endParaRPr lang="en-US" dirty="0"/>
          </a:p>
        </p:txBody>
      </p:sp>
    </p:spTree>
    <p:extLst>
      <p:ext uri="{BB962C8B-B14F-4D97-AF65-F5344CB8AC3E}">
        <p14:creationId xmlns:p14="http://schemas.microsoft.com/office/powerpoint/2010/main" val="1559025718"/>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72</a:t>
            </a:fld>
            <a:endParaRPr lang="en-US" dirty="0"/>
          </a:p>
        </p:txBody>
      </p:sp>
    </p:spTree>
    <p:extLst>
      <p:ext uri="{BB962C8B-B14F-4D97-AF65-F5344CB8AC3E}">
        <p14:creationId xmlns:p14="http://schemas.microsoft.com/office/powerpoint/2010/main" val="598747856"/>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73</a:t>
            </a:fld>
            <a:endParaRPr lang="en-US" dirty="0"/>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74</a:t>
            </a:fld>
            <a:endParaRPr lang="en-US" dirty="0"/>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Video</a:t>
            </a:r>
            <a:r>
              <a:rPr lang="en-GB" baseline="0" dirty="0"/>
              <a:t> about DNA and the Human Genome project. Shows application for screening for genetic diseases such as sickle cell anaemia and thalassemia  </a:t>
            </a:r>
            <a:r>
              <a:rPr lang="en-GB" dirty="0"/>
              <a:t>https://www.bbc.co.uk/education/clips/zg9swxs</a:t>
            </a:r>
          </a:p>
        </p:txBody>
      </p:sp>
      <p:sp>
        <p:nvSpPr>
          <p:cNvPr id="4" name="Slide Number Placeholder 3"/>
          <p:cNvSpPr>
            <a:spLocks noGrp="1"/>
          </p:cNvSpPr>
          <p:nvPr>
            <p:ph type="sldNum" sz="quarter" idx="10"/>
          </p:nvPr>
        </p:nvSpPr>
        <p:spPr/>
        <p:txBody>
          <a:bodyPr/>
          <a:lstStyle/>
          <a:p>
            <a:fld id="{2C9D32D9-63A9-423F-8B77-368638260D4D}" type="slidenum">
              <a:rPr lang="en-US" smtClean="0"/>
              <a:pPr/>
              <a:t>76</a:t>
            </a:fld>
            <a:endParaRPr lang="en-US" dirty="0"/>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77</a:t>
            </a:fld>
            <a:endParaRPr lang="en-US" dirty="0"/>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78</a:t>
            </a:fld>
            <a:endParaRPr lang="en-US" dirty="0"/>
          </a:p>
        </p:txBody>
      </p:sp>
    </p:spTree>
    <p:extLst>
      <p:ext uri="{BB962C8B-B14F-4D97-AF65-F5344CB8AC3E}">
        <p14:creationId xmlns:p14="http://schemas.microsoft.com/office/powerpoint/2010/main" val="1727341301"/>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79</a:t>
            </a:fld>
            <a:endParaRPr lang="en-US" dirty="0"/>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80</a:t>
            </a:fld>
            <a:endParaRPr lang="en-US" dirty="0"/>
          </a:p>
        </p:txBody>
      </p:sp>
    </p:spTree>
    <p:extLst>
      <p:ext uri="{BB962C8B-B14F-4D97-AF65-F5344CB8AC3E}">
        <p14:creationId xmlns:p14="http://schemas.microsoft.com/office/powerpoint/2010/main" val="1559025718"/>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2C9D32D9-63A9-423F-8B77-368638260D4D}" type="slidenum">
              <a:rPr lang="en-US" smtClean="0"/>
              <a:pPr/>
              <a:t>81</a:t>
            </a:fld>
            <a:endParaRPr lang="en-US"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3406" y="764704"/>
            <a:ext cx="8964488" cy="1470025"/>
          </a:xfrm>
        </p:spPr>
        <p:txBody>
          <a:bodyPr/>
          <a:lstStyle/>
          <a:p>
            <a:r>
              <a:rPr lang="en-US"/>
              <a:t>Click to edit Master title style</a:t>
            </a:r>
            <a:endParaRPr lang="en-US" dirty="0"/>
          </a:p>
        </p:txBody>
      </p:sp>
      <p:sp>
        <p:nvSpPr>
          <p:cNvPr id="3" name="Subtitle 2"/>
          <p:cNvSpPr>
            <a:spLocks noGrp="1"/>
          </p:cNvSpPr>
          <p:nvPr>
            <p:ph type="subTitle" idx="1"/>
          </p:nvPr>
        </p:nvSpPr>
        <p:spPr>
          <a:xfrm>
            <a:off x="83406" y="2420888"/>
            <a:ext cx="8964488" cy="1752600"/>
          </a:xfrm>
        </p:spPr>
        <p:txBody>
          <a:bodyPr/>
          <a:lstStyle>
            <a:lvl1pPr marL="0" indent="0" algn="ctr">
              <a:buNone/>
              <a:defRPr>
                <a:solidFill>
                  <a:schemeClr val="tx1">
                    <a:tint val="75000"/>
                  </a:schemeClr>
                </a:solidFill>
                <a:latin typeface="News Gothic MT"/>
                <a:cs typeface="News Gothic MT"/>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US" dirty="0"/>
          </a:p>
        </p:txBody>
      </p:sp>
    </p:spTree>
    <p:extLst>
      <p:ext uri="{BB962C8B-B14F-4D97-AF65-F5344CB8AC3E}">
        <p14:creationId xmlns:p14="http://schemas.microsoft.com/office/powerpoint/2010/main" val="28817973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55600" y="1257300"/>
            <a:ext cx="8458200" cy="749300"/>
          </a:xfrm>
        </p:spPr>
        <p:txBody>
          <a:bodyPr/>
          <a:lstStyle>
            <a:lvl1pPr algn="l">
              <a:defRPr/>
            </a:lvl1pPr>
          </a:lstStyle>
          <a:p>
            <a:r>
              <a:rPr lang="en-US"/>
              <a:t>Click to edit Master title style</a:t>
            </a:r>
            <a:endParaRPr lang="en-US" dirty="0"/>
          </a:p>
        </p:txBody>
      </p:sp>
      <p:sp>
        <p:nvSpPr>
          <p:cNvPr id="3" name="Content Placeholder 2"/>
          <p:cNvSpPr>
            <a:spLocks noGrp="1"/>
          </p:cNvSpPr>
          <p:nvPr>
            <p:ph idx="1"/>
          </p:nvPr>
        </p:nvSpPr>
        <p:spPr>
          <a:xfrm>
            <a:off x="355600" y="2133600"/>
            <a:ext cx="8458200" cy="4165600"/>
          </a:xfrm>
        </p:spPr>
        <p:txBody>
          <a:bodyPr/>
          <a:lstStyle>
            <a:lvl1pPr>
              <a:defRPr>
                <a:latin typeface="News Gothic MT"/>
                <a:cs typeface="News Gothic MT"/>
              </a:defRPr>
            </a:lvl1pPr>
            <a:lvl2pPr>
              <a:defRPr>
                <a:latin typeface="News Gothic MT"/>
                <a:cs typeface="News Gothic MT"/>
              </a:defRPr>
            </a:lvl2pPr>
            <a:lvl3pPr>
              <a:defRPr>
                <a:latin typeface="News Gothic MT"/>
                <a:cs typeface="News Gothic MT"/>
              </a:defRPr>
            </a:lvl3pPr>
            <a:lvl4pPr>
              <a:defRPr>
                <a:latin typeface="News Gothic MT"/>
                <a:cs typeface="News Gothic MT"/>
              </a:defRPr>
            </a:lvl4pPr>
            <a:lvl5pPr>
              <a:defRPr>
                <a:latin typeface="News Gothic MT"/>
                <a:cs typeface="News Gothic MT"/>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0652704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cSld name="1_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79400" y="2130427"/>
            <a:ext cx="8572500" cy="1470025"/>
          </a:xfrm>
          <a:prstGeom prst="rect">
            <a:avLst/>
          </a:prstGeom>
        </p:spPr>
        <p:txBody>
          <a:bodyPr/>
          <a:lstStyle/>
          <a:p>
            <a:r>
              <a:rPr lang="en-US"/>
              <a:t>Click to edit Master title style</a:t>
            </a:r>
            <a:endParaRPr lang="en-US" dirty="0"/>
          </a:p>
        </p:txBody>
      </p:sp>
      <p:sp>
        <p:nvSpPr>
          <p:cNvPr id="3" name="Subtitle 2"/>
          <p:cNvSpPr>
            <a:spLocks noGrp="1"/>
          </p:cNvSpPr>
          <p:nvPr>
            <p:ph type="subTitle" idx="1"/>
          </p:nvPr>
        </p:nvSpPr>
        <p:spPr>
          <a:xfrm>
            <a:off x="279400" y="3886200"/>
            <a:ext cx="8572500" cy="1752600"/>
          </a:xfrm>
          <a:prstGeom prst="rect">
            <a:avLst/>
          </a:prstGeom>
        </p:spPr>
        <p:txBody>
          <a:bodyPr/>
          <a:lstStyle>
            <a:lvl1pPr marL="0" indent="0" algn="ctr">
              <a:buNone/>
              <a:defRPr>
                <a:solidFill>
                  <a:schemeClr val="tx1">
                    <a:tint val="75000"/>
                  </a:schemeClr>
                </a:solidFill>
                <a:latin typeface="News Gothic MT"/>
                <a:cs typeface="News Gothic MT"/>
              </a:defRPr>
            </a:lvl1pPr>
            <a:lvl2pPr marL="457189" indent="0" algn="ctr">
              <a:buNone/>
              <a:defRPr>
                <a:solidFill>
                  <a:schemeClr val="tx1">
                    <a:tint val="75000"/>
                  </a:schemeClr>
                </a:solidFill>
              </a:defRPr>
            </a:lvl2pPr>
            <a:lvl3pPr marL="914378"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2"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en-US"/>
              <a:t>Click to edit Master subtitle style</a:t>
            </a:r>
            <a:endParaRPr lang="en-US" dirty="0"/>
          </a:p>
        </p:txBody>
      </p:sp>
      <p:sp>
        <p:nvSpPr>
          <p:cNvPr id="4" name="TextBox 3"/>
          <p:cNvSpPr txBox="1"/>
          <p:nvPr userDrawn="1"/>
        </p:nvSpPr>
        <p:spPr>
          <a:xfrm>
            <a:off x="1400175" y="657225"/>
            <a:ext cx="184731" cy="369332"/>
          </a:xfrm>
          <a:prstGeom prst="rect">
            <a:avLst/>
          </a:prstGeom>
          <a:noFill/>
        </p:spPr>
        <p:txBody>
          <a:bodyPr wrap="none" rtlCol="0">
            <a:spAutoFit/>
          </a:bodyPr>
          <a:lstStyle/>
          <a:p>
            <a:endParaRPr lang="en-GB" dirty="0"/>
          </a:p>
        </p:txBody>
      </p:sp>
    </p:spTree>
    <p:extLst>
      <p:ext uri="{BB962C8B-B14F-4D97-AF65-F5344CB8AC3E}">
        <p14:creationId xmlns:p14="http://schemas.microsoft.com/office/powerpoint/2010/main" val="1959166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9398703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4599715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94769108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7508679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2243645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706585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21446411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61768855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3486064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14866821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B595F713-2110-964B-A68E-481EBA276186}" type="datetimeFigureOut">
              <a:rPr lang="en-GB" smtClean="0"/>
              <a:pPr/>
              <a:t>13/11/2018</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69407396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image" Target="../media/image1.jpeg"/><Relationship Id="rId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1.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theme" Target="../theme/theme2.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99FF99"/>
        </a:solidFill>
        <a:effectLst/>
      </p:bgPr>
    </p:bg>
    <p:spTree>
      <p:nvGrpSpPr>
        <p:cNvPr id="1" name=""/>
        <p:cNvGrpSpPr/>
        <p:nvPr/>
      </p:nvGrpSpPr>
      <p:grpSpPr>
        <a:xfrm>
          <a:off x="0" y="0"/>
          <a:ext cx="0" cy="0"/>
          <a:chOff x="0" y="0"/>
          <a:chExt cx="0" cy="0"/>
        </a:xfrm>
      </p:grpSpPr>
      <p:pic>
        <p:nvPicPr>
          <p:cNvPr id="11" name="Picture 10" descr="pixl ppt back generic 2015.jpg"/>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2" name="Title Placeholder 1"/>
          <p:cNvSpPr>
            <a:spLocks noGrp="1"/>
          </p:cNvSpPr>
          <p:nvPr>
            <p:ph type="title"/>
          </p:nvPr>
        </p:nvSpPr>
        <p:spPr>
          <a:xfrm>
            <a:off x="27938" y="774701"/>
            <a:ext cx="9116061" cy="20828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7429" y="2996952"/>
            <a:ext cx="9126570" cy="3456384"/>
          </a:xfrm>
          <a:prstGeom prst="rect">
            <a:avLst/>
          </a:prstGeom>
        </p:spPr>
        <p:txBody>
          <a:bodyPr vert="horz" lIns="91440" tIns="45720" rIns="91440" bIns="45720" rtlCol="0">
            <a:normAutofit/>
          </a:bodyPr>
          <a:lstStyle/>
          <a:p>
            <a:pPr lvl="0"/>
            <a:r>
              <a:rPr lang="en-US" dirty="0"/>
              <a:t>Click to edit Master text styles</a:t>
            </a:r>
          </a:p>
          <a:p>
            <a:pPr lvl="1"/>
            <a:r>
              <a:rPr lang="en-US" dirty="0"/>
              <a:t>Second </a:t>
            </a:r>
            <a:r>
              <a:rPr lang="en-US" dirty="0" err="1"/>
              <a:t>hkhkjh</a:t>
            </a:r>
            <a:endParaRPr lang="en-US" dirty="0"/>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41179103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92" r:id="rId3"/>
  </p:sldLayoutIdLst>
  <p:txStyles>
    <p:titleStyle>
      <a:lvl1pPr algn="l" defTabSz="342900" rtl="0" eaLnBrk="1" latinLnBrk="0" hangingPunct="1">
        <a:spcBef>
          <a:spcPct val="0"/>
        </a:spcBef>
        <a:buNone/>
        <a:defRPr sz="3300" kern="1200">
          <a:solidFill>
            <a:schemeClr val="tx1"/>
          </a:solidFill>
          <a:latin typeface="+mj-lt"/>
          <a:ea typeface="+mj-ea"/>
          <a:cs typeface="Lato Medium"/>
        </a:defRPr>
      </a:lvl1pPr>
    </p:titleStyle>
    <p:bodyStyle>
      <a:lvl1pPr marL="257175" indent="-257175" algn="l" defTabSz="342900" rtl="0" eaLnBrk="1" latinLnBrk="0" hangingPunct="1">
        <a:spcBef>
          <a:spcPct val="20000"/>
        </a:spcBef>
        <a:buFont typeface="Arial"/>
        <a:buChar char="•"/>
        <a:defRPr sz="2400" kern="1200">
          <a:solidFill>
            <a:schemeClr val="tx1"/>
          </a:solidFill>
          <a:latin typeface="+mn-lt"/>
          <a:ea typeface="+mn-ea"/>
          <a:cs typeface="News Gothic MT"/>
        </a:defRPr>
      </a:lvl1pPr>
      <a:lvl2pPr marL="557213" indent="-214313" algn="l" defTabSz="342900" rtl="0" eaLnBrk="1" latinLnBrk="0" hangingPunct="1">
        <a:spcBef>
          <a:spcPct val="20000"/>
        </a:spcBef>
        <a:buFont typeface="Arial"/>
        <a:buChar char="–"/>
        <a:defRPr sz="2100" kern="1200">
          <a:solidFill>
            <a:schemeClr val="tx1"/>
          </a:solidFill>
          <a:latin typeface="+mn-lt"/>
          <a:ea typeface="+mn-ea"/>
          <a:cs typeface="News Gothic MT"/>
        </a:defRPr>
      </a:lvl2pPr>
      <a:lvl3pPr marL="857250" indent="-171450" algn="l" defTabSz="342900" rtl="0" eaLnBrk="1" latinLnBrk="0" hangingPunct="1">
        <a:spcBef>
          <a:spcPct val="20000"/>
        </a:spcBef>
        <a:buFont typeface="Arial"/>
        <a:buChar char="•"/>
        <a:defRPr sz="1800" kern="1200">
          <a:solidFill>
            <a:schemeClr val="tx1"/>
          </a:solidFill>
          <a:latin typeface="+mn-lt"/>
          <a:ea typeface="+mn-ea"/>
          <a:cs typeface="News Gothic MT"/>
        </a:defRPr>
      </a:lvl3pPr>
      <a:lvl4pPr marL="12001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4pPr>
      <a:lvl5pPr marL="1543050" indent="-171450" algn="l" defTabSz="342900" rtl="0" eaLnBrk="1" latinLnBrk="0" hangingPunct="1">
        <a:spcBef>
          <a:spcPct val="20000"/>
        </a:spcBef>
        <a:buFont typeface="Arial"/>
        <a:buChar char="»"/>
        <a:defRPr sz="1500" kern="1200">
          <a:solidFill>
            <a:schemeClr val="tx1"/>
          </a:solidFill>
          <a:latin typeface="+mn-lt"/>
          <a:ea typeface="+mn-ea"/>
          <a:cs typeface="News Gothic MT"/>
        </a:defRPr>
      </a:lvl5pPr>
      <a:lvl6pPr marL="1885950" indent="-171450" algn="l" defTabSz="342900" rtl="0" eaLnBrk="1" latinLnBrk="0" hangingPunct="1">
        <a:spcBef>
          <a:spcPct val="20000"/>
        </a:spcBef>
        <a:buFont typeface="Arial"/>
        <a:buChar char="•"/>
        <a:defRPr sz="1500" kern="1200">
          <a:solidFill>
            <a:schemeClr val="tx1"/>
          </a:solidFill>
          <a:latin typeface="+mn-lt"/>
          <a:ea typeface="+mn-ea"/>
          <a:cs typeface="+mn-cs"/>
        </a:defRPr>
      </a:lvl6pPr>
      <a:lvl7pPr marL="2228850" indent="-171450" algn="l" defTabSz="342900" rtl="0" eaLnBrk="1" latinLnBrk="0" hangingPunct="1">
        <a:spcBef>
          <a:spcPct val="20000"/>
        </a:spcBef>
        <a:buFont typeface="Arial"/>
        <a:buChar char="•"/>
        <a:defRPr sz="1500" kern="1200">
          <a:solidFill>
            <a:schemeClr val="tx1"/>
          </a:solidFill>
          <a:latin typeface="+mn-lt"/>
          <a:ea typeface="+mn-ea"/>
          <a:cs typeface="+mn-cs"/>
        </a:defRPr>
      </a:lvl7pPr>
      <a:lvl8pPr marL="2571750" indent="-171450" algn="l" defTabSz="342900" rtl="0" eaLnBrk="1" latinLnBrk="0" hangingPunct="1">
        <a:spcBef>
          <a:spcPct val="20000"/>
        </a:spcBef>
        <a:buFont typeface="Arial"/>
        <a:buChar char="•"/>
        <a:defRPr sz="1500" kern="1200">
          <a:solidFill>
            <a:schemeClr val="tx1"/>
          </a:solidFill>
          <a:latin typeface="+mn-lt"/>
          <a:ea typeface="+mn-ea"/>
          <a:cs typeface="+mn-cs"/>
        </a:defRPr>
      </a:lvl8pPr>
      <a:lvl9pPr marL="2914650" indent="-171450" algn="l" defTabSz="342900" rtl="0" eaLnBrk="1" latinLnBrk="0" hangingPunct="1">
        <a:spcBef>
          <a:spcPct val="20000"/>
        </a:spcBef>
        <a:buFont typeface="Arial"/>
        <a:buChar char="•"/>
        <a:defRPr sz="1500" kern="1200">
          <a:solidFill>
            <a:schemeClr val="tx1"/>
          </a:solidFill>
          <a:latin typeface="+mn-lt"/>
          <a:ea typeface="+mn-ea"/>
          <a:cs typeface="+mn-cs"/>
        </a:defRPr>
      </a:lvl9pPr>
    </p:bodyStyle>
    <p:otherStyle>
      <a:defPPr>
        <a:defRPr lang="en-US"/>
      </a:defPPr>
      <a:lvl1pPr marL="0" algn="l" defTabSz="342900" rtl="0" eaLnBrk="1" latinLnBrk="0" hangingPunct="1">
        <a:defRPr sz="1350" kern="1200">
          <a:solidFill>
            <a:schemeClr val="tx1"/>
          </a:solidFill>
          <a:latin typeface="+mn-lt"/>
          <a:ea typeface="+mn-ea"/>
          <a:cs typeface="+mn-cs"/>
        </a:defRPr>
      </a:lvl1pPr>
      <a:lvl2pPr marL="342900" algn="l" defTabSz="342900" rtl="0" eaLnBrk="1" latinLnBrk="0" hangingPunct="1">
        <a:defRPr sz="1350" kern="1200">
          <a:solidFill>
            <a:schemeClr val="tx1"/>
          </a:solidFill>
          <a:latin typeface="+mn-lt"/>
          <a:ea typeface="+mn-ea"/>
          <a:cs typeface="+mn-cs"/>
        </a:defRPr>
      </a:lvl2pPr>
      <a:lvl3pPr marL="685800" algn="l" defTabSz="342900" rtl="0" eaLnBrk="1" latinLnBrk="0" hangingPunct="1">
        <a:defRPr sz="1350" kern="1200">
          <a:solidFill>
            <a:schemeClr val="tx1"/>
          </a:solidFill>
          <a:latin typeface="+mn-lt"/>
          <a:ea typeface="+mn-ea"/>
          <a:cs typeface="+mn-cs"/>
        </a:defRPr>
      </a:lvl3pPr>
      <a:lvl4pPr marL="1028700" algn="l" defTabSz="342900" rtl="0" eaLnBrk="1" latinLnBrk="0" hangingPunct="1">
        <a:defRPr sz="1350" kern="1200">
          <a:solidFill>
            <a:schemeClr val="tx1"/>
          </a:solidFill>
          <a:latin typeface="+mn-lt"/>
          <a:ea typeface="+mn-ea"/>
          <a:cs typeface="+mn-cs"/>
        </a:defRPr>
      </a:lvl4pPr>
      <a:lvl5pPr marL="1371600" algn="l" defTabSz="342900" rtl="0" eaLnBrk="1" latinLnBrk="0" hangingPunct="1">
        <a:defRPr sz="1350" kern="1200">
          <a:solidFill>
            <a:schemeClr val="tx1"/>
          </a:solidFill>
          <a:latin typeface="+mn-lt"/>
          <a:ea typeface="+mn-ea"/>
          <a:cs typeface="+mn-cs"/>
        </a:defRPr>
      </a:lvl5pPr>
      <a:lvl6pPr marL="1714500" algn="l" defTabSz="342900" rtl="0" eaLnBrk="1" latinLnBrk="0" hangingPunct="1">
        <a:defRPr sz="1350" kern="1200">
          <a:solidFill>
            <a:schemeClr val="tx1"/>
          </a:solidFill>
          <a:latin typeface="+mn-lt"/>
          <a:ea typeface="+mn-ea"/>
          <a:cs typeface="+mn-cs"/>
        </a:defRPr>
      </a:lvl6pPr>
      <a:lvl7pPr marL="2057400" algn="l" defTabSz="342900" rtl="0" eaLnBrk="1" latinLnBrk="0" hangingPunct="1">
        <a:defRPr sz="1350" kern="1200">
          <a:solidFill>
            <a:schemeClr val="tx1"/>
          </a:solidFill>
          <a:latin typeface="+mn-lt"/>
          <a:ea typeface="+mn-ea"/>
          <a:cs typeface="+mn-cs"/>
        </a:defRPr>
      </a:lvl7pPr>
      <a:lvl8pPr marL="2400300" algn="l" defTabSz="342900" rtl="0" eaLnBrk="1" latinLnBrk="0" hangingPunct="1">
        <a:defRPr sz="1350" kern="1200">
          <a:solidFill>
            <a:schemeClr val="tx1"/>
          </a:solidFill>
          <a:latin typeface="+mn-lt"/>
          <a:ea typeface="+mn-ea"/>
          <a:cs typeface="+mn-cs"/>
        </a:defRPr>
      </a:lvl8pPr>
      <a:lvl9pPr marL="2743200" algn="l" defTabSz="3429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595F713-2110-964B-A68E-481EBA276186}" type="datetimeFigureOut">
              <a:rPr lang="en-GB" smtClean="0"/>
              <a:pPr/>
              <a:t>13/11/2018</a:t>
            </a:fld>
            <a:endParaRPr lang="en-GB" dirty="0"/>
          </a:p>
        </p:txBody>
      </p:sp>
      <p:sp>
        <p:nvSpPr>
          <p:cNvPr id="5" name="Footer Placeholder 4"/>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02CBB9E-F5D3-6E40-A939-4B2058AA44B4}" type="slidenum">
              <a:rPr lang="en-GB" smtClean="0"/>
              <a:pPr/>
              <a:t>‹#›</a:t>
            </a:fld>
            <a:endParaRPr lang="en-GB" dirty="0"/>
          </a:p>
        </p:txBody>
      </p:sp>
    </p:spTree>
    <p:extLst>
      <p:ext uri="{BB962C8B-B14F-4D97-AF65-F5344CB8AC3E}">
        <p14:creationId xmlns:p14="http://schemas.microsoft.com/office/powerpoint/2010/main" val="305900508"/>
      </p:ext>
    </p:extLst>
  </p:cSld>
  <p:clrMap bg1="lt1" tx1="dk1" bg2="lt2" tx2="dk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0.xml"/><Relationship Id="rId5" Type="http://schemas.openxmlformats.org/officeDocument/2006/relationships/image" Target="../media/image3.jpeg"/><Relationship Id="rId4" Type="http://schemas.openxmlformats.org/officeDocument/2006/relationships/hyperlink" Target="http://www.pixl.org.uk/" TargetMode="Externa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hyperlink" Target="http://www.bbc.co.uk/education/clips/z7pf4wx" TargetMode="External"/><Relationship Id="rId2" Type="http://schemas.openxmlformats.org/officeDocument/2006/relationships/notesSlide" Target="../notesSlides/notesSlide5.xml"/><Relationship Id="rId1" Type="http://schemas.openxmlformats.org/officeDocument/2006/relationships/slideLayout" Target="../slideLayouts/slideLayout1.xml"/><Relationship Id="rId6" Type="http://schemas.openxmlformats.org/officeDocument/2006/relationships/image" Target="../media/image10.png"/><Relationship Id="rId5" Type="http://schemas.openxmlformats.org/officeDocument/2006/relationships/image" Target="../media/image9.png"/><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8.xml"/><Relationship Id="rId5" Type="http://schemas.openxmlformats.org/officeDocument/2006/relationships/image" Target="../media/image18.png"/><Relationship Id="rId4" Type="http://schemas.openxmlformats.org/officeDocument/2006/relationships/image" Target="../media/image17.png"/></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hyperlink" Target="https://www.youtube.com/watch?v=6q7xEjfnTZg" TargetMode="External"/><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20.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1.xml"/><Relationship Id="rId1" Type="http://schemas.openxmlformats.org/officeDocument/2006/relationships/slideLayout" Target="../slideLayouts/slideLayout1.xml"/><Relationship Id="rId4" Type="http://schemas.openxmlformats.org/officeDocument/2006/relationships/image" Target="../media/image23.png"/></Relationships>
</file>

<file path=ppt/slides/_rels/slide26.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2.xml"/><Relationship Id="rId1" Type="http://schemas.openxmlformats.org/officeDocument/2006/relationships/slideLayout" Target="../slideLayouts/slideLayout1.xml"/><Relationship Id="rId5" Type="http://schemas.openxmlformats.org/officeDocument/2006/relationships/hyperlink" Target="https://www.youtube.com/watch?v=x5ZXQo-xeMo" TargetMode="External"/><Relationship Id="rId4" Type="http://schemas.openxmlformats.org/officeDocument/2006/relationships/image" Target="../media/image25.png"/></Relationships>
</file>

<file path=ppt/slides/_rels/slide2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3.xml"/><Relationship Id="rId1" Type="http://schemas.openxmlformats.org/officeDocument/2006/relationships/slideLayout" Target="../slideLayouts/slideLayout1.xml"/><Relationship Id="rId4" Type="http://schemas.openxmlformats.org/officeDocument/2006/relationships/image" Target="../media/image27.jpeg"/></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29.png"/></Relationships>
</file>

<file path=ppt/slides/_rels/slide30.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notesSlide" Target="../notesSlides/notesSlide26.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6.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7.xml"/><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www.bbc.co.uk/education/clips/zwx4wmn" TargetMode="External"/><Relationship Id="rId2" Type="http://schemas.openxmlformats.org/officeDocument/2006/relationships/notesSlide" Target="../notesSlides/notesSlide39.xm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42.xml"/><Relationship Id="rId1" Type="http://schemas.openxmlformats.org/officeDocument/2006/relationships/slideLayout" Target="../slideLayouts/slideLayout2.xml"/><Relationship Id="rId4" Type="http://schemas.openxmlformats.org/officeDocument/2006/relationships/image" Target="../media/image39.jpeg"/></Relationships>
</file>

<file path=ppt/slides/_rels/slide5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45.xml"/><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6.xml"/><Relationship Id="rId1" Type="http://schemas.openxmlformats.org/officeDocument/2006/relationships/slideLayout" Target="../slideLayouts/slideLayout2.xml"/><Relationship Id="rId4" Type="http://schemas.openxmlformats.org/officeDocument/2006/relationships/image" Target="../media/image44.jpeg"/></Relationships>
</file>

<file path=ppt/slides/_rels/slide57.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3.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4.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48.xml"/><Relationship Id="rId1" Type="http://schemas.openxmlformats.org/officeDocument/2006/relationships/slideLayout" Target="../slideLayouts/slideLayout3.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6.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3.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2.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73.xml.rels><?xml version="1.0" encoding="UTF-8" standalone="yes"?>
<Relationships xmlns="http://schemas.openxmlformats.org/package/2006/relationships"><Relationship Id="rId3" Type="http://schemas.openxmlformats.org/officeDocument/2006/relationships/image" Target="../media/image46.jpeg"/><Relationship Id="rId2" Type="http://schemas.openxmlformats.org/officeDocument/2006/relationships/notesSlide" Target="../notesSlides/notesSlide50.xml"/><Relationship Id="rId1" Type="http://schemas.openxmlformats.org/officeDocument/2006/relationships/slideLayout" Target="../slideLayouts/slideLayout2.xml"/><Relationship Id="rId4" Type="http://schemas.openxmlformats.org/officeDocument/2006/relationships/image" Target="../media/image47.jpeg"/></Relationships>
</file>

<file path=ppt/slides/_rels/slide74.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notesSlide" Target="../notesSlides/notesSlide52.xml"/><Relationship Id="rId1" Type="http://schemas.openxmlformats.org/officeDocument/2006/relationships/slideLayout" Target="../slideLayouts/slideLayout1.xml"/><Relationship Id="rId4" Type="http://schemas.openxmlformats.org/officeDocument/2006/relationships/hyperlink" Target="http://www.bbc.co.uk/education/clips/zg9swxs" TargetMode="External"/></Relationships>
</file>

<file path=ppt/slides/_rels/slide77.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53.xml"/><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3" Type="http://schemas.openxmlformats.org/officeDocument/2006/relationships/image" Target="../media/image13.tiff"/><Relationship Id="rId2" Type="http://schemas.openxmlformats.org/officeDocument/2006/relationships/notesSlide" Target="../notesSlides/notesSlide54.xml"/><Relationship Id="rId1" Type="http://schemas.openxmlformats.org/officeDocument/2006/relationships/slideLayout" Target="../slideLayouts/slideLayout3.xml"/></Relationships>
</file>

<file path=ppt/slides/_rels/slide79.xml.rels><?xml version="1.0" encoding="UTF-8" standalone="yes"?>
<Relationships xmlns="http://schemas.openxmlformats.org/package/2006/relationships"><Relationship Id="rId2" Type="http://schemas.openxmlformats.org/officeDocument/2006/relationships/notesSlide" Target="../notesSlides/notesSlide55.xml"/><Relationship Id="rId1" Type="http://schemas.openxmlformats.org/officeDocument/2006/relationships/slideLayout" Target="../slideLayouts/slideLayout3.xml"/></Relationships>
</file>

<file path=ppt/slides/_rels/slide80.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56.xml"/><Relationship Id="rId1" Type="http://schemas.openxmlformats.org/officeDocument/2006/relationships/slideLayout" Target="../slideLayouts/slideLayout3.xml"/></Relationships>
</file>

<file path=ppt/slides/_rels/slide81.xml.rels><?xml version="1.0" encoding="UTF-8" standalone="yes"?>
<Relationships xmlns="http://schemas.openxmlformats.org/package/2006/relationships"><Relationship Id="rId2" Type="http://schemas.openxmlformats.org/officeDocument/2006/relationships/notesSlide" Target="../notesSlides/notesSlide57.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8520" y="0"/>
            <a:ext cx="9252520" cy="7571303"/>
          </a:xfrm>
          <a:prstGeom prst="rect">
            <a:avLst/>
          </a:prstGeom>
          <a:noFill/>
        </p:spPr>
        <p:txBody>
          <a:bodyPr wrap="square" rtlCol="0">
            <a:spAutoFit/>
          </a:bodyPr>
          <a:lstStyle/>
          <a:p>
            <a:r>
              <a:rPr lang="en-GB" sz="900" dirty="0">
                <a:solidFill>
                  <a:schemeClr val="bg1">
                    <a:lumMod val="85000"/>
                  </a:schemeClr>
                </a:solidFill>
              </a:rPr>
              <a:t>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 The PiXL Club</a:t>
            </a:r>
          </a:p>
        </p:txBody>
      </p:sp>
      <p:pic>
        <p:nvPicPr>
          <p:cNvPr id="1026" name="Picture 2" descr="pixl-logo"/>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0" y="44624"/>
            <a:ext cx="1639040" cy="792088"/>
          </a:xfrm>
          <a:prstGeom prst="rect">
            <a:avLst/>
          </a:prstGeom>
          <a:noFill/>
          <a:ln w="9525">
            <a:solidFill>
              <a:srgbClr val="000000"/>
            </a:solidFill>
            <a:miter lim="800000"/>
            <a:headEnd/>
            <a:tailEnd/>
          </a:ln>
          <a:effectLst>
            <a:outerShdw dist="107763" dir="2700000" algn="ctr" rotWithShape="0">
              <a:srgbClr val="808080">
                <a:alpha val="50000"/>
              </a:srgbClr>
            </a:outerShdw>
          </a:effectLst>
          <a:extLst>
            <a:ext uri="{909E8E84-426E-40DD-AFC4-6F175D3DCCD1}">
              <a14:hiddenFill xmlns:a14="http://schemas.microsoft.com/office/drawing/2010/main">
                <a:solidFill>
                  <a:srgbClr val="FFFFFF"/>
                </a:solidFill>
              </a14:hiddenFill>
            </a:ext>
          </a:extLst>
        </p:spPr>
      </p:pic>
      <p:sp>
        <p:nvSpPr>
          <p:cNvPr id="5" name="Text Box 3"/>
          <p:cNvSpPr txBox="1">
            <a:spLocks noChangeArrowheads="1"/>
          </p:cNvSpPr>
          <p:nvPr/>
        </p:nvSpPr>
        <p:spPr bwMode="auto">
          <a:xfrm>
            <a:off x="215516" y="5217942"/>
            <a:ext cx="8820979" cy="887304"/>
          </a:xfrm>
          <a:prstGeom prst="rect">
            <a:avLst/>
          </a:prstGeom>
          <a:solidFill>
            <a:srgbClr val="FFFFFF"/>
          </a:solidFill>
          <a:ln w="38100" cmpd="dbl">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68686"/>
                  </a:outerShdw>
                </a:effectLst>
              </a14:hiddenEffects>
            </a:ext>
          </a:extLst>
        </p:spPr>
        <p:txBody>
          <a:bodyPr vert="horz" wrap="square" lIns="91440" tIns="45720" rIns="91440" bIns="45720" numCol="1" anchor="t" anchorCtr="0" compatLnSpc="1">
            <a:prstTxWarp prst="textNoShape">
              <a:avLst/>
            </a:prstTxWarp>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This resource is strictly for the use of member schools for as long as they remain members of The PiXL Club. It may not be copied, sold nor transferred to a third party or used by the school after membership ceases. Until such time it may be freely used within the member school.</a:t>
            </a:r>
          </a:p>
          <a:p>
            <a:pPr marL="0" marR="0" lvl="0" indent="0" algn="just" defTabSz="914400" rtl="0" eaLnBrk="1" fontAlgn="base" latinLnBrk="0" hangingPunct="1">
              <a:lnSpc>
                <a:spcPct val="100000"/>
              </a:lnSpc>
              <a:spcBef>
                <a:spcPct val="0"/>
              </a:spcBef>
              <a:spcAft>
                <a:spcPct val="0"/>
              </a:spcAft>
              <a:buClrTx/>
              <a:buSzTx/>
              <a:buFontTx/>
              <a:buNone/>
              <a:tabLst/>
            </a:pPr>
            <a:endParaRPr kumimoji="0" lang="en-GB" altLang="en-US" sz="1000" b="0" i="0" u="none" strike="noStrike" cap="none" normalizeH="0" baseline="0" dirty="0">
              <a:ln>
                <a:noFill/>
              </a:ln>
              <a:solidFill>
                <a:schemeClr val="tx1"/>
              </a:solidFill>
              <a:effectLst/>
              <a:latin typeface="Arial" pitchFamily="34" charset="0"/>
              <a:cs typeface="Arial" pitchFamily="34" charset="0"/>
            </a:endParaRPr>
          </a:p>
          <a:p>
            <a:pPr marL="0" marR="0" lvl="0" indent="0" algn="just" defTabSz="914400" rtl="0" eaLnBrk="1" fontAlgn="base" latinLnBrk="0" hangingPunct="1">
              <a:lnSpc>
                <a:spcPct val="100000"/>
              </a:lnSpc>
              <a:spcBef>
                <a:spcPct val="0"/>
              </a:spcBef>
              <a:spcAft>
                <a:spcPct val="0"/>
              </a:spcAft>
              <a:buClrTx/>
              <a:buSzTx/>
              <a:buFontTx/>
              <a:buNone/>
              <a:tabLst/>
            </a:pPr>
            <a:r>
              <a:rPr kumimoji="0" lang="en-GB" altLang="en-US" sz="1000" b="0" i="0" u="none" strike="noStrike" cap="none" normalizeH="0" baseline="0" dirty="0">
                <a:ln>
                  <a:noFill/>
                </a:ln>
                <a:solidFill>
                  <a:schemeClr val="tx1"/>
                </a:solidFill>
                <a:effectLst/>
                <a:latin typeface="Arial" pitchFamily="34" charset="0"/>
                <a:cs typeface="Arial" pitchFamily="34" charset="0"/>
              </a:rPr>
              <a:t>All opinions and contributions are those of the authors. The contents of this resource are not connected with nor endorsed by any other company, organisation or institution.</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6" name="TextBox 5"/>
          <p:cNvSpPr txBox="1"/>
          <p:nvPr/>
        </p:nvSpPr>
        <p:spPr>
          <a:xfrm>
            <a:off x="827584" y="6237312"/>
            <a:ext cx="7272808" cy="400110"/>
          </a:xfrm>
          <a:prstGeom prst="rect">
            <a:avLst/>
          </a:prstGeom>
          <a:noFill/>
        </p:spPr>
        <p:txBody>
          <a:bodyPr wrap="square" rtlCol="0">
            <a:spAutoFit/>
          </a:bodyPr>
          <a:lstStyle/>
          <a:p>
            <a:r>
              <a:rPr lang="en-US" sz="1000" u="sng" dirty="0">
                <a:hlinkClick r:id="rId4"/>
              </a:rPr>
              <a:t>www.pixl.org.uk</a:t>
            </a:r>
            <a:r>
              <a:rPr lang="en-US" sz="1000" dirty="0"/>
              <a:t>					The PiXL Club Ltd, Company number 07321607</a:t>
            </a:r>
            <a:endParaRPr lang="en-GB" sz="1000" dirty="0"/>
          </a:p>
          <a:p>
            <a:endParaRPr lang="en-GB" sz="1000" dirty="0"/>
          </a:p>
        </p:txBody>
      </p:sp>
      <p:sp>
        <p:nvSpPr>
          <p:cNvPr id="7" name="TextBox 6"/>
          <p:cNvSpPr txBox="1"/>
          <p:nvPr/>
        </p:nvSpPr>
        <p:spPr>
          <a:xfrm>
            <a:off x="2555775" y="4747322"/>
            <a:ext cx="3816424" cy="338554"/>
          </a:xfrm>
          <a:prstGeom prst="rect">
            <a:avLst/>
          </a:prstGeom>
          <a:noFill/>
        </p:spPr>
        <p:txBody>
          <a:bodyPr wrap="square" rtlCol="0">
            <a:spAutoFit/>
          </a:bodyPr>
          <a:lstStyle/>
          <a:p>
            <a:pPr algn="ctr"/>
            <a:r>
              <a:rPr lang="en-GB" sz="1600" dirty="0"/>
              <a:t>© Copyright The PiXL Club Ltd, 2017</a:t>
            </a:r>
          </a:p>
        </p:txBody>
      </p:sp>
      <p:sp>
        <p:nvSpPr>
          <p:cNvPr id="8" name="TextBox 7"/>
          <p:cNvSpPr txBox="1"/>
          <p:nvPr/>
        </p:nvSpPr>
        <p:spPr>
          <a:xfrm>
            <a:off x="233952" y="881336"/>
            <a:ext cx="8496943" cy="4742837"/>
          </a:xfrm>
          <a:prstGeom prst="rect">
            <a:avLst/>
          </a:prstGeom>
          <a:noFill/>
        </p:spPr>
        <p:txBody>
          <a:bodyPr wrap="square" rtlCol="0">
            <a:spAutoFit/>
          </a:bodyPr>
          <a:lstStyle/>
          <a:p>
            <a:pPr algn="ctr">
              <a:lnSpc>
                <a:spcPct val="115000"/>
              </a:lnSpc>
              <a:spcAft>
                <a:spcPts val="0"/>
              </a:spcAft>
            </a:pPr>
            <a:r>
              <a:rPr lang="en-GB" sz="7200" b="1" dirty="0"/>
              <a:t>PiXL KnowIT!</a:t>
            </a:r>
          </a:p>
          <a:p>
            <a:pPr algn="ctr">
              <a:lnSpc>
                <a:spcPct val="115000"/>
              </a:lnSpc>
              <a:spcAft>
                <a:spcPts val="0"/>
              </a:spcAft>
            </a:pPr>
            <a:r>
              <a:rPr lang="en-GB" sz="3600" b="1" dirty="0">
                <a:latin typeface="Arial" panose="020B0604020202020204" pitchFamily="34" charset="0"/>
                <a:ea typeface="Calibri" panose="020F0502020204030204" pitchFamily="34" charset="0"/>
                <a:cs typeface="Times New Roman" panose="02020603050405020304" pitchFamily="18" charset="0"/>
              </a:rPr>
              <a:t>GCSE Biology</a:t>
            </a:r>
            <a:endParaRPr lang="en-US" sz="1400" dirty="0">
              <a:latin typeface="Calibri" panose="020F0502020204030204" pitchFamily="34" charset="0"/>
              <a:ea typeface="Calibri" panose="020F0502020204030204" pitchFamily="34" charset="0"/>
              <a:cs typeface="Times New Roman" panose="02020603050405020304" pitchFamily="18" charset="0"/>
            </a:endParaRPr>
          </a:p>
          <a:p>
            <a:pPr algn="ctr"/>
            <a:r>
              <a:rPr lang="en-GB" dirty="0"/>
              <a:t> </a:t>
            </a:r>
          </a:p>
          <a:p>
            <a:pPr algn="ctr"/>
            <a:endParaRPr lang="en-GB" dirty="0"/>
          </a:p>
          <a:p>
            <a:pPr algn="ctr"/>
            <a:r>
              <a:rPr lang="en-GB" sz="4400" b="1" dirty="0">
                <a:solidFill>
                  <a:schemeClr val="accent2"/>
                </a:solidFill>
              </a:rPr>
              <a:t>Edexcel Topic 3 – Genetics</a:t>
            </a:r>
          </a:p>
          <a:p>
            <a:pPr algn="ctr"/>
            <a:endParaRPr lang="en-GB" sz="4400" b="1" dirty="0">
              <a:solidFill>
                <a:schemeClr val="accent2"/>
              </a:solidFill>
            </a:endParaRPr>
          </a:p>
          <a:p>
            <a:pPr algn="ctr"/>
            <a:r>
              <a:rPr lang="en-GB" dirty="0"/>
              <a:t>  </a:t>
            </a:r>
          </a:p>
          <a:p>
            <a:pPr algn="ctr"/>
            <a:r>
              <a:rPr lang="en-GB" dirty="0"/>
              <a:t> </a:t>
            </a:r>
          </a:p>
          <a:p>
            <a:pPr algn="ctr"/>
            <a:endParaRPr lang="en-GB" dirty="0"/>
          </a:p>
        </p:txBody>
      </p:sp>
      <p:pic>
        <p:nvPicPr>
          <p:cNvPr id="9" name="374f7cfc-9279-43ad-9851-155d90395642" descr="image001"/>
          <p:cNvPicPr>
            <a:picLocks noChangeAspect="1" noChangeArrowheads="1"/>
          </p:cNvPicPr>
          <p:nvPr/>
        </p:nvPicPr>
        <p:blipFill>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7565552" y="58096"/>
            <a:ext cx="1484057" cy="11047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93743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987824" y="35655"/>
            <a:ext cx="5976664" cy="1017081"/>
          </a:xfrm>
        </p:spPr>
        <p:txBody>
          <a:bodyPr>
            <a:normAutofit fontScale="90000"/>
          </a:bodyPr>
          <a:lstStyle/>
          <a:p>
            <a:pPr algn="r"/>
            <a:r>
              <a:rPr lang="en-GB" b="1" dirty="0">
                <a:solidFill>
                  <a:schemeClr val="accent6"/>
                </a:solidFill>
              </a:rPr>
              <a:t>Genetics - Overview </a:t>
            </a:r>
            <a:br>
              <a:rPr lang="en-GB" b="1" dirty="0">
                <a:solidFill>
                  <a:schemeClr val="accent6"/>
                </a:solidFill>
              </a:rPr>
            </a:br>
            <a:endParaRPr lang="en-GB" b="1" dirty="0">
              <a:solidFill>
                <a:schemeClr val="accent6"/>
              </a:solidFill>
            </a:endParaRPr>
          </a:p>
        </p:txBody>
      </p:sp>
      <p:sp>
        <p:nvSpPr>
          <p:cNvPr id="3" name="Subtitle 2"/>
          <p:cNvSpPr>
            <a:spLocks noGrp="1"/>
          </p:cNvSpPr>
          <p:nvPr>
            <p:ph type="subTitle" idx="1"/>
          </p:nvPr>
        </p:nvSpPr>
        <p:spPr>
          <a:xfrm>
            <a:off x="179512" y="692696"/>
            <a:ext cx="5256584" cy="5832648"/>
          </a:xfrm>
        </p:spPr>
        <p:txBody>
          <a:bodyPr>
            <a:normAutofit fontScale="40000" lnSpcReduction="20000"/>
          </a:bodyPr>
          <a:lstStyle/>
          <a:p>
            <a:pPr marL="685800" lvl="1" indent="-342900" algn="l">
              <a:buFont typeface="Arial" charset="0"/>
              <a:buChar char="•"/>
            </a:pPr>
            <a:r>
              <a:rPr lang="en-US" sz="6400" dirty="0">
                <a:solidFill>
                  <a:schemeClr val="tx1"/>
                </a:solidFill>
              </a:rPr>
              <a:t>Advantages and disadvantages of sexual &amp; asexual reproduction (biology)</a:t>
            </a:r>
          </a:p>
          <a:p>
            <a:pPr marL="685800" lvl="1" indent="-342900" algn="l">
              <a:buFont typeface="Arial" charset="0"/>
              <a:buChar char="•"/>
            </a:pPr>
            <a:r>
              <a:rPr lang="en-US" sz="6400" dirty="0">
                <a:solidFill>
                  <a:schemeClr val="tx1"/>
                </a:solidFill>
              </a:rPr>
              <a:t>Meiosis</a:t>
            </a:r>
          </a:p>
          <a:p>
            <a:pPr marL="685800" lvl="1" indent="-342900" algn="l">
              <a:buFont typeface="Arial" charset="0"/>
              <a:buChar char="•"/>
            </a:pPr>
            <a:r>
              <a:rPr lang="en-US" sz="6400" dirty="0">
                <a:solidFill>
                  <a:schemeClr val="tx1"/>
                </a:solidFill>
              </a:rPr>
              <a:t>DNA structure </a:t>
            </a:r>
          </a:p>
          <a:p>
            <a:pPr marL="685800" lvl="1" indent="-342900" algn="l">
              <a:buFont typeface="Arial" charset="0"/>
              <a:buChar char="•"/>
            </a:pPr>
            <a:r>
              <a:rPr lang="en-US" sz="6400" dirty="0">
                <a:solidFill>
                  <a:schemeClr val="tx1"/>
                </a:solidFill>
              </a:rPr>
              <a:t>DNA and the genome</a:t>
            </a:r>
          </a:p>
          <a:p>
            <a:pPr marL="685800" lvl="1" indent="-342900" algn="l">
              <a:buFont typeface="Arial" charset="0"/>
              <a:buChar char="•"/>
            </a:pPr>
            <a:r>
              <a:rPr lang="en-US" sz="6400" dirty="0">
                <a:solidFill>
                  <a:schemeClr val="tx1"/>
                </a:solidFill>
              </a:rPr>
              <a:t>Protein synthesis (biology HT)</a:t>
            </a:r>
          </a:p>
          <a:p>
            <a:pPr marL="685800" lvl="1" indent="-342900" algn="l">
              <a:buFont typeface="Arial" charset="0"/>
              <a:buChar char="•"/>
            </a:pPr>
            <a:r>
              <a:rPr lang="en-US" sz="6400" dirty="0">
                <a:solidFill>
                  <a:schemeClr val="tx1"/>
                </a:solidFill>
              </a:rPr>
              <a:t>The work of Mendel (biology)</a:t>
            </a:r>
          </a:p>
          <a:p>
            <a:pPr marL="685800" lvl="1" indent="-342900" algn="l">
              <a:buFont typeface="Arial" charset="0"/>
              <a:buChar char="•"/>
            </a:pPr>
            <a:r>
              <a:rPr lang="en-US" sz="6400" dirty="0">
                <a:solidFill>
                  <a:schemeClr val="tx1"/>
                </a:solidFill>
              </a:rPr>
              <a:t>Genetic inheritance</a:t>
            </a:r>
          </a:p>
          <a:p>
            <a:pPr marL="685800" lvl="1" indent="-342900" algn="l">
              <a:buFont typeface="Arial" charset="0"/>
              <a:buChar char="•"/>
            </a:pPr>
            <a:r>
              <a:rPr lang="en-US" sz="6400" dirty="0">
                <a:solidFill>
                  <a:schemeClr val="tx1"/>
                </a:solidFill>
              </a:rPr>
              <a:t>Sex determination</a:t>
            </a:r>
          </a:p>
          <a:p>
            <a:pPr marL="685800" lvl="1" indent="-342900" algn="l">
              <a:buFont typeface="Arial" charset="0"/>
              <a:buChar char="•"/>
            </a:pPr>
            <a:r>
              <a:rPr lang="en-US" sz="6400" dirty="0">
                <a:solidFill>
                  <a:schemeClr val="tx1"/>
                </a:solidFill>
              </a:rPr>
              <a:t>ABO blood group inheritance</a:t>
            </a:r>
          </a:p>
          <a:p>
            <a:pPr marL="685800" lvl="1" indent="-342900" algn="l">
              <a:buFont typeface="Arial" charset="0"/>
              <a:buChar char="•"/>
            </a:pPr>
            <a:r>
              <a:rPr lang="en-US" sz="6400" dirty="0">
                <a:solidFill>
                  <a:schemeClr val="tx1"/>
                </a:solidFill>
              </a:rPr>
              <a:t>Inherited disorders (biology HT)</a:t>
            </a:r>
          </a:p>
          <a:p>
            <a:pPr marL="685800" lvl="1" indent="-342900" algn="l">
              <a:buFont typeface="Arial" charset="0"/>
              <a:buChar char="•"/>
            </a:pPr>
            <a:r>
              <a:rPr lang="en-US" sz="6400" dirty="0">
                <a:solidFill>
                  <a:schemeClr val="tx1"/>
                </a:solidFill>
              </a:rPr>
              <a:t>Variation</a:t>
            </a:r>
          </a:p>
          <a:p>
            <a:pPr marL="685800" lvl="1" indent="-342900" algn="l">
              <a:buFont typeface="Arial" charset="0"/>
              <a:buChar char="•"/>
            </a:pPr>
            <a:r>
              <a:rPr lang="en-US" sz="6400" dirty="0">
                <a:solidFill>
                  <a:schemeClr val="tx1"/>
                </a:solidFill>
              </a:rPr>
              <a:t>Human Genome Project</a:t>
            </a:r>
          </a:p>
          <a:p>
            <a:pPr marL="685800" lvl="1" indent="-342900" algn="l">
              <a:buFont typeface="Arial" charset="0"/>
              <a:buChar char="•"/>
            </a:pPr>
            <a:r>
              <a:rPr lang="en-US" sz="6400" dirty="0">
                <a:solidFill>
                  <a:schemeClr val="tx1"/>
                </a:solidFill>
              </a:rPr>
              <a:t>Mutations</a:t>
            </a:r>
          </a:p>
          <a:p>
            <a:pPr marL="685800" lvl="1" indent="-342900" algn="l"/>
            <a:endParaRPr lang="en-US" sz="6400" dirty="0">
              <a:solidFill>
                <a:schemeClr val="tx1"/>
              </a:solidFill>
            </a:endParaRPr>
          </a:p>
          <a:p>
            <a:pPr marL="0" lvl="1" algn="l">
              <a:buFont typeface="Arial" pitchFamily="34" charset="0"/>
              <a:buChar char="•"/>
            </a:pPr>
            <a:endParaRPr lang="en-US" sz="6400" b="1" dirty="0">
              <a:solidFill>
                <a:schemeClr val="tx1"/>
              </a:solidFill>
            </a:endParaRPr>
          </a:p>
          <a:p>
            <a:pPr marL="0" lvl="1" algn="l"/>
            <a:endParaRPr lang="en-US" sz="6400" b="1" dirty="0">
              <a:solidFill>
                <a:schemeClr val="tx1"/>
              </a:solidFill>
            </a:endParaRPr>
          </a:p>
          <a:p>
            <a:pPr algn="l"/>
            <a:endParaRPr lang="en-US" sz="6400" dirty="0">
              <a:solidFill>
                <a:schemeClr val="tx1"/>
              </a:solidFill>
            </a:endParaRPr>
          </a:p>
          <a:p>
            <a:pPr algn="l"/>
            <a:endParaRPr lang="en-US" sz="6400" dirty="0">
              <a:solidFill>
                <a:schemeClr val="tx1"/>
              </a:solidFill>
            </a:endParaRPr>
          </a:p>
          <a:p>
            <a:pPr algn="l"/>
            <a:endParaRPr lang="en-US" sz="6400" dirty="0">
              <a:solidFill>
                <a:schemeClr val="tx1"/>
              </a:solidFill>
            </a:endParaRPr>
          </a:p>
          <a:p>
            <a:pPr algn="l"/>
            <a:endParaRPr lang="en-US" sz="6400" dirty="0">
              <a:solidFill>
                <a:schemeClr val="tx1"/>
              </a:solidFill>
            </a:endParaRPr>
          </a:p>
          <a:p>
            <a:pPr algn="l"/>
            <a:endParaRPr lang="en-US" sz="6400" dirty="0">
              <a:solidFill>
                <a:schemeClr val="tx1"/>
              </a:solidFill>
            </a:endParaRPr>
          </a:p>
          <a:p>
            <a:pPr algn="l"/>
            <a:endParaRPr lang="en-US" dirty="0">
              <a:solidFill>
                <a:schemeClr val="tx1"/>
              </a:solidFill>
            </a:endParaRPr>
          </a:p>
          <a:p>
            <a:pPr algn="l"/>
            <a:endParaRPr lang="en-US" dirty="0">
              <a:solidFill>
                <a:schemeClr val="tx1"/>
              </a:solidFill>
            </a:endParaRPr>
          </a:p>
          <a:p>
            <a:endParaRPr lang="en-GB" dirty="0">
              <a:solidFill>
                <a:schemeClr val="tx1"/>
              </a:solidFill>
            </a:endParaRPr>
          </a:p>
        </p:txBody>
      </p:sp>
      <p:pic>
        <p:nvPicPr>
          <p:cNvPr id="5" name="Picture 4" descr="ThinkstockPhotos-536688016sanger sequencing.jpg"/>
          <p:cNvPicPr>
            <a:picLocks noChangeAspect="1"/>
          </p:cNvPicPr>
          <p:nvPr/>
        </p:nvPicPr>
        <p:blipFill>
          <a:blip r:embed="rId2" cstate="print"/>
          <a:stretch>
            <a:fillRect/>
          </a:stretch>
        </p:blipFill>
        <p:spPr>
          <a:xfrm rot="5400000">
            <a:off x="4507893" y="2068749"/>
            <a:ext cx="5349427" cy="3419746"/>
          </a:xfrm>
          <a:prstGeom prst="rect">
            <a:avLst/>
          </a:prstGeom>
          <a:ln>
            <a:solidFill>
              <a:schemeClr val="accent6">
                <a:lumMod val="75000"/>
              </a:schemeClr>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3244854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8" name="Picture 7"/>
          <p:cNvPicPr>
            <a:picLocks noChangeAspect="1"/>
          </p:cNvPicPr>
          <p:nvPr/>
        </p:nvPicPr>
        <p:blipFill>
          <a:blip r:embed="rId3" cstate="print">
            <a:clrChange>
              <a:clrFrom>
                <a:srgbClr val="FFFFFF"/>
              </a:clrFrom>
              <a:clrTo>
                <a:srgbClr val="FFFFFF">
                  <a:alpha val="0"/>
                </a:srgbClr>
              </a:clrTo>
            </a:clrChange>
          </a:blip>
          <a:stretch>
            <a:fillRect/>
          </a:stretch>
        </p:blipFill>
        <p:spPr>
          <a:xfrm>
            <a:off x="3203848" y="-99392"/>
            <a:ext cx="5940152" cy="6525344"/>
          </a:xfrm>
          <a:prstGeom prst="rect">
            <a:avLst/>
          </a:prstGeom>
        </p:spPr>
      </p:pic>
      <p:sp>
        <p:nvSpPr>
          <p:cNvPr id="7" name="TextBox 6"/>
          <p:cNvSpPr txBox="1"/>
          <p:nvPr/>
        </p:nvSpPr>
        <p:spPr>
          <a:xfrm>
            <a:off x="-22696" y="476673"/>
            <a:ext cx="5458792" cy="4801314"/>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r>
              <a:rPr lang="en-GB" sz="3600" b="1" dirty="0">
                <a:solidFill>
                  <a:schemeClr val="tx1">
                    <a:lumMod val="50000"/>
                    <a:lumOff val="50000"/>
                  </a:schemeClr>
                </a:solidFill>
              </a:rPr>
              <a:t>Genetics</a:t>
            </a:r>
          </a:p>
          <a:p>
            <a:r>
              <a:rPr lang="en-GB" sz="3600" b="1" dirty="0">
                <a:solidFill>
                  <a:schemeClr val="tx1">
                    <a:lumMod val="50000"/>
                    <a:lumOff val="50000"/>
                  </a:schemeClr>
                </a:solidFill>
              </a:rPr>
              <a:t>Part 1 </a:t>
            </a:r>
          </a:p>
          <a:p>
            <a:pPr marL="457200" indent="-457200">
              <a:lnSpc>
                <a:spcPct val="150000"/>
              </a:lnSpc>
              <a:buFont typeface="Arial" charset="0"/>
              <a:buChar char="•"/>
            </a:pPr>
            <a:r>
              <a:rPr lang="en-GB" sz="2000" b="1" dirty="0">
                <a:solidFill>
                  <a:schemeClr val="tx1">
                    <a:lumMod val="50000"/>
                    <a:lumOff val="50000"/>
                  </a:schemeClr>
                </a:solidFill>
              </a:rPr>
              <a:t>Advantages of sexual and asexual reproduction (biology)</a:t>
            </a:r>
          </a:p>
          <a:p>
            <a:pPr marL="457200" indent="-457200">
              <a:lnSpc>
                <a:spcPct val="150000"/>
              </a:lnSpc>
              <a:buFont typeface="Arial" charset="0"/>
              <a:buChar char="•"/>
            </a:pPr>
            <a:r>
              <a:rPr lang="en-GB" sz="2000" b="1" dirty="0">
                <a:solidFill>
                  <a:schemeClr val="tx1">
                    <a:lumMod val="50000"/>
                    <a:lumOff val="50000"/>
                  </a:schemeClr>
                </a:solidFill>
              </a:rPr>
              <a:t>Meiosis</a:t>
            </a:r>
          </a:p>
        </p:txBody>
      </p:sp>
    </p:spTree>
    <p:extLst>
      <p:ext uri="{BB962C8B-B14F-4D97-AF65-F5344CB8AC3E}">
        <p14:creationId xmlns:p14="http://schemas.microsoft.com/office/powerpoint/2010/main" val="63238503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755576" y="35655"/>
            <a:ext cx="8388424"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Genetics part 1 – Sexual and asexual reproduction</a:t>
            </a:r>
            <a:endParaRPr lang="en-GB" sz="2400" b="1" dirty="0">
              <a:solidFill>
                <a:schemeClr val="accent6"/>
              </a:solidFill>
            </a:endParaRPr>
          </a:p>
        </p:txBody>
      </p:sp>
      <p:sp>
        <p:nvSpPr>
          <p:cNvPr id="8" name="TextBox 7"/>
          <p:cNvSpPr txBox="1"/>
          <p:nvPr/>
        </p:nvSpPr>
        <p:spPr>
          <a:xfrm>
            <a:off x="-180528" y="1196752"/>
            <a:ext cx="5046028" cy="1569660"/>
          </a:xfrm>
          <a:prstGeom prst="rect">
            <a:avLst/>
          </a:prstGeom>
          <a:noFill/>
          <a:ln>
            <a:no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endParaRPr lang="en-US" sz="2800" b="1" dirty="0"/>
          </a:p>
          <a:p>
            <a:pPr algn="ctr"/>
            <a:endParaRPr lang="en-US" sz="2800" b="1" dirty="0"/>
          </a:p>
          <a:p>
            <a:pPr algn="ctr"/>
            <a:endParaRPr lang="en-US" sz="2800" b="1" dirty="0"/>
          </a:p>
          <a:p>
            <a:pPr algn="ctr"/>
            <a:endParaRPr lang="en-US" sz="1200" dirty="0"/>
          </a:p>
        </p:txBody>
      </p:sp>
      <p:sp>
        <p:nvSpPr>
          <p:cNvPr id="7" name="TextBox 6"/>
          <p:cNvSpPr txBox="1"/>
          <p:nvPr/>
        </p:nvSpPr>
        <p:spPr>
          <a:xfrm>
            <a:off x="323528" y="908720"/>
            <a:ext cx="8496944" cy="1938992"/>
          </a:xfrm>
          <a:prstGeom prst="rect">
            <a:avLst/>
          </a:prstGeom>
          <a:solidFill>
            <a:schemeClr val="accent6">
              <a:lumMod val="20000"/>
              <a:lumOff val="8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spAutoFit/>
          </a:bodyPr>
          <a:lstStyle/>
          <a:p>
            <a:pPr algn="ctr"/>
            <a:r>
              <a:rPr lang="en-GB" sz="2400" b="1" u="sng" dirty="0">
                <a:solidFill>
                  <a:schemeClr val="accent6">
                    <a:lumMod val="75000"/>
                  </a:schemeClr>
                </a:solidFill>
              </a:rPr>
              <a:t>Sexual</a:t>
            </a:r>
            <a:r>
              <a:rPr lang="en-GB" sz="2400" dirty="0"/>
              <a:t> reproduction involves the joining of </a:t>
            </a:r>
            <a:r>
              <a:rPr lang="en-GB" sz="2400" b="1" dirty="0">
                <a:solidFill>
                  <a:schemeClr val="accent6">
                    <a:lumMod val="75000"/>
                  </a:schemeClr>
                </a:solidFill>
              </a:rPr>
              <a:t>male</a:t>
            </a:r>
            <a:r>
              <a:rPr lang="en-GB" sz="2400" dirty="0"/>
              <a:t> and </a:t>
            </a:r>
            <a:r>
              <a:rPr lang="en-GB" sz="2400" b="1" dirty="0">
                <a:solidFill>
                  <a:schemeClr val="accent6">
                    <a:lumMod val="75000"/>
                  </a:schemeClr>
                </a:solidFill>
              </a:rPr>
              <a:t>female </a:t>
            </a:r>
            <a:r>
              <a:rPr lang="en-GB" sz="2400" dirty="0"/>
              <a:t>gametes.</a:t>
            </a:r>
          </a:p>
          <a:p>
            <a:pPr algn="ctr"/>
            <a:r>
              <a:rPr lang="en-GB" sz="2400" dirty="0"/>
              <a:t>A </a:t>
            </a:r>
            <a:r>
              <a:rPr lang="en-GB" sz="2400" b="1" dirty="0">
                <a:solidFill>
                  <a:schemeClr val="accent6">
                    <a:lumMod val="75000"/>
                  </a:schemeClr>
                </a:solidFill>
              </a:rPr>
              <a:t>gamete</a:t>
            </a:r>
            <a:r>
              <a:rPr lang="en-GB" sz="2400" dirty="0"/>
              <a:t> is the scientific term for a sex cell.</a:t>
            </a:r>
          </a:p>
          <a:p>
            <a:pPr algn="ctr"/>
            <a:r>
              <a:rPr lang="en-GB" sz="2400" dirty="0"/>
              <a:t>In animals, the gametes are the </a:t>
            </a:r>
            <a:r>
              <a:rPr lang="en-GB" sz="2400" b="1" dirty="0">
                <a:solidFill>
                  <a:schemeClr val="accent6">
                    <a:lumMod val="75000"/>
                  </a:schemeClr>
                </a:solidFill>
              </a:rPr>
              <a:t>sperm</a:t>
            </a:r>
            <a:r>
              <a:rPr lang="en-GB" sz="2400" dirty="0"/>
              <a:t> and the </a:t>
            </a:r>
            <a:r>
              <a:rPr lang="en-GB" sz="2400" b="1" dirty="0">
                <a:solidFill>
                  <a:schemeClr val="accent6">
                    <a:lumMod val="75000"/>
                  </a:schemeClr>
                </a:solidFill>
              </a:rPr>
              <a:t>egg </a:t>
            </a:r>
            <a:r>
              <a:rPr lang="en-GB" sz="2400" dirty="0"/>
              <a:t>cells.</a:t>
            </a:r>
          </a:p>
          <a:p>
            <a:pPr algn="ctr"/>
            <a:r>
              <a:rPr lang="en-GB" sz="2400" dirty="0"/>
              <a:t>In flowering plants, the gametes are the </a:t>
            </a:r>
            <a:r>
              <a:rPr lang="en-GB" sz="2400" b="1" dirty="0">
                <a:solidFill>
                  <a:schemeClr val="accent6">
                    <a:lumMod val="75000"/>
                  </a:schemeClr>
                </a:solidFill>
              </a:rPr>
              <a:t>pollen</a:t>
            </a:r>
            <a:r>
              <a:rPr lang="en-GB" sz="2400" dirty="0"/>
              <a:t> and the </a:t>
            </a:r>
            <a:r>
              <a:rPr lang="en-GB" sz="2400" b="1" dirty="0">
                <a:solidFill>
                  <a:schemeClr val="accent6">
                    <a:lumMod val="75000"/>
                  </a:schemeClr>
                </a:solidFill>
              </a:rPr>
              <a:t>egg </a:t>
            </a:r>
            <a:r>
              <a:rPr lang="en-GB" sz="2400" dirty="0"/>
              <a:t>cells.</a:t>
            </a:r>
          </a:p>
        </p:txBody>
      </p:sp>
      <p:sp>
        <p:nvSpPr>
          <p:cNvPr id="16" name="TextBox 15"/>
          <p:cNvSpPr txBox="1"/>
          <p:nvPr/>
        </p:nvSpPr>
        <p:spPr>
          <a:xfrm>
            <a:off x="323528" y="3068960"/>
            <a:ext cx="5040560" cy="1938992"/>
          </a:xfrm>
          <a:prstGeom prst="rect">
            <a:avLst/>
          </a:prstGeom>
          <a:noFill/>
          <a:ln>
            <a:noFill/>
          </a:ln>
        </p:spPr>
        <p:txBody>
          <a:bodyPr wrap="square" rtlCol="0">
            <a:spAutoFit/>
          </a:bodyPr>
          <a:lstStyle/>
          <a:p>
            <a:pPr algn="ctr"/>
            <a:r>
              <a:rPr lang="en-GB" sz="2400" dirty="0"/>
              <a:t>In sexual reproduction, </a:t>
            </a:r>
            <a:r>
              <a:rPr lang="en-GB" sz="2400" b="1" dirty="0">
                <a:solidFill>
                  <a:schemeClr val="accent6">
                    <a:lumMod val="75000"/>
                  </a:schemeClr>
                </a:solidFill>
              </a:rPr>
              <a:t>mixing</a:t>
            </a:r>
            <a:r>
              <a:rPr lang="en-GB" sz="2400" dirty="0"/>
              <a:t> of </a:t>
            </a:r>
            <a:r>
              <a:rPr lang="en-GB" sz="2400" b="1" dirty="0">
                <a:solidFill>
                  <a:schemeClr val="accent6">
                    <a:lumMod val="75000"/>
                  </a:schemeClr>
                </a:solidFill>
              </a:rPr>
              <a:t>genetic information </a:t>
            </a:r>
            <a:r>
              <a:rPr lang="en-GB" sz="2400" dirty="0"/>
              <a:t>occurs which leads to </a:t>
            </a:r>
            <a:r>
              <a:rPr lang="en-GB" sz="2400" b="1" dirty="0">
                <a:solidFill>
                  <a:schemeClr val="accent6">
                    <a:lumMod val="75000"/>
                  </a:schemeClr>
                </a:solidFill>
              </a:rPr>
              <a:t>variety</a:t>
            </a:r>
            <a:r>
              <a:rPr lang="en-GB" sz="2400" dirty="0"/>
              <a:t> in the offspring. </a:t>
            </a:r>
          </a:p>
          <a:p>
            <a:pPr algn="ctr"/>
            <a:r>
              <a:rPr lang="en-GB" sz="2400" dirty="0">
                <a:solidFill>
                  <a:prstClr val="black"/>
                </a:solidFill>
              </a:rPr>
              <a:t>Every new </a:t>
            </a:r>
            <a:r>
              <a:rPr lang="en-GB" sz="2400" b="1" dirty="0">
                <a:solidFill>
                  <a:schemeClr val="accent6">
                    <a:lumMod val="75000"/>
                  </a:schemeClr>
                </a:solidFill>
              </a:rPr>
              <a:t>offspring</a:t>
            </a:r>
            <a:r>
              <a:rPr lang="en-GB" sz="2400" dirty="0">
                <a:solidFill>
                  <a:prstClr val="black"/>
                </a:solidFill>
              </a:rPr>
              <a:t> formed is </a:t>
            </a:r>
            <a:r>
              <a:rPr lang="en-GB" sz="2400" b="1" dirty="0">
                <a:solidFill>
                  <a:schemeClr val="accent6">
                    <a:lumMod val="75000"/>
                  </a:schemeClr>
                </a:solidFill>
              </a:rPr>
              <a:t>unique</a:t>
            </a:r>
            <a:r>
              <a:rPr lang="en-GB" sz="2400" dirty="0">
                <a:solidFill>
                  <a:prstClr val="black"/>
                </a:solidFill>
              </a:rPr>
              <a:t>. </a:t>
            </a:r>
            <a:endParaRPr lang="en-GB" sz="2400" dirty="0"/>
          </a:p>
          <a:p>
            <a:pPr algn="ctr"/>
            <a:r>
              <a:rPr lang="en-GB" sz="2400" dirty="0"/>
              <a:t>The gametes are produced by </a:t>
            </a:r>
            <a:r>
              <a:rPr lang="en-GB" sz="2400" b="1" u="sng" dirty="0">
                <a:solidFill>
                  <a:schemeClr val="accent6">
                    <a:lumMod val="75000"/>
                  </a:schemeClr>
                </a:solidFill>
              </a:rPr>
              <a:t>meiosis</a:t>
            </a:r>
            <a:r>
              <a:rPr lang="en-GB" sz="2400" u="sng" dirty="0">
                <a:solidFill>
                  <a:schemeClr val="accent6"/>
                </a:solidFill>
              </a:rPr>
              <a:t>.</a:t>
            </a:r>
          </a:p>
        </p:txBody>
      </p:sp>
      <p:pic>
        <p:nvPicPr>
          <p:cNvPr id="10" name="Picture 9" descr="ThinkstockPhotos-517083140sperm and egg.jpg"/>
          <p:cNvPicPr>
            <a:picLocks noChangeAspect="1"/>
          </p:cNvPicPr>
          <p:nvPr/>
        </p:nvPicPr>
        <p:blipFill>
          <a:blip r:embed="rId3" cstate="print"/>
          <a:stretch>
            <a:fillRect/>
          </a:stretch>
        </p:blipFill>
        <p:spPr>
          <a:xfrm>
            <a:off x="5580112" y="3140968"/>
            <a:ext cx="3234475" cy="1800200"/>
          </a:xfrm>
          <a:prstGeom prst="rect">
            <a:avLst/>
          </a:prstGeom>
          <a:ln>
            <a:solidFill>
              <a:schemeClr val="accent6">
                <a:lumMod val="75000"/>
              </a:schemeClr>
            </a:solidFill>
          </a:ln>
          <a:effectLst>
            <a:outerShdw blurRad="50800" dist="38100" dir="2700000" algn="tl" rotWithShape="0">
              <a:prstClr val="black">
                <a:alpha val="40000"/>
              </a:prstClr>
            </a:outerShdw>
          </a:effectLst>
        </p:spPr>
      </p:pic>
      <p:sp>
        <p:nvSpPr>
          <p:cNvPr id="19" name="Rectangle 18"/>
          <p:cNvSpPr/>
          <p:nvPr/>
        </p:nvSpPr>
        <p:spPr>
          <a:xfrm>
            <a:off x="323528" y="5229200"/>
            <a:ext cx="8496944" cy="1200329"/>
          </a:xfrm>
          <a:prstGeom prst="rect">
            <a:avLst/>
          </a:prstGeom>
          <a:solidFill>
            <a:schemeClr val="accent6">
              <a:lumMod val="20000"/>
              <a:lumOff val="8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a:spAutoFit/>
          </a:bodyPr>
          <a:lstStyle/>
          <a:p>
            <a:pPr algn="ctr"/>
            <a:r>
              <a:rPr lang="en-GB" sz="2400" b="1" u="sng" dirty="0">
                <a:solidFill>
                  <a:schemeClr val="accent6">
                    <a:lumMod val="75000"/>
                  </a:schemeClr>
                </a:solidFill>
              </a:rPr>
              <a:t>Asexual</a:t>
            </a:r>
            <a:r>
              <a:rPr lang="en-GB" sz="2400" dirty="0">
                <a:solidFill>
                  <a:prstClr val="black"/>
                </a:solidFill>
              </a:rPr>
              <a:t> reproduction involves only </a:t>
            </a:r>
            <a:r>
              <a:rPr lang="en-GB" sz="2400" b="1" dirty="0">
                <a:solidFill>
                  <a:schemeClr val="accent6">
                    <a:lumMod val="75000"/>
                  </a:schemeClr>
                </a:solidFill>
              </a:rPr>
              <a:t>one parent</a:t>
            </a:r>
            <a:r>
              <a:rPr lang="en-GB" sz="2400" dirty="0">
                <a:solidFill>
                  <a:prstClr val="black"/>
                </a:solidFill>
              </a:rPr>
              <a:t>. There is </a:t>
            </a:r>
            <a:r>
              <a:rPr lang="en-GB" sz="2400" b="1" dirty="0">
                <a:solidFill>
                  <a:schemeClr val="accent6">
                    <a:lumMod val="75000"/>
                  </a:schemeClr>
                </a:solidFill>
              </a:rPr>
              <a:t>no fusion </a:t>
            </a:r>
            <a:r>
              <a:rPr lang="en-GB" sz="2400" dirty="0">
                <a:solidFill>
                  <a:prstClr val="black"/>
                </a:solidFill>
              </a:rPr>
              <a:t>of gametes. </a:t>
            </a:r>
            <a:r>
              <a:rPr lang="en-GB" sz="2400" b="1" dirty="0">
                <a:solidFill>
                  <a:schemeClr val="accent6">
                    <a:lumMod val="75000"/>
                  </a:schemeClr>
                </a:solidFill>
              </a:rPr>
              <a:t>No mixing </a:t>
            </a:r>
            <a:r>
              <a:rPr lang="en-GB" sz="2400" dirty="0">
                <a:solidFill>
                  <a:prstClr val="black"/>
                </a:solidFill>
              </a:rPr>
              <a:t>of genetic information occurs. </a:t>
            </a:r>
            <a:r>
              <a:rPr lang="en-GB" sz="2400" b="1" dirty="0">
                <a:solidFill>
                  <a:schemeClr val="accent6">
                    <a:lumMod val="75000"/>
                  </a:schemeClr>
                </a:solidFill>
              </a:rPr>
              <a:t>All </a:t>
            </a:r>
            <a:r>
              <a:rPr lang="en-GB" sz="2400" dirty="0">
                <a:solidFill>
                  <a:prstClr val="black"/>
                </a:solidFill>
              </a:rPr>
              <a:t>offspring are genetically </a:t>
            </a:r>
            <a:r>
              <a:rPr lang="en-GB" sz="2400" b="1" dirty="0">
                <a:solidFill>
                  <a:schemeClr val="accent6">
                    <a:lumMod val="75000"/>
                  </a:schemeClr>
                </a:solidFill>
              </a:rPr>
              <a:t>identical </a:t>
            </a:r>
            <a:r>
              <a:rPr lang="en-GB" sz="2400" dirty="0"/>
              <a:t>(called </a:t>
            </a:r>
            <a:r>
              <a:rPr lang="en-GB" sz="2400" b="1" dirty="0"/>
              <a:t>clones</a:t>
            </a:r>
            <a:r>
              <a:rPr lang="en-GB" sz="2400" dirty="0"/>
              <a:t>). </a:t>
            </a:r>
            <a:r>
              <a:rPr lang="en-GB" sz="2400" dirty="0">
                <a:solidFill>
                  <a:prstClr val="black"/>
                </a:solidFill>
              </a:rPr>
              <a:t>Only </a:t>
            </a:r>
            <a:r>
              <a:rPr lang="en-GB" sz="2400" b="1" u="sng" dirty="0">
                <a:solidFill>
                  <a:schemeClr val="accent6">
                    <a:lumMod val="75000"/>
                  </a:schemeClr>
                </a:solidFill>
              </a:rPr>
              <a:t>mitosis</a:t>
            </a:r>
            <a:r>
              <a:rPr lang="en-GB" sz="2400" b="1" dirty="0">
                <a:solidFill>
                  <a:schemeClr val="accent6">
                    <a:lumMod val="75000"/>
                  </a:schemeClr>
                </a:solidFill>
              </a:rPr>
              <a:t> </a:t>
            </a:r>
            <a:r>
              <a:rPr lang="en-GB" sz="2400" dirty="0">
                <a:solidFill>
                  <a:prstClr val="black"/>
                </a:solidFill>
              </a:rPr>
              <a:t>is involved.</a:t>
            </a:r>
            <a:endParaRPr lang="en-GB" dirty="0"/>
          </a:p>
        </p:txBody>
      </p:sp>
    </p:spTree>
    <p:extLst>
      <p:ext uri="{BB962C8B-B14F-4D97-AF65-F5344CB8AC3E}">
        <p14:creationId xmlns:p14="http://schemas.microsoft.com/office/powerpoint/2010/main" val="127048056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107663"/>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br>
              <a:rPr lang="en-US" sz="2400" b="1" dirty="0">
                <a:solidFill>
                  <a:schemeClr val="accent6"/>
                </a:solidFill>
              </a:rPr>
            </a:br>
            <a:r>
              <a:rPr lang="en-US" sz="2400" b="1" dirty="0">
                <a:solidFill>
                  <a:schemeClr val="accent6"/>
                </a:solidFill>
              </a:rPr>
              <a:t>Genetics part 1 – </a:t>
            </a:r>
            <a:r>
              <a:rPr lang="en-US" sz="2000" b="1" dirty="0">
                <a:solidFill>
                  <a:schemeClr val="accent6"/>
                </a:solidFill>
              </a:rPr>
              <a:t>Sexual and asexual reproduction </a:t>
            </a:r>
            <a:br>
              <a:rPr lang="en-US" sz="2000" b="1" dirty="0">
                <a:solidFill>
                  <a:schemeClr val="accent6"/>
                </a:solidFill>
              </a:rPr>
            </a:br>
            <a:r>
              <a:rPr lang="en-US" sz="2000" b="1" dirty="0">
                <a:solidFill>
                  <a:schemeClr val="accent6"/>
                </a:solidFill>
              </a:rPr>
              <a:t>(biology only)</a:t>
            </a:r>
            <a:br>
              <a:rPr lang="en-US" sz="2400" b="1" dirty="0">
                <a:solidFill>
                  <a:schemeClr val="accent6"/>
                </a:solidFill>
              </a:rPr>
            </a:br>
            <a:endParaRPr lang="en-GB" sz="2400" b="1" dirty="0">
              <a:solidFill>
                <a:schemeClr val="accent6"/>
              </a:solidFill>
            </a:endParaRPr>
          </a:p>
        </p:txBody>
      </p:sp>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8" name="TextBox 7"/>
          <p:cNvSpPr txBox="1"/>
          <p:nvPr/>
        </p:nvSpPr>
        <p:spPr>
          <a:xfrm>
            <a:off x="3635896" y="1052736"/>
            <a:ext cx="432048" cy="369332"/>
          </a:xfrm>
          <a:prstGeom prst="rect">
            <a:avLst/>
          </a:prstGeom>
          <a:noFill/>
        </p:spPr>
        <p:txBody>
          <a:bodyPr wrap="square" rtlCol="0">
            <a:spAutoFit/>
          </a:bodyPr>
          <a:lstStyle/>
          <a:p>
            <a:r>
              <a:rPr lang="en-GB" dirty="0">
                <a:solidFill>
                  <a:schemeClr val="bg1"/>
                </a:solidFill>
              </a:rPr>
              <a:t>A</a:t>
            </a:r>
          </a:p>
        </p:txBody>
      </p:sp>
      <p:sp>
        <p:nvSpPr>
          <p:cNvPr id="12" name="TextBox 11"/>
          <p:cNvSpPr txBox="1"/>
          <p:nvPr/>
        </p:nvSpPr>
        <p:spPr>
          <a:xfrm>
            <a:off x="5868144" y="1052736"/>
            <a:ext cx="432048" cy="369332"/>
          </a:xfrm>
          <a:prstGeom prst="rect">
            <a:avLst/>
          </a:prstGeom>
          <a:noFill/>
        </p:spPr>
        <p:txBody>
          <a:bodyPr wrap="square" rtlCol="0">
            <a:spAutoFit/>
          </a:bodyPr>
          <a:lstStyle/>
          <a:p>
            <a:r>
              <a:rPr lang="en-GB" dirty="0">
                <a:solidFill>
                  <a:schemeClr val="bg1"/>
                </a:solidFill>
              </a:rPr>
              <a:t>B</a:t>
            </a:r>
          </a:p>
        </p:txBody>
      </p:sp>
      <p:sp>
        <p:nvSpPr>
          <p:cNvPr id="14" name="TextBox 13"/>
          <p:cNvSpPr txBox="1"/>
          <p:nvPr/>
        </p:nvSpPr>
        <p:spPr>
          <a:xfrm>
            <a:off x="7812360" y="1052736"/>
            <a:ext cx="432048" cy="369332"/>
          </a:xfrm>
          <a:prstGeom prst="rect">
            <a:avLst/>
          </a:prstGeom>
          <a:noFill/>
        </p:spPr>
        <p:txBody>
          <a:bodyPr wrap="square" rtlCol="0">
            <a:spAutoFit/>
          </a:bodyPr>
          <a:lstStyle/>
          <a:p>
            <a:r>
              <a:rPr lang="en-GB" dirty="0">
                <a:solidFill>
                  <a:schemeClr val="bg1"/>
                </a:solidFill>
              </a:rPr>
              <a:t>C</a:t>
            </a:r>
          </a:p>
        </p:txBody>
      </p:sp>
      <p:sp>
        <p:nvSpPr>
          <p:cNvPr id="13" name="TextBox 12"/>
          <p:cNvSpPr txBox="1"/>
          <p:nvPr/>
        </p:nvSpPr>
        <p:spPr>
          <a:xfrm>
            <a:off x="179512" y="692696"/>
            <a:ext cx="8856984" cy="830997"/>
          </a:xfrm>
          <a:prstGeom prst="rect">
            <a:avLst/>
          </a:prstGeom>
          <a:noFill/>
        </p:spPr>
        <p:txBody>
          <a:bodyPr wrap="square" rtlCol="0">
            <a:spAutoFit/>
          </a:bodyPr>
          <a:lstStyle/>
          <a:p>
            <a:pPr algn="ctr"/>
            <a:r>
              <a:rPr lang="en-GB" sz="2400" dirty="0"/>
              <a:t>There are </a:t>
            </a:r>
            <a:r>
              <a:rPr lang="en-GB" sz="2400" b="1" dirty="0">
                <a:solidFill>
                  <a:schemeClr val="accent6">
                    <a:lumMod val="75000"/>
                  </a:schemeClr>
                </a:solidFill>
              </a:rPr>
              <a:t>advantages</a:t>
            </a:r>
            <a:r>
              <a:rPr lang="en-GB" sz="2400" dirty="0"/>
              <a:t> and</a:t>
            </a:r>
            <a:r>
              <a:rPr lang="en-GB" sz="2400" b="1" dirty="0">
                <a:solidFill>
                  <a:schemeClr val="accent6">
                    <a:lumMod val="75000"/>
                  </a:schemeClr>
                </a:solidFill>
              </a:rPr>
              <a:t> disadvantages </a:t>
            </a:r>
            <a:r>
              <a:rPr lang="en-GB" sz="2400" dirty="0"/>
              <a:t>to both </a:t>
            </a:r>
          </a:p>
          <a:p>
            <a:pPr algn="ctr"/>
            <a:r>
              <a:rPr lang="en-GB" sz="2400" b="1" dirty="0">
                <a:solidFill>
                  <a:schemeClr val="accent6">
                    <a:lumMod val="75000"/>
                  </a:schemeClr>
                </a:solidFill>
              </a:rPr>
              <a:t>sexual</a:t>
            </a:r>
            <a:r>
              <a:rPr lang="en-GB" sz="2400" dirty="0"/>
              <a:t> and </a:t>
            </a:r>
            <a:r>
              <a:rPr lang="en-GB" sz="2400" b="1" dirty="0">
                <a:solidFill>
                  <a:schemeClr val="accent6">
                    <a:lumMod val="75000"/>
                  </a:schemeClr>
                </a:solidFill>
              </a:rPr>
              <a:t>asexual </a:t>
            </a:r>
            <a:r>
              <a:rPr lang="en-GB" sz="2400" dirty="0"/>
              <a:t>reproduction</a:t>
            </a:r>
            <a:r>
              <a:rPr lang="en-GB" dirty="0"/>
              <a:t>.</a:t>
            </a:r>
          </a:p>
        </p:txBody>
      </p:sp>
      <p:graphicFrame>
        <p:nvGraphicFramePr>
          <p:cNvPr id="19" name="Table 18"/>
          <p:cNvGraphicFramePr>
            <a:graphicFrameLocks noGrp="1"/>
          </p:cNvGraphicFramePr>
          <p:nvPr>
            <p:extLst>
              <p:ext uri="{D42A27DB-BD31-4B8C-83A1-F6EECF244321}">
                <p14:modId xmlns:p14="http://schemas.microsoft.com/office/powerpoint/2010/main" val="2951662334"/>
              </p:ext>
            </p:extLst>
          </p:nvPr>
        </p:nvGraphicFramePr>
        <p:xfrm>
          <a:off x="971600" y="1484784"/>
          <a:ext cx="7560840" cy="4937760"/>
        </p:xfrm>
        <a:graphic>
          <a:graphicData uri="http://schemas.openxmlformats.org/drawingml/2006/table">
            <a:tbl>
              <a:tblPr firstRow="1" bandRow="1">
                <a:effectLst>
                  <a:outerShdw blurRad="50800" dist="38100" dir="5400000" algn="t" rotWithShape="0">
                    <a:prstClr val="black">
                      <a:alpha val="40000"/>
                    </a:prstClr>
                  </a:outerShdw>
                </a:effectLst>
                <a:tableStyleId>{93296810-A885-4BE3-A3E7-6D5BEEA58F35}</a:tableStyleId>
              </a:tblPr>
              <a:tblGrid>
                <a:gridCol w="3780420">
                  <a:extLst>
                    <a:ext uri="{9D8B030D-6E8A-4147-A177-3AD203B41FA5}">
                      <a16:colId xmlns:a16="http://schemas.microsoft.com/office/drawing/2014/main" val="20000"/>
                    </a:ext>
                  </a:extLst>
                </a:gridCol>
                <a:gridCol w="3780420">
                  <a:extLst>
                    <a:ext uri="{9D8B030D-6E8A-4147-A177-3AD203B41FA5}">
                      <a16:colId xmlns:a16="http://schemas.microsoft.com/office/drawing/2014/main" val="20001"/>
                    </a:ext>
                  </a:extLst>
                </a:gridCol>
              </a:tblGrid>
              <a:tr h="370840">
                <a:tc>
                  <a:txBody>
                    <a:bodyPr/>
                    <a:lstStyle/>
                    <a:p>
                      <a:pPr algn="ctr"/>
                      <a:r>
                        <a:rPr lang="en-GB" sz="2000" dirty="0"/>
                        <a:t>Sexual</a:t>
                      </a:r>
                      <a:r>
                        <a:rPr lang="en-GB" sz="2000" baseline="0" dirty="0"/>
                        <a:t> reproduction</a:t>
                      </a: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2000" dirty="0"/>
                        <a:t>Asexual reproduction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GB" sz="2000" b="1" dirty="0">
                          <a:solidFill>
                            <a:schemeClr val="tx1"/>
                          </a:solidFill>
                        </a:rPr>
                        <a:t>Variation</a:t>
                      </a:r>
                      <a:r>
                        <a:rPr lang="en-GB" sz="2000" dirty="0"/>
                        <a:t> occurs in the offspring and population</a:t>
                      </a:r>
                      <a:r>
                        <a:rPr lang="en-GB" sz="2000" baseline="0" dirty="0"/>
                        <a:t> </a:t>
                      </a:r>
                      <a:r>
                        <a:rPr lang="en-GB" sz="2000" b="1" u="sng" baseline="0" dirty="0"/>
                        <a:t>b</a:t>
                      </a:r>
                      <a:r>
                        <a:rPr lang="en-GB" sz="2000" b="1" u="sng" dirty="0"/>
                        <a:t>ut</a:t>
                      </a:r>
                      <a:r>
                        <a:rPr lang="en-GB" sz="2000" dirty="0"/>
                        <a:t> energy must be put into </a:t>
                      </a:r>
                      <a:r>
                        <a:rPr lang="en-GB" sz="2000" b="1" dirty="0"/>
                        <a:t>finding</a:t>
                      </a:r>
                      <a:r>
                        <a:rPr lang="en-GB" sz="2000" dirty="0"/>
                        <a:t> and courting a suitable </a:t>
                      </a:r>
                      <a:r>
                        <a:rPr lang="en-GB" sz="2000" b="1" dirty="0"/>
                        <a:t>mate</a:t>
                      </a:r>
                      <a:r>
                        <a:rPr lang="en-GB" sz="2000" dirty="0"/>
                        <a: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000" dirty="0"/>
                        <a:t>Only one parent is required so it is a</a:t>
                      </a:r>
                      <a:r>
                        <a:rPr lang="en-GB" sz="2000" baseline="0" dirty="0"/>
                        <a:t> </a:t>
                      </a:r>
                      <a:r>
                        <a:rPr lang="en-GB" sz="2000" b="1" baseline="0" dirty="0">
                          <a:solidFill>
                            <a:schemeClr val="tx1"/>
                          </a:solidFill>
                        </a:rPr>
                        <a:t>more efficient </a:t>
                      </a:r>
                      <a:r>
                        <a:rPr lang="en-GB" sz="2000" baseline="0" dirty="0"/>
                        <a:t>use of time and energy as </a:t>
                      </a:r>
                      <a:r>
                        <a:rPr lang="en-GB" sz="2000" b="1" baseline="0" dirty="0">
                          <a:solidFill>
                            <a:schemeClr val="tx1"/>
                          </a:solidFill>
                        </a:rPr>
                        <a:t>do not </a:t>
                      </a:r>
                      <a:r>
                        <a:rPr lang="en-GB" sz="2000" baseline="0" dirty="0"/>
                        <a:t>need to find a</a:t>
                      </a:r>
                      <a:r>
                        <a:rPr lang="en-GB" sz="2000" b="1" baseline="0" dirty="0">
                          <a:solidFill>
                            <a:schemeClr val="tx1"/>
                          </a:solidFill>
                        </a:rPr>
                        <a:t> mate. </a:t>
                      </a:r>
                      <a:endParaRPr lang="en-GB" sz="20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0840">
                <a:tc>
                  <a:txBody>
                    <a:bodyPr/>
                    <a:lstStyle/>
                    <a:p>
                      <a:r>
                        <a:rPr lang="en-GB" sz="2000" dirty="0"/>
                        <a:t>If the environment changes, variation will give a </a:t>
                      </a:r>
                      <a:r>
                        <a:rPr lang="en-GB" sz="2000" b="1" dirty="0">
                          <a:solidFill>
                            <a:schemeClr val="tx1"/>
                          </a:solidFill>
                        </a:rPr>
                        <a:t>survival advantage by natural selection</a:t>
                      </a:r>
                      <a:r>
                        <a:rPr lang="en-GB" sz="2000" dirty="0"/>
                        <a:t>. There is a better chance of at least some organisms surviving.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000" b="1" dirty="0">
                          <a:solidFill>
                            <a:schemeClr val="tx1"/>
                          </a:solidFill>
                        </a:rPr>
                        <a:t>Many identical offspring </a:t>
                      </a:r>
                      <a:r>
                        <a:rPr lang="en-GB" sz="2000" dirty="0"/>
                        <a:t>can</a:t>
                      </a:r>
                      <a:r>
                        <a:rPr lang="en-GB" sz="2000" baseline="0" dirty="0"/>
                        <a:t> be produced if conditions are favourable </a:t>
                      </a:r>
                      <a:r>
                        <a:rPr lang="en-GB" sz="2000" b="1" u="sng" baseline="0" dirty="0"/>
                        <a:t>however</a:t>
                      </a:r>
                      <a:r>
                        <a:rPr lang="en-GB" sz="2000" baseline="0" dirty="0"/>
                        <a:t> </a:t>
                      </a:r>
                      <a:r>
                        <a:rPr lang="en-GB" sz="2000" b="1" baseline="0" dirty="0"/>
                        <a:t>no variation </a:t>
                      </a:r>
                      <a:r>
                        <a:rPr lang="en-GB" sz="2000" baseline="0" dirty="0"/>
                        <a:t>in the population occurs making it </a:t>
                      </a:r>
                      <a:r>
                        <a:rPr lang="en-GB" sz="2000" b="1" baseline="0" dirty="0">
                          <a:solidFill>
                            <a:schemeClr val="tx1"/>
                          </a:solidFill>
                        </a:rPr>
                        <a:t>susceptible</a:t>
                      </a:r>
                      <a:r>
                        <a:rPr lang="en-GB" sz="2000" baseline="0" dirty="0"/>
                        <a:t> to </a:t>
                      </a:r>
                      <a:r>
                        <a:rPr lang="en-GB" sz="2000" b="1" baseline="0" dirty="0"/>
                        <a:t>pathogens</a:t>
                      </a:r>
                      <a:r>
                        <a:rPr lang="en-GB" sz="2000" baseline="0" dirty="0"/>
                        <a:t> or environmental change.</a:t>
                      </a: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70840">
                <a:tc>
                  <a:txBody>
                    <a:bodyPr/>
                    <a:lstStyle/>
                    <a:p>
                      <a:r>
                        <a:rPr lang="en-GB" sz="2000" b="1" dirty="0">
                          <a:solidFill>
                            <a:schemeClr val="tx1"/>
                          </a:solidFill>
                        </a:rPr>
                        <a:t>Natural selection </a:t>
                      </a:r>
                      <a:r>
                        <a:rPr lang="en-GB" sz="2000" dirty="0"/>
                        <a:t>can be </a:t>
                      </a:r>
                      <a:r>
                        <a:rPr lang="en-GB" sz="2000" b="1" dirty="0">
                          <a:solidFill>
                            <a:schemeClr val="tx1"/>
                          </a:solidFill>
                        </a:rPr>
                        <a:t>manipulated </a:t>
                      </a:r>
                      <a:r>
                        <a:rPr lang="en-GB" sz="2000" dirty="0"/>
                        <a:t>and sped up by </a:t>
                      </a:r>
                      <a:r>
                        <a:rPr lang="en-GB" sz="2000" b="1" dirty="0">
                          <a:solidFill>
                            <a:schemeClr val="tx1"/>
                          </a:solidFill>
                        </a:rPr>
                        <a:t>humans, using</a:t>
                      </a:r>
                      <a:r>
                        <a:rPr lang="en-GB" sz="2000" dirty="0"/>
                        <a:t> </a:t>
                      </a:r>
                      <a:r>
                        <a:rPr lang="en-GB" sz="2000" b="1" dirty="0">
                          <a:solidFill>
                            <a:schemeClr val="tx1"/>
                          </a:solidFill>
                        </a:rPr>
                        <a:t>selective</a:t>
                      </a:r>
                      <a:r>
                        <a:rPr lang="en-GB" sz="2000" b="1" baseline="0" dirty="0">
                          <a:solidFill>
                            <a:schemeClr val="tx1"/>
                          </a:solidFill>
                        </a:rPr>
                        <a:t> breeding </a:t>
                      </a:r>
                      <a:r>
                        <a:rPr lang="en-GB" sz="2000" baseline="0" dirty="0"/>
                        <a:t>to increase food production.</a:t>
                      </a:r>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000" dirty="0"/>
                        <a:t>Occurs</a:t>
                      </a:r>
                      <a:r>
                        <a:rPr lang="en-GB" sz="2000" b="1" dirty="0">
                          <a:solidFill>
                            <a:schemeClr val="tx1"/>
                          </a:solidFill>
                        </a:rPr>
                        <a:t> faster</a:t>
                      </a:r>
                      <a:r>
                        <a:rPr lang="en-GB" sz="2000" dirty="0"/>
                        <a:t> than sexual reproduction.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11133052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p:cNvPicPr>
            <a:picLocks noChangeAspect="1" noChangeArrowheads="1"/>
          </p:cNvPicPr>
          <p:nvPr/>
        </p:nvPicPr>
        <p:blipFill>
          <a:blip r:embed="rId3" cstate="print"/>
          <a:srcRect/>
          <a:stretch>
            <a:fillRect/>
          </a:stretch>
        </p:blipFill>
        <p:spPr bwMode="auto">
          <a:xfrm>
            <a:off x="1763687" y="4149080"/>
            <a:ext cx="1158107" cy="2376264"/>
          </a:xfrm>
          <a:prstGeom prst="rect">
            <a:avLst/>
          </a:prstGeom>
          <a:noFill/>
          <a:ln w="9525">
            <a:noFill/>
            <a:miter lim="800000"/>
            <a:headEnd/>
            <a:tailEnd/>
          </a:ln>
        </p:spPr>
      </p:pic>
      <p:sp>
        <p:nvSpPr>
          <p:cNvPr id="2" name="Title 1"/>
          <p:cNvSpPr>
            <a:spLocks noGrp="1"/>
          </p:cNvSpPr>
          <p:nvPr>
            <p:ph type="ctrTitle"/>
          </p:nvPr>
        </p:nvSpPr>
        <p:spPr>
          <a:xfrm>
            <a:off x="539552" y="35655"/>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br>
              <a:rPr lang="en-US" sz="2400" b="1" dirty="0">
                <a:solidFill>
                  <a:schemeClr val="accent6"/>
                </a:solidFill>
              </a:rPr>
            </a:br>
            <a:r>
              <a:rPr lang="en-US" sz="2400" b="1" dirty="0">
                <a:solidFill>
                  <a:schemeClr val="accent6"/>
                </a:solidFill>
              </a:rPr>
              <a:t>Genetics part 1 </a:t>
            </a:r>
            <a:r>
              <a:rPr lang="en-US" b="1" dirty="0">
                <a:solidFill>
                  <a:schemeClr val="accent6"/>
                </a:solidFill>
              </a:rPr>
              <a:t>Sexual and asexual reproduction (biology only)</a:t>
            </a:r>
            <a:br>
              <a:rPr lang="en-US" sz="2400" b="1" dirty="0">
                <a:solidFill>
                  <a:schemeClr val="accent6"/>
                </a:solidFill>
              </a:rPr>
            </a:br>
            <a:endParaRPr lang="en-GB" sz="2400" b="1" dirty="0">
              <a:solidFill>
                <a:schemeClr val="accent6"/>
              </a:solidFill>
            </a:endParaRPr>
          </a:p>
        </p:txBody>
      </p:sp>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8" name="TextBox 7"/>
          <p:cNvSpPr txBox="1"/>
          <p:nvPr/>
        </p:nvSpPr>
        <p:spPr>
          <a:xfrm>
            <a:off x="3635896" y="1052736"/>
            <a:ext cx="432048" cy="369332"/>
          </a:xfrm>
          <a:prstGeom prst="rect">
            <a:avLst/>
          </a:prstGeom>
          <a:noFill/>
        </p:spPr>
        <p:txBody>
          <a:bodyPr wrap="square" rtlCol="0">
            <a:spAutoFit/>
          </a:bodyPr>
          <a:lstStyle/>
          <a:p>
            <a:r>
              <a:rPr lang="en-GB" dirty="0">
                <a:solidFill>
                  <a:schemeClr val="bg1"/>
                </a:solidFill>
              </a:rPr>
              <a:t>A</a:t>
            </a:r>
          </a:p>
        </p:txBody>
      </p:sp>
      <p:sp>
        <p:nvSpPr>
          <p:cNvPr id="12" name="TextBox 11"/>
          <p:cNvSpPr txBox="1"/>
          <p:nvPr/>
        </p:nvSpPr>
        <p:spPr>
          <a:xfrm>
            <a:off x="5868144" y="1052736"/>
            <a:ext cx="432048" cy="369332"/>
          </a:xfrm>
          <a:prstGeom prst="rect">
            <a:avLst/>
          </a:prstGeom>
          <a:noFill/>
        </p:spPr>
        <p:txBody>
          <a:bodyPr wrap="square" rtlCol="0">
            <a:spAutoFit/>
          </a:bodyPr>
          <a:lstStyle/>
          <a:p>
            <a:r>
              <a:rPr lang="en-GB" dirty="0">
                <a:solidFill>
                  <a:schemeClr val="bg1"/>
                </a:solidFill>
              </a:rPr>
              <a:t>B</a:t>
            </a:r>
          </a:p>
        </p:txBody>
      </p:sp>
      <p:sp>
        <p:nvSpPr>
          <p:cNvPr id="14" name="TextBox 13"/>
          <p:cNvSpPr txBox="1"/>
          <p:nvPr/>
        </p:nvSpPr>
        <p:spPr>
          <a:xfrm>
            <a:off x="7812360" y="1052736"/>
            <a:ext cx="432048" cy="369332"/>
          </a:xfrm>
          <a:prstGeom prst="rect">
            <a:avLst/>
          </a:prstGeom>
          <a:noFill/>
        </p:spPr>
        <p:txBody>
          <a:bodyPr wrap="square" rtlCol="0">
            <a:spAutoFit/>
          </a:bodyPr>
          <a:lstStyle/>
          <a:p>
            <a:r>
              <a:rPr lang="en-GB" dirty="0">
                <a:solidFill>
                  <a:schemeClr val="bg1"/>
                </a:solidFill>
              </a:rPr>
              <a:t>C</a:t>
            </a:r>
          </a:p>
        </p:txBody>
      </p:sp>
      <p:sp>
        <p:nvSpPr>
          <p:cNvPr id="13" name="TextBox 12"/>
          <p:cNvSpPr txBox="1"/>
          <p:nvPr/>
        </p:nvSpPr>
        <p:spPr>
          <a:xfrm>
            <a:off x="179512" y="692696"/>
            <a:ext cx="8856984" cy="769441"/>
          </a:xfrm>
          <a:prstGeom prst="rect">
            <a:avLst/>
          </a:prstGeom>
          <a:noFill/>
        </p:spPr>
        <p:txBody>
          <a:bodyPr wrap="square" rtlCol="0">
            <a:spAutoFit/>
          </a:bodyPr>
          <a:lstStyle/>
          <a:p>
            <a:pPr algn="ctr"/>
            <a:r>
              <a:rPr lang="en-GB" sz="2200" dirty="0"/>
              <a:t>There are advantages to sexual and asexual reproduction, so some organisms </a:t>
            </a:r>
            <a:r>
              <a:rPr lang="en-GB" sz="2200" b="1" dirty="0">
                <a:solidFill>
                  <a:schemeClr val="accent6">
                    <a:lumMod val="75000"/>
                  </a:schemeClr>
                </a:solidFill>
              </a:rPr>
              <a:t>reproduce using both methods </a:t>
            </a:r>
            <a:r>
              <a:rPr lang="en-GB" sz="2200" dirty="0"/>
              <a:t>depending on the circumstances. </a:t>
            </a:r>
          </a:p>
        </p:txBody>
      </p:sp>
      <p:graphicFrame>
        <p:nvGraphicFramePr>
          <p:cNvPr id="15" name="Table 14"/>
          <p:cNvGraphicFramePr>
            <a:graphicFrameLocks noGrp="1"/>
          </p:cNvGraphicFramePr>
          <p:nvPr>
            <p:extLst>
              <p:ext uri="{D42A27DB-BD31-4B8C-83A1-F6EECF244321}">
                <p14:modId xmlns:p14="http://schemas.microsoft.com/office/powerpoint/2010/main" val="258834526"/>
              </p:ext>
            </p:extLst>
          </p:nvPr>
        </p:nvGraphicFramePr>
        <p:xfrm>
          <a:off x="467544" y="1556792"/>
          <a:ext cx="8280920" cy="2361768"/>
        </p:xfrm>
        <a:graphic>
          <a:graphicData uri="http://schemas.openxmlformats.org/drawingml/2006/table">
            <a:tbl>
              <a:tblPr firstRow="1" bandRow="1">
                <a:tableStyleId>{5940675A-B579-460E-94D1-54222C63F5DA}</a:tableStyleId>
              </a:tblPr>
              <a:tblGrid>
                <a:gridCol w="1619516">
                  <a:extLst>
                    <a:ext uri="{9D8B030D-6E8A-4147-A177-3AD203B41FA5}">
                      <a16:colId xmlns:a16="http://schemas.microsoft.com/office/drawing/2014/main" val="20001"/>
                    </a:ext>
                  </a:extLst>
                </a:gridCol>
                <a:gridCol w="2268916">
                  <a:extLst>
                    <a:ext uri="{9D8B030D-6E8A-4147-A177-3AD203B41FA5}">
                      <a16:colId xmlns:a16="http://schemas.microsoft.com/office/drawing/2014/main" val="20002"/>
                    </a:ext>
                  </a:extLst>
                </a:gridCol>
                <a:gridCol w="4392488">
                  <a:extLst>
                    <a:ext uri="{9D8B030D-6E8A-4147-A177-3AD203B41FA5}">
                      <a16:colId xmlns:a16="http://schemas.microsoft.com/office/drawing/2014/main" val="20003"/>
                    </a:ext>
                  </a:extLst>
                </a:gridCol>
              </a:tblGrid>
              <a:tr h="1224136">
                <a:tc>
                  <a:txBody>
                    <a:bodyPr/>
                    <a:lstStyle/>
                    <a:p>
                      <a:pPr algn="ctr"/>
                      <a:r>
                        <a:rPr lang="en-GB" sz="2000" b="1" i="1" dirty="0">
                          <a:solidFill>
                            <a:schemeClr val="accent2">
                              <a:lumMod val="75000"/>
                            </a:schemeClr>
                          </a:solidFill>
                        </a:rPr>
                        <a:t>Malarial</a:t>
                      </a:r>
                      <a:r>
                        <a:rPr lang="en-GB" sz="2000" b="1" i="1" baseline="0" dirty="0">
                          <a:solidFill>
                            <a:schemeClr val="accent2">
                              <a:lumMod val="75000"/>
                            </a:schemeClr>
                          </a:solidFill>
                        </a:rPr>
                        <a:t> parasites</a:t>
                      </a:r>
                      <a:endParaRPr lang="en-GB" sz="2000" b="1" i="1" dirty="0">
                        <a:solidFill>
                          <a:schemeClr val="accent2">
                            <a:lumMod val="75000"/>
                          </a:schemeClr>
                        </a:solidFill>
                      </a:endParaRPr>
                    </a:p>
                  </a:txBody>
                  <a:tcPr anchor="ctr"/>
                </a:tc>
                <a:tc>
                  <a:txBody>
                    <a:bodyPr/>
                    <a:lstStyle/>
                    <a:p>
                      <a:pPr algn="ctr"/>
                      <a:endParaRPr lang="en-GB" sz="2000" dirty="0"/>
                    </a:p>
                  </a:txBody>
                  <a:tcPr anchor="ctr"/>
                </a:tc>
                <a:tc>
                  <a:txBody>
                    <a:bodyPr/>
                    <a:lstStyle/>
                    <a:p>
                      <a:pPr algn="ctr"/>
                      <a:r>
                        <a:rPr lang="en-GB" sz="2000" dirty="0"/>
                        <a:t>Reproduce </a:t>
                      </a:r>
                      <a:r>
                        <a:rPr lang="en-GB" sz="2000" b="1" dirty="0">
                          <a:solidFill>
                            <a:schemeClr val="accent6">
                              <a:lumMod val="50000"/>
                            </a:schemeClr>
                          </a:solidFill>
                        </a:rPr>
                        <a:t>asexually</a:t>
                      </a:r>
                      <a:r>
                        <a:rPr lang="en-GB" sz="2000" baseline="0" dirty="0"/>
                        <a:t> in the </a:t>
                      </a:r>
                      <a:r>
                        <a:rPr lang="en-GB" sz="2000" b="1" baseline="0" dirty="0">
                          <a:solidFill>
                            <a:schemeClr val="accent6">
                              <a:lumMod val="50000"/>
                            </a:schemeClr>
                          </a:solidFill>
                        </a:rPr>
                        <a:t>human </a:t>
                      </a:r>
                      <a:r>
                        <a:rPr lang="en-GB" sz="2000" baseline="0" dirty="0"/>
                        <a:t>host, but </a:t>
                      </a:r>
                      <a:r>
                        <a:rPr lang="en-GB" sz="2000" b="1" baseline="0" dirty="0">
                          <a:solidFill>
                            <a:schemeClr val="accent6">
                              <a:lumMod val="50000"/>
                            </a:schemeClr>
                          </a:solidFill>
                        </a:rPr>
                        <a:t>sexually</a:t>
                      </a:r>
                      <a:r>
                        <a:rPr lang="en-GB" sz="2000" baseline="0" dirty="0"/>
                        <a:t> inside a </a:t>
                      </a:r>
                      <a:r>
                        <a:rPr lang="en-GB" sz="2000" b="1" baseline="0" dirty="0">
                          <a:solidFill>
                            <a:schemeClr val="accent6">
                              <a:lumMod val="50000"/>
                            </a:schemeClr>
                          </a:solidFill>
                        </a:rPr>
                        <a:t>mosquito</a:t>
                      </a:r>
                      <a:r>
                        <a:rPr lang="en-GB" sz="2000" baseline="0" dirty="0"/>
                        <a:t>.</a:t>
                      </a:r>
                    </a:p>
                    <a:p>
                      <a:pPr algn="ctr"/>
                      <a:endParaRPr lang="en-GB" sz="2000" dirty="0"/>
                    </a:p>
                  </a:txBody>
                  <a:tcPr anchor="ctr"/>
                </a:tc>
                <a:extLst>
                  <a:ext uri="{0D108BD9-81ED-4DB2-BD59-A6C34878D82A}">
                    <a16:rowId xmlns:a16="http://schemas.microsoft.com/office/drawing/2014/main" val="10000"/>
                  </a:ext>
                </a:extLst>
              </a:tr>
              <a:tr h="1137632">
                <a:tc>
                  <a:txBody>
                    <a:bodyPr/>
                    <a:lstStyle/>
                    <a:p>
                      <a:pPr algn="ctr"/>
                      <a:r>
                        <a:rPr lang="en-GB" sz="2000" b="1" i="1" dirty="0">
                          <a:solidFill>
                            <a:schemeClr val="accent2">
                              <a:lumMod val="75000"/>
                            </a:schemeClr>
                          </a:solidFill>
                        </a:rPr>
                        <a:t>Fungi</a:t>
                      </a:r>
                    </a:p>
                  </a:txBody>
                  <a:tcPr anchor="ctr"/>
                </a:tc>
                <a:tc>
                  <a:txBody>
                    <a:bodyPr/>
                    <a:lstStyle/>
                    <a:p>
                      <a:pPr algn="ctr"/>
                      <a:endParaRPr lang="en-GB" sz="2000" dirty="0"/>
                    </a:p>
                    <a:p>
                      <a:pPr algn="ctr"/>
                      <a:endParaRPr lang="en-GB" sz="2000" dirty="0"/>
                    </a:p>
                  </a:txBody>
                  <a:tcPr anchor="ctr"/>
                </a:tc>
                <a:tc>
                  <a:txBody>
                    <a:bodyPr/>
                    <a:lstStyle/>
                    <a:p>
                      <a:pPr algn="ctr"/>
                      <a:r>
                        <a:rPr lang="en-GB" sz="2000" dirty="0"/>
                        <a:t>Reproduce </a:t>
                      </a:r>
                      <a:r>
                        <a:rPr lang="en-GB" sz="2000" b="1" dirty="0">
                          <a:solidFill>
                            <a:schemeClr val="accent6">
                              <a:lumMod val="50000"/>
                            </a:schemeClr>
                          </a:solidFill>
                        </a:rPr>
                        <a:t>asexually</a:t>
                      </a:r>
                      <a:r>
                        <a:rPr lang="en-GB" sz="2000" dirty="0"/>
                        <a:t> by </a:t>
                      </a:r>
                      <a:r>
                        <a:rPr lang="en-GB" sz="2000" b="1" dirty="0">
                          <a:solidFill>
                            <a:schemeClr val="accent6">
                              <a:lumMod val="50000"/>
                            </a:schemeClr>
                          </a:solidFill>
                        </a:rPr>
                        <a:t>spores</a:t>
                      </a:r>
                      <a:r>
                        <a:rPr lang="en-GB" sz="2000" dirty="0"/>
                        <a:t>, and </a:t>
                      </a:r>
                      <a:r>
                        <a:rPr lang="en-GB" sz="2000" b="1" dirty="0">
                          <a:solidFill>
                            <a:schemeClr val="accent6">
                              <a:lumMod val="50000"/>
                            </a:schemeClr>
                          </a:solidFill>
                        </a:rPr>
                        <a:t>sexually</a:t>
                      </a:r>
                      <a:r>
                        <a:rPr lang="en-GB" sz="2000" dirty="0"/>
                        <a:t> to give </a:t>
                      </a:r>
                      <a:r>
                        <a:rPr lang="en-GB" sz="2000" b="1" dirty="0">
                          <a:solidFill>
                            <a:schemeClr val="accent6">
                              <a:lumMod val="50000"/>
                            </a:schemeClr>
                          </a:solidFill>
                        </a:rPr>
                        <a:t>variation</a:t>
                      </a:r>
                      <a:r>
                        <a:rPr lang="en-GB" sz="2000" dirty="0"/>
                        <a:t>.</a:t>
                      </a:r>
                    </a:p>
                    <a:p>
                      <a:pPr algn="ctr"/>
                      <a:endParaRPr lang="en-GB" sz="2000" dirty="0"/>
                    </a:p>
                  </a:txBody>
                  <a:tcPr anchor="ctr"/>
                </a:tc>
                <a:extLst>
                  <a:ext uri="{0D108BD9-81ED-4DB2-BD59-A6C34878D82A}">
                    <a16:rowId xmlns:a16="http://schemas.microsoft.com/office/drawing/2014/main" val="10001"/>
                  </a:ext>
                </a:extLst>
              </a:tr>
            </a:tbl>
          </a:graphicData>
        </a:graphic>
      </p:graphicFrame>
      <p:pic>
        <p:nvPicPr>
          <p:cNvPr id="1026" name="Picture 2"/>
          <p:cNvPicPr>
            <a:picLocks noChangeAspect="1" noChangeArrowheads="1"/>
          </p:cNvPicPr>
          <p:nvPr/>
        </p:nvPicPr>
        <p:blipFill>
          <a:blip r:embed="rId4" cstate="print"/>
          <a:srcRect/>
          <a:stretch>
            <a:fillRect/>
          </a:stretch>
        </p:blipFill>
        <p:spPr bwMode="auto">
          <a:xfrm>
            <a:off x="2555776" y="1556792"/>
            <a:ext cx="1404000" cy="1197660"/>
          </a:xfrm>
          <a:prstGeom prst="ellipse">
            <a:avLst/>
          </a:prstGeom>
          <a:ln>
            <a:noFill/>
          </a:ln>
          <a:effectLst>
            <a:softEdge rad="112500"/>
          </a:effectLst>
        </p:spPr>
      </p:pic>
      <p:pic>
        <p:nvPicPr>
          <p:cNvPr id="1027" name="Picture 3"/>
          <p:cNvPicPr>
            <a:picLocks noChangeAspect="1" noChangeArrowheads="1"/>
          </p:cNvPicPr>
          <p:nvPr/>
        </p:nvPicPr>
        <p:blipFill>
          <a:blip r:embed="rId5" cstate="print"/>
          <a:srcRect/>
          <a:stretch>
            <a:fillRect/>
          </a:stretch>
        </p:blipFill>
        <p:spPr bwMode="auto">
          <a:xfrm>
            <a:off x="2627784" y="2780928"/>
            <a:ext cx="1196294" cy="1188000"/>
          </a:xfrm>
          <a:prstGeom prst="ellipse">
            <a:avLst/>
          </a:prstGeom>
          <a:ln>
            <a:noFill/>
          </a:ln>
          <a:effectLst>
            <a:softEdge rad="112500"/>
          </a:effectLst>
        </p:spPr>
      </p:pic>
      <p:sp>
        <p:nvSpPr>
          <p:cNvPr id="18" name="TextBox 17"/>
          <p:cNvSpPr txBox="1"/>
          <p:nvPr/>
        </p:nvSpPr>
        <p:spPr>
          <a:xfrm>
            <a:off x="2807804" y="4234284"/>
            <a:ext cx="1512168" cy="1938992"/>
          </a:xfrm>
          <a:prstGeom prst="rect">
            <a:avLst/>
          </a:prstGeom>
          <a:noFill/>
        </p:spPr>
        <p:txBody>
          <a:bodyPr wrap="square" rtlCol="0">
            <a:spAutoFit/>
          </a:bodyPr>
          <a:lstStyle/>
          <a:p>
            <a:r>
              <a:rPr lang="en-GB" sz="2000" dirty="0"/>
              <a:t>Daffodils also reproduce </a:t>
            </a:r>
            <a:r>
              <a:rPr lang="en-GB" sz="2000" b="1" dirty="0">
                <a:solidFill>
                  <a:schemeClr val="accent6">
                    <a:lumMod val="50000"/>
                  </a:schemeClr>
                </a:solidFill>
              </a:rPr>
              <a:t>asexually</a:t>
            </a:r>
            <a:r>
              <a:rPr lang="en-GB" sz="2000" dirty="0"/>
              <a:t> by </a:t>
            </a:r>
            <a:r>
              <a:rPr lang="en-GB" sz="2000" b="1" dirty="0">
                <a:solidFill>
                  <a:schemeClr val="accent6">
                    <a:lumMod val="50000"/>
                  </a:schemeClr>
                </a:solidFill>
              </a:rPr>
              <a:t>bulb division</a:t>
            </a:r>
            <a:r>
              <a:rPr lang="en-GB" sz="2000" dirty="0"/>
              <a:t>.</a:t>
            </a:r>
          </a:p>
        </p:txBody>
      </p:sp>
      <p:sp>
        <p:nvSpPr>
          <p:cNvPr id="20" name="Rectangle 19"/>
          <p:cNvSpPr/>
          <p:nvPr/>
        </p:nvSpPr>
        <p:spPr>
          <a:xfrm>
            <a:off x="395536" y="4077072"/>
            <a:ext cx="1656184" cy="2246769"/>
          </a:xfrm>
          <a:prstGeom prst="rect">
            <a:avLst/>
          </a:prstGeom>
        </p:spPr>
        <p:txBody>
          <a:bodyPr wrap="square">
            <a:spAutoFit/>
          </a:bodyPr>
          <a:lstStyle/>
          <a:p>
            <a:pPr lvl="0"/>
            <a:r>
              <a:rPr lang="en-GB" sz="2000" dirty="0">
                <a:solidFill>
                  <a:prstClr val="black"/>
                </a:solidFill>
              </a:rPr>
              <a:t>When </a:t>
            </a:r>
            <a:r>
              <a:rPr lang="en-GB" sz="2000" b="1" dirty="0">
                <a:solidFill>
                  <a:schemeClr val="accent6">
                    <a:lumMod val="50000"/>
                  </a:schemeClr>
                </a:solidFill>
              </a:rPr>
              <a:t>daffodils </a:t>
            </a:r>
            <a:r>
              <a:rPr lang="en-GB" sz="2000" dirty="0">
                <a:solidFill>
                  <a:prstClr val="black"/>
                </a:solidFill>
              </a:rPr>
              <a:t>flower</a:t>
            </a:r>
          </a:p>
          <a:p>
            <a:pPr lvl="0"/>
            <a:r>
              <a:rPr lang="en-GB" sz="2000" dirty="0">
                <a:solidFill>
                  <a:prstClr val="black"/>
                </a:solidFill>
              </a:rPr>
              <a:t>they produce </a:t>
            </a:r>
            <a:r>
              <a:rPr lang="en-GB" sz="2000" b="1" dirty="0">
                <a:solidFill>
                  <a:schemeClr val="accent6">
                    <a:lumMod val="50000"/>
                  </a:schemeClr>
                </a:solidFill>
              </a:rPr>
              <a:t>seeds</a:t>
            </a:r>
            <a:r>
              <a:rPr lang="en-GB" sz="2000" dirty="0">
                <a:solidFill>
                  <a:prstClr val="black"/>
                </a:solidFill>
              </a:rPr>
              <a:t>. </a:t>
            </a:r>
          </a:p>
          <a:p>
            <a:pPr lvl="0"/>
            <a:r>
              <a:rPr lang="en-GB" sz="2000" dirty="0">
                <a:solidFill>
                  <a:prstClr val="black"/>
                </a:solidFill>
              </a:rPr>
              <a:t>This is </a:t>
            </a:r>
            <a:r>
              <a:rPr lang="en-GB" sz="2000" b="1" dirty="0">
                <a:solidFill>
                  <a:schemeClr val="accent6">
                    <a:lumMod val="50000"/>
                  </a:schemeClr>
                </a:solidFill>
              </a:rPr>
              <a:t>sexual </a:t>
            </a:r>
            <a:r>
              <a:rPr lang="en-GB" sz="2000" dirty="0">
                <a:solidFill>
                  <a:prstClr val="black"/>
                </a:solidFill>
              </a:rPr>
              <a:t>reproduction. </a:t>
            </a:r>
          </a:p>
        </p:txBody>
      </p:sp>
      <p:pic>
        <p:nvPicPr>
          <p:cNvPr id="1031" name="Picture 7"/>
          <p:cNvPicPr>
            <a:picLocks noChangeAspect="1" noChangeArrowheads="1"/>
          </p:cNvPicPr>
          <p:nvPr/>
        </p:nvPicPr>
        <p:blipFill>
          <a:blip r:embed="rId6" cstate="print"/>
          <a:srcRect/>
          <a:stretch>
            <a:fillRect/>
          </a:stretch>
        </p:blipFill>
        <p:spPr bwMode="auto">
          <a:xfrm>
            <a:off x="4289945" y="4219208"/>
            <a:ext cx="2226272" cy="2263497"/>
          </a:xfrm>
          <a:prstGeom prst="rect">
            <a:avLst/>
          </a:prstGeom>
          <a:noFill/>
          <a:ln w="9525">
            <a:noFill/>
            <a:miter lim="800000"/>
            <a:headEnd/>
            <a:tailEnd/>
          </a:ln>
        </p:spPr>
      </p:pic>
      <p:sp>
        <p:nvSpPr>
          <p:cNvPr id="24" name="TextBox 23"/>
          <p:cNvSpPr txBox="1"/>
          <p:nvPr/>
        </p:nvSpPr>
        <p:spPr>
          <a:xfrm>
            <a:off x="6516216" y="4005064"/>
            <a:ext cx="2520280" cy="2554545"/>
          </a:xfrm>
          <a:prstGeom prst="rect">
            <a:avLst/>
          </a:prstGeom>
          <a:noFill/>
        </p:spPr>
        <p:txBody>
          <a:bodyPr wrap="square" rtlCol="0">
            <a:spAutoFit/>
          </a:bodyPr>
          <a:lstStyle/>
          <a:p>
            <a:r>
              <a:rPr lang="en-GB" sz="2000" b="1" dirty="0">
                <a:solidFill>
                  <a:schemeClr val="accent6">
                    <a:lumMod val="50000"/>
                  </a:schemeClr>
                </a:solidFill>
              </a:rPr>
              <a:t>Strawberry </a:t>
            </a:r>
            <a:r>
              <a:rPr lang="en-GB" sz="2000" dirty="0"/>
              <a:t>plants produce </a:t>
            </a:r>
            <a:r>
              <a:rPr lang="en-GB" sz="2000" b="1" dirty="0">
                <a:solidFill>
                  <a:schemeClr val="accent6">
                    <a:lumMod val="50000"/>
                  </a:schemeClr>
                </a:solidFill>
              </a:rPr>
              <a:t>seeds sexually </a:t>
            </a:r>
            <a:r>
              <a:rPr lang="en-GB" sz="2000" dirty="0"/>
              <a:t>and reproduce </a:t>
            </a:r>
            <a:r>
              <a:rPr lang="en-GB" sz="2000" b="1" dirty="0">
                <a:solidFill>
                  <a:schemeClr val="accent6">
                    <a:lumMod val="50000"/>
                  </a:schemeClr>
                </a:solidFill>
              </a:rPr>
              <a:t>asexually </a:t>
            </a:r>
            <a:r>
              <a:rPr lang="en-GB" sz="2000" dirty="0"/>
              <a:t>using </a:t>
            </a:r>
            <a:r>
              <a:rPr lang="en-GB" sz="2000" b="1" dirty="0">
                <a:solidFill>
                  <a:schemeClr val="accent6">
                    <a:lumMod val="50000"/>
                  </a:schemeClr>
                </a:solidFill>
              </a:rPr>
              <a:t>runners</a:t>
            </a:r>
            <a:r>
              <a:rPr lang="en-GB" sz="2000" dirty="0"/>
              <a:t>. A genetically identical plant forms at the end of the runner.</a:t>
            </a:r>
          </a:p>
        </p:txBody>
      </p:sp>
      <p:sp>
        <p:nvSpPr>
          <p:cNvPr id="19" name="TextBox 18"/>
          <p:cNvSpPr txBox="1"/>
          <p:nvPr/>
        </p:nvSpPr>
        <p:spPr>
          <a:xfrm>
            <a:off x="6300192" y="2420888"/>
            <a:ext cx="1008112" cy="369332"/>
          </a:xfrm>
          <a:prstGeom prst="rect">
            <a:avLst/>
          </a:prstGeom>
          <a:noFill/>
        </p:spPr>
        <p:txBody>
          <a:bodyPr wrap="square" rtlCol="0">
            <a:spAutoFit/>
          </a:bodyPr>
          <a:lstStyle/>
          <a:p>
            <a:r>
              <a:rPr lang="en-GB" dirty="0">
                <a:hlinkClick r:id="rId7"/>
              </a:rPr>
              <a:t>Video</a:t>
            </a:r>
            <a:r>
              <a:rPr lang="en-GB" dirty="0"/>
              <a:t>  </a:t>
            </a:r>
          </a:p>
        </p:txBody>
      </p:sp>
    </p:spTree>
    <p:extLst>
      <p:ext uri="{BB962C8B-B14F-4D97-AF65-F5344CB8AC3E}">
        <p14:creationId xmlns:p14="http://schemas.microsoft.com/office/powerpoint/2010/main" val="11133052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19672" y="35655"/>
            <a:ext cx="7524328"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Genetics part 1 – Meiosis</a:t>
            </a:r>
            <a:endParaRPr lang="en-GB" sz="2400" b="1" dirty="0">
              <a:solidFill>
                <a:schemeClr val="accent6"/>
              </a:solidFill>
            </a:endParaRPr>
          </a:p>
        </p:txBody>
      </p:sp>
      <p:sp>
        <p:nvSpPr>
          <p:cNvPr id="8" name="TextBox 7"/>
          <p:cNvSpPr txBox="1"/>
          <p:nvPr/>
        </p:nvSpPr>
        <p:spPr>
          <a:xfrm>
            <a:off x="-180528" y="1196752"/>
            <a:ext cx="5046028" cy="1569660"/>
          </a:xfrm>
          <a:prstGeom prst="rect">
            <a:avLst/>
          </a:prstGeom>
          <a:noFill/>
          <a:ln>
            <a:noFill/>
          </a:ln>
        </p:spPr>
        <p:style>
          <a:lnRef idx="1">
            <a:schemeClr val="accent6"/>
          </a:lnRef>
          <a:fillRef idx="2">
            <a:schemeClr val="accent6"/>
          </a:fillRef>
          <a:effectRef idx="1">
            <a:schemeClr val="accent6"/>
          </a:effectRef>
          <a:fontRef idx="minor">
            <a:schemeClr val="dk1"/>
          </a:fontRef>
        </p:style>
        <p:txBody>
          <a:bodyPr wrap="square" rtlCol="0">
            <a:spAutoFit/>
          </a:bodyPr>
          <a:lstStyle/>
          <a:p>
            <a:pPr algn="ctr"/>
            <a:endParaRPr lang="en-US" sz="2800" b="1" dirty="0"/>
          </a:p>
          <a:p>
            <a:pPr algn="ctr"/>
            <a:endParaRPr lang="en-US" sz="2800" b="1" dirty="0"/>
          </a:p>
          <a:p>
            <a:pPr algn="ctr"/>
            <a:endParaRPr lang="en-US" sz="2800" b="1" dirty="0"/>
          </a:p>
          <a:p>
            <a:pPr algn="ctr"/>
            <a:endParaRPr lang="en-US" sz="1200" dirty="0"/>
          </a:p>
        </p:txBody>
      </p:sp>
      <p:sp>
        <p:nvSpPr>
          <p:cNvPr id="11" name="TextBox 10"/>
          <p:cNvSpPr txBox="1"/>
          <p:nvPr/>
        </p:nvSpPr>
        <p:spPr>
          <a:xfrm>
            <a:off x="5292080" y="4370328"/>
            <a:ext cx="3384376" cy="1938992"/>
          </a:xfrm>
          <a:prstGeom prst="rect">
            <a:avLst/>
          </a:prstGeom>
          <a:noFill/>
          <a:ln>
            <a:solidFill>
              <a:schemeClr val="accent6">
                <a:lumMod val="50000"/>
              </a:schemeClr>
            </a:solidFill>
          </a:ln>
          <a:effectLst/>
        </p:spPr>
        <p:txBody>
          <a:bodyPr wrap="square" rtlCol="0">
            <a:spAutoFit/>
          </a:bodyPr>
          <a:lstStyle/>
          <a:p>
            <a:pPr algn="ctr"/>
            <a:r>
              <a:rPr lang="en-GB" sz="2400" dirty="0"/>
              <a:t>This brother and sister have the same parents, but they look different. They show </a:t>
            </a:r>
            <a:r>
              <a:rPr lang="en-GB" sz="2400" b="1" dirty="0"/>
              <a:t>variation</a:t>
            </a:r>
            <a:r>
              <a:rPr lang="en-GB" sz="2400" dirty="0"/>
              <a:t> because of meiosis.</a:t>
            </a:r>
          </a:p>
        </p:txBody>
      </p:sp>
      <p:pic>
        <p:nvPicPr>
          <p:cNvPr id="12" name="Picture 11" descr="ThinkstockPhotos-481716364siblings.jpg"/>
          <p:cNvPicPr>
            <a:picLocks noChangeAspect="1"/>
          </p:cNvPicPr>
          <p:nvPr/>
        </p:nvPicPr>
        <p:blipFill>
          <a:blip r:embed="rId3" cstate="print"/>
          <a:stretch>
            <a:fillRect/>
          </a:stretch>
        </p:blipFill>
        <p:spPr>
          <a:xfrm>
            <a:off x="5292080" y="1916832"/>
            <a:ext cx="3384376" cy="2257810"/>
          </a:xfrm>
          <a:prstGeom prst="rect">
            <a:avLst/>
          </a:prstGeom>
          <a:ln>
            <a:solidFill>
              <a:schemeClr val="accent6">
                <a:lumMod val="50000"/>
              </a:schemeClr>
            </a:solidFill>
          </a:ln>
        </p:spPr>
      </p:pic>
      <p:sp>
        <p:nvSpPr>
          <p:cNvPr id="14" name="TextBox 13"/>
          <p:cNvSpPr txBox="1"/>
          <p:nvPr/>
        </p:nvSpPr>
        <p:spPr>
          <a:xfrm>
            <a:off x="179512" y="908720"/>
            <a:ext cx="8712968" cy="830997"/>
          </a:xfrm>
          <a:prstGeom prst="rect">
            <a:avLst/>
          </a:prstGeom>
          <a:solidFill>
            <a:schemeClr val="accent6">
              <a:lumMod val="60000"/>
              <a:lumOff val="4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spAutoFit/>
          </a:bodyPr>
          <a:lstStyle/>
          <a:p>
            <a:pPr algn="ctr"/>
            <a:r>
              <a:rPr lang="en-GB" sz="2400" b="1" dirty="0"/>
              <a:t>Meiosis</a:t>
            </a:r>
            <a:r>
              <a:rPr lang="en-GB" sz="2400" dirty="0"/>
              <a:t> leads to </a:t>
            </a:r>
            <a:r>
              <a:rPr lang="en-GB" sz="2400" b="1" dirty="0"/>
              <a:t>non identical </a:t>
            </a:r>
            <a:r>
              <a:rPr lang="en-GB" sz="2400" dirty="0"/>
              <a:t>cells being formed.</a:t>
            </a:r>
          </a:p>
          <a:p>
            <a:pPr algn="ctr"/>
            <a:r>
              <a:rPr lang="en-GB" sz="2400" dirty="0"/>
              <a:t> </a:t>
            </a:r>
            <a:r>
              <a:rPr lang="en-GB" sz="2400" b="1" dirty="0"/>
              <a:t>Mitosis</a:t>
            </a:r>
            <a:r>
              <a:rPr lang="en-GB" sz="2400" dirty="0"/>
              <a:t> leads to </a:t>
            </a:r>
            <a:r>
              <a:rPr lang="en-GB" sz="2400" b="1" dirty="0"/>
              <a:t>identical</a:t>
            </a:r>
            <a:r>
              <a:rPr lang="en-GB" sz="2400" dirty="0"/>
              <a:t> cells (clones) being formed.</a:t>
            </a:r>
          </a:p>
        </p:txBody>
      </p:sp>
      <p:sp>
        <p:nvSpPr>
          <p:cNvPr id="16" name="TextBox 15"/>
          <p:cNvSpPr txBox="1"/>
          <p:nvPr/>
        </p:nvSpPr>
        <p:spPr>
          <a:xfrm>
            <a:off x="251520" y="1916832"/>
            <a:ext cx="4752528" cy="4524315"/>
          </a:xfrm>
          <a:prstGeom prst="rect">
            <a:avLst/>
          </a:prstGeom>
          <a:noFill/>
        </p:spPr>
        <p:txBody>
          <a:bodyPr wrap="square" rtlCol="0">
            <a:spAutoFit/>
          </a:bodyPr>
          <a:lstStyle/>
          <a:p>
            <a:pPr algn="ctr"/>
            <a:r>
              <a:rPr lang="en-GB" sz="2400" dirty="0"/>
              <a:t>Cells in the </a:t>
            </a:r>
            <a:r>
              <a:rPr lang="en-GB" sz="2400" b="1" dirty="0">
                <a:solidFill>
                  <a:schemeClr val="accent6">
                    <a:lumMod val="75000"/>
                  </a:schemeClr>
                </a:solidFill>
              </a:rPr>
              <a:t>reproductive organs </a:t>
            </a:r>
            <a:r>
              <a:rPr lang="en-GB" sz="2400" dirty="0"/>
              <a:t>divide by </a:t>
            </a:r>
            <a:r>
              <a:rPr lang="en-GB" sz="2400" b="1" dirty="0">
                <a:solidFill>
                  <a:schemeClr val="accent6">
                    <a:lumMod val="75000"/>
                  </a:schemeClr>
                </a:solidFill>
              </a:rPr>
              <a:t>meiosis</a:t>
            </a:r>
            <a:r>
              <a:rPr lang="en-GB" sz="2400" dirty="0"/>
              <a:t> to form </a:t>
            </a:r>
            <a:r>
              <a:rPr lang="en-GB" sz="2400" b="1" dirty="0">
                <a:solidFill>
                  <a:schemeClr val="accent6">
                    <a:lumMod val="75000"/>
                  </a:schemeClr>
                </a:solidFill>
              </a:rPr>
              <a:t>gametes</a:t>
            </a:r>
            <a:r>
              <a:rPr lang="en-GB" sz="2400" dirty="0"/>
              <a:t>. </a:t>
            </a:r>
          </a:p>
          <a:p>
            <a:pPr algn="ctr"/>
            <a:r>
              <a:rPr lang="en-GB" sz="2400" dirty="0"/>
              <a:t>In animals, the reproductive organs are the </a:t>
            </a:r>
            <a:r>
              <a:rPr lang="en-GB" sz="2400" b="1" dirty="0"/>
              <a:t>ovaries</a:t>
            </a:r>
            <a:r>
              <a:rPr lang="en-GB" sz="2400" dirty="0"/>
              <a:t> and </a:t>
            </a:r>
            <a:r>
              <a:rPr lang="en-GB" sz="2400" b="1" dirty="0"/>
              <a:t>testes</a:t>
            </a:r>
            <a:r>
              <a:rPr lang="en-GB" sz="2400" dirty="0"/>
              <a:t>.</a:t>
            </a:r>
          </a:p>
          <a:p>
            <a:pPr algn="ctr"/>
            <a:endParaRPr lang="en-GB" sz="2400" dirty="0"/>
          </a:p>
          <a:p>
            <a:pPr algn="ctr"/>
            <a:r>
              <a:rPr lang="en-GB" sz="2400" b="1" dirty="0">
                <a:solidFill>
                  <a:schemeClr val="accent6">
                    <a:lumMod val="75000"/>
                  </a:schemeClr>
                </a:solidFill>
              </a:rPr>
              <a:t>Meiosis</a:t>
            </a:r>
            <a:r>
              <a:rPr lang="en-GB" sz="2400" dirty="0">
                <a:solidFill>
                  <a:schemeClr val="accent6">
                    <a:lumMod val="75000"/>
                  </a:schemeClr>
                </a:solidFill>
              </a:rPr>
              <a:t> </a:t>
            </a:r>
            <a:r>
              <a:rPr lang="en-GB" sz="2400" dirty="0"/>
              <a:t>is sometimes called  </a:t>
            </a:r>
            <a:r>
              <a:rPr lang="en-GB" sz="2400" b="1" dirty="0"/>
              <a:t>reduction division </a:t>
            </a:r>
            <a:r>
              <a:rPr lang="en-GB" sz="2400" dirty="0"/>
              <a:t>because it </a:t>
            </a:r>
            <a:r>
              <a:rPr lang="en-GB" sz="2400" b="1" dirty="0">
                <a:solidFill>
                  <a:schemeClr val="accent6">
                    <a:lumMod val="75000"/>
                  </a:schemeClr>
                </a:solidFill>
              </a:rPr>
              <a:t>halves the number of chromosomes </a:t>
            </a:r>
            <a:r>
              <a:rPr lang="en-GB" sz="2400" dirty="0"/>
              <a:t>in the gametes. When male and female gametes fuse during </a:t>
            </a:r>
            <a:r>
              <a:rPr lang="en-GB" sz="2400" b="1" dirty="0">
                <a:solidFill>
                  <a:schemeClr val="accent6">
                    <a:lumMod val="75000"/>
                  </a:schemeClr>
                </a:solidFill>
              </a:rPr>
              <a:t>fertilisation,</a:t>
            </a:r>
            <a:r>
              <a:rPr lang="en-GB" sz="2400" dirty="0"/>
              <a:t> the number of chromosomes are restored.</a:t>
            </a:r>
          </a:p>
        </p:txBody>
      </p:sp>
    </p:spTree>
    <p:extLst>
      <p:ext uri="{BB962C8B-B14F-4D97-AF65-F5344CB8AC3E}">
        <p14:creationId xmlns:p14="http://schemas.microsoft.com/office/powerpoint/2010/main" val="127048056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35655"/>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Genetics part 1 – Meiosis</a:t>
            </a:r>
            <a:endParaRPr lang="en-GB" sz="2400" b="1" dirty="0">
              <a:solidFill>
                <a:schemeClr val="accent6"/>
              </a:solidFill>
            </a:endParaRPr>
          </a:p>
        </p:txBody>
      </p:sp>
      <p:pic>
        <p:nvPicPr>
          <p:cNvPr id="1029" name="Picture 5"/>
          <p:cNvPicPr>
            <a:picLocks noChangeAspect="1" noChangeArrowheads="1"/>
          </p:cNvPicPr>
          <p:nvPr/>
        </p:nvPicPr>
        <p:blipFill>
          <a:blip r:embed="rId2" cstate="print"/>
          <a:srcRect/>
          <a:stretch>
            <a:fillRect/>
          </a:stretch>
        </p:blipFill>
        <p:spPr bwMode="auto">
          <a:xfrm>
            <a:off x="395536" y="1196752"/>
            <a:ext cx="8496944" cy="4210050"/>
          </a:xfrm>
          <a:prstGeom prst="rect">
            <a:avLst/>
          </a:prstGeom>
          <a:solidFill>
            <a:schemeClr val="accent6">
              <a:lumMod val="20000"/>
              <a:lumOff val="80000"/>
            </a:schemeClr>
          </a:solidFill>
          <a:ln w="9525">
            <a:noFill/>
            <a:miter lim="800000"/>
            <a:headEnd/>
            <a:tailEnd/>
          </a:ln>
        </p:spPr>
      </p:pic>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24" name="TextBox 23"/>
          <p:cNvSpPr txBox="1"/>
          <p:nvPr/>
        </p:nvSpPr>
        <p:spPr>
          <a:xfrm>
            <a:off x="3995936" y="5085184"/>
            <a:ext cx="504056" cy="369332"/>
          </a:xfrm>
          <a:prstGeom prst="rect">
            <a:avLst/>
          </a:prstGeom>
          <a:solidFill>
            <a:schemeClr val="accent1">
              <a:lumMod val="20000"/>
              <a:lumOff val="80000"/>
              <a:alpha val="0"/>
            </a:schemeClr>
          </a:solidFill>
        </p:spPr>
        <p:txBody>
          <a:bodyPr wrap="square" rtlCol="0">
            <a:spAutoFit/>
          </a:bodyPr>
          <a:lstStyle/>
          <a:p>
            <a:endParaRPr lang="en-GB" dirty="0"/>
          </a:p>
        </p:txBody>
      </p:sp>
      <p:sp>
        <p:nvSpPr>
          <p:cNvPr id="25" name="TextBox 24"/>
          <p:cNvSpPr txBox="1"/>
          <p:nvPr/>
        </p:nvSpPr>
        <p:spPr>
          <a:xfrm>
            <a:off x="395536" y="1484784"/>
            <a:ext cx="2016224" cy="461665"/>
          </a:xfrm>
          <a:prstGeom prst="rect">
            <a:avLst/>
          </a:prstGeom>
          <a:noFill/>
        </p:spPr>
        <p:txBody>
          <a:bodyPr wrap="square" rtlCol="0">
            <a:spAutoFit/>
          </a:bodyPr>
          <a:lstStyle/>
          <a:p>
            <a:r>
              <a:rPr lang="en-GB" sz="2400" b="1" dirty="0"/>
              <a:t>Meiosis</a:t>
            </a:r>
          </a:p>
        </p:txBody>
      </p:sp>
      <p:sp>
        <p:nvSpPr>
          <p:cNvPr id="26" name="TextBox 25"/>
          <p:cNvSpPr txBox="1"/>
          <p:nvPr/>
        </p:nvSpPr>
        <p:spPr>
          <a:xfrm>
            <a:off x="539552" y="4005064"/>
            <a:ext cx="2664296" cy="707886"/>
          </a:xfrm>
          <a:prstGeom prst="rect">
            <a:avLst/>
          </a:prstGeom>
          <a:solidFill>
            <a:schemeClr val="bg1">
              <a:lumMod val="85000"/>
            </a:schemeClr>
          </a:solidFill>
          <a:ln w="28575">
            <a:solidFill>
              <a:schemeClr val="bg1">
                <a:lumMod val="50000"/>
              </a:schemeClr>
            </a:solidFill>
          </a:ln>
        </p:spPr>
        <p:txBody>
          <a:bodyPr wrap="square" rtlCol="0">
            <a:spAutoFit/>
          </a:bodyPr>
          <a:lstStyle/>
          <a:p>
            <a:pPr algn="ctr"/>
            <a:r>
              <a:rPr lang="en-GB" sz="2000" b="1" dirty="0"/>
              <a:t>Copies</a:t>
            </a:r>
            <a:r>
              <a:rPr lang="en-GB" sz="2000" dirty="0"/>
              <a:t> of the genetic information are made. </a:t>
            </a:r>
          </a:p>
        </p:txBody>
      </p:sp>
      <p:sp>
        <p:nvSpPr>
          <p:cNvPr id="30" name="TextBox 29"/>
          <p:cNvSpPr txBox="1"/>
          <p:nvPr/>
        </p:nvSpPr>
        <p:spPr>
          <a:xfrm>
            <a:off x="3419872" y="4509120"/>
            <a:ext cx="2592288" cy="1938992"/>
          </a:xfrm>
          <a:prstGeom prst="rect">
            <a:avLst/>
          </a:prstGeom>
          <a:solidFill>
            <a:schemeClr val="bg1">
              <a:lumMod val="85000"/>
            </a:schemeClr>
          </a:solidFill>
          <a:ln w="28575">
            <a:solidFill>
              <a:schemeClr val="bg1">
                <a:lumMod val="50000"/>
              </a:schemeClr>
            </a:solidFill>
          </a:ln>
        </p:spPr>
        <p:txBody>
          <a:bodyPr wrap="square" rtlCol="0">
            <a:spAutoFit/>
          </a:bodyPr>
          <a:lstStyle/>
          <a:p>
            <a:pPr algn="ctr"/>
            <a:r>
              <a:rPr lang="en-GB" sz="2000" dirty="0"/>
              <a:t>The cell </a:t>
            </a:r>
            <a:r>
              <a:rPr lang="en-GB" sz="2000" b="1" dirty="0"/>
              <a:t>divides twice </a:t>
            </a:r>
            <a:r>
              <a:rPr lang="en-GB" sz="2000" dirty="0"/>
              <a:t>to form </a:t>
            </a:r>
            <a:r>
              <a:rPr lang="en-GB" sz="2000" b="1" dirty="0"/>
              <a:t>4 gametes </a:t>
            </a:r>
            <a:r>
              <a:rPr lang="en-GB" sz="2000" dirty="0"/>
              <a:t>each with a </a:t>
            </a:r>
            <a:r>
              <a:rPr lang="en-GB" sz="2000" b="1" dirty="0"/>
              <a:t>single set </a:t>
            </a:r>
            <a:r>
              <a:rPr lang="en-GB" sz="2000" dirty="0"/>
              <a:t>of </a:t>
            </a:r>
            <a:r>
              <a:rPr lang="en-GB" sz="2000" b="1" dirty="0"/>
              <a:t>chromosomes</a:t>
            </a:r>
            <a:r>
              <a:rPr lang="en-GB" sz="2000" dirty="0"/>
              <a:t>. This is </a:t>
            </a:r>
            <a:r>
              <a:rPr lang="en-GB" sz="2000" b="1" dirty="0"/>
              <a:t>half </a:t>
            </a:r>
            <a:r>
              <a:rPr lang="en-GB" sz="2000" dirty="0"/>
              <a:t>the number of the </a:t>
            </a:r>
            <a:r>
              <a:rPr lang="en-GB" sz="2000" b="1" dirty="0"/>
              <a:t>original</a:t>
            </a:r>
            <a:r>
              <a:rPr lang="en-GB" sz="2000" dirty="0"/>
              <a:t> cell.</a:t>
            </a:r>
          </a:p>
        </p:txBody>
      </p:sp>
      <p:sp>
        <p:nvSpPr>
          <p:cNvPr id="31" name="TextBox 30"/>
          <p:cNvSpPr txBox="1"/>
          <p:nvPr/>
        </p:nvSpPr>
        <p:spPr>
          <a:xfrm>
            <a:off x="6228184" y="5085184"/>
            <a:ext cx="2592288" cy="1323439"/>
          </a:xfrm>
          <a:prstGeom prst="rect">
            <a:avLst/>
          </a:prstGeom>
          <a:solidFill>
            <a:schemeClr val="bg1">
              <a:lumMod val="85000"/>
            </a:schemeClr>
          </a:solidFill>
          <a:ln w="19050">
            <a:solidFill>
              <a:schemeClr val="bg1">
                <a:lumMod val="50000"/>
              </a:schemeClr>
            </a:solidFill>
          </a:ln>
        </p:spPr>
        <p:txBody>
          <a:bodyPr wrap="square" rtlCol="0">
            <a:spAutoFit/>
          </a:bodyPr>
          <a:lstStyle/>
          <a:p>
            <a:pPr algn="ctr"/>
            <a:r>
              <a:rPr lang="en-GB" sz="2000" dirty="0"/>
              <a:t>All </a:t>
            </a:r>
            <a:r>
              <a:rPr lang="en-GB" sz="2000" b="1" dirty="0"/>
              <a:t>4 haploid gametes </a:t>
            </a:r>
            <a:r>
              <a:rPr lang="en-GB" sz="2000" dirty="0"/>
              <a:t>are </a:t>
            </a:r>
            <a:r>
              <a:rPr lang="en-GB" sz="2000" b="1" dirty="0"/>
              <a:t>genetically different </a:t>
            </a:r>
            <a:r>
              <a:rPr lang="en-GB" sz="2000" dirty="0"/>
              <a:t>from each other and the parent.</a:t>
            </a:r>
          </a:p>
        </p:txBody>
      </p:sp>
      <p:sp>
        <p:nvSpPr>
          <p:cNvPr id="7" name="TextBox 6"/>
          <p:cNvSpPr txBox="1"/>
          <p:nvPr/>
        </p:nvSpPr>
        <p:spPr>
          <a:xfrm>
            <a:off x="179512" y="764704"/>
            <a:ext cx="8784976" cy="461665"/>
          </a:xfrm>
          <a:prstGeom prst="rect">
            <a:avLst/>
          </a:prstGeom>
          <a:solidFill>
            <a:schemeClr val="bg1">
              <a:lumMod val="75000"/>
            </a:schemeClr>
          </a:solidFill>
          <a:ln>
            <a:solidFill>
              <a:schemeClr val="bg1">
                <a:lumMod val="50000"/>
              </a:schemeClr>
            </a:solidFill>
          </a:ln>
          <a:effectLst>
            <a:outerShdw blurRad="50800" dist="38100" dir="5400000" algn="t" rotWithShape="0">
              <a:prstClr val="black">
                <a:alpha val="40000"/>
              </a:prstClr>
            </a:outerShdw>
          </a:effectLst>
        </p:spPr>
        <p:txBody>
          <a:bodyPr wrap="square" rtlCol="0">
            <a:spAutoFit/>
          </a:bodyPr>
          <a:lstStyle/>
          <a:p>
            <a:pPr algn="ctr"/>
            <a:r>
              <a:rPr lang="en-GB" sz="2400" dirty="0"/>
              <a:t>This is the process a cell goes through to produce gametes:</a:t>
            </a:r>
          </a:p>
        </p:txBody>
      </p:sp>
      <p:cxnSp>
        <p:nvCxnSpPr>
          <p:cNvPr id="13" name="Straight Arrow Connector 12"/>
          <p:cNvCxnSpPr/>
          <p:nvPr/>
        </p:nvCxnSpPr>
        <p:spPr>
          <a:xfrm flipH="1" flipV="1">
            <a:off x="4211960" y="3861048"/>
            <a:ext cx="1224136" cy="792088"/>
          </a:xfrm>
          <a:prstGeom prst="straightConnector1">
            <a:avLst/>
          </a:prstGeom>
          <a:ln>
            <a:solidFill>
              <a:schemeClr val="bg1">
                <a:lumMod val="50000"/>
              </a:schemeClr>
            </a:solidFill>
            <a:prstDash val="sysDash"/>
            <a:tailEnd type="arrow"/>
          </a:ln>
        </p:spPr>
        <p:style>
          <a:lnRef idx="2">
            <a:schemeClr val="accent1"/>
          </a:lnRef>
          <a:fillRef idx="0">
            <a:schemeClr val="accent1"/>
          </a:fillRef>
          <a:effectRef idx="1">
            <a:schemeClr val="accent1"/>
          </a:effectRef>
          <a:fontRef idx="minor">
            <a:schemeClr val="tx1"/>
          </a:fontRef>
        </p:style>
      </p:cxnSp>
      <p:cxnSp>
        <p:nvCxnSpPr>
          <p:cNvPr id="14" name="Straight Arrow Connector 13"/>
          <p:cNvCxnSpPr/>
          <p:nvPr/>
        </p:nvCxnSpPr>
        <p:spPr>
          <a:xfrm flipV="1">
            <a:off x="5508104" y="4149080"/>
            <a:ext cx="936104" cy="504056"/>
          </a:xfrm>
          <a:prstGeom prst="straightConnector1">
            <a:avLst/>
          </a:prstGeom>
          <a:ln>
            <a:solidFill>
              <a:schemeClr val="bg1">
                <a:lumMod val="50000"/>
              </a:schemeClr>
            </a:solidFill>
            <a:prstDash val="sysDash"/>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1330520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35655"/>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br>
              <a:rPr lang="en-US" sz="2400" b="1" dirty="0">
                <a:solidFill>
                  <a:schemeClr val="accent6"/>
                </a:solidFill>
              </a:rPr>
            </a:br>
            <a:r>
              <a:rPr lang="en-US" sz="2400" b="1" dirty="0">
                <a:solidFill>
                  <a:schemeClr val="accent6"/>
                </a:solidFill>
              </a:rPr>
              <a:t>Genetics part 1 –Meiosis</a:t>
            </a:r>
            <a:br>
              <a:rPr lang="en-US" sz="2400" b="1" dirty="0">
                <a:solidFill>
                  <a:schemeClr val="accent6"/>
                </a:solidFill>
              </a:rPr>
            </a:br>
            <a:endParaRPr lang="en-GB" sz="2400" b="1" dirty="0">
              <a:solidFill>
                <a:schemeClr val="accent6"/>
              </a:solidFill>
            </a:endParaRPr>
          </a:p>
        </p:txBody>
      </p:sp>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24" name="TextBox 23"/>
          <p:cNvSpPr txBox="1"/>
          <p:nvPr/>
        </p:nvSpPr>
        <p:spPr>
          <a:xfrm>
            <a:off x="179512" y="769928"/>
            <a:ext cx="8784976" cy="2123658"/>
          </a:xfrm>
          <a:prstGeom prst="rect">
            <a:avLst/>
          </a:prstGeom>
          <a:solidFill>
            <a:schemeClr val="accent6">
              <a:lumMod val="20000"/>
              <a:lumOff val="80000"/>
            </a:schemeClr>
          </a:solidFill>
          <a:ln>
            <a:solidFill>
              <a:schemeClr val="accent6">
                <a:lumMod val="75000"/>
              </a:schemeClr>
            </a:solidFill>
          </a:ln>
          <a:effectLst>
            <a:outerShdw blurRad="50800" dist="38100" dir="2700000" algn="tl" rotWithShape="0">
              <a:prstClr val="black">
                <a:alpha val="40000"/>
              </a:prstClr>
            </a:outerShdw>
          </a:effectLst>
        </p:spPr>
        <p:txBody>
          <a:bodyPr wrap="square" rtlCol="0">
            <a:spAutoFit/>
          </a:bodyPr>
          <a:lstStyle/>
          <a:p>
            <a:pPr algn="ctr"/>
            <a:r>
              <a:rPr lang="en-GB" sz="2200" dirty="0"/>
              <a:t>A cell in the testes has </a:t>
            </a:r>
            <a:r>
              <a:rPr lang="en-GB" sz="2200" b="1" dirty="0">
                <a:solidFill>
                  <a:schemeClr val="accent6">
                    <a:lumMod val="75000"/>
                  </a:schemeClr>
                </a:solidFill>
              </a:rPr>
              <a:t>46</a:t>
            </a:r>
            <a:r>
              <a:rPr lang="en-GB" sz="2200" dirty="0"/>
              <a:t> chromosomes. When this cell undergoes meiosis it produces 4 gametes each with </a:t>
            </a:r>
            <a:r>
              <a:rPr lang="en-GB" sz="2200" b="1" dirty="0">
                <a:solidFill>
                  <a:schemeClr val="accent6">
                    <a:lumMod val="75000"/>
                  </a:schemeClr>
                </a:solidFill>
              </a:rPr>
              <a:t>23</a:t>
            </a:r>
            <a:r>
              <a:rPr lang="en-GB" sz="2200" dirty="0"/>
              <a:t> chromosomes. The same process occurs in the ovary to produce egg cells.</a:t>
            </a:r>
          </a:p>
          <a:p>
            <a:pPr algn="ctr"/>
            <a:r>
              <a:rPr lang="en-GB" sz="2200" dirty="0"/>
              <a:t>The male and female gametes </a:t>
            </a:r>
            <a:r>
              <a:rPr lang="en-GB" sz="2200" b="1" dirty="0">
                <a:solidFill>
                  <a:schemeClr val="accent6">
                    <a:lumMod val="75000"/>
                  </a:schemeClr>
                </a:solidFill>
              </a:rPr>
              <a:t>fuse</a:t>
            </a:r>
            <a:r>
              <a:rPr lang="en-GB" sz="2200" dirty="0"/>
              <a:t> during </a:t>
            </a:r>
            <a:r>
              <a:rPr lang="en-GB" sz="2200" b="1" dirty="0">
                <a:solidFill>
                  <a:schemeClr val="accent6">
                    <a:lumMod val="75000"/>
                  </a:schemeClr>
                </a:solidFill>
              </a:rPr>
              <a:t>fertilisation</a:t>
            </a:r>
            <a:r>
              <a:rPr lang="en-GB" sz="2200" dirty="0"/>
              <a:t> to restore the normal number of chromosomes.</a:t>
            </a:r>
          </a:p>
          <a:p>
            <a:pPr algn="ctr"/>
            <a:r>
              <a:rPr lang="en-GB" sz="2200" dirty="0"/>
              <a:t>The </a:t>
            </a:r>
            <a:r>
              <a:rPr lang="en-GB" sz="2200" b="1" dirty="0">
                <a:solidFill>
                  <a:schemeClr val="accent6">
                    <a:lumMod val="75000"/>
                  </a:schemeClr>
                </a:solidFill>
              </a:rPr>
              <a:t>fertilised</a:t>
            </a:r>
            <a:r>
              <a:rPr lang="en-GB" sz="2200" dirty="0"/>
              <a:t> egg cell now contains</a:t>
            </a:r>
            <a:r>
              <a:rPr lang="en-GB" sz="2200" b="1" dirty="0">
                <a:solidFill>
                  <a:schemeClr val="accent6">
                    <a:lumMod val="75000"/>
                  </a:schemeClr>
                </a:solidFill>
              </a:rPr>
              <a:t> 46 </a:t>
            </a:r>
            <a:r>
              <a:rPr lang="en-GB" sz="2200" dirty="0"/>
              <a:t>chromosomes. It is called a </a:t>
            </a:r>
            <a:r>
              <a:rPr lang="en-GB" sz="2200" b="1" dirty="0">
                <a:solidFill>
                  <a:schemeClr val="accent6">
                    <a:lumMod val="75000"/>
                  </a:schemeClr>
                </a:solidFill>
              </a:rPr>
              <a:t>zygote</a:t>
            </a:r>
            <a:r>
              <a:rPr lang="en-GB" sz="2200" dirty="0"/>
              <a:t>.</a:t>
            </a:r>
            <a:endParaRPr lang="en-GB" sz="2200" dirty="0">
              <a:solidFill>
                <a:schemeClr val="bg1"/>
              </a:solidFill>
            </a:endParaRPr>
          </a:p>
        </p:txBody>
      </p:sp>
      <p:grpSp>
        <p:nvGrpSpPr>
          <p:cNvPr id="37" name="Group 36"/>
          <p:cNvGrpSpPr/>
          <p:nvPr/>
        </p:nvGrpSpPr>
        <p:grpSpPr>
          <a:xfrm>
            <a:off x="1691680" y="2996952"/>
            <a:ext cx="1728192" cy="1584176"/>
            <a:chOff x="1331640" y="3501008"/>
            <a:chExt cx="1800200" cy="1800200"/>
          </a:xfrm>
        </p:grpSpPr>
        <p:sp>
          <p:nvSpPr>
            <p:cNvPr id="29" name="Oval 28"/>
            <p:cNvSpPr/>
            <p:nvPr/>
          </p:nvSpPr>
          <p:spPr>
            <a:xfrm>
              <a:off x="1331640" y="3501008"/>
              <a:ext cx="1800200" cy="1800200"/>
            </a:xfrm>
            <a:prstGeom prst="ellipse">
              <a:avLst/>
            </a:prstGeom>
            <a:solidFill>
              <a:schemeClr val="bg1">
                <a:lumMod val="95000"/>
              </a:schemeClr>
            </a:solidFill>
            <a:ln>
              <a:solidFill>
                <a:schemeClr val="bg1">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35" name="Group 34"/>
            <p:cNvGrpSpPr/>
            <p:nvPr/>
          </p:nvGrpSpPr>
          <p:grpSpPr>
            <a:xfrm>
              <a:off x="1763688" y="3933056"/>
              <a:ext cx="936104" cy="936104"/>
              <a:chOff x="1763688" y="3933056"/>
              <a:chExt cx="936104" cy="936104"/>
            </a:xfrm>
          </p:grpSpPr>
          <p:sp>
            <p:nvSpPr>
              <p:cNvPr id="30" name="Oval 29"/>
              <p:cNvSpPr/>
              <p:nvPr/>
            </p:nvSpPr>
            <p:spPr>
              <a:xfrm>
                <a:off x="1763688" y="3933056"/>
                <a:ext cx="936104" cy="936104"/>
              </a:xfrm>
              <a:prstGeom prst="ellipse">
                <a:avLst/>
              </a:prstGeom>
              <a:solidFill>
                <a:schemeClr val="tx1"/>
              </a:solidFill>
              <a:ln>
                <a:solidFill>
                  <a:schemeClr val="bg1">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34" name="TextBox 33"/>
              <p:cNvSpPr txBox="1"/>
              <p:nvPr/>
            </p:nvSpPr>
            <p:spPr>
              <a:xfrm>
                <a:off x="1979711" y="4149080"/>
                <a:ext cx="627070" cy="524619"/>
              </a:xfrm>
              <a:prstGeom prst="rect">
                <a:avLst/>
              </a:prstGeom>
              <a:noFill/>
              <a:ln>
                <a:solidFill>
                  <a:schemeClr val="tx1"/>
                </a:solidFill>
              </a:ln>
            </p:spPr>
            <p:txBody>
              <a:bodyPr wrap="square" rtlCol="0">
                <a:spAutoFit/>
              </a:bodyPr>
              <a:lstStyle/>
              <a:p>
                <a:r>
                  <a:rPr lang="en-GB" sz="2400" dirty="0">
                    <a:solidFill>
                      <a:schemeClr val="bg1"/>
                    </a:solidFill>
                  </a:rPr>
                  <a:t>23</a:t>
                </a:r>
              </a:p>
            </p:txBody>
          </p:sp>
        </p:grpSp>
      </p:grpSp>
      <p:grpSp>
        <p:nvGrpSpPr>
          <p:cNvPr id="49" name="Group 48"/>
          <p:cNvGrpSpPr/>
          <p:nvPr/>
        </p:nvGrpSpPr>
        <p:grpSpPr>
          <a:xfrm>
            <a:off x="5220072" y="3212976"/>
            <a:ext cx="2088232" cy="576064"/>
            <a:chOff x="3995936" y="3861048"/>
            <a:chExt cx="2088232" cy="576064"/>
          </a:xfrm>
        </p:grpSpPr>
        <p:grpSp>
          <p:nvGrpSpPr>
            <p:cNvPr id="47" name="Group 46"/>
            <p:cNvGrpSpPr/>
            <p:nvPr/>
          </p:nvGrpSpPr>
          <p:grpSpPr>
            <a:xfrm>
              <a:off x="3995936" y="3861048"/>
              <a:ext cx="2088232" cy="576064"/>
              <a:chOff x="3995936" y="3573016"/>
              <a:chExt cx="3547864" cy="864096"/>
            </a:xfrm>
          </p:grpSpPr>
          <p:sp>
            <p:nvSpPr>
              <p:cNvPr id="39" name="Oval 38"/>
              <p:cNvSpPr/>
              <p:nvPr/>
            </p:nvSpPr>
            <p:spPr>
              <a:xfrm>
                <a:off x="3995936" y="3789040"/>
                <a:ext cx="1440160" cy="648072"/>
              </a:xfrm>
              <a:prstGeom prst="ellipse">
                <a:avLst/>
              </a:prstGeom>
              <a:solidFill>
                <a:schemeClr val="bg1"/>
              </a:solidFill>
              <a:ln>
                <a:solidFill>
                  <a:schemeClr val="bg1">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46" name="Group 45"/>
              <p:cNvGrpSpPr/>
              <p:nvPr/>
            </p:nvGrpSpPr>
            <p:grpSpPr>
              <a:xfrm>
                <a:off x="5364088" y="3573016"/>
                <a:ext cx="2179712" cy="720080"/>
                <a:chOff x="5364088" y="3573016"/>
                <a:chExt cx="2179712" cy="720080"/>
              </a:xfrm>
            </p:grpSpPr>
            <p:sp>
              <p:nvSpPr>
                <p:cNvPr id="40" name="Rounded Rectangle 39"/>
                <p:cNvSpPr/>
                <p:nvPr/>
              </p:nvSpPr>
              <p:spPr>
                <a:xfrm>
                  <a:off x="5364088" y="3933056"/>
                  <a:ext cx="936104" cy="360040"/>
                </a:xfrm>
                <a:prstGeom prst="roundRect">
                  <a:avLst/>
                </a:prstGeom>
                <a:solidFill>
                  <a:schemeClr val="bg1">
                    <a:lumMod val="95000"/>
                  </a:schemeClr>
                </a:solidFill>
                <a:ln>
                  <a:solidFill>
                    <a:schemeClr val="bg1">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45" name="Freeform 44"/>
                <p:cNvSpPr/>
                <p:nvPr/>
              </p:nvSpPr>
              <p:spPr>
                <a:xfrm>
                  <a:off x="6305550" y="3573016"/>
                  <a:ext cx="1238250" cy="536412"/>
                </a:xfrm>
                <a:custGeom>
                  <a:avLst/>
                  <a:gdLst>
                    <a:gd name="connsiteX0" fmla="*/ 30042 w 1268292"/>
                    <a:gd name="connsiteY0" fmla="*/ 536412 h 536412"/>
                    <a:gd name="connsiteX1" fmla="*/ 544392 w 1268292"/>
                    <a:gd name="connsiteY1" fmla="*/ 536412 h 536412"/>
                    <a:gd name="connsiteX2" fmla="*/ 706317 w 1268292"/>
                    <a:gd name="connsiteY2" fmla="*/ 526887 h 536412"/>
                    <a:gd name="connsiteX3" fmla="*/ 782517 w 1268292"/>
                    <a:gd name="connsiteY3" fmla="*/ 517362 h 536412"/>
                    <a:gd name="connsiteX4" fmla="*/ 839667 w 1268292"/>
                    <a:gd name="connsiteY4" fmla="*/ 507837 h 536412"/>
                    <a:gd name="connsiteX5" fmla="*/ 963492 w 1268292"/>
                    <a:gd name="connsiteY5" fmla="*/ 488787 h 536412"/>
                    <a:gd name="connsiteX6" fmla="*/ 1020642 w 1268292"/>
                    <a:gd name="connsiteY6" fmla="*/ 469737 h 536412"/>
                    <a:gd name="connsiteX7" fmla="*/ 1049217 w 1268292"/>
                    <a:gd name="connsiteY7" fmla="*/ 460212 h 536412"/>
                    <a:gd name="connsiteX8" fmla="*/ 1077792 w 1268292"/>
                    <a:gd name="connsiteY8" fmla="*/ 450687 h 536412"/>
                    <a:gd name="connsiteX9" fmla="*/ 1134942 w 1268292"/>
                    <a:gd name="connsiteY9" fmla="*/ 412587 h 536412"/>
                    <a:gd name="connsiteX10" fmla="*/ 1163517 w 1268292"/>
                    <a:gd name="connsiteY10" fmla="*/ 384012 h 536412"/>
                    <a:gd name="connsiteX11" fmla="*/ 1192092 w 1268292"/>
                    <a:gd name="connsiteY11" fmla="*/ 364962 h 536412"/>
                    <a:gd name="connsiteX12" fmla="*/ 1211142 w 1268292"/>
                    <a:gd name="connsiteY12" fmla="*/ 336387 h 536412"/>
                    <a:gd name="connsiteX13" fmla="*/ 1239717 w 1268292"/>
                    <a:gd name="connsiteY13" fmla="*/ 307812 h 536412"/>
                    <a:gd name="connsiteX14" fmla="*/ 1249242 w 1268292"/>
                    <a:gd name="connsiteY14" fmla="*/ 279237 h 536412"/>
                    <a:gd name="connsiteX15" fmla="*/ 1268292 w 1268292"/>
                    <a:gd name="connsiteY15" fmla="*/ 250662 h 536412"/>
                    <a:gd name="connsiteX16" fmla="*/ 1258767 w 1268292"/>
                    <a:gd name="connsiteY16" fmla="*/ 212562 h 536412"/>
                    <a:gd name="connsiteX17" fmla="*/ 1211142 w 1268292"/>
                    <a:gd name="connsiteY17" fmla="*/ 155412 h 536412"/>
                    <a:gd name="connsiteX18" fmla="*/ 1182567 w 1268292"/>
                    <a:gd name="connsiteY18" fmla="*/ 136362 h 536412"/>
                    <a:gd name="connsiteX19" fmla="*/ 1134942 w 1268292"/>
                    <a:gd name="connsiteY19" fmla="*/ 79212 h 536412"/>
                    <a:gd name="connsiteX20" fmla="*/ 1096842 w 1268292"/>
                    <a:gd name="connsiteY20" fmla="*/ 50637 h 536412"/>
                    <a:gd name="connsiteX21" fmla="*/ 1039692 w 1268292"/>
                    <a:gd name="connsiteY21" fmla="*/ 3012 h 536412"/>
                    <a:gd name="connsiteX22" fmla="*/ 1011117 w 1268292"/>
                    <a:gd name="connsiteY22" fmla="*/ 3012 h 536412"/>
                    <a:gd name="connsiteX0" fmla="*/ 0 w 1238250"/>
                    <a:gd name="connsiteY0" fmla="*/ 536412 h 536412"/>
                    <a:gd name="connsiteX1" fmla="*/ 514350 w 1238250"/>
                    <a:gd name="connsiteY1" fmla="*/ 536412 h 536412"/>
                    <a:gd name="connsiteX2" fmla="*/ 676275 w 1238250"/>
                    <a:gd name="connsiteY2" fmla="*/ 526887 h 536412"/>
                    <a:gd name="connsiteX3" fmla="*/ 752475 w 1238250"/>
                    <a:gd name="connsiteY3" fmla="*/ 517362 h 536412"/>
                    <a:gd name="connsiteX4" fmla="*/ 809625 w 1238250"/>
                    <a:gd name="connsiteY4" fmla="*/ 507837 h 536412"/>
                    <a:gd name="connsiteX5" fmla="*/ 933450 w 1238250"/>
                    <a:gd name="connsiteY5" fmla="*/ 488787 h 536412"/>
                    <a:gd name="connsiteX6" fmla="*/ 990600 w 1238250"/>
                    <a:gd name="connsiteY6" fmla="*/ 469737 h 536412"/>
                    <a:gd name="connsiteX7" fmla="*/ 1019175 w 1238250"/>
                    <a:gd name="connsiteY7" fmla="*/ 460212 h 536412"/>
                    <a:gd name="connsiteX8" fmla="*/ 1047750 w 1238250"/>
                    <a:gd name="connsiteY8" fmla="*/ 450687 h 536412"/>
                    <a:gd name="connsiteX9" fmla="*/ 1104900 w 1238250"/>
                    <a:gd name="connsiteY9" fmla="*/ 412587 h 536412"/>
                    <a:gd name="connsiteX10" fmla="*/ 1133475 w 1238250"/>
                    <a:gd name="connsiteY10" fmla="*/ 384012 h 536412"/>
                    <a:gd name="connsiteX11" fmla="*/ 1162050 w 1238250"/>
                    <a:gd name="connsiteY11" fmla="*/ 364962 h 536412"/>
                    <a:gd name="connsiteX12" fmla="*/ 1181100 w 1238250"/>
                    <a:gd name="connsiteY12" fmla="*/ 336387 h 536412"/>
                    <a:gd name="connsiteX13" fmla="*/ 1209675 w 1238250"/>
                    <a:gd name="connsiteY13" fmla="*/ 307812 h 536412"/>
                    <a:gd name="connsiteX14" fmla="*/ 1219200 w 1238250"/>
                    <a:gd name="connsiteY14" fmla="*/ 279237 h 536412"/>
                    <a:gd name="connsiteX15" fmla="*/ 1238250 w 1238250"/>
                    <a:gd name="connsiteY15" fmla="*/ 250662 h 536412"/>
                    <a:gd name="connsiteX16" fmla="*/ 1228725 w 1238250"/>
                    <a:gd name="connsiteY16" fmla="*/ 212562 h 536412"/>
                    <a:gd name="connsiteX17" fmla="*/ 1181100 w 1238250"/>
                    <a:gd name="connsiteY17" fmla="*/ 155412 h 536412"/>
                    <a:gd name="connsiteX18" fmla="*/ 1152525 w 1238250"/>
                    <a:gd name="connsiteY18" fmla="*/ 136362 h 536412"/>
                    <a:gd name="connsiteX19" fmla="*/ 1104900 w 1238250"/>
                    <a:gd name="connsiteY19" fmla="*/ 79212 h 536412"/>
                    <a:gd name="connsiteX20" fmla="*/ 1066800 w 1238250"/>
                    <a:gd name="connsiteY20" fmla="*/ 50637 h 536412"/>
                    <a:gd name="connsiteX21" fmla="*/ 1009650 w 1238250"/>
                    <a:gd name="connsiteY21" fmla="*/ 3012 h 536412"/>
                    <a:gd name="connsiteX22" fmla="*/ 981075 w 1238250"/>
                    <a:gd name="connsiteY22" fmla="*/ 3012 h 536412"/>
                    <a:gd name="connsiteX0" fmla="*/ 0 w 1238250"/>
                    <a:gd name="connsiteY0" fmla="*/ 536412 h 536412"/>
                    <a:gd name="connsiteX1" fmla="*/ 514350 w 1238250"/>
                    <a:gd name="connsiteY1" fmla="*/ 536412 h 536412"/>
                    <a:gd name="connsiteX2" fmla="*/ 676275 w 1238250"/>
                    <a:gd name="connsiteY2" fmla="*/ 526887 h 536412"/>
                    <a:gd name="connsiteX3" fmla="*/ 752475 w 1238250"/>
                    <a:gd name="connsiteY3" fmla="*/ 517362 h 536412"/>
                    <a:gd name="connsiteX4" fmla="*/ 809625 w 1238250"/>
                    <a:gd name="connsiteY4" fmla="*/ 507837 h 536412"/>
                    <a:gd name="connsiteX5" fmla="*/ 933450 w 1238250"/>
                    <a:gd name="connsiteY5" fmla="*/ 488787 h 536412"/>
                    <a:gd name="connsiteX6" fmla="*/ 990600 w 1238250"/>
                    <a:gd name="connsiteY6" fmla="*/ 469737 h 536412"/>
                    <a:gd name="connsiteX7" fmla="*/ 1019175 w 1238250"/>
                    <a:gd name="connsiteY7" fmla="*/ 460212 h 536412"/>
                    <a:gd name="connsiteX8" fmla="*/ 1047750 w 1238250"/>
                    <a:gd name="connsiteY8" fmla="*/ 450687 h 536412"/>
                    <a:gd name="connsiteX9" fmla="*/ 1104900 w 1238250"/>
                    <a:gd name="connsiteY9" fmla="*/ 412587 h 536412"/>
                    <a:gd name="connsiteX10" fmla="*/ 1133475 w 1238250"/>
                    <a:gd name="connsiteY10" fmla="*/ 384012 h 536412"/>
                    <a:gd name="connsiteX11" fmla="*/ 1162050 w 1238250"/>
                    <a:gd name="connsiteY11" fmla="*/ 364962 h 536412"/>
                    <a:gd name="connsiteX12" fmla="*/ 1181100 w 1238250"/>
                    <a:gd name="connsiteY12" fmla="*/ 336387 h 536412"/>
                    <a:gd name="connsiteX13" fmla="*/ 1209675 w 1238250"/>
                    <a:gd name="connsiteY13" fmla="*/ 307812 h 536412"/>
                    <a:gd name="connsiteX14" fmla="*/ 1219200 w 1238250"/>
                    <a:gd name="connsiteY14" fmla="*/ 279237 h 536412"/>
                    <a:gd name="connsiteX15" fmla="*/ 1238250 w 1238250"/>
                    <a:gd name="connsiteY15" fmla="*/ 250662 h 536412"/>
                    <a:gd name="connsiteX16" fmla="*/ 1228725 w 1238250"/>
                    <a:gd name="connsiteY16" fmla="*/ 212562 h 536412"/>
                    <a:gd name="connsiteX17" fmla="*/ 1181100 w 1238250"/>
                    <a:gd name="connsiteY17" fmla="*/ 155412 h 536412"/>
                    <a:gd name="connsiteX18" fmla="*/ 1152525 w 1238250"/>
                    <a:gd name="connsiteY18" fmla="*/ 136362 h 536412"/>
                    <a:gd name="connsiteX19" fmla="*/ 1104900 w 1238250"/>
                    <a:gd name="connsiteY19" fmla="*/ 79212 h 536412"/>
                    <a:gd name="connsiteX20" fmla="*/ 1066800 w 1238250"/>
                    <a:gd name="connsiteY20" fmla="*/ 50637 h 536412"/>
                    <a:gd name="connsiteX21" fmla="*/ 1009650 w 1238250"/>
                    <a:gd name="connsiteY21" fmla="*/ 3012 h 536412"/>
                    <a:gd name="connsiteX22" fmla="*/ 981075 w 1238250"/>
                    <a:gd name="connsiteY22" fmla="*/ 3012 h 536412"/>
                    <a:gd name="connsiteX0" fmla="*/ 0 w 1238250"/>
                    <a:gd name="connsiteY0" fmla="*/ 536412 h 536412"/>
                    <a:gd name="connsiteX1" fmla="*/ 514350 w 1238250"/>
                    <a:gd name="connsiteY1" fmla="*/ 536412 h 536412"/>
                    <a:gd name="connsiteX2" fmla="*/ 676275 w 1238250"/>
                    <a:gd name="connsiteY2" fmla="*/ 526887 h 536412"/>
                    <a:gd name="connsiteX3" fmla="*/ 752475 w 1238250"/>
                    <a:gd name="connsiteY3" fmla="*/ 517362 h 536412"/>
                    <a:gd name="connsiteX4" fmla="*/ 809625 w 1238250"/>
                    <a:gd name="connsiteY4" fmla="*/ 507837 h 536412"/>
                    <a:gd name="connsiteX5" fmla="*/ 933450 w 1238250"/>
                    <a:gd name="connsiteY5" fmla="*/ 488787 h 536412"/>
                    <a:gd name="connsiteX6" fmla="*/ 990600 w 1238250"/>
                    <a:gd name="connsiteY6" fmla="*/ 469737 h 536412"/>
                    <a:gd name="connsiteX7" fmla="*/ 1019175 w 1238250"/>
                    <a:gd name="connsiteY7" fmla="*/ 460212 h 536412"/>
                    <a:gd name="connsiteX8" fmla="*/ 1047750 w 1238250"/>
                    <a:gd name="connsiteY8" fmla="*/ 450687 h 536412"/>
                    <a:gd name="connsiteX9" fmla="*/ 1104900 w 1238250"/>
                    <a:gd name="connsiteY9" fmla="*/ 412587 h 536412"/>
                    <a:gd name="connsiteX10" fmla="*/ 1133475 w 1238250"/>
                    <a:gd name="connsiteY10" fmla="*/ 384012 h 536412"/>
                    <a:gd name="connsiteX11" fmla="*/ 1162050 w 1238250"/>
                    <a:gd name="connsiteY11" fmla="*/ 364962 h 536412"/>
                    <a:gd name="connsiteX12" fmla="*/ 1181100 w 1238250"/>
                    <a:gd name="connsiteY12" fmla="*/ 336387 h 536412"/>
                    <a:gd name="connsiteX13" fmla="*/ 1209675 w 1238250"/>
                    <a:gd name="connsiteY13" fmla="*/ 307812 h 536412"/>
                    <a:gd name="connsiteX14" fmla="*/ 1219200 w 1238250"/>
                    <a:gd name="connsiteY14" fmla="*/ 279237 h 536412"/>
                    <a:gd name="connsiteX15" fmla="*/ 1238250 w 1238250"/>
                    <a:gd name="connsiteY15" fmla="*/ 250662 h 536412"/>
                    <a:gd name="connsiteX16" fmla="*/ 1228725 w 1238250"/>
                    <a:gd name="connsiteY16" fmla="*/ 212562 h 536412"/>
                    <a:gd name="connsiteX17" fmla="*/ 1181100 w 1238250"/>
                    <a:gd name="connsiteY17" fmla="*/ 155412 h 536412"/>
                    <a:gd name="connsiteX18" fmla="*/ 1152525 w 1238250"/>
                    <a:gd name="connsiteY18" fmla="*/ 136362 h 536412"/>
                    <a:gd name="connsiteX19" fmla="*/ 1104900 w 1238250"/>
                    <a:gd name="connsiteY19" fmla="*/ 79212 h 536412"/>
                    <a:gd name="connsiteX20" fmla="*/ 1066800 w 1238250"/>
                    <a:gd name="connsiteY20" fmla="*/ 50637 h 536412"/>
                    <a:gd name="connsiteX21" fmla="*/ 1009650 w 1238250"/>
                    <a:gd name="connsiteY21" fmla="*/ 3012 h 536412"/>
                    <a:gd name="connsiteX22" fmla="*/ 981075 w 1238250"/>
                    <a:gd name="connsiteY22" fmla="*/ 3012 h 536412"/>
                    <a:gd name="connsiteX0" fmla="*/ 0 w 1238250"/>
                    <a:gd name="connsiteY0" fmla="*/ 536412 h 536412"/>
                    <a:gd name="connsiteX1" fmla="*/ 514350 w 1238250"/>
                    <a:gd name="connsiteY1" fmla="*/ 536412 h 536412"/>
                    <a:gd name="connsiteX2" fmla="*/ 676275 w 1238250"/>
                    <a:gd name="connsiteY2" fmla="*/ 526887 h 536412"/>
                    <a:gd name="connsiteX3" fmla="*/ 752475 w 1238250"/>
                    <a:gd name="connsiteY3" fmla="*/ 517362 h 536412"/>
                    <a:gd name="connsiteX4" fmla="*/ 809625 w 1238250"/>
                    <a:gd name="connsiteY4" fmla="*/ 507837 h 536412"/>
                    <a:gd name="connsiteX5" fmla="*/ 933450 w 1238250"/>
                    <a:gd name="connsiteY5" fmla="*/ 488787 h 536412"/>
                    <a:gd name="connsiteX6" fmla="*/ 990600 w 1238250"/>
                    <a:gd name="connsiteY6" fmla="*/ 469737 h 536412"/>
                    <a:gd name="connsiteX7" fmla="*/ 1019175 w 1238250"/>
                    <a:gd name="connsiteY7" fmla="*/ 460212 h 536412"/>
                    <a:gd name="connsiteX8" fmla="*/ 1047750 w 1238250"/>
                    <a:gd name="connsiteY8" fmla="*/ 450687 h 536412"/>
                    <a:gd name="connsiteX9" fmla="*/ 1104900 w 1238250"/>
                    <a:gd name="connsiteY9" fmla="*/ 412587 h 536412"/>
                    <a:gd name="connsiteX10" fmla="*/ 1133475 w 1238250"/>
                    <a:gd name="connsiteY10" fmla="*/ 384012 h 536412"/>
                    <a:gd name="connsiteX11" fmla="*/ 1162050 w 1238250"/>
                    <a:gd name="connsiteY11" fmla="*/ 364962 h 536412"/>
                    <a:gd name="connsiteX12" fmla="*/ 1181100 w 1238250"/>
                    <a:gd name="connsiteY12" fmla="*/ 336387 h 536412"/>
                    <a:gd name="connsiteX13" fmla="*/ 1209675 w 1238250"/>
                    <a:gd name="connsiteY13" fmla="*/ 307812 h 536412"/>
                    <a:gd name="connsiteX14" fmla="*/ 1219200 w 1238250"/>
                    <a:gd name="connsiteY14" fmla="*/ 279237 h 536412"/>
                    <a:gd name="connsiteX15" fmla="*/ 1238250 w 1238250"/>
                    <a:gd name="connsiteY15" fmla="*/ 250662 h 536412"/>
                    <a:gd name="connsiteX16" fmla="*/ 1228725 w 1238250"/>
                    <a:gd name="connsiteY16" fmla="*/ 212562 h 536412"/>
                    <a:gd name="connsiteX17" fmla="*/ 1181100 w 1238250"/>
                    <a:gd name="connsiteY17" fmla="*/ 155412 h 536412"/>
                    <a:gd name="connsiteX18" fmla="*/ 1152525 w 1238250"/>
                    <a:gd name="connsiteY18" fmla="*/ 136362 h 536412"/>
                    <a:gd name="connsiteX19" fmla="*/ 1104900 w 1238250"/>
                    <a:gd name="connsiteY19" fmla="*/ 79212 h 536412"/>
                    <a:gd name="connsiteX20" fmla="*/ 1066800 w 1238250"/>
                    <a:gd name="connsiteY20" fmla="*/ 50637 h 536412"/>
                    <a:gd name="connsiteX21" fmla="*/ 1009650 w 1238250"/>
                    <a:gd name="connsiteY21" fmla="*/ 3012 h 536412"/>
                    <a:gd name="connsiteX22" fmla="*/ 981075 w 1238250"/>
                    <a:gd name="connsiteY22" fmla="*/ 3012 h 5364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1238250" h="536412">
                      <a:moveTo>
                        <a:pt x="0" y="536412"/>
                      </a:moveTo>
                      <a:cubicBezTo>
                        <a:pt x="235288" y="507001"/>
                        <a:pt x="460282" y="536412"/>
                        <a:pt x="514350" y="536412"/>
                      </a:cubicBezTo>
                      <a:cubicBezTo>
                        <a:pt x="568418" y="536412"/>
                        <a:pt x="622300" y="530062"/>
                        <a:pt x="676275" y="526887"/>
                      </a:cubicBezTo>
                      <a:lnTo>
                        <a:pt x="752475" y="517362"/>
                      </a:lnTo>
                      <a:cubicBezTo>
                        <a:pt x="771594" y="514631"/>
                        <a:pt x="769068" y="513631"/>
                        <a:pt x="809625" y="507837"/>
                      </a:cubicBezTo>
                      <a:cubicBezTo>
                        <a:pt x="850182" y="502043"/>
                        <a:pt x="893427" y="499702"/>
                        <a:pt x="933450" y="488787"/>
                      </a:cubicBezTo>
                      <a:cubicBezTo>
                        <a:pt x="952823" y="483503"/>
                        <a:pt x="971550" y="476087"/>
                        <a:pt x="990600" y="469737"/>
                      </a:cubicBezTo>
                      <a:lnTo>
                        <a:pt x="1019175" y="460212"/>
                      </a:lnTo>
                      <a:lnTo>
                        <a:pt x="1047750" y="450687"/>
                      </a:lnTo>
                      <a:lnTo>
                        <a:pt x="1104900" y="412587"/>
                      </a:lnTo>
                      <a:cubicBezTo>
                        <a:pt x="1116108" y="405115"/>
                        <a:pt x="1123127" y="392636"/>
                        <a:pt x="1133475" y="384012"/>
                      </a:cubicBezTo>
                      <a:cubicBezTo>
                        <a:pt x="1142269" y="376683"/>
                        <a:pt x="1152525" y="371312"/>
                        <a:pt x="1162050" y="364962"/>
                      </a:cubicBezTo>
                      <a:cubicBezTo>
                        <a:pt x="1168400" y="355437"/>
                        <a:pt x="1173771" y="345181"/>
                        <a:pt x="1181100" y="336387"/>
                      </a:cubicBezTo>
                      <a:cubicBezTo>
                        <a:pt x="1189724" y="326039"/>
                        <a:pt x="1202203" y="319020"/>
                        <a:pt x="1209675" y="307812"/>
                      </a:cubicBezTo>
                      <a:cubicBezTo>
                        <a:pt x="1215244" y="299458"/>
                        <a:pt x="1214710" y="288217"/>
                        <a:pt x="1219200" y="279237"/>
                      </a:cubicBezTo>
                      <a:cubicBezTo>
                        <a:pt x="1224320" y="268998"/>
                        <a:pt x="1231900" y="260187"/>
                        <a:pt x="1238250" y="250662"/>
                      </a:cubicBezTo>
                      <a:cubicBezTo>
                        <a:pt x="1235075" y="237962"/>
                        <a:pt x="1237050" y="231987"/>
                        <a:pt x="1228725" y="212562"/>
                      </a:cubicBezTo>
                      <a:cubicBezTo>
                        <a:pt x="1220400" y="193137"/>
                        <a:pt x="1196357" y="168126"/>
                        <a:pt x="1181100" y="155412"/>
                      </a:cubicBezTo>
                      <a:cubicBezTo>
                        <a:pt x="1172306" y="148083"/>
                        <a:pt x="1162050" y="142712"/>
                        <a:pt x="1152525" y="136362"/>
                      </a:cubicBezTo>
                      <a:cubicBezTo>
                        <a:pt x="1132928" y="106967"/>
                        <a:pt x="1133421" y="103658"/>
                        <a:pt x="1104900" y="79212"/>
                      </a:cubicBezTo>
                      <a:cubicBezTo>
                        <a:pt x="1092847" y="68881"/>
                        <a:pt x="1078853" y="60968"/>
                        <a:pt x="1066800" y="50637"/>
                      </a:cubicBezTo>
                      <a:cubicBezTo>
                        <a:pt x="1049919" y="36168"/>
                        <a:pt x="1032616" y="10667"/>
                        <a:pt x="1009650" y="3012"/>
                      </a:cubicBezTo>
                      <a:cubicBezTo>
                        <a:pt x="1000614" y="0"/>
                        <a:pt x="990600" y="3012"/>
                        <a:pt x="981075" y="3012"/>
                      </a:cubicBezTo>
                    </a:path>
                  </a:pathLst>
                </a:custGeom>
                <a:solidFill>
                  <a:schemeClr val="bg1"/>
                </a:solidFill>
                <a:ln w="95250">
                  <a:solidFill>
                    <a:schemeClr val="bg1">
                      <a:lumMod val="50000"/>
                    </a:schemeClr>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dirty="0"/>
                </a:p>
              </p:txBody>
            </p:sp>
          </p:grpSp>
        </p:grpSp>
        <p:sp>
          <p:nvSpPr>
            <p:cNvPr id="48" name="Oval 47"/>
            <p:cNvSpPr/>
            <p:nvPr/>
          </p:nvSpPr>
          <p:spPr>
            <a:xfrm>
              <a:off x="4139952" y="4077072"/>
              <a:ext cx="576064" cy="288032"/>
            </a:xfrm>
            <a:prstGeom prst="ellipse">
              <a:avLst/>
            </a:prstGeom>
            <a:solidFill>
              <a:schemeClr val="tx1"/>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sz="1600" b="1" dirty="0">
                  <a:solidFill>
                    <a:schemeClr val="bg1"/>
                  </a:solidFill>
                </a:rPr>
                <a:t>23</a:t>
              </a:r>
            </a:p>
          </p:txBody>
        </p:sp>
      </p:grpSp>
      <p:grpSp>
        <p:nvGrpSpPr>
          <p:cNvPr id="52" name="Group 51"/>
          <p:cNvGrpSpPr/>
          <p:nvPr/>
        </p:nvGrpSpPr>
        <p:grpSpPr>
          <a:xfrm>
            <a:off x="3563888" y="4797152"/>
            <a:ext cx="1728192" cy="1656184"/>
            <a:chOff x="1331640" y="3501008"/>
            <a:chExt cx="1800200" cy="1800200"/>
          </a:xfrm>
        </p:grpSpPr>
        <p:sp>
          <p:nvSpPr>
            <p:cNvPr id="53" name="Oval 52"/>
            <p:cNvSpPr/>
            <p:nvPr/>
          </p:nvSpPr>
          <p:spPr>
            <a:xfrm>
              <a:off x="1331640" y="3501008"/>
              <a:ext cx="1800200" cy="1800200"/>
            </a:xfrm>
            <a:prstGeom prst="ellipse">
              <a:avLst/>
            </a:prstGeom>
            <a:solidFill>
              <a:schemeClr val="bg1">
                <a:lumMod val="95000"/>
              </a:schemeClr>
            </a:solidFill>
            <a:ln>
              <a:solidFill>
                <a:schemeClr val="bg1">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54" name="Group 34"/>
            <p:cNvGrpSpPr/>
            <p:nvPr/>
          </p:nvGrpSpPr>
          <p:grpSpPr>
            <a:xfrm>
              <a:off x="1763688" y="3933056"/>
              <a:ext cx="993110" cy="936104"/>
              <a:chOff x="1763688" y="3933056"/>
              <a:chExt cx="993110" cy="936104"/>
            </a:xfrm>
          </p:grpSpPr>
          <p:sp>
            <p:nvSpPr>
              <p:cNvPr id="55" name="Oval 54"/>
              <p:cNvSpPr/>
              <p:nvPr/>
            </p:nvSpPr>
            <p:spPr>
              <a:xfrm>
                <a:off x="1763688" y="3933056"/>
                <a:ext cx="936104" cy="936104"/>
              </a:xfrm>
              <a:prstGeom prst="ellipse">
                <a:avLst/>
              </a:prstGeom>
              <a:solidFill>
                <a:schemeClr val="tx1"/>
              </a:solidFill>
              <a:ln>
                <a:solidFill>
                  <a:schemeClr val="bg1">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6" name="TextBox 55"/>
              <p:cNvSpPr txBox="1"/>
              <p:nvPr/>
            </p:nvSpPr>
            <p:spPr>
              <a:xfrm>
                <a:off x="1979712" y="4149080"/>
                <a:ext cx="777086" cy="577081"/>
              </a:xfrm>
              <a:prstGeom prst="rect">
                <a:avLst/>
              </a:prstGeom>
              <a:noFill/>
              <a:ln>
                <a:noFill/>
              </a:ln>
            </p:spPr>
            <p:txBody>
              <a:bodyPr wrap="square" rtlCol="0">
                <a:spAutoFit/>
              </a:bodyPr>
              <a:lstStyle/>
              <a:p>
                <a:r>
                  <a:rPr lang="en-GB" sz="2400" dirty="0">
                    <a:solidFill>
                      <a:schemeClr val="bg1"/>
                    </a:solidFill>
                  </a:rPr>
                  <a:t>46</a:t>
                </a:r>
              </a:p>
            </p:txBody>
          </p:sp>
        </p:grpSp>
      </p:grpSp>
      <p:cxnSp>
        <p:nvCxnSpPr>
          <p:cNvPr id="58" name="Straight Connector 57"/>
          <p:cNvCxnSpPr>
            <a:stCxn id="29" idx="6"/>
          </p:cNvCxnSpPr>
          <p:nvPr/>
        </p:nvCxnSpPr>
        <p:spPr>
          <a:xfrm>
            <a:off x="3419872" y="3789040"/>
            <a:ext cx="1008112" cy="360040"/>
          </a:xfrm>
          <a:prstGeom prst="line">
            <a:avLst/>
          </a:prstGeom>
          <a:ln>
            <a:solidFill>
              <a:schemeClr val="accent6">
                <a:lumMod val="75000"/>
              </a:schemeClr>
            </a:solidFill>
          </a:ln>
        </p:spPr>
        <p:style>
          <a:lnRef idx="2">
            <a:schemeClr val="accent1"/>
          </a:lnRef>
          <a:fillRef idx="0">
            <a:schemeClr val="accent1"/>
          </a:fillRef>
          <a:effectRef idx="1">
            <a:schemeClr val="accent1"/>
          </a:effectRef>
          <a:fontRef idx="minor">
            <a:schemeClr val="tx1"/>
          </a:fontRef>
        </p:style>
      </p:cxnSp>
      <p:cxnSp>
        <p:nvCxnSpPr>
          <p:cNvPr id="59" name="Straight Connector 58"/>
          <p:cNvCxnSpPr>
            <a:stCxn id="39" idx="2"/>
          </p:cNvCxnSpPr>
          <p:nvPr/>
        </p:nvCxnSpPr>
        <p:spPr>
          <a:xfrm flipH="1">
            <a:off x="4427984" y="3573016"/>
            <a:ext cx="792088" cy="576064"/>
          </a:xfrm>
          <a:prstGeom prst="line">
            <a:avLst/>
          </a:prstGeom>
          <a:ln>
            <a:solidFill>
              <a:schemeClr val="accent6">
                <a:lumMod val="75000"/>
              </a:schemeClr>
            </a:solidFill>
          </a:ln>
        </p:spPr>
        <p:style>
          <a:lnRef idx="2">
            <a:schemeClr val="accent1"/>
          </a:lnRef>
          <a:fillRef idx="0">
            <a:schemeClr val="accent1"/>
          </a:fillRef>
          <a:effectRef idx="1">
            <a:schemeClr val="accent1"/>
          </a:effectRef>
          <a:fontRef idx="minor">
            <a:schemeClr val="tx1"/>
          </a:fontRef>
        </p:style>
      </p:cxnSp>
      <p:cxnSp>
        <p:nvCxnSpPr>
          <p:cNvPr id="64" name="Straight Arrow Connector 63"/>
          <p:cNvCxnSpPr/>
          <p:nvPr/>
        </p:nvCxnSpPr>
        <p:spPr>
          <a:xfrm>
            <a:off x="4427984" y="4149080"/>
            <a:ext cx="0" cy="576064"/>
          </a:xfrm>
          <a:prstGeom prst="straightConnector1">
            <a:avLst/>
          </a:prstGeom>
          <a:ln>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sp>
        <p:nvSpPr>
          <p:cNvPr id="68" name="TextBox 67"/>
          <p:cNvSpPr txBox="1"/>
          <p:nvPr/>
        </p:nvSpPr>
        <p:spPr>
          <a:xfrm>
            <a:off x="5508104" y="5229200"/>
            <a:ext cx="1800200" cy="369332"/>
          </a:xfrm>
          <a:prstGeom prst="rect">
            <a:avLst/>
          </a:prstGeom>
          <a:noFill/>
        </p:spPr>
        <p:txBody>
          <a:bodyPr wrap="square" rtlCol="0">
            <a:spAutoFit/>
          </a:bodyPr>
          <a:lstStyle/>
          <a:p>
            <a:r>
              <a:rPr lang="en-GB" dirty="0"/>
              <a:t>Zygote</a:t>
            </a:r>
          </a:p>
        </p:txBody>
      </p:sp>
      <p:sp>
        <p:nvSpPr>
          <p:cNvPr id="69" name="TextBox 68"/>
          <p:cNvSpPr txBox="1"/>
          <p:nvPr/>
        </p:nvSpPr>
        <p:spPr>
          <a:xfrm>
            <a:off x="5364088" y="4005064"/>
            <a:ext cx="2376264" cy="646331"/>
          </a:xfrm>
          <a:prstGeom prst="rect">
            <a:avLst/>
          </a:prstGeom>
          <a:noFill/>
        </p:spPr>
        <p:txBody>
          <a:bodyPr wrap="square" rtlCol="0">
            <a:spAutoFit/>
          </a:bodyPr>
          <a:lstStyle/>
          <a:p>
            <a:r>
              <a:rPr lang="en-GB" dirty="0"/>
              <a:t>Sperm cell made by meiosis in the testes</a:t>
            </a:r>
          </a:p>
        </p:txBody>
      </p:sp>
      <p:sp>
        <p:nvSpPr>
          <p:cNvPr id="70" name="TextBox 69"/>
          <p:cNvSpPr txBox="1"/>
          <p:nvPr/>
        </p:nvSpPr>
        <p:spPr>
          <a:xfrm>
            <a:off x="179512" y="4221088"/>
            <a:ext cx="2376264" cy="646331"/>
          </a:xfrm>
          <a:prstGeom prst="rect">
            <a:avLst/>
          </a:prstGeom>
          <a:noFill/>
        </p:spPr>
        <p:txBody>
          <a:bodyPr wrap="square" rtlCol="0">
            <a:spAutoFit/>
          </a:bodyPr>
          <a:lstStyle/>
          <a:p>
            <a:r>
              <a:rPr lang="en-GB" dirty="0"/>
              <a:t>Egg cell made by meiosis in the ovary</a:t>
            </a:r>
          </a:p>
        </p:txBody>
      </p:sp>
    </p:spTree>
    <p:extLst>
      <p:ext uri="{BB962C8B-B14F-4D97-AF65-F5344CB8AC3E}">
        <p14:creationId xmlns:p14="http://schemas.microsoft.com/office/powerpoint/2010/main" val="11133052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251520" y="980728"/>
            <a:ext cx="6192688" cy="4247317"/>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endParaRPr lang="en-GB" dirty="0"/>
          </a:p>
          <a:p>
            <a:r>
              <a:rPr lang="en-GB" sz="3600" b="1" dirty="0">
                <a:solidFill>
                  <a:schemeClr val="tx1">
                    <a:lumMod val="50000"/>
                    <a:lumOff val="50000"/>
                  </a:schemeClr>
                </a:solidFill>
              </a:rPr>
              <a:t>Genetics</a:t>
            </a:r>
          </a:p>
          <a:p>
            <a:r>
              <a:rPr lang="en-GB" sz="3600" b="1" dirty="0">
                <a:solidFill>
                  <a:schemeClr val="tx1">
                    <a:lumMod val="50000"/>
                    <a:lumOff val="50000"/>
                  </a:schemeClr>
                </a:solidFill>
              </a:rPr>
              <a:t>Part 1 </a:t>
            </a:r>
          </a:p>
          <a:p>
            <a:endParaRPr lang="en-GB" sz="3600" b="1" dirty="0">
              <a:solidFill>
                <a:schemeClr val="tx1">
                  <a:lumMod val="50000"/>
                  <a:lumOff val="50000"/>
                </a:schemeClr>
              </a:solidFill>
            </a:endParaRPr>
          </a:p>
          <a:p>
            <a:endParaRPr lang="en-GB" sz="3600" b="1" dirty="0">
              <a:solidFill>
                <a:schemeClr val="tx1">
                  <a:lumMod val="50000"/>
                  <a:lumOff val="50000"/>
                </a:schemeClr>
              </a:solidFill>
            </a:endParaRPr>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229100" y="-171400"/>
            <a:ext cx="4914900" cy="5638800"/>
          </a:xfrm>
          <a:prstGeom prst="rect">
            <a:avLst/>
          </a:prstGeom>
        </p:spPr>
      </p:pic>
      <p:sp>
        <p:nvSpPr>
          <p:cNvPr id="8" name="Rectangle 7"/>
          <p:cNvSpPr/>
          <p:nvPr/>
        </p:nvSpPr>
        <p:spPr>
          <a:xfrm>
            <a:off x="323528" y="4293096"/>
            <a:ext cx="4248472" cy="1938992"/>
          </a:xfrm>
          <a:prstGeom prst="rect">
            <a:avLst/>
          </a:prstGeom>
        </p:spPr>
        <p:txBody>
          <a:bodyPr wrap="square">
            <a:spAutoFit/>
          </a:bodyPr>
          <a:lstStyle/>
          <a:p>
            <a:pPr marL="457200" indent="-457200">
              <a:lnSpc>
                <a:spcPct val="150000"/>
              </a:lnSpc>
              <a:buFont typeface="Arial" charset="0"/>
              <a:buChar char="•"/>
            </a:pPr>
            <a:r>
              <a:rPr lang="en-GB" sz="2000" b="1" dirty="0">
                <a:solidFill>
                  <a:schemeClr val="tx1">
                    <a:lumMod val="50000"/>
                    <a:lumOff val="50000"/>
                  </a:schemeClr>
                </a:solidFill>
              </a:rPr>
              <a:t>Advantages and disadvantages of sexual and asexual reproduction (biology)</a:t>
            </a:r>
          </a:p>
          <a:p>
            <a:pPr marL="457200" indent="-457200">
              <a:lnSpc>
                <a:spcPct val="150000"/>
              </a:lnSpc>
              <a:buFont typeface="Arial" charset="0"/>
              <a:buChar char="•"/>
            </a:pPr>
            <a:r>
              <a:rPr lang="en-GB" sz="2000" b="1" dirty="0">
                <a:solidFill>
                  <a:schemeClr val="tx1">
                    <a:lumMod val="50000"/>
                    <a:lumOff val="50000"/>
                  </a:schemeClr>
                </a:solidFill>
              </a:rPr>
              <a:t>Meiosis</a:t>
            </a:r>
          </a:p>
        </p:txBody>
      </p:sp>
    </p:spTree>
    <p:extLst>
      <p:ext uri="{BB962C8B-B14F-4D97-AF65-F5344CB8AC3E}">
        <p14:creationId xmlns:p14="http://schemas.microsoft.com/office/powerpoint/2010/main" val="99428845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Genetics part 1–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815401" cy="5595731"/>
          </a:xfrm>
          <a:prstGeom prst="rect">
            <a:avLst/>
          </a:prstGeom>
          <a:no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49087" y="764704"/>
            <a:ext cx="8815401" cy="8648521"/>
          </a:xfrm>
          <a:prstGeom prst="rect">
            <a:avLst/>
          </a:prstGeom>
          <a:noFill/>
        </p:spPr>
        <p:txBody>
          <a:bodyPr wrap="square" rtlCol="0">
            <a:spAutoFit/>
          </a:bodyPr>
          <a:lstStyle/>
          <a:p>
            <a:pPr marL="457200" indent="-457200">
              <a:buAutoNum type="arabicPeriod"/>
            </a:pPr>
            <a:r>
              <a:rPr lang="en-US" sz="2400" dirty="0"/>
              <a:t>What is a gamete?</a:t>
            </a:r>
          </a:p>
          <a:p>
            <a:pPr marL="457200" indent="-457200">
              <a:buAutoNum type="arabicPeriod"/>
            </a:pPr>
            <a:r>
              <a:rPr lang="en-US" sz="2400" dirty="0"/>
              <a:t>Name the male </a:t>
            </a:r>
            <a:r>
              <a:rPr lang="en-US" sz="2400" u="sng" dirty="0"/>
              <a:t>and</a:t>
            </a:r>
            <a:r>
              <a:rPr lang="en-US" sz="2400" dirty="0"/>
              <a:t> female gametes in a) a human b) a daisy plant</a:t>
            </a:r>
          </a:p>
          <a:p>
            <a:pPr marL="457200" indent="-457200"/>
            <a:r>
              <a:rPr lang="en-GB" sz="2400" dirty="0"/>
              <a:t>3. 	For each row, tick </a:t>
            </a:r>
            <a:r>
              <a:rPr lang="en-GB" sz="2400" b="1" dirty="0"/>
              <a:t>one</a:t>
            </a:r>
            <a:r>
              <a:rPr lang="en-GB" sz="2400" dirty="0"/>
              <a:t> box to show which method of cell division  is correct.</a:t>
            </a:r>
          </a:p>
          <a:p>
            <a:pPr marL="457200" indent="-457200"/>
            <a:r>
              <a:rPr lang="en-GB" sz="2400" dirty="0">
                <a:solidFill>
                  <a:srgbClr val="00B050"/>
                </a:solidFill>
              </a:rPr>
              <a:t>		</a:t>
            </a:r>
          </a:p>
          <a:p>
            <a:pPr marL="457200" indent="-457200"/>
            <a:r>
              <a:rPr lang="en-GB" sz="2400" dirty="0">
                <a:solidFill>
                  <a:srgbClr val="00B050"/>
                </a:solidFill>
              </a:rPr>
              <a:t>	</a:t>
            </a:r>
          </a:p>
          <a:p>
            <a:pPr marL="457200" indent="-457200"/>
            <a:r>
              <a:rPr lang="en-GB" sz="2400" dirty="0">
                <a:solidFill>
                  <a:srgbClr val="00B050"/>
                </a:solidFill>
              </a:rPr>
              <a:t>	</a:t>
            </a:r>
          </a:p>
          <a:p>
            <a:endParaRPr lang="en-GB" sz="2400" dirty="0"/>
          </a:p>
          <a:p>
            <a:pPr fontAlgn="t"/>
            <a:r>
              <a:rPr lang="en-GB" sz="2400" dirty="0"/>
              <a:t> 	</a:t>
            </a:r>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marL="342900" indent="-342900"/>
            <a:endParaRPr lang="en-GB" sz="1600" dirty="0"/>
          </a:p>
        </p:txBody>
      </p:sp>
      <p:graphicFrame>
        <p:nvGraphicFramePr>
          <p:cNvPr id="10" name="Table 9"/>
          <p:cNvGraphicFramePr>
            <a:graphicFrameLocks noGrp="1"/>
          </p:cNvGraphicFramePr>
          <p:nvPr>
            <p:extLst>
              <p:ext uri="{D42A27DB-BD31-4B8C-83A1-F6EECF244321}">
                <p14:modId xmlns:p14="http://schemas.microsoft.com/office/powerpoint/2010/main" val="1284625767"/>
              </p:ext>
            </p:extLst>
          </p:nvPr>
        </p:nvGraphicFramePr>
        <p:xfrm>
          <a:off x="323528" y="2596480"/>
          <a:ext cx="8496944" cy="3733800"/>
        </p:xfrm>
        <a:graphic>
          <a:graphicData uri="http://schemas.openxmlformats.org/drawingml/2006/table">
            <a:tbl>
              <a:tblPr firstRow="1" bandRow="1">
                <a:tableStyleId>{93296810-A885-4BE3-A3E7-6D5BEEA58F35}</a:tableStyleId>
              </a:tblPr>
              <a:tblGrid>
                <a:gridCol w="4896544">
                  <a:extLst>
                    <a:ext uri="{9D8B030D-6E8A-4147-A177-3AD203B41FA5}">
                      <a16:colId xmlns:a16="http://schemas.microsoft.com/office/drawing/2014/main" val="20000"/>
                    </a:ext>
                  </a:extLst>
                </a:gridCol>
                <a:gridCol w="1872208">
                  <a:extLst>
                    <a:ext uri="{9D8B030D-6E8A-4147-A177-3AD203B41FA5}">
                      <a16:colId xmlns:a16="http://schemas.microsoft.com/office/drawing/2014/main" val="20001"/>
                    </a:ext>
                  </a:extLst>
                </a:gridCol>
                <a:gridCol w="1728192">
                  <a:extLst>
                    <a:ext uri="{9D8B030D-6E8A-4147-A177-3AD203B41FA5}">
                      <a16:colId xmlns:a16="http://schemas.microsoft.com/office/drawing/2014/main" val="20002"/>
                    </a:ext>
                  </a:extLst>
                </a:gridCol>
              </a:tblGrid>
              <a:tr h="370840">
                <a:tc>
                  <a:txBody>
                    <a:bodyPr/>
                    <a:lstStyle/>
                    <a:p>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000" dirty="0"/>
                        <a:t> Meiosis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sz="2000" dirty="0"/>
                        <a:t>Mitosis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GB" sz="1900" dirty="0"/>
                        <a:t>Genetic mixing happens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0840">
                <a:tc>
                  <a:txBody>
                    <a:bodyPr/>
                    <a:lstStyle/>
                    <a:p>
                      <a:r>
                        <a:rPr lang="en-GB" sz="1900" dirty="0"/>
                        <a:t>Gamete production occurs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70840">
                <a:tc>
                  <a:txBody>
                    <a:bodyPr/>
                    <a:lstStyle/>
                    <a:p>
                      <a:r>
                        <a:rPr lang="en-GB" sz="1900" dirty="0"/>
                        <a:t>New</a:t>
                      </a:r>
                      <a:r>
                        <a:rPr lang="en-GB" sz="1900" baseline="0" dirty="0"/>
                        <a:t> cells show variation</a:t>
                      </a:r>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70840">
                <a:tc>
                  <a:txBody>
                    <a:bodyPr/>
                    <a:lstStyle/>
                    <a:p>
                      <a:r>
                        <a:rPr lang="en-GB" sz="1900" dirty="0"/>
                        <a:t>New cells have same number of chromosomes</a:t>
                      </a:r>
                      <a:r>
                        <a:rPr lang="en-GB" sz="1900" baseline="0" dirty="0"/>
                        <a:t> as parent</a:t>
                      </a:r>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370840">
                <a:tc>
                  <a:txBody>
                    <a:bodyPr/>
                    <a:lstStyle/>
                    <a:p>
                      <a:r>
                        <a:rPr lang="en-GB" sz="1900" dirty="0"/>
                        <a:t>Happens in skin cells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370840">
                <a:tc>
                  <a:txBody>
                    <a:bodyPr/>
                    <a:lstStyle/>
                    <a:p>
                      <a:r>
                        <a:rPr lang="en-GB" sz="1900" dirty="0"/>
                        <a:t>Two divisions occur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370840">
                <a:tc>
                  <a:txBody>
                    <a:bodyPr/>
                    <a:lstStyle/>
                    <a:p>
                      <a:r>
                        <a:rPr lang="en-GB" sz="1900" dirty="0"/>
                        <a:t>Two</a:t>
                      </a:r>
                      <a:r>
                        <a:rPr lang="en-GB" sz="1900" baseline="0" dirty="0"/>
                        <a:t> new cells are formed as a result</a:t>
                      </a:r>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r h="370840">
                <a:tc>
                  <a:txBody>
                    <a:bodyPr/>
                    <a:lstStyle/>
                    <a:p>
                      <a:r>
                        <a:rPr lang="en-GB" sz="1900" dirty="0"/>
                        <a:t>Identical cells are formed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4764167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3855" y="-99392"/>
            <a:ext cx="7812360" cy="587052"/>
          </a:xfrm>
        </p:spPr>
        <p:txBody>
          <a:bodyPr>
            <a:noAutofit/>
          </a:bodyPr>
          <a:lstStyle/>
          <a:p>
            <a:pPr marL="342900" lvl="1" algn="r" defTabSz="342900" rtl="0">
              <a:spcBef>
                <a:spcPct val="20000"/>
              </a:spcBef>
            </a:pPr>
            <a:r>
              <a:rPr lang="en-US" sz="2400" b="1" dirty="0">
                <a:solidFill>
                  <a:schemeClr val="accent6"/>
                </a:solidFill>
              </a:rPr>
              <a:t> Genetics part 1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53" name="Rectangle 52"/>
          <p:cNvSpPr/>
          <p:nvPr/>
        </p:nvSpPr>
        <p:spPr>
          <a:xfrm>
            <a:off x="4453217" y="3244334"/>
            <a:ext cx="237566" cy="369332"/>
          </a:xfrm>
          <a:prstGeom prst="rect">
            <a:avLst/>
          </a:prstGeom>
        </p:spPr>
        <p:txBody>
          <a:bodyPr wrap="none">
            <a:spAutoFit/>
          </a:bodyPr>
          <a:lstStyle/>
          <a:p>
            <a:r>
              <a:rPr lang="en-GB" dirty="0"/>
              <a:t> </a:t>
            </a:r>
          </a:p>
        </p:txBody>
      </p:sp>
      <p:sp>
        <p:nvSpPr>
          <p:cNvPr id="4" name="TextBox 3"/>
          <p:cNvSpPr txBox="1"/>
          <p:nvPr/>
        </p:nvSpPr>
        <p:spPr>
          <a:xfrm>
            <a:off x="251520" y="692696"/>
            <a:ext cx="8568952" cy="5355312"/>
          </a:xfrm>
          <a:prstGeom prst="rect">
            <a:avLst/>
          </a:prstGeom>
          <a:noFill/>
        </p:spPr>
        <p:txBody>
          <a:bodyPr wrap="square" rtlCol="0">
            <a:spAutoFit/>
          </a:bodyPr>
          <a:lstStyle/>
          <a:p>
            <a:pPr marL="457200" indent="-457200">
              <a:buAutoNum type="arabicPeriod" startAt="4"/>
            </a:pPr>
            <a:r>
              <a:rPr lang="en-GB" sz="2400" dirty="0"/>
              <a:t>What occurs at the point of fertilisation in humans?</a:t>
            </a:r>
          </a:p>
          <a:p>
            <a:pPr marL="457200" indent="-457200">
              <a:buAutoNum type="arabicPeriod" startAt="4"/>
            </a:pPr>
            <a:endParaRPr lang="en-GB" sz="2400" dirty="0"/>
          </a:p>
          <a:p>
            <a:pPr marL="457200" indent="-457200">
              <a:buAutoNum type="arabicPeriod" startAt="4"/>
            </a:pPr>
            <a:r>
              <a:rPr lang="en-GB" sz="2400" dirty="0"/>
              <a:t>How many chromosomes are found in the nucleus of a human:</a:t>
            </a:r>
          </a:p>
          <a:p>
            <a:pPr marL="457200" indent="-457200"/>
            <a:r>
              <a:rPr lang="en-GB" sz="2400" dirty="0"/>
              <a:t>	a) ovary cell ? 	       </a:t>
            </a:r>
            <a:endParaRPr lang="en-GB" sz="2400" b="1" i="1" dirty="0"/>
          </a:p>
          <a:p>
            <a:pPr marL="457200" indent="-457200"/>
            <a:r>
              <a:rPr lang="en-GB" sz="2400" dirty="0"/>
              <a:t>	b) egg cell ?	</a:t>
            </a:r>
            <a:r>
              <a:rPr lang="en-GB" sz="2400" b="1" dirty="0"/>
              <a:t>      </a:t>
            </a:r>
            <a:r>
              <a:rPr lang="en-GB" sz="2400" b="1" dirty="0">
                <a:solidFill>
                  <a:srgbClr val="00B050"/>
                </a:solidFill>
              </a:rPr>
              <a:t> 	       </a:t>
            </a:r>
            <a:endParaRPr lang="en-GB" sz="2400" b="1" i="1" dirty="0">
              <a:solidFill>
                <a:srgbClr val="00B050"/>
              </a:solidFill>
            </a:endParaRPr>
          </a:p>
          <a:p>
            <a:pPr marL="457200" indent="-457200"/>
            <a:r>
              <a:rPr lang="en-GB" sz="2400" dirty="0"/>
              <a:t>	c) embryo cell ?	</a:t>
            </a:r>
            <a:r>
              <a:rPr lang="en-GB" sz="2400" i="1" dirty="0"/>
              <a:t>       </a:t>
            </a:r>
            <a:endParaRPr lang="en-GB" sz="2400" b="1" i="1" dirty="0">
              <a:solidFill>
                <a:srgbClr val="00B050"/>
              </a:solidFill>
            </a:endParaRPr>
          </a:p>
          <a:p>
            <a:pPr marL="457200" indent="-457200"/>
            <a:r>
              <a:rPr lang="en-GB" sz="2400" dirty="0"/>
              <a:t>	d) a cell just after fertilisation has occurred?</a:t>
            </a:r>
            <a:endParaRPr lang="en-GB" sz="2400" b="1" i="1" dirty="0">
              <a:solidFill>
                <a:srgbClr val="00B050"/>
              </a:solidFill>
            </a:endParaRPr>
          </a:p>
          <a:p>
            <a:pPr marL="457200" indent="-457200"/>
            <a:r>
              <a:rPr lang="en-GB" sz="2400" dirty="0">
                <a:solidFill>
                  <a:srgbClr val="00B050"/>
                </a:solidFill>
              </a:rPr>
              <a:t>	</a:t>
            </a:r>
            <a:r>
              <a:rPr lang="en-GB" sz="2400" dirty="0"/>
              <a:t>e) a testes cell ?</a:t>
            </a:r>
          </a:p>
          <a:p>
            <a:pPr marL="457200" indent="-457200"/>
            <a:endParaRPr lang="en-GB" sz="2400" dirty="0"/>
          </a:p>
          <a:p>
            <a:pPr marL="457200" indent="-457200"/>
            <a:r>
              <a:rPr lang="en-GB" sz="2400" dirty="0"/>
              <a:t>6. What happens to the DNA just before the first meiotic division?</a:t>
            </a:r>
          </a:p>
          <a:p>
            <a:pPr marL="457200" indent="-457200"/>
            <a:endParaRPr lang="en-GB" sz="2400" dirty="0"/>
          </a:p>
          <a:p>
            <a:pPr marL="457200" indent="-457200"/>
            <a:r>
              <a:rPr lang="en-GB" sz="2400" dirty="0"/>
              <a:t>7. What does the term ‘haploid’ mean?</a:t>
            </a:r>
          </a:p>
          <a:p>
            <a:pPr marL="457200" indent="-457200"/>
            <a:r>
              <a:rPr lang="en-GB" dirty="0">
                <a:solidFill>
                  <a:srgbClr val="00B050"/>
                </a:solidFill>
              </a:rPr>
              <a:t>	      </a:t>
            </a:r>
            <a:endParaRPr lang="en-GB" dirty="0"/>
          </a:p>
          <a:p>
            <a:pPr marL="342900" indent="-342900"/>
            <a:endParaRPr lang="en-GB" dirty="0"/>
          </a:p>
          <a:p>
            <a:pPr marL="342900" indent="-342900">
              <a:buAutoNum type="arabicPeriod" startAt="4"/>
            </a:pPr>
            <a:endParaRPr lang="en-GB" dirty="0"/>
          </a:p>
        </p:txBody>
      </p:sp>
    </p:spTree>
    <p:extLst>
      <p:ext uri="{BB962C8B-B14F-4D97-AF65-F5344CB8AC3E}">
        <p14:creationId xmlns:p14="http://schemas.microsoft.com/office/powerpoint/2010/main" val="36742461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3855" y="-99392"/>
            <a:ext cx="7812360" cy="587052"/>
          </a:xfrm>
        </p:spPr>
        <p:txBody>
          <a:bodyPr>
            <a:noAutofit/>
          </a:bodyPr>
          <a:lstStyle/>
          <a:p>
            <a:pPr marL="342900" lvl="1" algn="r" defTabSz="342900" rtl="0">
              <a:spcBef>
                <a:spcPct val="20000"/>
              </a:spcBef>
            </a:pPr>
            <a:r>
              <a:rPr lang="en-US" sz="2400" b="1" dirty="0">
                <a:solidFill>
                  <a:schemeClr val="accent6"/>
                </a:solidFill>
              </a:rPr>
              <a:t> Genetics part 1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53" name="Rectangle 52"/>
          <p:cNvSpPr/>
          <p:nvPr/>
        </p:nvSpPr>
        <p:spPr>
          <a:xfrm>
            <a:off x="4453217" y="3244334"/>
            <a:ext cx="237566" cy="369332"/>
          </a:xfrm>
          <a:prstGeom prst="rect">
            <a:avLst/>
          </a:prstGeom>
        </p:spPr>
        <p:txBody>
          <a:bodyPr wrap="none">
            <a:spAutoFit/>
          </a:bodyPr>
          <a:lstStyle/>
          <a:p>
            <a:r>
              <a:rPr lang="en-GB" dirty="0"/>
              <a:t> </a:t>
            </a:r>
          </a:p>
        </p:txBody>
      </p:sp>
      <p:sp>
        <p:nvSpPr>
          <p:cNvPr id="4" name="TextBox 3"/>
          <p:cNvSpPr txBox="1"/>
          <p:nvPr/>
        </p:nvSpPr>
        <p:spPr>
          <a:xfrm>
            <a:off x="251520" y="692696"/>
            <a:ext cx="8568952" cy="5078313"/>
          </a:xfrm>
          <a:prstGeom prst="rect">
            <a:avLst/>
          </a:prstGeom>
          <a:noFill/>
        </p:spPr>
        <p:txBody>
          <a:bodyPr wrap="square" rtlCol="0">
            <a:spAutoFit/>
          </a:bodyPr>
          <a:lstStyle/>
          <a:p>
            <a:pPr marL="342900" indent="-342900"/>
            <a:r>
              <a:rPr lang="en-GB" sz="2400" b="1" u="sng" dirty="0"/>
              <a:t>Biology ONLY</a:t>
            </a:r>
          </a:p>
          <a:p>
            <a:pPr marL="342900" indent="-342900"/>
            <a:endParaRPr lang="en-GB" sz="2400" b="1" u="sng" dirty="0"/>
          </a:p>
          <a:p>
            <a:pPr marL="342900" indent="-342900"/>
            <a:r>
              <a:rPr lang="en-GB" sz="2400" dirty="0"/>
              <a:t>8. What are three advantages of sexual reproduction?</a:t>
            </a:r>
          </a:p>
          <a:p>
            <a:pPr marL="342900" indent="-342900"/>
            <a:endParaRPr lang="en-GB" sz="2400" dirty="0"/>
          </a:p>
          <a:p>
            <a:pPr marL="342900" indent="-342900"/>
            <a:r>
              <a:rPr lang="en-GB" sz="2400" dirty="0"/>
              <a:t>9. What are three advantages of asexual reproduction?</a:t>
            </a:r>
          </a:p>
          <a:p>
            <a:pPr marL="342900" indent="-342900"/>
            <a:endParaRPr lang="en-GB" sz="2400" dirty="0"/>
          </a:p>
          <a:p>
            <a:pPr marL="342900" indent="-342900"/>
            <a:r>
              <a:rPr lang="en-GB" sz="2400" dirty="0"/>
              <a:t>10. List three organisms which use both sexual and asexual reproduction methods.</a:t>
            </a:r>
          </a:p>
          <a:p>
            <a:pPr marL="342900" indent="-342900"/>
            <a:endParaRPr lang="en-GB" sz="2400" dirty="0"/>
          </a:p>
          <a:p>
            <a:pPr marL="457200" indent="-457200"/>
            <a:r>
              <a:rPr lang="en-GB" sz="2400" dirty="0"/>
              <a:t>11. Describe a </a:t>
            </a:r>
            <a:r>
              <a:rPr lang="en-GB" sz="2400" u="sng" dirty="0"/>
              <a:t>disadvantage</a:t>
            </a:r>
            <a:r>
              <a:rPr lang="en-GB" sz="2400" dirty="0"/>
              <a:t> to an organism of i) using sexual reproduction and ii) asexual reproduction. </a:t>
            </a:r>
          </a:p>
          <a:p>
            <a:pPr marL="457200" indent="-457200">
              <a:buAutoNum type="arabicPeriod" startAt="4"/>
            </a:pPr>
            <a:endParaRPr lang="en-GB" sz="2400" dirty="0"/>
          </a:p>
          <a:p>
            <a:pPr marL="342900" indent="-342900"/>
            <a:endParaRPr lang="en-GB" dirty="0"/>
          </a:p>
          <a:p>
            <a:pPr marL="342900" indent="-342900">
              <a:buAutoNum type="arabicPeriod" startAt="4"/>
            </a:pPr>
            <a:endParaRPr lang="en-GB" dirty="0"/>
          </a:p>
        </p:txBody>
      </p:sp>
    </p:spTree>
    <p:extLst>
      <p:ext uri="{BB962C8B-B14F-4D97-AF65-F5344CB8AC3E}">
        <p14:creationId xmlns:p14="http://schemas.microsoft.com/office/powerpoint/2010/main" val="3674246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
        <p:nvSpPr>
          <p:cNvPr id="7" name="TextBox 6"/>
          <p:cNvSpPr txBox="1"/>
          <p:nvPr/>
        </p:nvSpPr>
        <p:spPr>
          <a:xfrm>
            <a:off x="0" y="764704"/>
            <a:ext cx="6156176" cy="5493812"/>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sz="7200" b="1" dirty="0">
              <a:latin typeface="+mj-lt"/>
              <a:ea typeface="Beirut" charset="-78"/>
              <a:cs typeface="Beirut" charset="-78"/>
            </a:endParaRPr>
          </a:p>
          <a:p>
            <a:r>
              <a:rPr lang="en-GB" sz="3600" b="1" dirty="0">
                <a:solidFill>
                  <a:schemeClr val="tx1">
                    <a:lumMod val="50000"/>
                    <a:lumOff val="50000"/>
                  </a:schemeClr>
                </a:solidFill>
              </a:rPr>
              <a:t>Genetics </a:t>
            </a:r>
          </a:p>
          <a:p>
            <a:r>
              <a:rPr lang="en-GB" sz="3600" b="1" dirty="0">
                <a:solidFill>
                  <a:schemeClr val="tx1">
                    <a:lumMod val="50000"/>
                    <a:lumOff val="50000"/>
                  </a:schemeClr>
                </a:solidFill>
              </a:rPr>
              <a:t>Part 1 </a:t>
            </a:r>
          </a:p>
          <a:p>
            <a:pPr marL="457200" indent="-457200">
              <a:lnSpc>
                <a:spcPct val="150000"/>
              </a:lnSpc>
              <a:buFont typeface="Arial" charset="0"/>
              <a:buChar char="•"/>
            </a:pPr>
            <a:r>
              <a:rPr lang="en-GB" sz="2400" b="1" dirty="0">
                <a:solidFill>
                  <a:schemeClr val="tx1">
                    <a:lumMod val="50000"/>
                    <a:lumOff val="50000"/>
                  </a:schemeClr>
                </a:solidFill>
              </a:rPr>
              <a:t>Advantages and disadvantages of sexual and asexual reproduction (biology only)</a:t>
            </a:r>
          </a:p>
          <a:p>
            <a:pPr marL="457200" indent="-457200">
              <a:lnSpc>
                <a:spcPct val="150000"/>
              </a:lnSpc>
              <a:buFont typeface="Arial" charset="0"/>
              <a:buChar char="•"/>
            </a:pPr>
            <a:r>
              <a:rPr lang="en-GB" sz="2400" b="1" dirty="0">
                <a:solidFill>
                  <a:schemeClr val="tx1">
                    <a:lumMod val="50000"/>
                    <a:lumOff val="50000"/>
                  </a:schemeClr>
                </a:solidFill>
              </a:rPr>
              <a:t>Meiosis</a:t>
            </a:r>
          </a:p>
          <a:p>
            <a:pPr marL="457200" indent="-457200">
              <a:lnSpc>
                <a:spcPct val="150000"/>
              </a:lnSpc>
            </a:pPr>
            <a:endParaRPr lang="en-GB" dirty="0"/>
          </a:p>
        </p:txBody>
      </p:sp>
    </p:spTree>
    <p:extLst>
      <p:ext uri="{BB962C8B-B14F-4D97-AF65-F5344CB8AC3E}">
        <p14:creationId xmlns:p14="http://schemas.microsoft.com/office/powerpoint/2010/main" val="19215456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0"/>
            <a:ext cx="7812360" cy="657041"/>
          </a:xfrm>
        </p:spPr>
        <p:txBody>
          <a:bodyPr>
            <a:noAutofit/>
          </a:bodyPr>
          <a:lstStyle/>
          <a:p>
            <a:pPr marL="342900" lvl="1" algn="r" defTabSz="342900" rtl="0">
              <a:spcBef>
                <a:spcPct val="20000"/>
              </a:spcBef>
            </a:pPr>
            <a:r>
              <a:rPr lang="en-US" sz="2400" b="1" dirty="0">
                <a:solidFill>
                  <a:schemeClr val="accent6"/>
                </a:solidFill>
              </a:rPr>
              <a:t>Genetics part 1 – </a:t>
            </a:r>
            <a:r>
              <a:rPr lang="en-US" sz="2400" b="1" kern="1200" dirty="0">
                <a:solidFill>
                  <a:schemeClr val="tx1"/>
                </a:solidFill>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6" name="TextBox 5"/>
          <p:cNvSpPr txBox="1"/>
          <p:nvPr/>
        </p:nvSpPr>
        <p:spPr>
          <a:xfrm>
            <a:off x="107504" y="620688"/>
            <a:ext cx="8707897" cy="9274527"/>
          </a:xfrm>
          <a:prstGeom prst="rect">
            <a:avLst/>
          </a:prstGeom>
          <a:noFill/>
        </p:spPr>
        <p:txBody>
          <a:bodyPr wrap="square" rtlCol="0">
            <a:spAutoFit/>
          </a:bodyPr>
          <a:lstStyle/>
          <a:p>
            <a:pPr marL="457200" indent="-457200">
              <a:buAutoNum type="arabicPeriod"/>
            </a:pPr>
            <a:r>
              <a:rPr lang="en-US" sz="2200" dirty="0"/>
              <a:t>What is a gamete? </a:t>
            </a:r>
          </a:p>
          <a:p>
            <a:pPr marL="457200" indent="-457200"/>
            <a:r>
              <a:rPr lang="en-US" sz="2200" dirty="0"/>
              <a:t>	</a:t>
            </a:r>
            <a:r>
              <a:rPr lang="en-US" sz="2200" b="1" i="1" dirty="0">
                <a:solidFill>
                  <a:srgbClr val="00B050"/>
                </a:solidFill>
              </a:rPr>
              <a:t>A cell with half the number of chromosomes of the parent cell. </a:t>
            </a:r>
          </a:p>
          <a:p>
            <a:pPr marL="457200" indent="-457200">
              <a:buAutoNum type="arabicPeriod" startAt="2"/>
            </a:pPr>
            <a:r>
              <a:rPr lang="en-US" sz="2200" dirty="0"/>
              <a:t>Name the male </a:t>
            </a:r>
            <a:r>
              <a:rPr lang="en-US" sz="2200" u="sng" dirty="0"/>
              <a:t>and</a:t>
            </a:r>
            <a:r>
              <a:rPr lang="en-US" sz="2200" dirty="0"/>
              <a:t> female gametes in a) a human b) a daisy plant</a:t>
            </a:r>
          </a:p>
          <a:p>
            <a:pPr marL="457200" indent="-457200"/>
            <a:r>
              <a:rPr lang="en-US" sz="2200" dirty="0">
                <a:solidFill>
                  <a:srgbClr val="00B050"/>
                </a:solidFill>
              </a:rPr>
              <a:t>	</a:t>
            </a:r>
            <a:r>
              <a:rPr lang="en-US" sz="2200" b="1" i="1" dirty="0">
                <a:solidFill>
                  <a:srgbClr val="00B050"/>
                </a:solidFill>
              </a:rPr>
              <a:t>a) Male = sperm   Female = egg</a:t>
            </a:r>
          </a:p>
          <a:p>
            <a:pPr marL="457200" indent="-457200"/>
            <a:r>
              <a:rPr lang="en-US" sz="2200" b="1" i="1" dirty="0">
                <a:solidFill>
                  <a:srgbClr val="00B050"/>
                </a:solidFill>
              </a:rPr>
              <a:t>	b) Male = pollen   Female = egg</a:t>
            </a:r>
          </a:p>
          <a:p>
            <a:pPr marL="457200" indent="-457200"/>
            <a:r>
              <a:rPr lang="en-US" sz="2200" dirty="0"/>
              <a:t>3.</a:t>
            </a:r>
            <a:r>
              <a:rPr lang="en-GB" sz="2200" dirty="0"/>
              <a:t> 	For each row, tick </a:t>
            </a:r>
            <a:r>
              <a:rPr lang="en-GB" sz="2200" b="1" dirty="0"/>
              <a:t>one</a:t>
            </a:r>
            <a:r>
              <a:rPr lang="en-GB" sz="2200" dirty="0"/>
              <a:t> box to show which method of cell division is correct</a:t>
            </a:r>
            <a:r>
              <a:rPr lang="en-GB" sz="2400" dirty="0"/>
              <a:t>.</a:t>
            </a:r>
            <a:r>
              <a:rPr lang="en-GB" sz="2400" dirty="0">
                <a:solidFill>
                  <a:srgbClr val="00B050"/>
                </a:solidFill>
              </a:rPr>
              <a:t>	</a:t>
            </a:r>
          </a:p>
          <a:p>
            <a:pPr marL="457200" indent="-457200"/>
            <a:r>
              <a:rPr lang="en-GB" sz="2400" dirty="0">
                <a:solidFill>
                  <a:srgbClr val="00B050"/>
                </a:solidFill>
              </a:rPr>
              <a:t>	</a:t>
            </a:r>
          </a:p>
          <a:p>
            <a:pPr marL="457200" indent="-457200"/>
            <a:r>
              <a:rPr lang="en-GB" sz="2400" dirty="0">
                <a:solidFill>
                  <a:srgbClr val="00B050"/>
                </a:solidFill>
              </a:rPr>
              <a:t>	</a:t>
            </a:r>
          </a:p>
          <a:p>
            <a:endParaRPr lang="en-GB" sz="2400" dirty="0"/>
          </a:p>
          <a:p>
            <a:pPr fontAlgn="t"/>
            <a:r>
              <a:rPr lang="en-GB" sz="2400" dirty="0"/>
              <a:t> 	</a:t>
            </a:r>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a:lnSpc>
                <a:spcPct val="150000"/>
              </a:lnSpc>
            </a:pPr>
            <a:endParaRPr lang="en-GB" sz="2400" dirty="0"/>
          </a:p>
          <a:p>
            <a:pPr marL="342900" indent="-342900"/>
            <a:endParaRPr lang="en-GB" sz="1600" dirty="0"/>
          </a:p>
        </p:txBody>
      </p:sp>
      <p:graphicFrame>
        <p:nvGraphicFramePr>
          <p:cNvPr id="10" name="Table 9"/>
          <p:cNvGraphicFramePr>
            <a:graphicFrameLocks noGrp="1"/>
          </p:cNvGraphicFramePr>
          <p:nvPr>
            <p:extLst>
              <p:ext uri="{D42A27DB-BD31-4B8C-83A1-F6EECF244321}">
                <p14:modId xmlns:p14="http://schemas.microsoft.com/office/powerpoint/2010/main" val="2132620870"/>
              </p:ext>
            </p:extLst>
          </p:nvPr>
        </p:nvGraphicFramePr>
        <p:xfrm>
          <a:off x="323528" y="3068960"/>
          <a:ext cx="8496944" cy="3444240"/>
        </p:xfrm>
        <a:graphic>
          <a:graphicData uri="http://schemas.openxmlformats.org/drawingml/2006/table">
            <a:tbl>
              <a:tblPr firstRow="1" bandRow="1">
                <a:tableStyleId>{93296810-A885-4BE3-A3E7-6D5BEEA58F35}</a:tableStyleId>
              </a:tblPr>
              <a:tblGrid>
                <a:gridCol w="5472608">
                  <a:extLst>
                    <a:ext uri="{9D8B030D-6E8A-4147-A177-3AD203B41FA5}">
                      <a16:colId xmlns:a16="http://schemas.microsoft.com/office/drawing/2014/main" val="20000"/>
                    </a:ext>
                  </a:extLst>
                </a:gridCol>
                <a:gridCol w="1584176">
                  <a:extLst>
                    <a:ext uri="{9D8B030D-6E8A-4147-A177-3AD203B41FA5}">
                      <a16:colId xmlns:a16="http://schemas.microsoft.com/office/drawing/2014/main" val="20001"/>
                    </a:ext>
                  </a:extLst>
                </a:gridCol>
                <a:gridCol w="1440160">
                  <a:extLst>
                    <a:ext uri="{9D8B030D-6E8A-4147-A177-3AD203B41FA5}">
                      <a16:colId xmlns:a16="http://schemas.microsoft.com/office/drawing/2014/main" val="20002"/>
                    </a:ext>
                  </a:extLst>
                </a:gridCol>
              </a:tblGrid>
              <a:tr h="180216">
                <a:tc>
                  <a:txBody>
                    <a:bodyPr/>
                    <a:lstStyle/>
                    <a:p>
                      <a:endParaRPr lang="en-GB" sz="20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800" dirty="0"/>
                        <a:t> Meiosis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800" dirty="0"/>
                        <a:t>Mitosis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0"/>
                  </a:ext>
                </a:extLst>
              </a:tr>
              <a:tr h="370840">
                <a:tc>
                  <a:txBody>
                    <a:bodyPr/>
                    <a:lstStyle/>
                    <a:p>
                      <a:r>
                        <a:rPr lang="en-GB" sz="1900" dirty="0"/>
                        <a:t>Genetic mixing happens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900" b="1" dirty="0">
                          <a:solidFill>
                            <a:srgbClr val="00B050"/>
                          </a:solidFill>
                          <a:sym typeface="Wingdings"/>
                        </a:rPr>
                        <a:t></a:t>
                      </a:r>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1"/>
                  </a:ext>
                </a:extLst>
              </a:tr>
              <a:tr h="370840">
                <a:tc>
                  <a:txBody>
                    <a:bodyPr/>
                    <a:lstStyle/>
                    <a:p>
                      <a:r>
                        <a:rPr lang="en-GB" sz="1900" dirty="0"/>
                        <a:t>Gamete production occurs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r>
                        <a:rPr lang="en-GB" sz="1900" b="1" dirty="0">
                          <a:solidFill>
                            <a:srgbClr val="00B050"/>
                          </a:solidFill>
                          <a:sym typeface="Wingdings"/>
                        </a:rPr>
                        <a:t></a:t>
                      </a:r>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2"/>
                  </a:ext>
                </a:extLst>
              </a:tr>
              <a:tr h="370840">
                <a:tc>
                  <a:txBody>
                    <a:bodyPr/>
                    <a:lstStyle/>
                    <a:p>
                      <a:r>
                        <a:rPr lang="en-GB" sz="1900" dirty="0"/>
                        <a:t>New</a:t>
                      </a:r>
                      <a:r>
                        <a:rPr lang="en-GB" sz="1900" baseline="0" dirty="0"/>
                        <a:t> cells show variation</a:t>
                      </a:r>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1900" b="1" dirty="0">
                          <a:solidFill>
                            <a:srgbClr val="00B050"/>
                          </a:solidFill>
                          <a:sym typeface="Wingdings"/>
                        </a:rPr>
                        <a:t></a:t>
                      </a:r>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3"/>
                  </a:ext>
                </a:extLst>
              </a:tr>
              <a:tr h="370840">
                <a:tc>
                  <a:txBody>
                    <a:bodyPr/>
                    <a:lstStyle/>
                    <a:p>
                      <a:r>
                        <a:rPr lang="en-GB" sz="1900" dirty="0"/>
                        <a:t>New cells have same no.</a:t>
                      </a:r>
                      <a:r>
                        <a:rPr lang="en-GB" sz="1900" baseline="0" dirty="0"/>
                        <a:t> </a:t>
                      </a:r>
                      <a:r>
                        <a:rPr lang="en-GB" sz="1900" dirty="0"/>
                        <a:t>of chromosomes</a:t>
                      </a:r>
                      <a:r>
                        <a:rPr lang="en-GB" sz="1900" baseline="0" dirty="0"/>
                        <a:t> as parent</a:t>
                      </a:r>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1900" b="1" dirty="0">
                          <a:solidFill>
                            <a:srgbClr val="00B050"/>
                          </a:solidFill>
                          <a:sym typeface="Wingdings"/>
                        </a:rPr>
                        <a:t></a:t>
                      </a:r>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4"/>
                  </a:ext>
                </a:extLst>
              </a:tr>
              <a:tr h="370840">
                <a:tc>
                  <a:txBody>
                    <a:bodyPr/>
                    <a:lstStyle/>
                    <a:p>
                      <a:r>
                        <a:rPr lang="en-GB" sz="1900" dirty="0"/>
                        <a:t>Happens in skin cells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1900" b="1" dirty="0">
                          <a:solidFill>
                            <a:srgbClr val="00B050"/>
                          </a:solidFill>
                          <a:sym typeface="Wingdings"/>
                        </a:rPr>
                        <a:t></a:t>
                      </a:r>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5"/>
                  </a:ext>
                </a:extLst>
              </a:tr>
              <a:tr h="370840">
                <a:tc>
                  <a:txBody>
                    <a:bodyPr/>
                    <a:lstStyle/>
                    <a:p>
                      <a:r>
                        <a:rPr lang="en-GB" sz="1900" dirty="0"/>
                        <a:t>Two divisions occur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1900" b="1" dirty="0">
                          <a:solidFill>
                            <a:srgbClr val="00B050"/>
                          </a:solidFill>
                          <a:sym typeface="Wingdings"/>
                        </a:rPr>
                        <a:t></a:t>
                      </a:r>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6"/>
                  </a:ext>
                </a:extLst>
              </a:tr>
              <a:tr h="370840">
                <a:tc>
                  <a:txBody>
                    <a:bodyPr/>
                    <a:lstStyle/>
                    <a:p>
                      <a:r>
                        <a:rPr lang="en-GB" sz="1900" dirty="0"/>
                        <a:t>Two</a:t>
                      </a:r>
                      <a:r>
                        <a:rPr lang="en-GB" sz="1900" baseline="0" dirty="0"/>
                        <a:t> new cells are formed as a result</a:t>
                      </a:r>
                      <a:endParaRPr lang="en-GB" sz="19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1900" b="1" dirty="0">
                          <a:solidFill>
                            <a:srgbClr val="00B050"/>
                          </a:solidFill>
                          <a:sym typeface="Wingdings"/>
                        </a:rPr>
                        <a:t></a:t>
                      </a:r>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7"/>
                  </a:ext>
                </a:extLst>
              </a:tr>
              <a:tr h="370840">
                <a:tc>
                  <a:txBody>
                    <a:bodyPr/>
                    <a:lstStyle/>
                    <a:p>
                      <a:r>
                        <a:rPr lang="en-GB" sz="1900" dirty="0"/>
                        <a:t>Identical cells are formed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1900" b="1" dirty="0">
                          <a:solidFill>
                            <a:srgbClr val="00B050"/>
                          </a:solidFill>
                          <a:sym typeface="Wingdings"/>
                        </a:rPr>
                        <a:t></a:t>
                      </a:r>
                      <a:endParaRPr lang="en-GB" sz="19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0008"/>
                  </a:ext>
                </a:extLst>
              </a:tr>
            </a:tbl>
          </a:graphicData>
        </a:graphic>
      </p:graphicFrame>
    </p:spTree>
    <p:extLst>
      <p:ext uri="{BB962C8B-B14F-4D97-AF65-F5344CB8AC3E}">
        <p14:creationId xmlns:p14="http://schemas.microsoft.com/office/powerpoint/2010/main" val="47641671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3855" y="-99392"/>
            <a:ext cx="7812360" cy="587052"/>
          </a:xfrm>
        </p:spPr>
        <p:txBody>
          <a:bodyPr>
            <a:noAutofit/>
          </a:bodyPr>
          <a:lstStyle/>
          <a:p>
            <a:pPr marL="342900" lvl="1" algn="r" defTabSz="342900" rtl="0">
              <a:spcBef>
                <a:spcPct val="20000"/>
              </a:spcBef>
            </a:pPr>
            <a:r>
              <a:rPr lang="en-US" sz="2400" b="1" dirty="0">
                <a:solidFill>
                  <a:schemeClr val="accent6"/>
                </a:solidFill>
              </a:rPr>
              <a:t> Genetics part 1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53" name="Rectangle 52"/>
          <p:cNvSpPr/>
          <p:nvPr/>
        </p:nvSpPr>
        <p:spPr>
          <a:xfrm>
            <a:off x="4453217" y="3244334"/>
            <a:ext cx="237566" cy="369332"/>
          </a:xfrm>
          <a:prstGeom prst="rect">
            <a:avLst/>
          </a:prstGeom>
        </p:spPr>
        <p:txBody>
          <a:bodyPr wrap="none">
            <a:spAutoFit/>
          </a:bodyPr>
          <a:lstStyle/>
          <a:p>
            <a:r>
              <a:rPr lang="en-GB" dirty="0"/>
              <a:t> </a:t>
            </a:r>
          </a:p>
        </p:txBody>
      </p:sp>
      <p:sp>
        <p:nvSpPr>
          <p:cNvPr id="4" name="TextBox 3"/>
          <p:cNvSpPr txBox="1"/>
          <p:nvPr/>
        </p:nvSpPr>
        <p:spPr>
          <a:xfrm>
            <a:off x="179512" y="620688"/>
            <a:ext cx="8568952" cy="5078313"/>
          </a:xfrm>
          <a:prstGeom prst="rect">
            <a:avLst/>
          </a:prstGeom>
          <a:noFill/>
        </p:spPr>
        <p:txBody>
          <a:bodyPr wrap="square" rtlCol="0">
            <a:spAutoFit/>
          </a:bodyPr>
          <a:lstStyle/>
          <a:p>
            <a:pPr marL="457200" indent="-457200"/>
            <a:r>
              <a:rPr lang="en-GB" sz="2400" dirty="0"/>
              <a:t>4. What occurs at the point of fertilisation? </a:t>
            </a:r>
          </a:p>
          <a:p>
            <a:pPr marL="457200" indent="-457200"/>
            <a:r>
              <a:rPr lang="en-GB" sz="2400" b="1" i="1" dirty="0">
                <a:solidFill>
                  <a:srgbClr val="00B050"/>
                </a:solidFill>
              </a:rPr>
              <a:t>	The nucleus of the sperm and egg cell fuse.</a:t>
            </a:r>
          </a:p>
          <a:p>
            <a:pPr marL="457200" indent="-457200"/>
            <a:r>
              <a:rPr lang="en-GB" sz="2400" dirty="0"/>
              <a:t>5. How many chromosomes are found in the nucleus of a human:</a:t>
            </a:r>
          </a:p>
          <a:p>
            <a:pPr marL="457200" indent="-457200"/>
            <a:r>
              <a:rPr lang="en-GB" sz="2400" dirty="0"/>
              <a:t>	a) ovary cell ? 	</a:t>
            </a:r>
            <a:r>
              <a:rPr lang="en-GB" sz="2400" b="1" dirty="0">
                <a:solidFill>
                  <a:srgbClr val="00B050"/>
                </a:solidFill>
              </a:rPr>
              <a:t>46</a:t>
            </a:r>
            <a:r>
              <a:rPr lang="en-GB" sz="2400" dirty="0"/>
              <a:t>       </a:t>
            </a:r>
            <a:endParaRPr lang="en-GB" sz="2400" b="1" i="1" dirty="0"/>
          </a:p>
          <a:p>
            <a:pPr marL="457200" indent="-457200"/>
            <a:r>
              <a:rPr lang="en-GB" sz="2400" dirty="0"/>
              <a:t>	b) egg cell ?	</a:t>
            </a:r>
            <a:r>
              <a:rPr lang="en-GB" sz="2400" b="1" dirty="0">
                <a:solidFill>
                  <a:srgbClr val="00B050"/>
                </a:solidFill>
              </a:rPr>
              <a:t>23 </a:t>
            </a:r>
            <a:r>
              <a:rPr lang="en-GB" sz="2400" b="1" dirty="0"/>
              <a:t>     </a:t>
            </a:r>
            <a:r>
              <a:rPr lang="en-GB" sz="2400" b="1" dirty="0">
                <a:solidFill>
                  <a:srgbClr val="00B050"/>
                </a:solidFill>
              </a:rPr>
              <a:t> 	       </a:t>
            </a:r>
            <a:endParaRPr lang="en-GB" sz="2400" b="1" i="1" dirty="0">
              <a:solidFill>
                <a:srgbClr val="00B050"/>
              </a:solidFill>
            </a:endParaRPr>
          </a:p>
          <a:p>
            <a:pPr marL="457200" indent="-457200"/>
            <a:r>
              <a:rPr lang="en-GB" sz="2400" dirty="0"/>
              <a:t>	c) embryo cell ?	</a:t>
            </a:r>
            <a:r>
              <a:rPr lang="en-GB" sz="2400" b="1" dirty="0">
                <a:solidFill>
                  <a:srgbClr val="00B050"/>
                </a:solidFill>
              </a:rPr>
              <a:t> 46      </a:t>
            </a:r>
          </a:p>
          <a:p>
            <a:pPr marL="457200" indent="-457200"/>
            <a:r>
              <a:rPr lang="en-GB" sz="2400" dirty="0"/>
              <a:t>	d) a cell just after fertilisation has occurred? </a:t>
            </a:r>
            <a:r>
              <a:rPr lang="en-GB" sz="2400" b="1" dirty="0">
                <a:solidFill>
                  <a:srgbClr val="00B050"/>
                </a:solidFill>
              </a:rPr>
              <a:t>46</a:t>
            </a:r>
            <a:endParaRPr lang="en-GB" sz="2400" b="1" i="1" dirty="0">
              <a:solidFill>
                <a:srgbClr val="00B050"/>
              </a:solidFill>
            </a:endParaRPr>
          </a:p>
          <a:p>
            <a:pPr marL="457200" indent="-457200"/>
            <a:r>
              <a:rPr lang="en-GB" sz="2400" dirty="0">
                <a:solidFill>
                  <a:srgbClr val="00B050"/>
                </a:solidFill>
              </a:rPr>
              <a:t>	</a:t>
            </a:r>
            <a:r>
              <a:rPr lang="en-GB" sz="2400" dirty="0"/>
              <a:t>e) a testes cell ?</a:t>
            </a:r>
            <a:r>
              <a:rPr lang="en-GB" sz="2400" b="1" dirty="0">
                <a:solidFill>
                  <a:srgbClr val="00B050"/>
                </a:solidFill>
              </a:rPr>
              <a:t> 	46</a:t>
            </a:r>
          </a:p>
          <a:p>
            <a:pPr marL="457200" indent="-457200"/>
            <a:r>
              <a:rPr lang="en-GB" sz="2400" dirty="0"/>
              <a:t>6. What happens to the DNA just before the first meiotic division?</a:t>
            </a:r>
          </a:p>
          <a:p>
            <a:pPr marL="457200" indent="-457200"/>
            <a:r>
              <a:rPr lang="en-GB" sz="2400" dirty="0">
                <a:solidFill>
                  <a:srgbClr val="00B050"/>
                </a:solidFill>
              </a:rPr>
              <a:t>	</a:t>
            </a:r>
            <a:r>
              <a:rPr lang="en-GB" sz="2400" b="1" i="1" dirty="0">
                <a:solidFill>
                  <a:srgbClr val="00B050"/>
                </a:solidFill>
              </a:rPr>
              <a:t>The DNA is copied.</a:t>
            </a:r>
            <a:r>
              <a:rPr lang="en-GB" sz="2400" dirty="0">
                <a:solidFill>
                  <a:srgbClr val="00B050"/>
                </a:solidFill>
              </a:rPr>
              <a:t>	</a:t>
            </a:r>
          </a:p>
          <a:p>
            <a:pPr marL="457200" indent="-457200"/>
            <a:r>
              <a:rPr lang="en-GB" sz="2400" dirty="0"/>
              <a:t>7. What does the term ‘haploid’ mean?  </a:t>
            </a:r>
          </a:p>
          <a:p>
            <a:pPr marL="457200" indent="-457200"/>
            <a:r>
              <a:rPr lang="en-GB" sz="2400" dirty="0"/>
              <a:t>	</a:t>
            </a:r>
            <a:r>
              <a:rPr lang="en-GB" sz="2400" b="1" i="1" dirty="0">
                <a:solidFill>
                  <a:srgbClr val="00B050"/>
                </a:solidFill>
              </a:rPr>
              <a:t>A single set of unpaired chromosomes.</a:t>
            </a:r>
            <a:r>
              <a:rPr lang="en-GB" sz="2400" i="1" dirty="0"/>
              <a:t> </a:t>
            </a:r>
            <a:r>
              <a:rPr lang="en-GB" sz="2400" b="1" dirty="0">
                <a:solidFill>
                  <a:srgbClr val="00B050"/>
                </a:solidFill>
              </a:rPr>
              <a:t> </a:t>
            </a:r>
          </a:p>
          <a:p>
            <a:pPr marL="342900" indent="-342900"/>
            <a:endParaRPr lang="en-GB" dirty="0"/>
          </a:p>
          <a:p>
            <a:pPr marL="342900" indent="-342900">
              <a:buAutoNum type="arabicPeriod" startAt="4"/>
            </a:pPr>
            <a:endParaRPr lang="en-GB" dirty="0"/>
          </a:p>
        </p:txBody>
      </p:sp>
    </p:spTree>
    <p:extLst>
      <p:ext uri="{BB962C8B-B14F-4D97-AF65-F5344CB8AC3E}">
        <p14:creationId xmlns:p14="http://schemas.microsoft.com/office/powerpoint/2010/main" val="3674246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3855" y="-99392"/>
            <a:ext cx="7812360" cy="587052"/>
          </a:xfrm>
        </p:spPr>
        <p:txBody>
          <a:bodyPr>
            <a:noAutofit/>
          </a:bodyPr>
          <a:lstStyle/>
          <a:p>
            <a:pPr marL="342900" lvl="1" algn="r" defTabSz="342900" rtl="0">
              <a:spcBef>
                <a:spcPct val="20000"/>
              </a:spcBef>
            </a:pPr>
            <a:r>
              <a:rPr lang="en-US" sz="2400" b="1" dirty="0">
                <a:solidFill>
                  <a:schemeClr val="accent6"/>
                </a:solidFill>
              </a:rPr>
              <a:t> Genetics part 1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53" name="Rectangle 52"/>
          <p:cNvSpPr/>
          <p:nvPr/>
        </p:nvSpPr>
        <p:spPr>
          <a:xfrm>
            <a:off x="4453217" y="3244334"/>
            <a:ext cx="237566" cy="369332"/>
          </a:xfrm>
          <a:prstGeom prst="rect">
            <a:avLst/>
          </a:prstGeom>
        </p:spPr>
        <p:txBody>
          <a:bodyPr wrap="none">
            <a:spAutoFit/>
          </a:bodyPr>
          <a:lstStyle/>
          <a:p>
            <a:r>
              <a:rPr lang="en-GB" dirty="0"/>
              <a:t> </a:t>
            </a:r>
          </a:p>
        </p:txBody>
      </p:sp>
      <p:sp>
        <p:nvSpPr>
          <p:cNvPr id="4" name="TextBox 3"/>
          <p:cNvSpPr txBox="1"/>
          <p:nvPr/>
        </p:nvSpPr>
        <p:spPr>
          <a:xfrm>
            <a:off x="179512" y="620688"/>
            <a:ext cx="8856984" cy="6186309"/>
          </a:xfrm>
          <a:prstGeom prst="rect">
            <a:avLst/>
          </a:prstGeom>
          <a:noFill/>
        </p:spPr>
        <p:txBody>
          <a:bodyPr wrap="square" rtlCol="0">
            <a:spAutoFit/>
          </a:bodyPr>
          <a:lstStyle/>
          <a:p>
            <a:pPr marL="457200" indent="-457200"/>
            <a:r>
              <a:rPr lang="en-GB" b="1" u="sng" dirty="0"/>
              <a:t>Biology ONLY</a:t>
            </a:r>
          </a:p>
          <a:p>
            <a:pPr marL="342900" indent="-342900"/>
            <a:r>
              <a:rPr lang="en-GB" dirty="0"/>
              <a:t>8. What are three advantages of sexual reproduction?</a:t>
            </a:r>
          </a:p>
          <a:p>
            <a:r>
              <a:rPr lang="en-GB" dirty="0"/>
              <a:t>	</a:t>
            </a:r>
            <a:r>
              <a:rPr lang="en-GB" b="1" i="1" dirty="0">
                <a:solidFill>
                  <a:srgbClr val="00B050"/>
                </a:solidFill>
              </a:rPr>
              <a:t>Produce variation in the offspring</a:t>
            </a:r>
          </a:p>
          <a:p>
            <a:r>
              <a:rPr lang="en-GB" b="1" i="1" dirty="0">
                <a:solidFill>
                  <a:srgbClr val="00B050"/>
                </a:solidFill>
              </a:rPr>
              <a:t>       	If environment changes can give a survival advantage meaning some 	organisms are likely to survive</a:t>
            </a:r>
          </a:p>
          <a:p>
            <a:r>
              <a:rPr lang="en-GB" b="1" i="1" dirty="0">
                <a:solidFill>
                  <a:srgbClr val="00B050"/>
                </a:solidFill>
              </a:rPr>
              <a:t>	Humans can speed up natural selection by selective breeding to increase food 	production</a:t>
            </a:r>
          </a:p>
          <a:p>
            <a:pPr marL="342900" indent="-342900"/>
            <a:r>
              <a:rPr lang="en-GB" dirty="0"/>
              <a:t>9. What are three advantages of asexual reproduction?</a:t>
            </a:r>
          </a:p>
          <a:p>
            <a:r>
              <a:rPr lang="en-GB" b="1" i="1" dirty="0">
                <a:solidFill>
                  <a:srgbClr val="00B050"/>
                </a:solidFill>
              </a:rPr>
              <a:t>	Only one parent needed</a:t>
            </a:r>
          </a:p>
          <a:p>
            <a:r>
              <a:rPr lang="en-GB" b="1" i="1" dirty="0">
                <a:solidFill>
                  <a:srgbClr val="00B050"/>
                </a:solidFill>
              </a:rPr>
              <a:t>	More time and energy efficient as do not need to find a mate</a:t>
            </a:r>
          </a:p>
          <a:p>
            <a:r>
              <a:rPr lang="en-GB" b="1" i="1" dirty="0">
                <a:solidFill>
                  <a:srgbClr val="00B050"/>
                </a:solidFill>
              </a:rPr>
              <a:t>	Faster than sexual reproduction</a:t>
            </a:r>
          </a:p>
          <a:p>
            <a:r>
              <a:rPr lang="en-GB" b="1" i="1" dirty="0">
                <a:solidFill>
                  <a:srgbClr val="00B050"/>
                </a:solidFill>
              </a:rPr>
              <a:t>	Many identical offspring can be produced when conditions are favourable</a:t>
            </a:r>
            <a:endParaRPr lang="en-GB" dirty="0">
              <a:solidFill>
                <a:srgbClr val="00B050"/>
              </a:solidFill>
            </a:endParaRPr>
          </a:p>
          <a:p>
            <a:pPr marL="342900" indent="-342900"/>
            <a:r>
              <a:rPr lang="en-GB" dirty="0"/>
              <a:t>10. List three organisms which use both sexual and asexual reproduction methods.</a:t>
            </a:r>
          </a:p>
          <a:p>
            <a:r>
              <a:rPr lang="en-GB" b="1" i="1" dirty="0">
                <a:solidFill>
                  <a:srgbClr val="00B050"/>
                </a:solidFill>
              </a:rPr>
              <a:t>	Malarial parasites</a:t>
            </a:r>
          </a:p>
          <a:p>
            <a:r>
              <a:rPr lang="en-GB" b="1" i="1" dirty="0">
                <a:solidFill>
                  <a:srgbClr val="00B050"/>
                </a:solidFill>
              </a:rPr>
              <a:t>	Fungi</a:t>
            </a:r>
          </a:p>
          <a:p>
            <a:r>
              <a:rPr lang="en-GB" b="1" i="1" dirty="0">
                <a:solidFill>
                  <a:srgbClr val="00B050"/>
                </a:solidFill>
              </a:rPr>
              <a:t>	Strawberry plants </a:t>
            </a:r>
          </a:p>
          <a:p>
            <a:r>
              <a:rPr lang="en-GB" b="1" i="1" dirty="0">
                <a:solidFill>
                  <a:srgbClr val="00B050"/>
                </a:solidFill>
              </a:rPr>
              <a:t>	Daffodils</a:t>
            </a:r>
            <a:endParaRPr lang="en-GB" dirty="0"/>
          </a:p>
          <a:p>
            <a:pPr marL="457200" indent="-457200"/>
            <a:r>
              <a:rPr lang="en-GB" dirty="0"/>
              <a:t>11. Describe a </a:t>
            </a:r>
            <a:r>
              <a:rPr lang="en-GB" u="sng" dirty="0"/>
              <a:t>disadvantage</a:t>
            </a:r>
            <a:r>
              <a:rPr lang="en-GB" dirty="0"/>
              <a:t> to an organism of i) using sexual reproduction and ii) asexual reproduction. </a:t>
            </a:r>
          </a:p>
          <a:p>
            <a:pPr marL="457200" indent="-457200"/>
            <a:r>
              <a:rPr lang="en-GB" dirty="0"/>
              <a:t>	</a:t>
            </a:r>
            <a:r>
              <a:rPr lang="en-GB" b="1" i="1" dirty="0" err="1">
                <a:solidFill>
                  <a:srgbClr val="00B050"/>
                </a:solidFill>
              </a:rPr>
              <a:t>i</a:t>
            </a:r>
            <a:r>
              <a:rPr lang="en-GB" b="1" i="1" dirty="0">
                <a:solidFill>
                  <a:srgbClr val="00B050"/>
                </a:solidFill>
              </a:rPr>
              <a:t>) Energy must be put into finding and courting a suitable mate.</a:t>
            </a:r>
          </a:p>
          <a:p>
            <a:pPr marL="457200" indent="-457200"/>
            <a:r>
              <a:rPr lang="en-GB" b="1" i="1" dirty="0">
                <a:solidFill>
                  <a:srgbClr val="00B050"/>
                </a:solidFill>
              </a:rPr>
              <a:t>	ii) No variation in the population occurs making it susceptible to pathogens </a:t>
            </a:r>
            <a:endParaRPr lang="en-GB" dirty="0"/>
          </a:p>
          <a:p>
            <a:pPr marL="342900" indent="-342900">
              <a:buAutoNum type="arabicPeriod" startAt="4"/>
            </a:pPr>
            <a:endParaRPr lang="en-GB" dirty="0"/>
          </a:p>
        </p:txBody>
      </p:sp>
    </p:spTree>
    <p:extLst>
      <p:ext uri="{BB962C8B-B14F-4D97-AF65-F5344CB8AC3E}">
        <p14:creationId xmlns:p14="http://schemas.microsoft.com/office/powerpoint/2010/main" val="3674246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499992" cy="5755422"/>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r>
              <a:rPr lang="en-GB" sz="3600" b="1" dirty="0">
                <a:solidFill>
                  <a:schemeClr val="tx1">
                    <a:lumMod val="50000"/>
                    <a:lumOff val="50000"/>
                  </a:schemeClr>
                </a:solidFill>
              </a:rPr>
              <a:t>Genetics</a:t>
            </a:r>
          </a:p>
          <a:p>
            <a:r>
              <a:rPr lang="en-GB" sz="3600" b="1" dirty="0">
                <a:solidFill>
                  <a:schemeClr val="tx1">
                    <a:lumMod val="50000"/>
                    <a:lumOff val="50000"/>
                  </a:schemeClr>
                </a:solidFill>
              </a:rPr>
              <a:t>Part 2 </a:t>
            </a:r>
          </a:p>
          <a:p>
            <a:pPr marL="685800" lvl="1" indent="-342900">
              <a:buFont typeface="Arial" charset="0"/>
              <a:buChar char="•"/>
            </a:pPr>
            <a:r>
              <a:rPr lang="en-GB" sz="2000" b="1" dirty="0">
                <a:solidFill>
                  <a:schemeClr val="bg1">
                    <a:lumMod val="50000"/>
                  </a:schemeClr>
                </a:solidFill>
              </a:rPr>
              <a:t> </a:t>
            </a:r>
            <a:r>
              <a:rPr lang="en-US" sz="2400" b="1" dirty="0">
                <a:solidFill>
                  <a:schemeClr val="bg1">
                    <a:lumMod val="50000"/>
                  </a:schemeClr>
                </a:solidFill>
              </a:rPr>
              <a:t>DNA structure </a:t>
            </a:r>
          </a:p>
          <a:p>
            <a:pPr marL="685800" lvl="1" indent="-342900">
              <a:buFont typeface="Arial" charset="0"/>
              <a:buChar char="•"/>
            </a:pPr>
            <a:r>
              <a:rPr lang="en-US" sz="2400" b="1" dirty="0">
                <a:solidFill>
                  <a:schemeClr val="bg1">
                    <a:lumMod val="50000"/>
                  </a:schemeClr>
                </a:solidFill>
              </a:rPr>
              <a:t>DNA and the genome</a:t>
            </a:r>
          </a:p>
          <a:p>
            <a:pPr marL="685800" lvl="1" indent="-342900">
              <a:buFont typeface="Arial" charset="0"/>
              <a:buChar char="•"/>
            </a:pPr>
            <a:r>
              <a:rPr lang="en-US" sz="2400" b="1" dirty="0">
                <a:solidFill>
                  <a:schemeClr val="bg1">
                    <a:lumMod val="50000"/>
                  </a:schemeClr>
                </a:solidFill>
              </a:rPr>
              <a:t>Protein synthesis (biology HT)</a:t>
            </a:r>
          </a:p>
          <a:p>
            <a:endParaRPr lang="en-GB" sz="2800" b="1" dirty="0">
              <a:solidFill>
                <a:schemeClr val="tx1">
                  <a:lumMod val="50000"/>
                  <a:lumOff val="50000"/>
                </a:schemeClr>
              </a:solidFill>
            </a:endParaRPr>
          </a:p>
          <a:p>
            <a:pPr>
              <a:buFont typeface="Arial" pitchFamily="34" charset="0"/>
              <a:buChar char="•"/>
            </a:pPr>
            <a:endParaRPr lang="en-GB" dirty="0"/>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3347864" y="188640"/>
            <a:ext cx="6552728" cy="6525344"/>
          </a:xfrm>
          <a:prstGeom prst="rect">
            <a:avLst/>
          </a:prstGeom>
        </p:spPr>
      </p:pic>
    </p:spTree>
    <p:extLst>
      <p:ext uri="{BB962C8B-B14F-4D97-AF65-F5344CB8AC3E}">
        <p14:creationId xmlns:p14="http://schemas.microsoft.com/office/powerpoint/2010/main" val="13862933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35655"/>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br>
              <a:rPr lang="en-US" sz="2400" b="1" dirty="0">
                <a:solidFill>
                  <a:schemeClr val="accent6"/>
                </a:solidFill>
              </a:rPr>
            </a:br>
            <a:r>
              <a:rPr lang="en-US" sz="2400" b="1" dirty="0">
                <a:solidFill>
                  <a:schemeClr val="accent6"/>
                </a:solidFill>
              </a:rPr>
              <a:t>Genetics part 2 – DNA structure</a:t>
            </a:r>
            <a:br>
              <a:rPr lang="en-US" sz="2400" b="1" dirty="0">
                <a:solidFill>
                  <a:schemeClr val="accent6"/>
                </a:solidFill>
              </a:rPr>
            </a:br>
            <a:endParaRPr lang="en-GB" sz="2400" b="1" dirty="0">
              <a:solidFill>
                <a:schemeClr val="accent6"/>
              </a:solidFill>
            </a:endParaRPr>
          </a:p>
        </p:txBody>
      </p:sp>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3" name="Rectangle 12"/>
          <p:cNvSpPr/>
          <p:nvPr/>
        </p:nvSpPr>
        <p:spPr>
          <a:xfrm>
            <a:off x="395536" y="2776860"/>
            <a:ext cx="2286000" cy="2308324"/>
          </a:xfrm>
          <a:prstGeom prst="rect">
            <a:avLst/>
          </a:prstGeom>
          <a:solidFill>
            <a:schemeClr val="accent6">
              <a:lumMod val="20000"/>
              <a:lumOff val="80000"/>
            </a:schemeClr>
          </a:solidFill>
          <a:ln>
            <a:solidFill>
              <a:schemeClr val="accent6">
                <a:lumMod val="50000"/>
              </a:schemeClr>
            </a:solidFill>
          </a:ln>
          <a:effectLst>
            <a:outerShdw blurRad="50800" dist="38100" dir="5400000" algn="t" rotWithShape="0">
              <a:prstClr val="black">
                <a:alpha val="40000"/>
              </a:prstClr>
            </a:outerShdw>
          </a:effectLst>
        </p:spPr>
        <p:txBody>
          <a:bodyPr>
            <a:spAutoFit/>
          </a:bodyPr>
          <a:lstStyle/>
          <a:p>
            <a:pPr lvl="0" algn="ctr"/>
            <a:r>
              <a:rPr lang="en-GB" sz="2400" dirty="0">
                <a:solidFill>
                  <a:prstClr val="black"/>
                </a:solidFill>
              </a:rPr>
              <a:t>A </a:t>
            </a:r>
            <a:r>
              <a:rPr lang="en-GB" sz="2400" b="1" dirty="0">
                <a:solidFill>
                  <a:schemeClr val="accent6">
                    <a:lumMod val="75000"/>
                  </a:schemeClr>
                </a:solidFill>
              </a:rPr>
              <a:t>polymer</a:t>
            </a:r>
            <a:r>
              <a:rPr lang="en-GB" sz="2400" dirty="0">
                <a:solidFill>
                  <a:prstClr val="black"/>
                </a:solidFill>
              </a:rPr>
              <a:t> is a large molecule made from many</a:t>
            </a:r>
            <a:r>
              <a:rPr lang="en-GB" sz="2400" b="1" dirty="0">
                <a:solidFill>
                  <a:schemeClr val="accent6">
                    <a:lumMod val="75000"/>
                  </a:schemeClr>
                </a:solidFill>
              </a:rPr>
              <a:t> smaller </a:t>
            </a:r>
            <a:r>
              <a:rPr lang="en-GB" sz="2400" dirty="0">
                <a:solidFill>
                  <a:prstClr val="black"/>
                </a:solidFill>
              </a:rPr>
              <a:t>molecules called </a:t>
            </a:r>
            <a:r>
              <a:rPr lang="en-GB" sz="2400" b="1" dirty="0">
                <a:solidFill>
                  <a:schemeClr val="accent6">
                    <a:lumMod val="75000"/>
                  </a:schemeClr>
                </a:solidFill>
              </a:rPr>
              <a:t>monomers</a:t>
            </a:r>
            <a:r>
              <a:rPr lang="en-GB" sz="2400" dirty="0">
                <a:solidFill>
                  <a:prstClr val="black"/>
                </a:solidFill>
              </a:rPr>
              <a:t>. </a:t>
            </a:r>
          </a:p>
        </p:txBody>
      </p:sp>
      <p:pic>
        <p:nvPicPr>
          <p:cNvPr id="1027" name="Picture 3"/>
          <p:cNvPicPr>
            <a:picLocks noChangeAspect="1" noChangeArrowheads="1"/>
          </p:cNvPicPr>
          <p:nvPr/>
        </p:nvPicPr>
        <p:blipFill>
          <a:blip r:embed="rId3" cstate="print"/>
          <a:srcRect/>
          <a:stretch>
            <a:fillRect/>
          </a:stretch>
        </p:blipFill>
        <p:spPr bwMode="auto">
          <a:xfrm rot="718770">
            <a:off x="3331626" y="2828461"/>
            <a:ext cx="4637017" cy="3105448"/>
          </a:xfrm>
          <a:prstGeom prst="rect">
            <a:avLst/>
          </a:prstGeom>
          <a:noFill/>
          <a:ln w="9525">
            <a:noFill/>
            <a:miter lim="800000"/>
            <a:headEnd/>
            <a:tailEnd/>
          </a:ln>
        </p:spPr>
      </p:pic>
      <p:sp>
        <p:nvSpPr>
          <p:cNvPr id="12" name="TextBox 11"/>
          <p:cNvSpPr txBox="1"/>
          <p:nvPr/>
        </p:nvSpPr>
        <p:spPr>
          <a:xfrm>
            <a:off x="251520" y="908720"/>
            <a:ext cx="8640960" cy="2215991"/>
          </a:xfrm>
          <a:prstGeom prst="rect">
            <a:avLst/>
          </a:prstGeom>
          <a:noFill/>
        </p:spPr>
        <p:txBody>
          <a:bodyPr wrap="square" rtlCol="0">
            <a:spAutoFit/>
          </a:bodyPr>
          <a:lstStyle/>
          <a:p>
            <a:pPr algn="ctr"/>
            <a:r>
              <a:rPr lang="en-GB" sz="2400" dirty="0"/>
              <a:t>The </a:t>
            </a:r>
            <a:r>
              <a:rPr lang="en-GB" sz="2400" b="1" dirty="0">
                <a:solidFill>
                  <a:schemeClr val="accent6">
                    <a:lumMod val="75000"/>
                  </a:schemeClr>
                </a:solidFill>
              </a:rPr>
              <a:t>genetic material </a:t>
            </a:r>
            <a:r>
              <a:rPr lang="en-GB" sz="2400" dirty="0"/>
              <a:t>in the nucleus of most cells is made from a chemical called </a:t>
            </a:r>
            <a:r>
              <a:rPr lang="en-GB" sz="2400" b="1" dirty="0">
                <a:solidFill>
                  <a:schemeClr val="accent6">
                    <a:lumMod val="75000"/>
                  </a:schemeClr>
                </a:solidFill>
              </a:rPr>
              <a:t>DNA</a:t>
            </a:r>
            <a:r>
              <a:rPr lang="en-GB" dirty="0"/>
              <a:t>.</a:t>
            </a:r>
          </a:p>
          <a:p>
            <a:pPr algn="ctr"/>
            <a:endParaRPr lang="en-GB" dirty="0"/>
          </a:p>
          <a:p>
            <a:pPr algn="ctr"/>
            <a:r>
              <a:rPr lang="en-GB" sz="2400" dirty="0"/>
              <a:t>DNA is a </a:t>
            </a:r>
            <a:r>
              <a:rPr lang="en-GB" sz="2400" b="1" dirty="0">
                <a:solidFill>
                  <a:schemeClr val="accent6">
                    <a:lumMod val="75000"/>
                  </a:schemeClr>
                </a:solidFill>
              </a:rPr>
              <a:t>polymer </a:t>
            </a:r>
            <a:r>
              <a:rPr lang="en-GB" sz="2400" dirty="0"/>
              <a:t>made from two strands which coil around each other making a spiral ladder.  </a:t>
            </a:r>
          </a:p>
          <a:p>
            <a:pPr algn="ctr"/>
            <a:endParaRPr lang="en-GB" sz="2400" dirty="0"/>
          </a:p>
        </p:txBody>
      </p:sp>
      <p:sp>
        <p:nvSpPr>
          <p:cNvPr id="26" name="Rectangle 25"/>
          <p:cNvSpPr/>
          <p:nvPr/>
        </p:nvSpPr>
        <p:spPr>
          <a:xfrm>
            <a:off x="6300192" y="2804735"/>
            <a:ext cx="2286000" cy="1200329"/>
          </a:xfrm>
          <a:prstGeom prst="rect">
            <a:avLst/>
          </a:prstGeom>
          <a:solidFill>
            <a:schemeClr val="accent6">
              <a:lumMod val="20000"/>
              <a:lumOff val="80000"/>
            </a:schemeClr>
          </a:solidFill>
          <a:ln>
            <a:solidFill>
              <a:schemeClr val="accent6">
                <a:lumMod val="75000"/>
              </a:schemeClr>
            </a:solidFill>
          </a:ln>
          <a:effectLst>
            <a:outerShdw blurRad="50800" dist="38100" dir="5400000" algn="t" rotWithShape="0">
              <a:prstClr val="black">
                <a:alpha val="40000"/>
              </a:prstClr>
            </a:outerShdw>
          </a:effectLst>
        </p:spPr>
        <p:txBody>
          <a:bodyPr>
            <a:spAutoFit/>
          </a:bodyPr>
          <a:lstStyle/>
          <a:p>
            <a:pPr lvl="0" algn="ctr"/>
            <a:r>
              <a:rPr lang="en-GB" sz="2400" dirty="0">
                <a:solidFill>
                  <a:prstClr val="black"/>
                </a:solidFill>
              </a:rPr>
              <a:t>This shape is known as a </a:t>
            </a:r>
            <a:r>
              <a:rPr lang="en-GB" sz="2400" b="1" dirty="0">
                <a:solidFill>
                  <a:srgbClr val="F79646">
                    <a:lumMod val="75000"/>
                  </a:srgbClr>
                </a:solidFill>
              </a:rPr>
              <a:t>double helix</a:t>
            </a:r>
            <a:r>
              <a:rPr lang="en-GB" sz="2400" dirty="0">
                <a:solidFill>
                  <a:prstClr val="black"/>
                </a:solidFill>
              </a:rPr>
              <a:t>. </a:t>
            </a:r>
          </a:p>
        </p:txBody>
      </p:sp>
      <p:sp>
        <p:nvSpPr>
          <p:cNvPr id="27" name="TextBox 26"/>
          <p:cNvSpPr txBox="1"/>
          <p:nvPr/>
        </p:nvSpPr>
        <p:spPr>
          <a:xfrm>
            <a:off x="1115616" y="5445224"/>
            <a:ext cx="5832648" cy="769441"/>
          </a:xfrm>
          <a:prstGeom prst="rect">
            <a:avLst/>
          </a:prstGeom>
          <a:noFill/>
        </p:spPr>
        <p:txBody>
          <a:bodyPr wrap="square" rtlCol="0">
            <a:spAutoFit/>
          </a:bodyPr>
          <a:lstStyle/>
          <a:p>
            <a:pPr algn="ctr"/>
            <a:r>
              <a:rPr lang="en-GB" sz="2200" dirty="0"/>
              <a:t>DNA stands for </a:t>
            </a:r>
            <a:r>
              <a:rPr lang="en-GB" sz="2200" b="1" dirty="0">
                <a:solidFill>
                  <a:schemeClr val="accent6">
                    <a:lumMod val="75000"/>
                  </a:schemeClr>
                </a:solidFill>
              </a:rPr>
              <a:t>d</a:t>
            </a:r>
            <a:r>
              <a:rPr lang="en-GB" sz="2200" dirty="0"/>
              <a:t>eoxyribo</a:t>
            </a:r>
            <a:r>
              <a:rPr lang="en-GB" sz="2200" b="1" dirty="0">
                <a:solidFill>
                  <a:schemeClr val="accent6">
                    <a:lumMod val="75000"/>
                  </a:schemeClr>
                </a:solidFill>
              </a:rPr>
              <a:t>n</a:t>
            </a:r>
            <a:r>
              <a:rPr lang="en-GB" sz="2200" dirty="0"/>
              <a:t>ucleic</a:t>
            </a:r>
          </a:p>
          <a:p>
            <a:pPr algn="ctr"/>
            <a:r>
              <a:rPr lang="en-GB" sz="2200" dirty="0"/>
              <a:t> </a:t>
            </a:r>
            <a:r>
              <a:rPr lang="en-GB" sz="2200" b="1" dirty="0">
                <a:solidFill>
                  <a:schemeClr val="accent6">
                    <a:lumMod val="75000"/>
                  </a:schemeClr>
                </a:solidFill>
              </a:rPr>
              <a:t>a</a:t>
            </a:r>
            <a:r>
              <a:rPr lang="en-GB" sz="2200" dirty="0"/>
              <a:t>cid. You don’t need to remember this!</a:t>
            </a:r>
          </a:p>
        </p:txBody>
      </p:sp>
    </p:spTree>
    <p:extLst>
      <p:ext uri="{BB962C8B-B14F-4D97-AF65-F5344CB8AC3E}">
        <p14:creationId xmlns:p14="http://schemas.microsoft.com/office/powerpoint/2010/main" val="111330520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a:stretch>
            <a:fillRect/>
          </a:stretch>
        </p:blipFill>
        <p:spPr bwMode="auto">
          <a:xfrm>
            <a:off x="179512" y="116632"/>
            <a:ext cx="2962275" cy="762000"/>
          </a:xfrm>
          <a:prstGeom prst="rect">
            <a:avLst/>
          </a:prstGeom>
          <a:noFill/>
          <a:ln w="9525">
            <a:noFill/>
            <a:miter lim="800000"/>
            <a:headEnd/>
            <a:tailEnd/>
          </a:ln>
        </p:spPr>
      </p:pic>
      <p:sp>
        <p:nvSpPr>
          <p:cNvPr id="4" name="Title 3"/>
          <p:cNvSpPr>
            <a:spLocks noGrp="1"/>
          </p:cNvSpPr>
          <p:nvPr>
            <p:ph type="title"/>
          </p:nvPr>
        </p:nvSpPr>
        <p:spPr>
          <a:xfrm>
            <a:off x="2246734" y="188640"/>
            <a:ext cx="6897266" cy="399579"/>
          </a:xfrm>
        </p:spPr>
        <p:txBody>
          <a:bodyPr>
            <a:noAutofit/>
          </a:bodyPr>
          <a:lstStyle/>
          <a:p>
            <a:pPr algn="r"/>
            <a:r>
              <a:rPr lang="en-US" sz="2800" b="1" dirty="0">
                <a:solidFill>
                  <a:schemeClr val="accent2"/>
                </a:solidFill>
                <a:latin typeface="+mn-lt"/>
              </a:rPr>
              <a:t>Genetics part 2 – DNA structure </a:t>
            </a:r>
            <a:endParaRPr lang="en-GB" sz="2800" b="1" dirty="0">
              <a:solidFill>
                <a:schemeClr val="accent2"/>
              </a:solidFill>
              <a:latin typeface="+mn-lt"/>
            </a:endParaRPr>
          </a:p>
        </p:txBody>
      </p:sp>
      <p:pic>
        <p:nvPicPr>
          <p:cNvPr id="1027" name="Picture 3"/>
          <p:cNvPicPr>
            <a:picLocks noChangeAspect="1" noChangeArrowheads="1"/>
          </p:cNvPicPr>
          <p:nvPr/>
        </p:nvPicPr>
        <p:blipFill>
          <a:blip r:embed="rId4" cstate="print"/>
          <a:srcRect/>
          <a:stretch>
            <a:fillRect/>
          </a:stretch>
        </p:blipFill>
        <p:spPr bwMode="auto">
          <a:xfrm>
            <a:off x="5735279" y="3140968"/>
            <a:ext cx="2797161" cy="3600400"/>
          </a:xfrm>
          <a:prstGeom prst="rect">
            <a:avLst/>
          </a:prstGeom>
          <a:noFill/>
          <a:ln w="9525">
            <a:noFill/>
            <a:miter lim="800000"/>
            <a:headEnd/>
            <a:tailEnd/>
          </a:ln>
        </p:spPr>
      </p:pic>
      <p:sp>
        <p:nvSpPr>
          <p:cNvPr id="11" name="TextBox 10"/>
          <p:cNvSpPr txBox="1"/>
          <p:nvPr/>
        </p:nvSpPr>
        <p:spPr>
          <a:xfrm>
            <a:off x="251520" y="404664"/>
            <a:ext cx="8568952" cy="2831544"/>
          </a:xfrm>
          <a:prstGeom prst="rect">
            <a:avLst/>
          </a:prstGeom>
          <a:noFill/>
        </p:spPr>
        <p:txBody>
          <a:bodyPr wrap="square" rtlCol="0">
            <a:spAutoFit/>
          </a:bodyPr>
          <a:lstStyle/>
          <a:p>
            <a:endParaRPr lang="en-GB" sz="2400" dirty="0"/>
          </a:p>
          <a:p>
            <a:r>
              <a:rPr lang="en-GB" sz="2200" dirty="0"/>
              <a:t>DNA is made from repeating monomers called </a:t>
            </a:r>
            <a:r>
              <a:rPr lang="en-GB" sz="2200" b="1" dirty="0"/>
              <a:t>nucleotides</a:t>
            </a:r>
            <a:r>
              <a:rPr lang="en-GB" sz="2200" dirty="0"/>
              <a:t>. There are </a:t>
            </a:r>
            <a:r>
              <a:rPr lang="en-GB" sz="2200" b="1" dirty="0">
                <a:solidFill>
                  <a:schemeClr val="accent2">
                    <a:lumMod val="75000"/>
                  </a:schemeClr>
                </a:solidFill>
              </a:rPr>
              <a:t>4 different nucleotides</a:t>
            </a:r>
            <a:r>
              <a:rPr lang="en-GB" sz="2200" dirty="0"/>
              <a:t>. The long strands of DNA consist of alternating sugar and phosphate sections. </a:t>
            </a:r>
          </a:p>
          <a:p>
            <a:r>
              <a:rPr lang="en-GB" sz="2200" dirty="0"/>
              <a:t>Each nucleotide is made from three components:</a:t>
            </a:r>
          </a:p>
          <a:p>
            <a:pPr>
              <a:buSzPct val="100000"/>
              <a:buFont typeface="Arial" pitchFamily="34" charset="0"/>
              <a:buChar char="•"/>
            </a:pPr>
            <a:r>
              <a:rPr lang="en-GB" sz="2200" b="1" dirty="0">
                <a:solidFill>
                  <a:schemeClr val="accent2">
                    <a:lumMod val="75000"/>
                  </a:schemeClr>
                </a:solidFill>
              </a:rPr>
              <a:t> A phosphate group</a:t>
            </a:r>
          </a:p>
          <a:p>
            <a:pPr>
              <a:buSzPct val="100000"/>
              <a:buFont typeface="Arial" pitchFamily="34" charset="0"/>
              <a:buChar char="•"/>
            </a:pPr>
            <a:r>
              <a:rPr lang="en-GB" sz="2200" b="1" dirty="0">
                <a:solidFill>
                  <a:schemeClr val="accent2">
                    <a:lumMod val="75000"/>
                  </a:schemeClr>
                </a:solidFill>
              </a:rPr>
              <a:t> A  simple </a:t>
            </a:r>
            <a:r>
              <a:rPr lang="en-GB" sz="2200" b="1" dirty="0"/>
              <a:t>pent</a:t>
            </a:r>
            <a:r>
              <a:rPr lang="en-GB" sz="2200" b="1" dirty="0">
                <a:solidFill>
                  <a:schemeClr val="accent2">
                    <a:lumMod val="75000"/>
                  </a:schemeClr>
                </a:solidFill>
              </a:rPr>
              <a:t>ose sugar (this means it contains</a:t>
            </a:r>
            <a:r>
              <a:rPr lang="en-GB" sz="2200" b="1" dirty="0">
                <a:solidFill>
                  <a:schemeClr val="accent2"/>
                </a:solidFill>
              </a:rPr>
              <a:t> </a:t>
            </a:r>
            <a:r>
              <a:rPr lang="en-GB" sz="2200" b="1" dirty="0"/>
              <a:t>5</a:t>
            </a:r>
            <a:r>
              <a:rPr lang="en-GB" sz="2200" b="1" dirty="0">
                <a:solidFill>
                  <a:schemeClr val="accent2"/>
                </a:solidFill>
              </a:rPr>
              <a:t> </a:t>
            </a:r>
            <a:r>
              <a:rPr lang="en-GB" sz="2200" b="1" dirty="0">
                <a:solidFill>
                  <a:schemeClr val="accent2">
                    <a:lumMod val="75000"/>
                  </a:schemeClr>
                </a:solidFill>
              </a:rPr>
              <a:t>carbon atoms)</a:t>
            </a:r>
          </a:p>
          <a:p>
            <a:pPr>
              <a:buSzPct val="100000"/>
              <a:buFont typeface="Arial" pitchFamily="34" charset="0"/>
              <a:buChar char="•"/>
            </a:pPr>
            <a:r>
              <a:rPr lang="en-GB" sz="2200" b="1" dirty="0">
                <a:solidFill>
                  <a:schemeClr val="accent2">
                    <a:lumMod val="75000"/>
                  </a:schemeClr>
                </a:solidFill>
              </a:rPr>
              <a:t> A base</a:t>
            </a:r>
            <a:endParaRPr lang="en-GB" sz="2200" dirty="0">
              <a:solidFill>
                <a:schemeClr val="accent2">
                  <a:lumMod val="75000"/>
                </a:schemeClr>
              </a:solidFill>
            </a:endParaRPr>
          </a:p>
        </p:txBody>
      </p:sp>
      <p:sp>
        <p:nvSpPr>
          <p:cNvPr id="17" name="TextBox 16"/>
          <p:cNvSpPr txBox="1"/>
          <p:nvPr/>
        </p:nvSpPr>
        <p:spPr>
          <a:xfrm>
            <a:off x="7740352" y="5661248"/>
            <a:ext cx="1296144" cy="954107"/>
          </a:xfrm>
          <a:prstGeom prst="rect">
            <a:avLst/>
          </a:prstGeom>
          <a:solidFill>
            <a:schemeClr val="bg1"/>
          </a:solidFill>
        </p:spPr>
        <p:txBody>
          <a:bodyPr wrap="square" rtlCol="0">
            <a:spAutoFit/>
          </a:bodyPr>
          <a:lstStyle/>
          <a:p>
            <a:r>
              <a:rPr lang="en-GB" sz="1400" b="1" dirty="0"/>
              <a:t>Alternating sugar and phosphate sections.</a:t>
            </a:r>
          </a:p>
        </p:txBody>
      </p:sp>
      <p:sp>
        <p:nvSpPr>
          <p:cNvPr id="18" name="TextBox 17"/>
          <p:cNvSpPr txBox="1"/>
          <p:nvPr/>
        </p:nvSpPr>
        <p:spPr>
          <a:xfrm>
            <a:off x="7596336" y="6021288"/>
            <a:ext cx="144016" cy="369332"/>
          </a:xfrm>
          <a:prstGeom prst="rect">
            <a:avLst/>
          </a:prstGeom>
          <a:solidFill>
            <a:schemeClr val="bg1"/>
          </a:solidFill>
        </p:spPr>
        <p:txBody>
          <a:bodyPr wrap="square" rtlCol="0">
            <a:spAutoFit/>
          </a:bodyPr>
          <a:lstStyle/>
          <a:p>
            <a:endParaRPr lang="en-GB" dirty="0"/>
          </a:p>
        </p:txBody>
      </p:sp>
      <p:sp>
        <p:nvSpPr>
          <p:cNvPr id="19" name="TextBox 18"/>
          <p:cNvSpPr txBox="1"/>
          <p:nvPr/>
        </p:nvSpPr>
        <p:spPr>
          <a:xfrm>
            <a:off x="251520" y="3413318"/>
            <a:ext cx="4680520" cy="1815882"/>
          </a:xfrm>
          <a:prstGeom prst="rect">
            <a:avLst/>
          </a:prstGeom>
          <a:noFill/>
        </p:spPr>
        <p:txBody>
          <a:bodyPr wrap="square" rtlCol="0">
            <a:spAutoFit/>
          </a:bodyPr>
          <a:lstStyle/>
          <a:p>
            <a:r>
              <a:rPr lang="en-GB" sz="2000" dirty="0"/>
              <a:t>There are </a:t>
            </a:r>
            <a:r>
              <a:rPr lang="en-GB" sz="2000" b="1" dirty="0"/>
              <a:t>4 bases in DNA</a:t>
            </a:r>
            <a:r>
              <a:rPr lang="en-GB" sz="2000" dirty="0"/>
              <a:t>.</a:t>
            </a:r>
          </a:p>
          <a:p>
            <a:r>
              <a:rPr lang="en-GB" sz="2000" dirty="0"/>
              <a:t>Adenine (A), thymine (T)</a:t>
            </a:r>
          </a:p>
          <a:p>
            <a:r>
              <a:rPr lang="en-GB" sz="2000" dirty="0"/>
              <a:t>guanine (G) and cytosine (C)</a:t>
            </a:r>
          </a:p>
          <a:p>
            <a:endParaRPr lang="en-GB" sz="1200" dirty="0"/>
          </a:p>
          <a:p>
            <a:r>
              <a:rPr lang="en-GB" sz="2000" dirty="0"/>
              <a:t>Notice in the diagram that </a:t>
            </a:r>
            <a:r>
              <a:rPr lang="en-GB" sz="2000" b="1" dirty="0">
                <a:solidFill>
                  <a:schemeClr val="accent2">
                    <a:lumMod val="75000"/>
                  </a:schemeClr>
                </a:solidFill>
              </a:rPr>
              <a:t>adenine</a:t>
            </a:r>
            <a:r>
              <a:rPr lang="en-GB" sz="2000" dirty="0"/>
              <a:t> always pairs up with </a:t>
            </a:r>
            <a:r>
              <a:rPr lang="en-GB" sz="2000" b="1" dirty="0">
                <a:solidFill>
                  <a:schemeClr val="accent2">
                    <a:lumMod val="75000"/>
                  </a:schemeClr>
                </a:solidFill>
              </a:rPr>
              <a:t>thymine</a:t>
            </a:r>
            <a:r>
              <a:rPr lang="en-GB" sz="2000" dirty="0"/>
              <a:t> or vice versa.</a:t>
            </a:r>
            <a:endParaRPr lang="en-GB" dirty="0"/>
          </a:p>
        </p:txBody>
      </p:sp>
      <p:cxnSp>
        <p:nvCxnSpPr>
          <p:cNvPr id="21" name="Straight Arrow Connector 20"/>
          <p:cNvCxnSpPr/>
          <p:nvPr/>
        </p:nvCxnSpPr>
        <p:spPr>
          <a:xfrm flipV="1">
            <a:off x="4427984" y="3501008"/>
            <a:ext cx="1584176" cy="1080120"/>
          </a:xfrm>
          <a:prstGeom prst="straightConnector1">
            <a:avLst/>
          </a:prstGeom>
          <a:ln w="41275">
            <a:solidFill>
              <a:schemeClr val="accent2"/>
            </a:solidFill>
            <a:tailEnd type="arrow"/>
          </a:ln>
        </p:spPr>
        <p:style>
          <a:lnRef idx="1">
            <a:schemeClr val="accent1"/>
          </a:lnRef>
          <a:fillRef idx="0">
            <a:schemeClr val="accent1"/>
          </a:fillRef>
          <a:effectRef idx="0">
            <a:schemeClr val="accent1"/>
          </a:effectRef>
          <a:fontRef idx="minor">
            <a:schemeClr val="tx1"/>
          </a:fontRef>
        </p:style>
      </p:cxnSp>
      <p:cxnSp>
        <p:nvCxnSpPr>
          <p:cNvPr id="22" name="Straight Arrow Connector 21"/>
          <p:cNvCxnSpPr/>
          <p:nvPr/>
        </p:nvCxnSpPr>
        <p:spPr>
          <a:xfrm>
            <a:off x="4427984" y="4581128"/>
            <a:ext cx="1512168" cy="144016"/>
          </a:xfrm>
          <a:prstGeom prst="straightConnector1">
            <a:avLst/>
          </a:prstGeom>
          <a:ln w="41275">
            <a:solidFill>
              <a:schemeClr val="accent2"/>
            </a:solidFill>
            <a:tailEnd type="arrow"/>
          </a:ln>
        </p:spPr>
        <p:style>
          <a:lnRef idx="1">
            <a:schemeClr val="accent1"/>
          </a:lnRef>
          <a:fillRef idx="0">
            <a:schemeClr val="accent1"/>
          </a:fillRef>
          <a:effectRef idx="0">
            <a:schemeClr val="accent1"/>
          </a:effectRef>
          <a:fontRef idx="minor">
            <a:schemeClr val="tx1"/>
          </a:fontRef>
        </p:style>
      </p:cxnSp>
      <p:sp>
        <p:nvSpPr>
          <p:cNvPr id="26" name="TextBox 25"/>
          <p:cNvSpPr txBox="1"/>
          <p:nvPr/>
        </p:nvSpPr>
        <p:spPr>
          <a:xfrm>
            <a:off x="251520" y="5254168"/>
            <a:ext cx="5256584" cy="1631216"/>
          </a:xfrm>
          <a:prstGeom prst="rect">
            <a:avLst/>
          </a:prstGeom>
          <a:noFill/>
        </p:spPr>
        <p:txBody>
          <a:bodyPr wrap="square" rtlCol="0">
            <a:spAutoFit/>
          </a:bodyPr>
          <a:lstStyle/>
          <a:p>
            <a:r>
              <a:rPr lang="en-GB" sz="2000" b="1" dirty="0">
                <a:solidFill>
                  <a:schemeClr val="accent2">
                    <a:lumMod val="75000"/>
                  </a:schemeClr>
                </a:solidFill>
              </a:rPr>
              <a:t>Cytosine</a:t>
            </a:r>
            <a:r>
              <a:rPr lang="en-GB" sz="2000" dirty="0">
                <a:solidFill>
                  <a:schemeClr val="accent2">
                    <a:lumMod val="75000"/>
                  </a:schemeClr>
                </a:solidFill>
              </a:rPr>
              <a:t> </a:t>
            </a:r>
            <a:r>
              <a:rPr lang="en-GB" sz="2000" dirty="0"/>
              <a:t>always pairs up with </a:t>
            </a:r>
            <a:r>
              <a:rPr lang="en-GB" sz="2000" b="1" dirty="0">
                <a:solidFill>
                  <a:schemeClr val="accent2">
                    <a:lumMod val="75000"/>
                  </a:schemeClr>
                </a:solidFill>
              </a:rPr>
              <a:t>guanine</a:t>
            </a:r>
          </a:p>
          <a:p>
            <a:r>
              <a:rPr lang="en-GB" sz="2000" dirty="0"/>
              <a:t>or vice versa.</a:t>
            </a:r>
          </a:p>
          <a:p>
            <a:r>
              <a:rPr lang="en-GB" sz="2000" dirty="0"/>
              <a:t>This is called </a:t>
            </a:r>
            <a:r>
              <a:rPr lang="en-GB" sz="2000" b="1" dirty="0">
                <a:solidFill>
                  <a:schemeClr val="accent2">
                    <a:lumMod val="75000"/>
                  </a:schemeClr>
                </a:solidFill>
              </a:rPr>
              <a:t>complementary</a:t>
            </a:r>
            <a:r>
              <a:rPr lang="en-GB" sz="2000" dirty="0"/>
              <a:t> base pairing. </a:t>
            </a:r>
          </a:p>
          <a:p>
            <a:r>
              <a:rPr lang="en-GB" sz="2000" b="1" dirty="0">
                <a:solidFill>
                  <a:schemeClr val="accent2">
                    <a:lumMod val="75000"/>
                  </a:schemeClr>
                </a:solidFill>
              </a:rPr>
              <a:t>Weak hydrogen bonding </a:t>
            </a:r>
            <a:r>
              <a:rPr lang="en-GB" sz="2000" dirty="0"/>
              <a:t>holds the base pairs and the two strands together.</a:t>
            </a:r>
          </a:p>
        </p:txBody>
      </p:sp>
      <p:cxnSp>
        <p:nvCxnSpPr>
          <p:cNvPr id="31" name="Straight Arrow Connector 30"/>
          <p:cNvCxnSpPr/>
          <p:nvPr/>
        </p:nvCxnSpPr>
        <p:spPr>
          <a:xfrm>
            <a:off x="4355976" y="5445224"/>
            <a:ext cx="1512168" cy="864096"/>
          </a:xfrm>
          <a:prstGeom prst="straightConnector1">
            <a:avLst/>
          </a:prstGeom>
          <a:ln w="41275">
            <a:solidFill>
              <a:schemeClr val="accent2"/>
            </a:solidFill>
            <a:tailEnd type="arrow"/>
          </a:ln>
        </p:spPr>
        <p:style>
          <a:lnRef idx="1">
            <a:schemeClr val="accent1"/>
          </a:lnRef>
          <a:fillRef idx="0">
            <a:schemeClr val="accent1"/>
          </a:fillRef>
          <a:effectRef idx="0">
            <a:schemeClr val="accent1"/>
          </a:effectRef>
          <a:fontRef idx="minor">
            <a:schemeClr val="tx1"/>
          </a:fontRef>
        </p:style>
      </p:cxnSp>
      <p:pic>
        <p:nvPicPr>
          <p:cNvPr id="1028" name="Picture 4"/>
          <p:cNvPicPr>
            <a:picLocks noChangeAspect="1" noChangeArrowheads="1"/>
          </p:cNvPicPr>
          <p:nvPr/>
        </p:nvPicPr>
        <p:blipFill>
          <a:blip r:embed="rId5" cstate="print"/>
          <a:srcRect/>
          <a:stretch>
            <a:fillRect/>
          </a:stretch>
        </p:blipFill>
        <p:spPr bwMode="auto">
          <a:xfrm rot="10800000">
            <a:off x="5868144" y="5402931"/>
            <a:ext cx="790575" cy="114300"/>
          </a:xfrm>
          <a:prstGeom prst="rect">
            <a:avLst/>
          </a:prstGeom>
          <a:noFill/>
          <a:ln w="9525">
            <a:noFill/>
            <a:miter lim="800000"/>
            <a:headEnd/>
            <a:tailEnd/>
          </a:ln>
        </p:spPr>
      </p:pic>
      <p:cxnSp>
        <p:nvCxnSpPr>
          <p:cNvPr id="33" name="Straight Arrow Connector 32"/>
          <p:cNvCxnSpPr/>
          <p:nvPr/>
        </p:nvCxnSpPr>
        <p:spPr>
          <a:xfrm>
            <a:off x="4355976" y="5445224"/>
            <a:ext cx="1592560" cy="8384"/>
          </a:xfrm>
          <a:prstGeom prst="straightConnector1">
            <a:avLst/>
          </a:prstGeom>
          <a:ln w="41275">
            <a:solidFill>
              <a:schemeClr val="accent2"/>
            </a:solidFill>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35655"/>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br>
              <a:rPr lang="en-US" sz="2400" b="1" dirty="0">
                <a:solidFill>
                  <a:schemeClr val="accent6"/>
                </a:solidFill>
              </a:rPr>
            </a:br>
            <a:r>
              <a:rPr lang="en-US" sz="2400" b="1" dirty="0">
                <a:solidFill>
                  <a:schemeClr val="accent6"/>
                </a:solidFill>
              </a:rPr>
              <a:t>Genetics part 2 – DNA and the genome</a:t>
            </a:r>
            <a:br>
              <a:rPr lang="en-US" sz="2400" b="1" dirty="0">
                <a:solidFill>
                  <a:schemeClr val="accent6"/>
                </a:solidFill>
              </a:rPr>
            </a:br>
            <a:endParaRPr lang="en-GB" sz="2400" b="1" dirty="0">
              <a:solidFill>
                <a:schemeClr val="accent6"/>
              </a:solidFill>
            </a:endParaRPr>
          </a:p>
        </p:txBody>
      </p:sp>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4" name="TextBox 13"/>
          <p:cNvSpPr txBox="1"/>
          <p:nvPr/>
        </p:nvSpPr>
        <p:spPr>
          <a:xfrm>
            <a:off x="251520" y="620688"/>
            <a:ext cx="8712968" cy="1569660"/>
          </a:xfrm>
          <a:prstGeom prst="rect">
            <a:avLst/>
          </a:prstGeom>
          <a:noFill/>
        </p:spPr>
        <p:txBody>
          <a:bodyPr wrap="square" rtlCol="0">
            <a:spAutoFit/>
          </a:bodyPr>
          <a:lstStyle/>
          <a:p>
            <a:pPr algn="ctr"/>
            <a:r>
              <a:rPr lang="en-GB" sz="2400" dirty="0"/>
              <a:t>DNA is arranged in structures called </a:t>
            </a:r>
            <a:r>
              <a:rPr lang="en-GB" sz="2400" b="1" dirty="0">
                <a:solidFill>
                  <a:schemeClr val="accent6">
                    <a:lumMod val="75000"/>
                  </a:schemeClr>
                </a:solidFill>
              </a:rPr>
              <a:t>chromosomes </a:t>
            </a:r>
            <a:r>
              <a:rPr lang="en-GB" sz="2400" dirty="0"/>
              <a:t>inside </a:t>
            </a:r>
          </a:p>
          <a:p>
            <a:pPr algn="ctr"/>
            <a:r>
              <a:rPr lang="en-GB" sz="2400" dirty="0"/>
              <a:t>a cell’s nucleus.  </a:t>
            </a:r>
          </a:p>
          <a:p>
            <a:pPr algn="ctr"/>
            <a:r>
              <a:rPr lang="en-GB" sz="2400" dirty="0"/>
              <a:t>The genome is the entire DNA of an organism.</a:t>
            </a:r>
          </a:p>
          <a:p>
            <a:pPr algn="ctr"/>
            <a:endParaRPr lang="en-GB" sz="2400" dirty="0"/>
          </a:p>
        </p:txBody>
      </p:sp>
      <p:pic>
        <p:nvPicPr>
          <p:cNvPr id="15" name="Picture 14" descr="ThinkstockPhotos-155877822chromosome.jpg"/>
          <p:cNvPicPr>
            <a:picLocks noChangeAspect="1"/>
          </p:cNvPicPr>
          <p:nvPr/>
        </p:nvPicPr>
        <p:blipFill>
          <a:blip r:embed="rId3" cstate="print"/>
          <a:stretch>
            <a:fillRect/>
          </a:stretch>
        </p:blipFill>
        <p:spPr>
          <a:xfrm>
            <a:off x="467544" y="1864434"/>
            <a:ext cx="4392488" cy="3292758"/>
          </a:xfrm>
          <a:prstGeom prst="rect">
            <a:avLst/>
          </a:prstGeom>
          <a:ln>
            <a:solidFill>
              <a:schemeClr val="accent6">
                <a:lumMod val="75000"/>
              </a:schemeClr>
            </a:solidFill>
          </a:ln>
          <a:effectLst>
            <a:outerShdw blurRad="50800" dist="38100" dir="5400000" algn="t" rotWithShape="0">
              <a:prstClr val="black">
                <a:alpha val="40000"/>
              </a:prstClr>
            </a:outerShdw>
          </a:effectLst>
        </p:spPr>
      </p:pic>
      <p:sp>
        <p:nvSpPr>
          <p:cNvPr id="17" name="TextBox 16"/>
          <p:cNvSpPr txBox="1"/>
          <p:nvPr/>
        </p:nvSpPr>
        <p:spPr>
          <a:xfrm>
            <a:off x="395536" y="5334307"/>
            <a:ext cx="8424936" cy="830997"/>
          </a:xfrm>
          <a:prstGeom prst="rect">
            <a:avLst/>
          </a:prstGeom>
          <a:noFill/>
        </p:spPr>
        <p:txBody>
          <a:bodyPr wrap="square" rtlCol="0">
            <a:spAutoFit/>
          </a:bodyPr>
          <a:lstStyle/>
          <a:p>
            <a:pPr algn="ctr"/>
            <a:r>
              <a:rPr lang="en-GB" sz="2400" dirty="0"/>
              <a:t>In human body cells the </a:t>
            </a:r>
            <a:r>
              <a:rPr lang="en-GB" sz="2400" b="1" dirty="0">
                <a:solidFill>
                  <a:schemeClr val="accent6">
                    <a:lumMod val="75000"/>
                  </a:schemeClr>
                </a:solidFill>
              </a:rPr>
              <a:t>chromosomes </a:t>
            </a:r>
            <a:r>
              <a:rPr lang="en-GB" sz="2400" dirty="0"/>
              <a:t>are normally found in </a:t>
            </a:r>
            <a:r>
              <a:rPr lang="en-GB" sz="2400" b="1" dirty="0">
                <a:solidFill>
                  <a:schemeClr val="accent6">
                    <a:lumMod val="75000"/>
                  </a:schemeClr>
                </a:solidFill>
              </a:rPr>
              <a:t>pairs</a:t>
            </a:r>
            <a:r>
              <a:rPr lang="en-GB" sz="2400" dirty="0"/>
              <a:t>. Each cell has </a:t>
            </a:r>
            <a:r>
              <a:rPr lang="en-GB" sz="2400" b="1" dirty="0">
                <a:solidFill>
                  <a:schemeClr val="accent6">
                    <a:lumMod val="75000"/>
                  </a:schemeClr>
                </a:solidFill>
              </a:rPr>
              <a:t>23 pairs </a:t>
            </a:r>
            <a:r>
              <a:rPr lang="en-GB" sz="2400" dirty="0"/>
              <a:t>of chromosomes.</a:t>
            </a:r>
          </a:p>
        </p:txBody>
      </p:sp>
      <p:sp>
        <p:nvSpPr>
          <p:cNvPr id="18" name="Right Brace 17"/>
          <p:cNvSpPr/>
          <p:nvPr/>
        </p:nvSpPr>
        <p:spPr>
          <a:xfrm rot="18459645">
            <a:off x="3550862" y="2810444"/>
            <a:ext cx="360040" cy="144016"/>
          </a:xfrm>
          <a:prstGeom prst="rightBrace">
            <a:avLst/>
          </a:prstGeom>
          <a:ln>
            <a:solidFill>
              <a:schemeClr val="bg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dirty="0">
              <a:solidFill>
                <a:schemeClr val="bg1"/>
              </a:solidFill>
            </a:endParaRPr>
          </a:p>
        </p:txBody>
      </p:sp>
      <p:sp>
        <p:nvSpPr>
          <p:cNvPr id="19" name="TextBox 18"/>
          <p:cNvSpPr txBox="1"/>
          <p:nvPr/>
        </p:nvSpPr>
        <p:spPr>
          <a:xfrm rot="2119970">
            <a:off x="3256651" y="2410031"/>
            <a:ext cx="1368152" cy="369332"/>
          </a:xfrm>
          <a:prstGeom prst="rect">
            <a:avLst/>
          </a:prstGeom>
          <a:noFill/>
        </p:spPr>
        <p:txBody>
          <a:bodyPr wrap="square" rtlCol="0">
            <a:spAutoFit/>
          </a:bodyPr>
          <a:lstStyle/>
          <a:p>
            <a:pPr algn="ctr"/>
            <a:r>
              <a:rPr lang="en-GB" dirty="0">
                <a:solidFill>
                  <a:schemeClr val="bg1"/>
                </a:solidFill>
              </a:rPr>
              <a:t>gene</a:t>
            </a:r>
          </a:p>
        </p:txBody>
      </p:sp>
      <p:sp>
        <p:nvSpPr>
          <p:cNvPr id="20" name="TextBox 19"/>
          <p:cNvSpPr txBox="1"/>
          <p:nvPr/>
        </p:nvSpPr>
        <p:spPr>
          <a:xfrm>
            <a:off x="5004048" y="1879372"/>
            <a:ext cx="3816424" cy="3277820"/>
          </a:xfrm>
          <a:prstGeom prst="rect">
            <a:avLst/>
          </a:prstGeom>
          <a:solidFill>
            <a:schemeClr val="accent6">
              <a:lumMod val="20000"/>
              <a:lumOff val="8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spAutoFit/>
          </a:bodyPr>
          <a:lstStyle/>
          <a:p>
            <a:pPr algn="ctr"/>
            <a:r>
              <a:rPr lang="en-GB" sz="2300" dirty="0"/>
              <a:t>A </a:t>
            </a:r>
            <a:r>
              <a:rPr lang="en-GB" sz="2300" b="1" dirty="0">
                <a:solidFill>
                  <a:schemeClr val="accent6">
                    <a:lumMod val="75000"/>
                  </a:schemeClr>
                </a:solidFill>
              </a:rPr>
              <a:t>gene</a:t>
            </a:r>
            <a:r>
              <a:rPr lang="en-GB" sz="2300" dirty="0"/>
              <a:t> is a small section on a chromosome. Each gene </a:t>
            </a:r>
            <a:r>
              <a:rPr lang="en-GB" sz="2300" b="1" dirty="0">
                <a:solidFill>
                  <a:schemeClr val="accent6">
                    <a:lumMod val="75000"/>
                  </a:schemeClr>
                </a:solidFill>
              </a:rPr>
              <a:t>codes</a:t>
            </a:r>
            <a:r>
              <a:rPr lang="en-GB" sz="2300" dirty="0"/>
              <a:t> for a particular sequence of </a:t>
            </a:r>
            <a:r>
              <a:rPr lang="en-GB" sz="2300" b="1" dirty="0">
                <a:solidFill>
                  <a:schemeClr val="accent6">
                    <a:lumMod val="75000"/>
                  </a:schemeClr>
                </a:solidFill>
              </a:rPr>
              <a:t>amino acids</a:t>
            </a:r>
            <a:r>
              <a:rPr lang="en-GB" sz="2300" dirty="0"/>
              <a:t>, to make a specific </a:t>
            </a:r>
            <a:r>
              <a:rPr lang="en-GB" sz="2300" b="1" dirty="0">
                <a:solidFill>
                  <a:schemeClr val="accent6">
                    <a:lumMod val="75000"/>
                  </a:schemeClr>
                </a:solidFill>
              </a:rPr>
              <a:t>protein</a:t>
            </a:r>
            <a:r>
              <a:rPr lang="en-GB" sz="2300" dirty="0"/>
              <a:t>.</a:t>
            </a:r>
          </a:p>
          <a:p>
            <a:pPr algn="ctr"/>
            <a:r>
              <a:rPr lang="en-GB" sz="2300" dirty="0"/>
              <a:t>A human has approximately 24 000 genes in total. Each single chromosome is made up of about 2000 genes.</a:t>
            </a:r>
          </a:p>
        </p:txBody>
      </p:sp>
      <p:sp>
        <p:nvSpPr>
          <p:cNvPr id="21" name="TextBox 20"/>
          <p:cNvSpPr txBox="1"/>
          <p:nvPr/>
        </p:nvSpPr>
        <p:spPr>
          <a:xfrm>
            <a:off x="1403648" y="4293096"/>
            <a:ext cx="2880320" cy="369332"/>
          </a:xfrm>
          <a:prstGeom prst="rect">
            <a:avLst/>
          </a:prstGeom>
          <a:noFill/>
        </p:spPr>
        <p:txBody>
          <a:bodyPr wrap="square" rtlCol="0">
            <a:spAutoFit/>
          </a:bodyPr>
          <a:lstStyle/>
          <a:p>
            <a:r>
              <a:rPr lang="en-GB" dirty="0">
                <a:solidFill>
                  <a:schemeClr val="bg1"/>
                </a:solidFill>
              </a:rPr>
              <a:t>A human chromosome</a:t>
            </a:r>
          </a:p>
        </p:txBody>
      </p:sp>
    </p:spTree>
    <p:extLst>
      <p:ext uri="{BB962C8B-B14F-4D97-AF65-F5344CB8AC3E}">
        <p14:creationId xmlns:p14="http://schemas.microsoft.com/office/powerpoint/2010/main" val="111330520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35655"/>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br>
              <a:rPr lang="en-US" sz="2400" b="1" dirty="0">
                <a:solidFill>
                  <a:schemeClr val="accent6"/>
                </a:solidFill>
              </a:rPr>
            </a:br>
            <a:r>
              <a:rPr lang="en-US" sz="2400" b="1" dirty="0">
                <a:solidFill>
                  <a:schemeClr val="accent6"/>
                </a:solidFill>
              </a:rPr>
              <a:t>Genetics part 2 – DNA and the genome</a:t>
            </a:r>
            <a:br>
              <a:rPr lang="en-US" sz="2400" b="1" dirty="0">
                <a:solidFill>
                  <a:schemeClr val="accent6"/>
                </a:solidFill>
              </a:rPr>
            </a:br>
            <a:endParaRPr lang="en-GB" sz="2400" b="1" dirty="0">
              <a:solidFill>
                <a:schemeClr val="accent6"/>
              </a:solidFill>
            </a:endParaRPr>
          </a:p>
        </p:txBody>
      </p:sp>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9" name="TextBox 18"/>
          <p:cNvSpPr txBox="1"/>
          <p:nvPr/>
        </p:nvSpPr>
        <p:spPr>
          <a:xfrm rot="2119970">
            <a:off x="3256651" y="2410031"/>
            <a:ext cx="1368152" cy="369332"/>
          </a:xfrm>
          <a:prstGeom prst="rect">
            <a:avLst/>
          </a:prstGeom>
          <a:noFill/>
        </p:spPr>
        <p:txBody>
          <a:bodyPr wrap="square" rtlCol="0">
            <a:spAutoFit/>
          </a:bodyPr>
          <a:lstStyle/>
          <a:p>
            <a:pPr algn="ctr"/>
            <a:r>
              <a:rPr lang="en-GB" dirty="0">
                <a:solidFill>
                  <a:schemeClr val="bg1"/>
                </a:solidFill>
              </a:rPr>
              <a:t>gene</a:t>
            </a:r>
          </a:p>
        </p:txBody>
      </p:sp>
      <p:sp>
        <p:nvSpPr>
          <p:cNvPr id="21" name="TextBox 20"/>
          <p:cNvSpPr txBox="1"/>
          <p:nvPr/>
        </p:nvSpPr>
        <p:spPr>
          <a:xfrm>
            <a:off x="1403648" y="4293096"/>
            <a:ext cx="2880320" cy="369332"/>
          </a:xfrm>
          <a:prstGeom prst="rect">
            <a:avLst/>
          </a:prstGeom>
          <a:noFill/>
        </p:spPr>
        <p:txBody>
          <a:bodyPr wrap="square" rtlCol="0">
            <a:spAutoFit/>
          </a:bodyPr>
          <a:lstStyle/>
          <a:p>
            <a:r>
              <a:rPr lang="en-GB" dirty="0">
                <a:solidFill>
                  <a:schemeClr val="bg1"/>
                </a:solidFill>
              </a:rPr>
              <a:t>A human chromosome</a:t>
            </a:r>
          </a:p>
        </p:txBody>
      </p:sp>
      <p:sp>
        <p:nvSpPr>
          <p:cNvPr id="13" name="TextBox 12"/>
          <p:cNvSpPr txBox="1"/>
          <p:nvPr/>
        </p:nvSpPr>
        <p:spPr>
          <a:xfrm>
            <a:off x="179512" y="692696"/>
            <a:ext cx="8533456" cy="1200329"/>
          </a:xfrm>
          <a:prstGeom prst="rect">
            <a:avLst/>
          </a:prstGeom>
          <a:noFill/>
        </p:spPr>
        <p:txBody>
          <a:bodyPr wrap="square" rtlCol="0">
            <a:spAutoFit/>
          </a:bodyPr>
          <a:lstStyle/>
          <a:p>
            <a:r>
              <a:rPr lang="en-GB" sz="2400" dirty="0"/>
              <a:t>Extraction of DNA from fruit  </a:t>
            </a:r>
            <a:r>
              <a:rPr lang="en-GB" sz="2400" dirty="0">
                <a:hlinkClick r:id="rId3"/>
              </a:rPr>
              <a:t>Video</a:t>
            </a:r>
            <a:endParaRPr lang="en-GB" sz="2400" dirty="0"/>
          </a:p>
          <a:p>
            <a:endParaRPr lang="en-GB" sz="2400" dirty="0"/>
          </a:p>
          <a:p>
            <a:endParaRPr lang="en-GB" sz="2400" dirty="0"/>
          </a:p>
        </p:txBody>
      </p:sp>
      <p:pic>
        <p:nvPicPr>
          <p:cNvPr id="12" name="Picture 11" descr="ThinkstockPhotos-120753960GM DNA.jpg">
            <a:hlinkClick r:id="rId3"/>
          </p:cNvPr>
          <p:cNvPicPr>
            <a:picLocks noChangeAspect="1"/>
          </p:cNvPicPr>
          <p:nvPr/>
        </p:nvPicPr>
        <p:blipFill>
          <a:blip r:embed="rId4" cstate="print"/>
          <a:stretch>
            <a:fillRect/>
          </a:stretch>
        </p:blipFill>
        <p:spPr>
          <a:xfrm>
            <a:off x="1619672" y="1484784"/>
            <a:ext cx="5936560" cy="3960440"/>
          </a:xfrm>
          <a:prstGeom prst="rect">
            <a:avLst/>
          </a:prstGeom>
        </p:spPr>
      </p:pic>
    </p:spTree>
    <p:extLst>
      <p:ext uri="{BB962C8B-B14F-4D97-AF65-F5344CB8AC3E}">
        <p14:creationId xmlns:p14="http://schemas.microsoft.com/office/powerpoint/2010/main" val="111330520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35655"/>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br>
              <a:rPr lang="en-US" sz="2400" b="1" dirty="0">
                <a:solidFill>
                  <a:schemeClr val="accent6"/>
                </a:solidFill>
              </a:rPr>
            </a:br>
            <a:r>
              <a:rPr lang="en-US" sz="2400" b="1" dirty="0">
                <a:solidFill>
                  <a:schemeClr val="accent6"/>
                </a:solidFill>
              </a:rPr>
              <a:t>Genetics part 2 – Protein synthesis (biology HT only)</a:t>
            </a:r>
            <a:br>
              <a:rPr lang="en-US" sz="2400" b="1" dirty="0">
                <a:solidFill>
                  <a:schemeClr val="accent6"/>
                </a:solidFill>
              </a:rPr>
            </a:br>
            <a:endParaRPr lang="en-GB" sz="2400" b="1" dirty="0">
              <a:solidFill>
                <a:schemeClr val="accent6"/>
              </a:solidFill>
            </a:endParaRPr>
          </a:p>
        </p:txBody>
      </p:sp>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9" name="TextBox 18"/>
          <p:cNvSpPr txBox="1"/>
          <p:nvPr/>
        </p:nvSpPr>
        <p:spPr>
          <a:xfrm rot="2119970">
            <a:off x="3256651" y="2410031"/>
            <a:ext cx="1368152" cy="369332"/>
          </a:xfrm>
          <a:prstGeom prst="rect">
            <a:avLst/>
          </a:prstGeom>
          <a:noFill/>
        </p:spPr>
        <p:txBody>
          <a:bodyPr wrap="square" rtlCol="0">
            <a:spAutoFit/>
          </a:bodyPr>
          <a:lstStyle/>
          <a:p>
            <a:pPr algn="ctr"/>
            <a:r>
              <a:rPr lang="en-GB" dirty="0">
                <a:solidFill>
                  <a:schemeClr val="bg1"/>
                </a:solidFill>
              </a:rPr>
              <a:t>gene</a:t>
            </a:r>
          </a:p>
        </p:txBody>
      </p:sp>
      <p:sp>
        <p:nvSpPr>
          <p:cNvPr id="21" name="TextBox 20"/>
          <p:cNvSpPr txBox="1"/>
          <p:nvPr/>
        </p:nvSpPr>
        <p:spPr>
          <a:xfrm>
            <a:off x="1403648" y="4293096"/>
            <a:ext cx="2880320" cy="369332"/>
          </a:xfrm>
          <a:prstGeom prst="rect">
            <a:avLst/>
          </a:prstGeom>
          <a:noFill/>
        </p:spPr>
        <p:txBody>
          <a:bodyPr wrap="square" rtlCol="0">
            <a:spAutoFit/>
          </a:bodyPr>
          <a:lstStyle/>
          <a:p>
            <a:r>
              <a:rPr lang="en-GB" dirty="0">
                <a:solidFill>
                  <a:schemeClr val="bg1"/>
                </a:solidFill>
              </a:rPr>
              <a:t>A human chromosome</a:t>
            </a:r>
          </a:p>
        </p:txBody>
      </p:sp>
      <p:sp>
        <p:nvSpPr>
          <p:cNvPr id="13" name="TextBox 12"/>
          <p:cNvSpPr txBox="1"/>
          <p:nvPr/>
        </p:nvSpPr>
        <p:spPr>
          <a:xfrm>
            <a:off x="179512" y="692696"/>
            <a:ext cx="8640960" cy="3662541"/>
          </a:xfrm>
          <a:prstGeom prst="rect">
            <a:avLst/>
          </a:prstGeom>
          <a:noFill/>
        </p:spPr>
        <p:txBody>
          <a:bodyPr wrap="square" rtlCol="0">
            <a:spAutoFit/>
          </a:bodyPr>
          <a:lstStyle/>
          <a:p>
            <a:r>
              <a:rPr lang="en-GB" sz="2400" b="1" dirty="0">
                <a:solidFill>
                  <a:schemeClr val="accent6">
                    <a:lumMod val="75000"/>
                  </a:schemeClr>
                </a:solidFill>
              </a:rPr>
              <a:t>Proteins</a:t>
            </a:r>
            <a:r>
              <a:rPr lang="en-GB" sz="2400" dirty="0"/>
              <a:t> have many different vital functions in our body.</a:t>
            </a:r>
          </a:p>
          <a:p>
            <a:pPr>
              <a:buFont typeface="Arial" pitchFamily="34" charset="0"/>
              <a:buChar char="•"/>
            </a:pPr>
            <a:r>
              <a:rPr lang="en-GB" sz="2400" b="1" dirty="0">
                <a:solidFill>
                  <a:schemeClr val="accent6">
                    <a:lumMod val="75000"/>
                  </a:schemeClr>
                </a:solidFill>
              </a:rPr>
              <a:t> Enzymes </a:t>
            </a:r>
            <a:r>
              <a:rPr lang="en-GB" sz="2400" dirty="0"/>
              <a:t>– all made from protein.</a:t>
            </a:r>
          </a:p>
          <a:p>
            <a:pPr>
              <a:buFont typeface="Arial" pitchFamily="34" charset="0"/>
              <a:buChar char="•"/>
            </a:pPr>
            <a:r>
              <a:rPr lang="en-GB" sz="2400" b="1" dirty="0">
                <a:solidFill>
                  <a:schemeClr val="accent6">
                    <a:lumMod val="75000"/>
                  </a:schemeClr>
                </a:solidFill>
              </a:rPr>
              <a:t> Hormones </a:t>
            </a:r>
            <a:r>
              <a:rPr lang="en-GB" sz="2400" dirty="0"/>
              <a:t>– all made from protein</a:t>
            </a:r>
          </a:p>
          <a:p>
            <a:pPr>
              <a:buFont typeface="Arial" pitchFamily="34" charset="0"/>
              <a:buChar char="•"/>
            </a:pPr>
            <a:r>
              <a:rPr lang="en-GB" sz="2400" b="1" dirty="0">
                <a:solidFill>
                  <a:schemeClr val="accent6">
                    <a:lumMod val="75000"/>
                  </a:schemeClr>
                </a:solidFill>
              </a:rPr>
              <a:t> Antibodies </a:t>
            </a:r>
            <a:r>
              <a:rPr lang="en-GB" sz="2400" dirty="0"/>
              <a:t>– all made from protein</a:t>
            </a:r>
          </a:p>
          <a:p>
            <a:pPr>
              <a:buFont typeface="Arial" pitchFamily="34" charset="0"/>
              <a:buChar char="•"/>
            </a:pPr>
            <a:r>
              <a:rPr lang="en-GB" sz="2400" b="1" dirty="0">
                <a:solidFill>
                  <a:schemeClr val="accent6">
                    <a:lumMod val="75000"/>
                  </a:schemeClr>
                </a:solidFill>
              </a:rPr>
              <a:t> Structural </a:t>
            </a:r>
            <a:r>
              <a:rPr lang="en-GB" sz="2400" dirty="0"/>
              <a:t>components such as muscle, hair and nail tissue.</a:t>
            </a:r>
          </a:p>
          <a:p>
            <a:endParaRPr lang="en-GB" sz="1600" dirty="0"/>
          </a:p>
          <a:p>
            <a:r>
              <a:rPr lang="en-GB" sz="2400" b="1" dirty="0">
                <a:solidFill>
                  <a:schemeClr val="accent6">
                    <a:lumMod val="75000"/>
                  </a:schemeClr>
                </a:solidFill>
              </a:rPr>
              <a:t>Genes</a:t>
            </a:r>
            <a:r>
              <a:rPr lang="en-GB" sz="2400" b="1" dirty="0"/>
              <a:t> </a:t>
            </a:r>
            <a:r>
              <a:rPr lang="en-GB" sz="2400" dirty="0"/>
              <a:t>provide the </a:t>
            </a:r>
            <a:r>
              <a:rPr lang="en-GB" sz="2400" b="1" dirty="0">
                <a:solidFill>
                  <a:schemeClr val="accent6">
                    <a:lumMod val="75000"/>
                  </a:schemeClr>
                </a:solidFill>
              </a:rPr>
              <a:t>instructions</a:t>
            </a:r>
            <a:r>
              <a:rPr lang="en-GB" sz="2400" dirty="0"/>
              <a:t> to make the </a:t>
            </a:r>
            <a:r>
              <a:rPr lang="en-GB" sz="2400" b="1" dirty="0">
                <a:solidFill>
                  <a:schemeClr val="accent6">
                    <a:lumMod val="75000"/>
                  </a:schemeClr>
                </a:solidFill>
              </a:rPr>
              <a:t>required protein </a:t>
            </a:r>
            <a:r>
              <a:rPr lang="en-GB" sz="2400" dirty="0"/>
              <a:t>from </a:t>
            </a:r>
            <a:r>
              <a:rPr lang="en-GB" sz="2400" b="1" dirty="0">
                <a:solidFill>
                  <a:schemeClr val="accent6">
                    <a:lumMod val="75000"/>
                  </a:schemeClr>
                </a:solidFill>
              </a:rPr>
              <a:t>amino acids</a:t>
            </a:r>
            <a:r>
              <a:rPr lang="en-GB" sz="2400" dirty="0"/>
              <a:t>.</a:t>
            </a:r>
          </a:p>
          <a:p>
            <a:r>
              <a:rPr lang="en-GB" sz="2400" dirty="0"/>
              <a:t>It is estimated there are over 2 million proteins in a human body and all are made from combinations of just 20 different amino acids.</a:t>
            </a:r>
          </a:p>
        </p:txBody>
      </p:sp>
      <p:sp>
        <p:nvSpPr>
          <p:cNvPr id="12" name="Rectangle 11"/>
          <p:cNvSpPr/>
          <p:nvPr/>
        </p:nvSpPr>
        <p:spPr>
          <a:xfrm>
            <a:off x="323528" y="4581128"/>
            <a:ext cx="8496944" cy="1815882"/>
          </a:xfrm>
          <a:prstGeom prst="rect">
            <a:avLst/>
          </a:prstGeom>
          <a:solidFill>
            <a:schemeClr val="accent6">
              <a:lumMod val="40000"/>
              <a:lumOff val="60000"/>
            </a:schemeClr>
          </a:solidFill>
          <a:ln>
            <a:solidFill>
              <a:schemeClr val="tx1"/>
            </a:solidFill>
          </a:ln>
          <a:effectLst>
            <a:outerShdw blurRad="50800" dist="38100" dir="5400000" algn="t" rotWithShape="0">
              <a:prstClr val="black">
                <a:alpha val="40000"/>
              </a:prstClr>
            </a:outerShdw>
          </a:effectLst>
        </p:spPr>
        <p:txBody>
          <a:bodyPr wrap="square">
            <a:spAutoFit/>
          </a:bodyPr>
          <a:lstStyle/>
          <a:p>
            <a:r>
              <a:rPr lang="en-GB" sz="2800" dirty="0"/>
              <a:t>A sequence of </a:t>
            </a:r>
            <a:r>
              <a:rPr lang="en-GB" sz="2800" b="1" dirty="0">
                <a:solidFill>
                  <a:schemeClr val="accent6">
                    <a:lumMod val="75000"/>
                  </a:schemeClr>
                </a:solidFill>
              </a:rPr>
              <a:t>three bases </a:t>
            </a:r>
            <a:r>
              <a:rPr lang="en-GB" sz="2800" dirty="0"/>
              <a:t>is the </a:t>
            </a:r>
            <a:r>
              <a:rPr lang="en-GB" sz="2800" b="1" dirty="0">
                <a:solidFill>
                  <a:schemeClr val="accent6">
                    <a:lumMod val="75000"/>
                  </a:schemeClr>
                </a:solidFill>
              </a:rPr>
              <a:t>code</a:t>
            </a:r>
            <a:r>
              <a:rPr lang="en-GB" sz="2800" dirty="0"/>
              <a:t> for a particular </a:t>
            </a:r>
            <a:r>
              <a:rPr lang="en-GB" sz="2800" b="1" dirty="0">
                <a:solidFill>
                  <a:schemeClr val="accent6">
                    <a:lumMod val="75000"/>
                  </a:schemeClr>
                </a:solidFill>
              </a:rPr>
              <a:t>amino acid</a:t>
            </a:r>
            <a:r>
              <a:rPr lang="en-GB" sz="2800" dirty="0"/>
              <a:t>. This is called a </a:t>
            </a:r>
            <a:r>
              <a:rPr lang="en-GB" sz="2800" b="1" dirty="0">
                <a:solidFill>
                  <a:schemeClr val="accent6">
                    <a:lumMod val="75000"/>
                  </a:schemeClr>
                </a:solidFill>
              </a:rPr>
              <a:t>codon</a:t>
            </a:r>
            <a:r>
              <a:rPr lang="en-GB" sz="2800" dirty="0"/>
              <a:t>. The</a:t>
            </a:r>
            <a:r>
              <a:rPr lang="en-GB" sz="2800" b="1" dirty="0">
                <a:solidFill>
                  <a:schemeClr val="accent6">
                    <a:lumMod val="75000"/>
                  </a:schemeClr>
                </a:solidFill>
              </a:rPr>
              <a:t> order </a:t>
            </a:r>
            <a:r>
              <a:rPr lang="en-GB" sz="2800" dirty="0"/>
              <a:t>of the </a:t>
            </a:r>
            <a:r>
              <a:rPr lang="en-GB" sz="2800" b="1" dirty="0">
                <a:solidFill>
                  <a:schemeClr val="accent6">
                    <a:lumMod val="75000"/>
                  </a:schemeClr>
                </a:solidFill>
              </a:rPr>
              <a:t>bases</a:t>
            </a:r>
            <a:r>
              <a:rPr lang="en-GB" sz="2800" dirty="0"/>
              <a:t> controls the </a:t>
            </a:r>
            <a:r>
              <a:rPr lang="en-GB" sz="2800" b="1" dirty="0">
                <a:solidFill>
                  <a:schemeClr val="accent6">
                    <a:lumMod val="75000"/>
                  </a:schemeClr>
                </a:solidFill>
              </a:rPr>
              <a:t>order</a:t>
            </a:r>
            <a:r>
              <a:rPr lang="en-GB" sz="2800" dirty="0"/>
              <a:t> in which </a:t>
            </a:r>
            <a:r>
              <a:rPr lang="en-GB" sz="2800" b="1" dirty="0">
                <a:solidFill>
                  <a:schemeClr val="accent6">
                    <a:lumMod val="75000"/>
                  </a:schemeClr>
                </a:solidFill>
              </a:rPr>
              <a:t>amino acids </a:t>
            </a:r>
            <a:r>
              <a:rPr lang="en-GB" sz="2800" dirty="0"/>
              <a:t>are </a:t>
            </a:r>
            <a:r>
              <a:rPr lang="en-GB" sz="2800" b="1" dirty="0">
                <a:solidFill>
                  <a:schemeClr val="accent6">
                    <a:lumMod val="75000"/>
                  </a:schemeClr>
                </a:solidFill>
              </a:rPr>
              <a:t>assembled</a:t>
            </a:r>
            <a:r>
              <a:rPr lang="en-GB" sz="2800" dirty="0"/>
              <a:t> to produce an individual protein.	</a:t>
            </a:r>
          </a:p>
        </p:txBody>
      </p:sp>
    </p:spTree>
    <p:extLst>
      <p:ext uri="{BB962C8B-B14F-4D97-AF65-F5344CB8AC3E}">
        <p14:creationId xmlns:p14="http://schemas.microsoft.com/office/powerpoint/2010/main" val="111330520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35655"/>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br>
              <a:rPr lang="en-US" sz="2400" b="1" dirty="0">
                <a:solidFill>
                  <a:schemeClr val="accent6"/>
                </a:solidFill>
              </a:rPr>
            </a:br>
            <a:r>
              <a:rPr lang="en-US" sz="2400" b="1" dirty="0">
                <a:solidFill>
                  <a:schemeClr val="accent6"/>
                </a:solidFill>
              </a:rPr>
              <a:t>Genetics part 2 – DNA structure (biology HT only)</a:t>
            </a:r>
            <a:br>
              <a:rPr lang="en-US" sz="2400" b="1" dirty="0">
                <a:solidFill>
                  <a:schemeClr val="accent6"/>
                </a:solidFill>
              </a:rPr>
            </a:br>
            <a:endParaRPr lang="en-GB" sz="2400" b="1" dirty="0">
              <a:solidFill>
                <a:schemeClr val="accent6"/>
              </a:solidFill>
            </a:endParaRPr>
          </a:p>
        </p:txBody>
      </p:sp>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11560"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9" name="TextBox 18"/>
          <p:cNvSpPr txBox="1"/>
          <p:nvPr/>
        </p:nvSpPr>
        <p:spPr>
          <a:xfrm rot="2119970">
            <a:off x="3256651" y="2410031"/>
            <a:ext cx="1368152" cy="369332"/>
          </a:xfrm>
          <a:prstGeom prst="rect">
            <a:avLst/>
          </a:prstGeom>
          <a:noFill/>
        </p:spPr>
        <p:txBody>
          <a:bodyPr wrap="square" rtlCol="0">
            <a:spAutoFit/>
          </a:bodyPr>
          <a:lstStyle/>
          <a:p>
            <a:pPr algn="ctr"/>
            <a:r>
              <a:rPr lang="en-GB" dirty="0">
                <a:solidFill>
                  <a:schemeClr val="bg1"/>
                </a:solidFill>
              </a:rPr>
              <a:t>gene</a:t>
            </a:r>
          </a:p>
        </p:txBody>
      </p:sp>
      <p:sp>
        <p:nvSpPr>
          <p:cNvPr id="21" name="TextBox 20"/>
          <p:cNvSpPr txBox="1"/>
          <p:nvPr/>
        </p:nvSpPr>
        <p:spPr>
          <a:xfrm>
            <a:off x="1403648" y="4293096"/>
            <a:ext cx="2880320" cy="369332"/>
          </a:xfrm>
          <a:prstGeom prst="rect">
            <a:avLst/>
          </a:prstGeom>
          <a:noFill/>
        </p:spPr>
        <p:txBody>
          <a:bodyPr wrap="square" rtlCol="0">
            <a:spAutoFit/>
          </a:bodyPr>
          <a:lstStyle/>
          <a:p>
            <a:r>
              <a:rPr lang="en-GB" dirty="0">
                <a:solidFill>
                  <a:schemeClr val="bg1"/>
                </a:solidFill>
              </a:rPr>
              <a:t>A human chromosome</a:t>
            </a:r>
          </a:p>
        </p:txBody>
      </p:sp>
      <p:sp>
        <p:nvSpPr>
          <p:cNvPr id="12" name="TextBox 11"/>
          <p:cNvSpPr txBox="1"/>
          <p:nvPr/>
        </p:nvSpPr>
        <p:spPr>
          <a:xfrm>
            <a:off x="179512" y="692696"/>
            <a:ext cx="6624736" cy="5816977"/>
          </a:xfrm>
          <a:prstGeom prst="rect">
            <a:avLst/>
          </a:prstGeom>
          <a:noFill/>
        </p:spPr>
        <p:txBody>
          <a:bodyPr wrap="square" rtlCol="0">
            <a:spAutoFit/>
          </a:bodyPr>
          <a:lstStyle/>
          <a:p>
            <a:r>
              <a:rPr lang="en-GB" sz="2200" b="1" dirty="0">
                <a:solidFill>
                  <a:schemeClr val="accent6">
                    <a:lumMod val="75000"/>
                  </a:schemeClr>
                </a:solidFill>
              </a:rPr>
              <a:t>Every cell </a:t>
            </a:r>
            <a:r>
              <a:rPr lang="en-GB" sz="2200" dirty="0"/>
              <a:t>in an organism (apart from a gamete) with a nucleus will have a </a:t>
            </a:r>
            <a:r>
              <a:rPr lang="en-GB" sz="2200" b="1" dirty="0">
                <a:solidFill>
                  <a:schemeClr val="accent6">
                    <a:lumMod val="75000"/>
                  </a:schemeClr>
                </a:solidFill>
              </a:rPr>
              <a:t>complete set </a:t>
            </a:r>
            <a:r>
              <a:rPr lang="en-GB" sz="2200" dirty="0"/>
              <a:t>of </a:t>
            </a:r>
            <a:r>
              <a:rPr lang="en-GB" sz="2200" b="1" dirty="0">
                <a:solidFill>
                  <a:schemeClr val="accent6">
                    <a:lumMod val="75000"/>
                  </a:schemeClr>
                </a:solidFill>
              </a:rPr>
              <a:t>chromosomes</a:t>
            </a:r>
            <a:r>
              <a:rPr lang="en-GB" sz="2200" dirty="0"/>
              <a:t>. This means cells possess </a:t>
            </a:r>
            <a:r>
              <a:rPr lang="en-GB" sz="2200" u="sng" dirty="0"/>
              <a:t>every</a:t>
            </a:r>
            <a:r>
              <a:rPr lang="en-GB" sz="2200" dirty="0"/>
              <a:t> gene that is needed to make every protein the organism ever needs to produce.</a:t>
            </a:r>
          </a:p>
          <a:p>
            <a:endParaRPr lang="en-GB" sz="1200" dirty="0"/>
          </a:p>
          <a:p>
            <a:r>
              <a:rPr lang="en-GB" sz="2200" b="1" dirty="0">
                <a:solidFill>
                  <a:schemeClr val="accent6">
                    <a:lumMod val="75000"/>
                  </a:schemeClr>
                </a:solidFill>
              </a:rPr>
              <a:t>Most cells </a:t>
            </a:r>
            <a:r>
              <a:rPr lang="en-GB" sz="2200" dirty="0"/>
              <a:t>in the body will only </a:t>
            </a:r>
            <a:r>
              <a:rPr lang="en-GB" sz="2200" b="1" dirty="0">
                <a:solidFill>
                  <a:schemeClr val="accent6">
                    <a:lumMod val="75000"/>
                  </a:schemeClr>
                </a:solidFill>
              </a:rPr>
              <a:t>use</a:t>
            </a:r>
            <a:r>
              <a:rPr lang="en-GB" sz="2200" dirty="0"/>
              <a:t> a very </a:t>
            </a:r>
            <a:r>
              <a:rPr lang="en-GB" sz="2200" b="1" dirty="0">
                <a:solidFill>
                  <a:schemeClr val="accent6">
                    <a:lumMod val="75000"/>
                  </a:schemeClr>
                </a:solidFill>
              </a:rPr>
              <a:t>small amount </a:t>
            </a:r>
            <a:r>
              <a:rPr lang="en-GB" sz="2200" dirty="0"/>
              <a:t>of the </a:t>
            </a:r>
            <a:r>
              <a:rPr lang="en-GB" sz="2200" b="1" dirty="0">
                <a:solidFill>
                  <a:schemeClr val="accent6">
                    <a:lumMod val="75000"/>
                  </a:schemeClr>
                </a:solidFill>
              </a:rPr>
              <a:t>genes</a:t>
            </a:r>
            <a:r>
              <a:rPr lang="en-GB" sz="2200" dirty="0"/>
              <a:t> available. If a </a:t>
            </a:r>
            <a:r>
              <a:rPr lang="en-GB" sz="2200" b="1" dirty="0">
                <a:solidFill>
                  <a:schemeClr val="accent6">
                    <a:lumMod val="75000"/>
                  </a:schemeClr>
                </a:solidFill>
              </a:rPr>
              <a:t>gene is activated </a:t>
            </a:r>
            <a:r>
              <a:rPr lang="en-GB" sz="2200" dirty="0"/>
              <a:t>to convert the DNA code into a certain protein then we say the </a:t>
            </a:r>
            <a:r>
              <a:rPr lang="en-GB" sz="2200" b="1" dirty="0">
                <a:solidFill>
                  <a:schemeClr val="accent6">
                    <a:lumMod val="75000"/>
                  </a:schemeClr>
                </a:solidFill>
              </a:rPr>
              <a:t>gene</a:t>
            </a:r>
            <a:r>
              <a:rPr lang="en-GB" sz="2200" dirty="0"/>
              <a:t> has been </a:t>
            </a:r>
            <a:r>
              <a:rPr lang="en-GB" sz="2200" b="1" dirty="0">
                <a:solidFill>
                  <a:schemeClr val="accent6">
                    <a:lumMod val="75000"/>
                  </a:schemeClr>
                </a:solidFill>
              </a:rPr>
              <a:t>expressed</a:t>
            </a:r>
            <a:r>
              <a:rPr lang="en-GB" sz="2200" dirty="0"/>
              <a:t>. A muscle cell will never be required to make the protein used in the iris of the eye. This gene will not be expressed in the muscle cell.</a:t>
            </a:r>
          </a:p>
          <a:p>
            <a:endParaRPr lang="en-GB" sz="1200" dirty="0"/>
          </a:p>
          <a:p>
            <a:r>
              <a:rPr lang="en-GB" sz="2200" b="1" dirty="0">
                <a:solidFill>
                  <a:schemeClr val="accent6">
                    <a:lumMod val="75000"/>
                  </a:schemeClr>
                </a:solidFill>
              </a:rPr>
              <a:t>Most</a:t>
            </a:r>
            <a:r>
              <a:rPr lang="en-GB" sz="2200" dirty="0"/>
              <a:t> of the </a:t>
            </a:r>
            <a:r>
              <a:rPr lang="en-GB" sz="2200" b="1" dirty="0">
                <a:solidFill>
                  <a:schemeClr val="accent6">
                    <a:lumMod val="75000"/>
                  </a:schemeClr>
                </a:solidFill>
              </a:rPr>
              <a:t>DNA</a:t>
            </a:r>
            <a:r>
              <a:rPr lang="en-GB" sz="2200" dirty="0"/>
              <a:t> </a:t>
            </a:r>
            <a:r>
              <a:rPr lang="en-GB" sz="2200" b="1" dirty="0">
                <a:solidFill>
                  <a:schemeClr val="accent6">
                    <a:lumMod val="75000"/>
                  </a:schemeClr>
                </a:solidFill>
              </a:rPr>
              <a:t>does not </a:t>
            </a:r>
            <a:r>
              <a:rPr lang="en-GB" sz="2200" dirty="0"/>
              <a:t>actually </a:t>
            </a:r>
            <a:r>
              <a:rPr lang="en-GB" sz="2200" b="1" dirty="0">
                <a:solidFill>
                  <a:schemeClr val="accent6">
                    <a:lumMod val="75000"/>
                  </a:schemeClr>
                </a:solidFill>
              </a:rPr>
              <a:t>code for proteins</a:t>
            </a:r>
            <a:r>
              <a:rPr lang="en-GB" sz="2200" dirty="0"/>
              <a:t>. Research is still ongoing to find out what the function of the </a:t>
            </a:r>
            <a:r>
              <a:rPr lang="en-GB" sz="2200" b="1" dirty="0">
                <a:solidFill>
                  <a:schemeClr val="accent6">
                    <a:lumMod val="75000"/>
                  </a:schemeClr>
                </a:solidFill>
              </a:rPr>
              <a:t>non coding DNA </a:t>
            </a:r>
            <a:r>
              <a:rPr lang="en-GB" sz="2200" dirty="0"/>
              <a:t>is.  Non coding parts can </a:t>
            </a:r>
            <a:r>
              <a:rPr lang="en-GB" sz="2200" b="1" dirty="0">
                <a:solidFill>
                  <a:schemeClr val="accent6">
                    <a:lumMod val="75000"/>
                  </a:schemeClr>
                </a:solidFill>
              </a:rPr>
              <a:t>switch genes on or off </a:t>
            </a:r>
            <a:r>
              <a:rPr lang="en-GB" sz="2200" dirty="0"/>
              <a:t>in a cell. </a:t>
            </a:r>
            <a:r>
              <a:rPr lang="en-GB" sz="2200" b="1" dirty="0">
                <a:solidFill>
                  <a:schemeClr val="accent6">
                    <a:lumMod val="75000"/>
                  </a:schemeClr>
                </a:solidFill>
              </a:rPr>
              <a:t>Mutations</a:t>
            </a:r>
            <a:r>
              <a:rPr lang="en-GB" sz="2200" dirty="0"/>
              <a:t> in the </a:t>
            </a:r>
            <a:r>
              <a:rPr lang="en-GB" sz="2200" b="1" dirty="0">
                <a:solidFill>
                  <a:schemeClr val="accent6">
                    <a:lumMod val="75000"/>
                  </a:schemeClr>
                </a:solidFill>
              </a:rPr>
              <a:t>non coding DNA</a:t>
            </a:r>
            <a:r>
              <a:rPr lang="en-GB" sz="2200" dirty="0"/>
              <a:t> may </a:t>
            </a:r>
            <a:r>
              <a:rPr lang="en-GB" sz="2200" b="1" dirty="0">
                <a:solidFill>
                  <a:schemeClr val="accent6">
                    <a:lumMod val="75000"/>
                  </a:schemeClr>
                </a:solidFill>
              </a:rPr>
              <a:t>affect</a:t>
            </a:r>
            <a:r>
              <a:rPr lang="en-GB" sz="2200" dirty="0"/>
              <a:t> how </a:t>
            </a:r>
            <a:r>
              <a:rPr lang="en-GB" sz="2200" b="1" dirty="0">
                <a:solidFill>
                  <a:schemeClr val="accent6">
                    <a:lumMod val="75000"/>
                  </a:schemeClr>
                </a:solidFill>
              </a:rPr>
              <a:t>genes</a:t>
            </a:r>
            <a:r>
              <a:rPr lang="en-GB" sz="2200" dirty="0"/>
              <a:t> are </a:t>
            </a:r>
            <a:r>
              <a:rPr lang="en-GB" sz="2200" b="1" dirty="0">
                <a:solidFill>
                  <a:schemeClr val="accent6">
                    <a:lumMod val="75000"/>
                  </a:schemeClr>
                </a:solidFill>
              </a:rPr>
              <a:t>expressed</a:t>
            </a:r>
            <a:r>
              <a:rPr lang="en-GB" sz="2200" dirty="0"/>
              <a:t>.</a:t>
            </a:r>
            <a:endParaRPr lang="en-GB" dirty="0"/>
          </a:p>
          <a:p>
            <a:endParaRPr lang="en-GB" dirty="0"/>
          </a:p>
        </p:txBody>
      </p:sp>
      <p:pic>
        <p:nvPicPr>
          <p:cNvPr id="17" name="Picture 16" descr="ThinkstockPhotos-490376259dna.jpg"/>
          <p:cNvPicPr>
            <a:picLocks noChangeAspect="1"/>
          </p:cNvPicPr>
          <p:nvPr/>
        </p:nvPicPr>
        <p:blipFill>
          <a:blip r:embed="rId3" cstate="print"/>
          <a:stretch>
            <a:fillRect/>
          </a:stretch>
        </p:blipFill>
        <p:spPr>
          <a:xfrm rot="5400000">
            <a:off x="5771784" y="2468544"/>
            <a:ext cx="4359062" cy="2026346"/>
          </a:xfrm>
          <a:prstGeom prst="rect">
            <a:avLst/>
          </a:prstGeom>
        </p:spPr>
      </p:pic>
    </p:spTree>
    <p:extLst>
      <p:ext uri="{BB962C8B-B14F-4D97-AF65-F5344CB8AC3E}">
        <p14:creationId xmlns:p14="http://schemas.microsoft.com/office/powerpoint/2010/main" val="11133052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35655"/>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br>
              <a:rPr lang="en-US" sz="2400" b="1" dirty="0">
                <a:solidFill>
                  <a:schemeClr val="accent6"/>
                </a:solidFill>
              </a:rPr>
            </a:br>
            <a:r>
              <a:rPr lang="en-US" sz="2400" b="1" dirty="0">
                <a:solidFill>
                  <a:schemeClr val="accent6"/>
                </a:solidFill>
              </a:rPr>
              <a:t>Genetics part 2 – Protein synthesis (biology HT only)</a:t>
            </a:r>
            <a:br>
              <a:rPr lang="en-US" sz="2400" b="1" dirty="0">
                <a:solidFill>
                  <a:schemeClr val="accent6"/>
                </a:solidFill>
              </a:rPr>
            </a:br>
            <a:endParaRPr lang="en-GB" sz="2400" b="1" dirty="0">
              <a:solidFill>
                <a:schemeClr val="accent6"/>
              </a:solidFill>
            </a:endParaRPr>
          </a:p>
        </p:txBody>
      </p:sp>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9" name="TextBox 18"/>
          <p:cNvSpPr txBox="1"/>
          <p:nvPr/>
        </p:nvSpPr>
        <p:spPr>
          <a:xfrm rot="2119970">
            <a:off x="3256651" y="2410031"/>
            <a:ext cx="1368152" cy="369332"/>
          </a:xfrm>
          <a:prstGeom prst="rect">
            <a:avLst/>
          </a:prstGeom>
          <a:noFill/>
        </p:spPr>
        <p:txBody>
          <a:bodyPr wrap="square" rtlCol="0">
            <a:spAutoFit/>
          </a:bodyPr>
          <a:lstStyle/>
          <a:p>
            <a:pPr algn="ctr"/>
            <a:r>
              <a:rPr lang="en-GB" dirty="0">
                <a:solidFill>
                  <a:schemeClr val="bg1"/>
                </a:solidFill>
              </a:rPr>
              <a:t>gene</a:t>
            </a:r>
          </a:p>
        </p:txBody>
      </p:sp>
      <p:sp>
        <p:nvSpPr>
          <p:cNvPr id="21" name="TextBox 20"/>
          <p:cNvSpPr txBox="1"/>
          <p:nvPr/>
        </p:nvSpPr>
        <p:spPr>
          <a:xfrm>
            <a:off x="1403648" y="4293096"/>
            <a:ext cx="2880320" cy="369332"/>
          </a:xfrm>
          <a:prstGeom prst="rect">
            <a:avLst/>
          </a:prstGeom>
          <a:noFill/>
        </p:spPr>
        <p:txBody>
          <a:bodyPr wrap="square" rtlCol="0">
            <a:spAutoFit/>
          </a:bodyPr>
          <a:lstStyle/>
          <a:p>
            <a:r>
              <a:rPr lang="en-GB" dirty="0">
                <a:solidFill>
                  <a:schemeClr val="bg1"/>
                </a:solidFill>
              </a:rPr>
              <a:t>A human chromosome</a:t>
            </a:r>
          </a:p>
        </p:txBody>
      </p:sp>
      <p:pic>
        <p:nvPicPr>
          <p:cNvPr id="2051" name="Picture 3"/>
          <p:cNvPicPr>
            <a:picLocks noChangeAspect="1" noChangeArrowheads="1"/>
          </p:cNvPicPr>
          <p:nvPr/>
        </p:nvPicPr>
        <p:blipFill>
          <a:blip r:embed="rId3" cstate="print"/>
          <a:srcRect/>
          <a:stretch>
            <a:fillRect/>
          </a:stretch>
        </p:blipFill>
        <p:spPr bwMode="auto">
          <a:xfrm>
            <a:off x="251520" y="1268760"/>
            <a:ext cx="3888432" cy="4248472"/>
          </a:xfrm>
          <a:prstGeom prst="rect">
            <a:avLst/>
          </a:prstGeom>
          <a:noFill/>
          <a:ln w="9525">
            <a:noFill/>
            <a:miter lim="800000"/>
            <a:headEnd/>
            <a:tailEnd/>
          </a:ln>
        </p:spPr>
      </p:pic>
      <p:sp>
        <p:nvSpPr>
          <p:cNvPr id="18" name="TextBox 17"/>
          <p:cNvSpPr txBox="1"/>
          <p:nvPr/>
        </p:nvSpPr>
        <p:spPr>
          <a:xfrm>
            <a:off x="4572000" y="2060848"/>
            <a:ext cx="2448272" cy="369332"/>
          </a:xfrm>
          <a:prstGeom prst="rect">
            <a:avLst/>
          </a:prstGeom>
          <a:noFill/>
        </p:spPr>
        <p:txBody>
          <a:bodyPr wrap="square" rtlCol="0">
            <a:spAutoFit/>
          </a:bodyPr>
          <a:lstStyle/>
          <a:p>
            <a:r>
              <a:rPr lang="en-GB" dirty="0"/>
              <a:t>Nuclear membrane</a:t>
            </a:r>
          </a:p>
        </p:txBody>
      </p:sp>
      <p:cxnSp>
        <p:nvCxnSpPr>
          <p:cNvPr id="26" name="Straight Arrow Connector 25"/>
          <p:cNvCxnSpPr/>
          <p:nvPr/>
        </p:nvCxnSpPr>
        <p:spPr>
          <a:xfrm flipH="1">
            <a:off x="3851920" y="2276872"/>
            <a:ext cx="720080" cy="0"/>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32" name="TextBox 31"/>
          <p:cNvSpPr txBox="1"/>
          <p:nvPr/>
        </p:nvSpPr>
        <p:spPr>
          <a:xfrm>
            <a:off x="4427984" y="1465620"/>
            <a:ext cx="2232248" cy="523220"/>
          </a:xfrm>
          <a:prstGeom prst="rect">
            <a:avLst/>
          </a:prstGeom>
          <a:noFill/>
        </p:spPr>
        <p:txBody>
          <a:bodyPr wrap="square" rtlCol="0">
            <a:spAutoFit/>
          </a:bodyPr>
          <a:lstStyle/>
          <a:p>
            <a:r>
              <a:rPr lang="en-GB" sz="2800" b="1" dirty="0">
                <a:solidFill>
                  <a:schemeClr val="accent6">
                    <a:lumMod val="75000"/>
                  </a:schemeClr>
                </a:solidFill>
              </a:rPr>
              <a:t>Cytoplasm</a:t>
            </a:r>
          </a:p>
        </p:txBody>
      </p:sp>
      <p:sp>
        <p:nvSpPr>
          <p:cNvPr id="34" name="Oval 33"/>
          <p:cNvSpPr/>
          <p:nvPr/>
        </p:nvSpPr>
        <p:spPr>
          <a:xfrm>
            <a:off x="6228184" y="3212976"/>
            <a:ext cx="1944216" cy="1080120"/>
          </a:xfrm>
          <a:prstGeom prst="ellipse">
            <a:avLst/>
          </a:prstGeom>
          <a:solidFill>
            <a:schemeClr val="accent6">
              <a:lumMod val="50000"/>
            </a:schemeClr>
          </a:solidFill>
          <a:scene3d>
            <a:camera prst="orthographicFront"/>
            <a:lightRig rig="threePt" dir="t"/>
          </a:scene3d>
          <a:sp3d>
            <a:bevelT w="165100" prst="coolSlant"/>
          </a:sp3d>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t>Ribosome</a:t>
            </a:r>
          </a:p>
        </p:txBody>
      </p:sp>
      <p:sp>
        <p:nvSpPr>
          <p:cNvPr id="35" name="TextBox 34"/>
          <p:cNvSpPr txBox="1"/>
          <p:nvPr/>
        </p:nvSpPr>
        <p:spPr>
          <a:xfrm>
            <a:off x="2051720" y="2852936"/>
            <a:ext cx="1296144" cy="369332"/>
          </a:xfrm>
          <a:prstGeom prst="rect">
            <a:avLst/>
          </a:prstGeom>
          <a:noFill/>
        </p:spPr>
        <p:txBody>
          <a:bodyPr wrap="square" rtlCol="0">
            <a:spAutoFit/>
          </a:bodyPr>
          <a:lstStyle/>
          <a:p>
            <a:r>
              <a:rPr lang="en-GB" dirty="0"/>
              <a:t>mRNA</a:t>
            </a:r>
          </a:p>
        </p:txBody>
      </p:sp>
      <p:sp>
        <p:nvSpPr>
          <p:cNvPr id="36" name="TextBox 35"/>
          <p:cNvSpPr txBox="1"/>
          <p:nvPr/>
        </p:nvSpPr>
        <p:spPr>
          <a:xfrm>
            <a:off x="179512" y="3585790"/>
            <a:ext cx="1080120" cy="923330"/>
          </a:xfrm>
          <a:prstGeom prst="rect">
            <a:avLst/>
          </a:prstGeom>
          <a:noFill/>
        </p:spPr>
        <p:txBody>
          <a:bodyPr wrap="square" rtlCol="0">
            <a:spAutoFit/>
          </a:bodyPr>
          <a:lstStyle/>
          <a:p>
            <a:r>
              <a:rPr lang="en-GB" dirty="0"/>
              <a:t>Part of the DNA unravels</a:t>
            </a:r>
          </a:p>
        </p:txBody>
      </p:sp>
      <p:cxnSp>
        <p:nvCxnSpPr>
          <p:cNvPr id="40" name="Straight Arrow Connector 39"/>
          <p:cNvCxnSpPr/>
          <p:nvPr/>
        </p:nvCxnSpPr>
        <p:spPr>
          <a:xfrm flipH="1">
            <a:off x="1475656" y="2492896"/>
            <a:ext cx="576064" cy="360040"/>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41" name="Right Arrow 40"/>
          <p:cNvSpPr/>
          <p:nvPr/>
        </p:nvSpPr>
        <p:spPr>
          <a:xfrm>
            <a:off x="3275856" y="3501008"/>
            <a:ext cx="2808312" cy="504056"/>
          </a:xfrm>
          <a:prstGeom prst="rightArrow">
            <a:avLst/>
          </a:prstGeom>
          <a:solidFill>
            <a:schemeClr val="accent6">
              <a:lumMod val="20000"/>
              <a:lumOff val="8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tx1"/>
                </a:solidFill>
              </a:rPr>
              <a:t>mRNA leaves the nucleus </a:t>
            </a:r>
          </a:p>
        </p:txBody>
      </p:sp>
      <p:sp>
        <p:nvSpPr>
          <p:cNvPr id="43" name="TextBox 42"/>
          <p:cNvSpPr txBox="1"/>
          <p:nvPr/>
        </p:nvSpPr>
        <p:spPr>
          <a:xfrm>
            <a:off x="323528" y="1340768"/>
            <a:ext cx="1728192" cy="523220"/>
          </a:xfrm>
          <a:prstGeom prst="rect">
            <a:avLst/>
          </a:prstGeom>
          <a:noFill/>
        </p:spPr>
        <p:txBody>
          <a:bodyPr wrap="square" rtlCol="0">
            <a:spAutoFit/>
          </a:bodyPr>
          <a:lstStyle/>
          <a:p>
            <a:r>
              <a:rPr lang="en-GB" sz="2800" b="1" dirty="0">
                <a:solidFill>
                  <a:schemeClr val="accent6">
                    <a:lumMod val="75000"/>
                  </a:schemeClr>
                </a:solidFill>
              </a:rPr>
              <a:t>Nucleus</a:t>
            </a:r>
          </a:p>
        </p:txBody>
      </p:sp>
      <p:sp>
        <p:nvSpPr>
          <p:cNvPr id="44" name="TextBox 43"/>
          <p:cNvSpPr txBox="1"/>
          <p:nvPr/>
        </p:nvSpPr>
        <p:spPr>
          <a:xfrm>
            <a:off x="2987824" y="4437112"/>
            <a:ext cx="5760640" cy="2031325"/>
          </a:xfrm>
          <a:prstGeom prst="rect">
            <a:avLst/>
          </a:prstGeom>
          <a:solidFill>
            <a:schemeClr val="bg1">
              <a:lumMod val="85000"/>
            </a:schemeClr>
          </a:solidFill>
          <a:ln>
            <a:solidFill>
              <a:schemeClr val="accent6">
                <a:lumMod val="50000"/>
              </a:schemeClr>
            </a:solidFill>
          </a:ln>
        </p:spPr>
        <p:txBody>
          <a:bodyPr wrap="square" rtlCol="0">
            <a:spAutoFit/>
          </a:bodyPr>
          <a:lstStyle/>
          <a:p>
            <a:pPr marL="342900" indent="-342900">
              <a:buAutoNum type="arabicPeriod"/>
            </a:pPr>
            <a:r>
              <a:rPr lang="en-GB" b="1" dirty="0"/>
              <a:t> RNA polymerase (an enzyme) binds to the non coding part of the DNA in front of a gene.</a:t>
            </a:r>
          </a:p>
          <a:p>
            <a:pPr marL="342900" indent="-342900">
              <a:buAutoNum type="arabicPeriod"/>
            </a:pPr>
            <a:r>
              <a:rPr lang="en-GB" b="1" dirty="0"/>
              <a:t>Part of the </a:t>
            </a:r>
            <a:r>
              <a:rPr lang="en-GB" b="1" dirty="0">
                <a:solidFill>
                  <a:schemeClr val="accent6">
                    <a:lumMod val="75000"/>
                  </a:schemeClr>
                </a:solidFill>
              </a:rPr>
              <a:t>DNA unravels.</a:t>
            </a:r>
          </a:p>
          <a:p>
            <a:pPr marL="342900" indent="-342900">
              <a:buAutoNum type="arabicPeriod"/>
            </a:pPr>
            <a:r>
              <a:rPr lang="en-GB" b="1" dirty="0"/>
              <a:t>RNA polymerase makes a</a:t>
            </a:r>
            <a:r>
              <a:rPr lang="en-GB" b="1" dirty="0">
                <a:solidFill>
                  <a:schemeClr val="accent6">
                    <a:lumMod val="75000"/>
                  </a:schemeClr>
                </a:solidFill>
              </a:rPr>
              <a:t> complementary copy </a:t>
            </a:r>
            <a:r>
              <a:rPr lang="en-GB" b="1" dirty="0"/>
              <a:t>of the coding DNA strand. This copy is called </a:t>
            </a:r>
            <a:r>
              <a:rPr lang="en-GB" b="1" dirty="0">
                <a:solidFill>
                  <a:schemeClr val="accent6">
                    <a:lumMod val="75000"/>
                  </a:schemeClr>
                </a:solidFill>
              </a:rPr>
              <a:t>mRNA. </a:t>
            </a:r>
          </a:p>
          <a:p>
            <a:pPr marL="342900" indent="-342900">
              <a:buAutoNum type="arabicPeriod"/>
            </a:pPr>
            <a:r>
              <a:rPr lang="en-GB" b="1" dirty="0"/>
              <a:t>mRNA</a:t>
            </a:r>
            <a:r>
              <a:rPr lang="en-GB" b="1" dirty="0">
                <a:solidFill>
                  <a:schemeClr val="accent6">
                    <a:lumMod val="75000"/>
                  </a:schemeClr>
                </a:solidFill>
              </a:rPr>
              <a:t> moves </a:t>
            </a:r>
            <a:r>
              <a:rPr lang="en-GB" b="1" dirty="0"/>
              <a:t>out of the nucleus into the </a:t>
            </a:r>
            <a:r>
              <a:rPr lang="en-GB" b="1" dirty="0">
                <a:solidFill>
                  <a:schemeClr val="accent6">
                    <a:lumMod val="75000"/>
                  </a:schemeClr>
                </a:solidFill>
              </a:rPr>
              <a:t>cytoplasm. </a:t>
            </a:r>
            <a:r>
              <a:rPr lang="en-GB" b="1" dirty="0"/>
              <a:t>DNA is too large to leave the nucleus.</a:t>
            </a:r>
          </a:p>
        </p:txBody>
      </p:sp>
      <p:sp>
        <p:nvSpPr>
          <p:cNvPr id="45" name="TextBox 44"/>
          <p:cNvSpPr txBox="1"/>
          <p:nvPr/>
        </p:nvSpPr>
        <p:spPr>
          <a:xfrm>
            <a:off x="251520" y="601524"/>
            <a:ext cx="8640960" cy="523220"/>
          </a:xfrm>
          <a:prstGeom prst="rect">
            <a:avLst/>
          </a:prstGeom>
          <a:noFill/>
        </p:spPr>
        <p:txBody>
          <a:bodyPr wrap="square" rtlCol="0">
            <a:spAutoFit/>
          </a:bodyPr>
          <a:lstStyle/>
          <a:p>
            <a:pPr algn="ctr"/>
            <a:r>
              <a:rPr lang="en-GB" sz="2800" b="1" dirty="0">
                <a:solidFill>
                  <a:schemeClr val="accent6">
                    <a:lumMod val="75000"/>
                  </a:schemeClr>
                </a:solidFill>
              </a:rPr>
              <a:t>Making new proteins: Transcription</a:t>
            </a:r>
          </a:p>
        </p:txBody>
      </p:sp>
      <p:pic>
        <p:nvPicPr>
          <p:cNvPr id="2052" name="Picture 4"/>
          <p:cNvPicPr>
            <a:picLocks noChangeAspect="1" noChangeArrowheads="1"/>
          </p:cNvPicPr>
          <p:nvPr/>
        </p:nvPicPr>
        <p:blipFill>
          <a:blip r:embed="rId4" cstate="print"/>
          <a:srcRect/>
          <a:stretch>
            <a:fillRect/>
          </a:stretch>
        </p:blipFill>
        <p:spPr bwMode="auto">
          <a:xfrm>
            <a:off x="6948264" y="1335354"/>
            <a:ext cx="1368152" cy="1388726"/>
          </a:xfrm>
          <a:prstGeom prst="rect">
            <a:avLst/>
          </a:prstGeom>
          <a:noFill/>
          <a:ln w="9525">
            <a:noFill/>
            <a:miter lim="800000"/>
            <a:headEnd/>
            <a:tailEnd/>
          </a:ln>
        </p:spPr>
      </p:pic>
      <p:sp>
        <p:nvSpPr>
          <p:cNvPr id="23" name="Oval 22"/>
          <p:cNvSpPr/>
          <p:nvPr/>
        </p:nvSpPr>
        <p:spPr>
          <a:xfrm>
            <a:off x="179512" y="2492896"/>
            <a:ext cx="1656184" cy="1224136"/>
          </a:xfrm>
          <a:prstGeom prst="ellipse">
            <a:avLst/>
          </a:prstGeom>
          <a:solidFill>
            <a:schemeClr val="tx2">
              <a:lumMod val="40000"/>
              <a:lumOff val="60000"/>
              <a:alpha val="36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4" name="TextBox 23"/>
          <p:cNvSpPr txBox="1"/>
          <p:nvPr/>
        </p:nvSpPr>
        <p:spPr>
          <a:xfrm>
            <a:off x="1979712" y="2060849"/>
            <a:ext cx="1440160" cy="646331"/>
          </a:xfrm>
          <a:prstGeom prst="rect">
            <a:avLst/>
          </a:prstGeom>
          <a:noFill/>
        </p:spPr>
        <p:txBody>
          <a:bodyPr wrap="square" rtlCol="0">
            <a:spAutoFit/>
          </a:bodyPr>
          <a:lstStyle/>
          <a:p>
            <a:r>
              <a:rPr lang="en-GB" dirty="0"/>
              <a:t>RNA polymerase</a:t>
            </a:r>
          </a:p>
        </p:txBody>
      </p:sp>
      <p:cxnSp>
        <p:nvCxnSpPr>
          <p:cNvPr id="27" name="Straight Arrow Connector 26"/>
          <p:cNvCxnSpPr/>
          <p:nvPr/>
        </p:nvCxnSpPr>
        <p:spPr>
          <a:xfrm flipH="1">
            <a:off x="2051720" y="3140968"/>
            <a:ext cx="288032" cy="288032"/>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1330520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35655"/>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br>
              <a:rPr lang="en-US" sz="2400" b="1" dirty="0">
                <a:solidFill>
                  <a:schemeClr val="accent6"/>
                </a:solidFill>
              </a:rPr>
            </a:br>
            <a:r>
              <a:rPr lang="en-US" sz="2400" b="1" dirty="0">
                <a:solidFill>
                  <a:schemeClr val="accent6"/>
                </a:solidFill>
              </a:rPr>
              <a:t> Genetics part 2 – Protein synthesis(biology HT only)</a:t>
            </a:r>
            <a:br>
              <a:rPr lang="en-US" sz="2400" b="1" dirty="0">
                <a:solidFill>
                  <a:schemeClr val="accent6"/>
                </a:solidFill>
              </a:rPr>
            </a:br>
            <a:endParaRPr lang="en-GB" sz="2400" b="1" dirty="0">
              <a:solidFill>
                <a:schemeClr val="accent6"/>
              </a:solidFill>
            </a:endParaRPr>
          </a:p>
        </p:txBody>
      </p:sp>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9" name="TextBox 18"/>
          <p:cNvSpPr txBox="1"/>
          <p:nvPr/>
        </p:nvSpPr>
        <p:spPr>
          <a:xfrm rot="2119970">
            <a:off x="3256651" y="2410031"/>
            <a:ext cx="1368152" cy="369332"/>
          </a:xfrm>
          <a:prstGeom prst="rect">
            <a:avLst/>
          </a:prstGeom>
          <a:noFill/>
        </p:spPr>
        <p:txBody>
          <a:bodyPr wrap="square" rtlCol="0">
            <a:spAutoFit/>
          </a:bodyPr>
          <a:lstStyle/>
          <a:p>
            <a:pPr algn="ctr"/>
            <a:r>
              <a:rPr lang="en-GB" dirty="0">
                <a:solidFill>
                  <a:schemeClr val="bg1"/>
                </a:solidFill>
              </a:rPr>
              <a:t>gene</a:t>
            </a:r>
          </a:p>
        </p:txBody>
      </p:sp>
      <p:sp>
        <p:nvSpPr>
          <p:cNvPr id="21" name="TextBox 20"/>
          <p:cNvSpPr txBox="1"/>
          <p:nvPr/>
        </p:nvSpPr>
        <p:spPr>
          <a:xfrm>
            <a:off x="1403648" y="4293096"/>
            <a:ext cx="2880320" cy="369332"/>
          </a:xfrm>
          <a:prstGeom prst="rect">
            <a:avLst/>
          </a:prstGeom>
          <a:noFill/>
        </p:spPr>
        <p:txBody>
          <a:bodyPr wrap="square" rtlCol="0">
            <a:spAutoFit/>
          </a:bodyPr>
          <a:lstStyle/>
          <a:p>
            <a:r>
              <a:rPr lang="en-GB" dirty="0">
                <a:solidFill>
                  <a:schemeClr val="bg1"/>
                </a:solidFill>
              </a:rPr>
              <a:t>A human chromosome</a:t>
            </a:r>
          </a:p>
        </p:txBody>
      </p:sp>
      <p:pic>
        <p:nvPicPr>
          <p:cNvPr id="12" name="Picture 11" descr="GettyImages-477181892mRNA.jpg"/>
          <p:cNvPicPr>
            <a:picLocks noChangeAspect="1"/>
          </p:cNvPicPr>
          <p:nvPr/>
        </p:nvPicPr>
        <p:blipFill>
          <a:blip r:embed="rId3" cstate="print"/>
          <a:stretch>
            <a:fillRect/>
          </a:stretch>
        </p:blipFill>
        <p:spPr>
          <a:xfrm>
            <a:off x="2717624" y="3140968"/>
            <a:ext cx="4158631" cy="3328163"/>
          </a:xfrm>
          <a:prstGeom prst="rect">
            <a:avLst/>
          </a:prstGeom>
        </p:spPr>
      </p:pic>
      <p:sp>
        <p:nvSpPr>
          <p:cNvPr id="14" name="TextBox 13"/>
          <p:cNvSpPr txBox="1"/>
          <p:nvPr/>
        </p:nvSpPr>
        <p:spPr>
          <a:xfrm>
            <a:off x="251520" y="1052736"/>
            <a:ext cx="8712968" cy="2304256"/>
          </a:xfrm>
          <a:prstGeom prst="rect">
            <a:avLst/>
          </a:prstGeom>
          <a:solidFill>
            <a:schemeClr val="accent6">
              <a:lumMod val="20000"/>
              <a:lumOff val="80000"/>
            </a:schemeClr>
          </a:solidFill>
          <a:ln w="12700">
            <a:solidFill>
              <a:schemeClr val="accent6">
                <a:lumMod val="50000"/>
              </a:schemeClr>
            </a:solidFill>
          </a:ln>
          <a:effectLst>
            <a:outerShdw blurRad="50800" dist="38100" dir="5400000" algn="t" rotWithShape="0">
              <a:prstClr val="black">
                <a:alpha val="40000"/>
              </a:prstClr>
            </a:outerShdw>
          </a:effectLst>
        </p:spPr>
        <p:txBody>
          <a:bodyPr wrap="square" rtlCol="0">
            <a:spAutoFit/>
          </a:bodyPr>
          <a:lstStyle/>
          <a:p>
            <a:r>
              <a:rPr lang="en-GB" sz="2000" b="1" dirty="0"/>
              <a:t>4. The mRNA travels to the </a:t>
            </a:r>
            <a:r>
              <a:rPr lang="en-GB" sz="2000" b="1" dirty="0">
                <a:solidFill>
                  <a:schemeClr val="accent6">
                    <a:lumMod val="75000"/>
                  </a:schemeClr>
                </a:solidFill>
              </a:rPr>
              <a:t>ribosome</a:t>
            </a:r>
            <a:r>
              <a:rPr lang="en-GB" sz="2000" b="1" dirty="0"/>
              <a:t> in the cytoplasm and attaches to it.</a:t>
            </a:r>
          </a:p>
          <a:p>
            <a:r>
              <a:rPr lang="en-GB" sz="2000" b="1" dirty="0"/>
              <a:t>5. Ribosomes </a:t>
            </a:r>
            <a:r>
              <a:rPr lang="en-GB" sz="2000" b="1" dirty="0">
                <a:solidFill>
                  <a:schemeClr val="accent6">
                    <a:lumMod val="75000"/>
                  </a:schemeClr>
                </a:solidFill>
              </a:rPr>
              <a:t>translate</a:t>
            </a:r>
            <a:r>
              <a:rPr lang="en-GB" sz="2000" b="1" dirty="0"/>
              <a:t> each set of triplet</a:t>
            </a:r>
            <a:r>
              <a:rPr lang="en-GB" sz="2000" b="1" dirty="0">
                <a:solidFill>
                  <a:schemeClr val="accent6">
                    <a:lumMod val="75000"/>
                  </a:schemeClr>
                </a:solidFill>
              </a:rPr>
              <a:t> bases </a:t>
            </a:r>
            <a:r>
              <a:rPr lang="en-GB" sz="2000" b="1" dirty="0"/>
              <a:t>into </a:t>
            </a:r>
            <a:r>
              <a:rPr lang="en-GB" sz="2000" b="1" dirty="0">
                <a:solidFill>
                  <a:schemeClr val="accent6">
                    <a:lumMod val="75000"/>
                  </a:schemeClr>
                </a:solidFill>
              </a:rPr>
              <a:t>amino acids </a:t>
            </a:r>
            <a:r>
              <a:rPr lang="en-GB" sz="2000" b="1" dirty="0"/>
              <a:t>according to the</a:t>
            </a:r>
          </a:p>
          <a:p>
            <a:r>
              <a:rPr lang="en-GB" sz="2000" b="1" dirty="0"/>
              <a:t>     </a:t>
            </a:r>
            <a:r>
              <a:rPr lang="en-GB" sz="2000" b="1" dirty="0">
                <a:solidFill>
                  <a:schemeClr val="accent6">
                    <a:lumMod val="75000"/>
                  </a:schemeClr>
                </a:solidFill>
              </a:rPr>
              <a:t>mRNA template</a:t>
            </a:r>
            <a:r>
              <a:rPr lang="en-GB" sz="2000" b="1" dirty="0"/>
              <a:t>.</a:t>
            </a:r>
          </a:p>
          <a:p>
            <a:r>
              <a:rPr lang="en-GB" sz="2000" b="1" dirty="0"/>
              <a:t>6. Amino acids are found in the cytoplasm. The </a:t>
            </a:r>
            <a:r>
              <a:rPr lang="en-GB" sz="2000" b="1" dirty="0">
                <a:solidFill>
                  <a:schemeClr val="accent6">
                    <a:lumMod val="75000"/>
                  </a:schemeClr>
                </a:solidFill>
              </a:rPr>
              <a:t>correct amino acid </a:t>
            </a:r>
            <a:r>
              <a:rPr lang="en-GB" sz="2000" b="1" dirty="0"/>
              <a:t>for each         triplet is brought to the </a:t>
            </a:r>
            <a:r>
              <a:rPr lang="en-GB" sz="2000" b="1" dirty="0">
                <a:solidFill>
                  <a:schemeClr val="accent6">
                    <a:lumMod val="75000"/>
                  </a:schemeClr>
                </a:solidFill>
              </a:rPr>
              <a:t>ribosome</a:t>
            </a:r>
            <a:r>
              <a:rPr lang="en-GB" sz="2000" b="1" dirty="0"/>
              <a:t> by a </a:t>
            </a:r>
            <a:r>
              <a:rPr lang="en-GB" sz="2000" b="1" dirty="0">
                <a:solidFill>
                  <a:schemeClr val="accent6">
                    <a:lumMod val="75000"/>
                  </a:schemeClr>
                </a:solidFill>
              </a:rPr>
              <a:t>carrier molecule</a:t>
            </a:r>
            <a:r>
              <a:rPr lang="en-GB" sz="2000" b="1" dirty="0"/>
              <a:t> called </a:t>
            </a:r>
            <a:r>
              <a:rPr lang="en-GB" sz="2000" b="1" dirty="0" err="1">
                <a:solidFill>
                  <a:schemeClr val="accent6">
                    <a:lumMod val="75000"/>
                  </a:schemeClr>
                </a:solidFill>
              </a:rPr>
              <a:t>tRNA</a:t>
            </a:r>
            <a:r>
              <a:rPr lang="en-GB" sz="2000" b="1" dirty="0">
                <a:solidFill>
                  <a:schemeClr val="accent6">
                    <a:lumMod val="75000"/>
                  </a:schemeClr>
                </a:solidFill>
              </a:rPr>
              <a:t>.</a:t>
            </a:r>
            <a:endParaRPr lang="en-GB" sz="2000" b="1" dirty="0"/>
          </a:p>
          <a:p>
            <a:r>
              <a:rPr lang="en-GB" sz="2000" b="1" dirty="0"/>
              <a:t>7. A </a:t>
            </a:r>
            <a:r>
              <a:rPr lang="en-GB" sz="2000" b="1" dirty="0">
                <a:solidFill>
                  <a:schemeClr val="accent6">
                    <a:lumMod val="75000"/>
                  </a:schemeClr>
                </a:solidFill>
              </a:rPr>
              <a:t>long chain </a:t>
            </a:r>
            <a:r>
              <a:rPr lang="en-GB" sz="2000" b="1" dirty="0"/>
              <a:t>of amino acids form and link to form polypeptides. Their </a:t>
            </a:r>
            <a:r>
              <a:rPr lang="en-GB" sz="2000" b="1" dirty="0">
                <a:solidFill>
                  <a:schemeClr val="accent6">
                    <a:lumMod val="75000"/>
                  </a:schemeClr>
                </a:solidFill>
              </a:rPr>
              <a:t>specific                                                                  order </a:t>
            </a:r>
            <a:r>
              <a:rPr lang="en-GB" sz="2000" b="1" dirty="0"/>
              <a:t>forms a </a:t>
            </a:r>
            <a:r>
              <a:rPr lang="en-GB" sz="2000" b="1" dirty="0">
                <a:solidFill>
                  <a:schemeClr val="accent6">
                    <a:lumMod val="75000"/>
                  </a:schemeClr>
                </a:solidFill>
              </a:rPr>
              <a:t>specific protein</a:t>
            </a:r>
            <a:r>
              <a:rPr lang="en-GB" sz="2000" b="1" dirty="0"/>
              <a:t>.</a:t>
            </a:r>
            <a:endParaRPr lang="en-GB" b="1" dirty="0"/>
          </a:p>
        </p:txBody>
      </p:sp>
      <p:pic>
        <p:nvPicPr>
          <p:cNvPr id="3074" name="Picture 2"/>
          <p:cNvPicPr>
            <a:picLocks noChangeAspect="1" noChangeArrowheads="1"/>
          </p:cNvPicPr>
          <p:nvPr/>
        </p:nvPicPr>
        <p:blipFill>
          <a:blip r:embed="rId4" cstate="print"/>
          <a:srcRect/>
          <a:stretch>
            <a:fillRect/>
          </a:stretch>
        </p:blipFill>
        <p:spPr bwMode="auto">
          <a:xfrm>
            <a:off x="7452320" y="3782913"/>
            <a:ext cx="1371600" cy="2238375"/>
          </a:xfrm>
          <a:prstGeom prst="rect">
            <a:avLst/>
          </a:prstGeom>
          <a:solidFill>
            <a:schemeClr val="accent6">
              <a:lumMod val="40000"/>
              <a:lumOff val="60000"/>
            </a:schemeClr>
          </a:solidFill>
          <a:ln w="9525">
            <a:noFill/>
            <a:miter lim="800000"/>
            <a:headEnd/>
            <a:tailEnd/>
          </a:ln>
        </p:spPr>
      </p:pic>
      <p:sp>
        <p:nvSpPr>
          <p:cNvPr id="37" name="TextBox 36"/>
          <p:cNvSpPr txBox="1"/>
          <p:nvPr/>
        </p:nvSpPr>
        <p:spPr>
          <a:xfrm>
            <a:off x="8100392" y="3358733"/>
            <a:ext cx="864096" cy="646331"/>
          </a:xfrm>
          <a:prstGeom prst="rect">
            <a:avLst/>
          </a:prstGeom>
          <a:noFill/>
        </p:spPr>
        <p:txBody>
          <a:bodyPr wrap="square" rtlCol="0">
            <a:spAutoFit/>
          </a:bodyPr>
          <a:lstStyle/>
          <a:p>
            <a:pPr algn="ctr"/>
            <a:r>
              <a:rPr lang="en-GB" dirty="0"/>
              <a:t>amino acid</a:t>
            </a:r>
          </a:p>
        </p:txBody>
      </p:sp>
      <p:sp>
        <p:nvSpPr>
          <p:cNvPr id="38" name="TextBox 37"/>
          <p:cNvSpPr txBox="1"/>
          <p:nvPr/>
        </p:nvSpPr>
        <p:spPr>
          <a:xfrm>
            <a:off x="7164288" y="3347700"/>
            <a:ext cx="1224136" cy="369332"/>
          </a:xfrm>
          <a:prstGeom prst="rect">
            <a:avLst/>
          </a:prstGeom>
          <a:noFill/>
        </p:spPr>
        <p:txBody>
          <a:bodyPr wrap="square" rtlCol="0">
            <a:spAutoFit/>
          </a:bodyPr>
          <a:lstStyle/>
          <a:p>
            <a:r>
              <a:rPr lang="en-GB" dirty="0"/>
              <a:t>3 bases  =</a:t>
            </a:r>
          </a:p>
        </p:txBody>
      </p:sp>
      <p:sp>
        <p:nvSpPr>
          <p:cNvPr id="41" name="TextBox 40"/>
          <p:cNvSpPr txBox="1"/>
          <p:nvPr/>
        </p:nvSpPr>
        <p:spPr>
          <a:xfrm>
            <a:off x="5436096" y="5877272"/>
            <a:ext cx="648072" cy="369332"/>
          </a:xfrm>
          <a:prstGeom prst="rect">
            <a:avLst/>
          </a:prstGeom>
          <a:solidFill>
            <a:srgbClr val="FFFFFF"/>
          </a:solidFill>
          <a:ln>
            <a:solidFill>
              <a:srgbClr val="FFFFFF"/>
            </a:solidFill>
          </a:ln>
        </p:spPr>
        <p:txBody>
          <a:bodyPr wrap="square" rtlCol="0">
            <a:spAutoFit/>
          </a:bodyPr>
          <a:lstStyle/>
          <a:p>
            <a:endParaRPr lang="en-GB" dirty="0"/>
          </a:p>
        </p:txBody>
      </p:sp>
      <p:sp>
        <p:nvSpPr>
          <p:cNvPr id="42" name="TextBox 41"/>
          <p:cNvSpPr txBox="1"/>
          <p:nvPr/>
        </p:nvSpPr>
        <p:spPr>
          <a:xfrm>
            <a:off x="5184576" y="6021288"/>
            <a:ext cx="2627784" cy="584775"/>
          </a:xfrm>
          <a:prstGeom prst="rect">
            <a:avLst/>
          </a:prstGeom>
          <a:noFill/>
        </p:spPr>
        <p:txBody>
          <a:bodyPr wrap="square" rtlCol="0">
            <a:spAutoFit/>
          </a:bodyPr>
          <a:lstStyle/>
          <a:p>
            <a:r>
              <a:rPr lang="en-GB" sz="1600" dirty="0"/>
              <a:t>Triplet of bases codes for a specific amino acid</a:t>
            </a:r>
          </a:p>
        </p:txBody>
      </p:sp>
      <p:sp>
        <p:nvSpPr>
          <p:cNvPr id="53" name="TextBox 52"/>
          <p:cNvSpPr txBox="1"/>
          <p:nvPr/>
        </p:nvSpPr>
        <p:spPr>
          <a:xfrm>
            <a:off x="899592" y="4479503"/>
            <a:ext cx="1944216" cy="461665"/>
          </a:xfrm>
          <a:prstGeom prst="rect">
            <a:avLst/>
          </a:prstGeom>
          <a:noFill/>
        </p:spPr>
        <p:txBody>
          <a:bodyPr wrap="square" rtlCol="0">
            <a:spAutoFit/>
          </a:bodyPr>
          <a:lstStyle/>
          <a:p>
            <a:r>
              <a:rPr lang="en-GB" sz="2400" b="1" dirty="0"/>
              <a:t>Ribosome</a:t>
            </a:r>
          </a:p>
        </p:txBody>
      </p:sp>
      <p:cxnSp>
        <p:nvCxnSpPr>
          <p:cNvPr id="55" name="Straight Arrow Connector 54"/>
          <p:cNvCxnSpPr/>
          <p:nvPr/>
        </p:nvCxnSpPr>
        <p:spPr>
          <a:xfrm flipH="1">
            <a:off x="2339752" y="4725144"/>
            <a:ext cx="1080120" cy="0"/>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22" name="Rectangle 21"/>
          <p:cNvSpPr/>
          <p:nvPr/>
        </p:nvSpPr>
        <p:spPr>
          <a:xfrm>
            <a:off x="1803617" y="601524"/>
            <a:ext cx="5171609" cy="523220"/>
          </a:xfrm>
          <a:prstGeom prst="rect">
            <a:avLst/>
          </a:prstGeom>
        </p:spPr>
        <p:txBody>
          <a:bodyPr wrap="none">
            <a:spAutoFit/>
          </a:bodyPr>
          <a:lstStyle/>
          <a:p>
            <a:pPr algn="ctr"/>
            <a:r>
              <a:rPr lang="en-GB" sz="2800" b="1" dirty="0">
                <a:solidFill>
                  <a:schemeClr val="accent6">
                    <a:lumMod val="75000"/>
                  </a:schemeClr>
                </a:solidFill>
              </a:rPr>
              <a:t>Making new proteins: Translation</a:t>
            </a:r>
          </a:p>
        </p:txBody>
      </p:sp>
      <p:sp>
        <p:nvSpPr>
          <p:cNvPr id="24" name="TextBox 23"/>
          <p:cNvSpPr txBox="1"/>
          <p:nvPr/>
        </p:nvSpPr>
        <p:spPr>
          <a:xfrm>
            <a:off x="323528" y="5517232"/>
            <a:ext cx="1224136" cy="369332"/>
          </a:xfrm>
          <a:prstGeom prst="rect">
            <a:avLst/>
          </a:prstGeom>
          <a:noFill/>
        </p:spPr>
        <p:txBody>
          <a:bodyPr wrap="square" rtlCol="0">
            <a:spAutoFit/>
          </a:bodyPr>
          <a:lstStyle/>
          <a:p>
            <a:r>
              <a:rPr lang="en-GB" dirty="0">
                <a:hlinkClick r:id="rId5"/>
              </a:rPr>
              <a:t>video</a:t>
            </a:r>
            <a:endParaRPr lang="en-GB" dirty="0"/>
          </a:p>
        </p:txBody>
      </p:sp>
      <p:sp>
        <p:nvSpPr>
          <p:cNvPr id="25" name="Right Brace 24"/>
          <p:cNvSpPr/>
          <p:nvPr/>
        </p:nvSpPr>
        <p:spPr>
          <a:xfrm rot="5400000">
            <a:off x="5148064" y="5733256"/>
            <a:ext cx="288032" cy="432048"/>
          </a:xfrm>
          <a:prstGeom prst="rightBrace">
            <a:avLst>
              <a:gd name="adj1" fmla="val 8333"/>
              <a:gd name="adj2" fmla="val 40524"/>
            </a:avLst>
          </a:prstGeom>
          <a:ln>
            <a:solidFill>
              <a:schemeClr val="tx1"/>
            </a:solidFill>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GB" dirty="0"/>
          </a:p>
        </p:txBody>
      </p:sp>
    </p:spTree>
    <p:extLst>
      <p:ext uri="{BB962C8B-B14F-4D97-AF65-F5344CB8AC3E}">
        <p14:creationId xmlns:p14="http://schemas.microsoft.com/office/powerpoint/2010/main" val="111330520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35655"/>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br>
              <a:rPr lang="en-US" sz="2400" b="1" dirty="0">
                <a:solidFill>
                  <a:schemeClr val="accent6"/>
                </a:solidFill>
              </a:rPr>
            </a:br>
            <a:r>
              <a:rPr lang="en-US" sz="2400" b="1" dirty="0">
                <a:solidFill>
                  <a:schemeClr val="accent6"/>
                </a:solidFill>
              </a:rPr>
              <a:t>Genetics part 2 – Protein synthesis (biology HT only)</a:t>
            </a:r>
            <a:br>
              <a:rPr lang="en-US" sz="2400" b="1" dirty="0">
                <a:solidFill>
                  <a:schemeClr val="accent6"/>
                </a:solidFill>
              </a:rPr>
            </a:br>
            <a:endParaRPr lang="en-GB" sz="2400" b="1" dirty="0">
              <a:solidFill>
                <a:schemeClr val="accent6"/>
              </a:solidFill>
            </a:endParaRPr>
          </a:p>
        </p:txBody>
      </p:sp>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9" name="TextBox 18"/>
          <p:cNvSpPr txBox="1"/>
          <p:nvPr/>
        </p:nvSpPr>
        <p:spPr>
          <a:xfrm rot="2119970">
            <a:off x="3256651" y="2410031"/>
            <a:ext cx="1368152" cy="369332"/>
          </a:xfrm>
          <a:prstGeom prst="rect">
            <a:avLst/>
          </a:prstGeom>
          <a:noFill/>
        </p:spPr>
        <p:txBody>
          <a:bodyPr wrap="square" rtlCol="0">
            <a:spAutoFit/>
          </a:bodyPr>
          <a:lstStyle/>
          <a:p>
            <a:pPr algn="ctr"/>
            <a:r>
              <a:rPr lang="en-GB" dirty="0">
                <a:solidFill>
                  <a:schemeClr val="bg1"/>
                </a:solidFill>
              </a:rPr>
              <a:t>gene</a:t>
            </a:r>
          </a:p>
        </p:txBody>
      </p:sp>
      <p:sp>
        <p:nvSpPr>
          <p:cNvPr id="21" name="TextBox 20"/>
          <p:cNvSpPr txBox="1"/>
          <p:nvPr/>
        </p:nvSpPr>
        <p:spPr>
          <a:xfrm>
            <a:off x="1403648" y="4293096"/>
            <a:ext cx="2880320" cy="369332"/>
          </a:xfrm>
          <a:prstGeom prst="rect">
            <a:avLst/>
          </a:prstGeom>
          <a:noFill/>
        </p:spPr>
        <p:txBody>
          <a:bodyPr wrap="square" rtlCol="0">
            <a:spAutoFit/>
          </a:bodyPr>
          <a:lstStyle/>
          <a:p>
            <a:r>
              <a:rPr lang="en-GB" dirty="0">
                <a:solidFill>
                  <a:schemeClr val="bg1"/>
                </a:solidFill>
              </a:rPr>
              <a:t>A human chromosome</a:t>
            </a:r>
          </a:p>
        </p:txBody>
      </p:sp>
      <p:pic>
        <p:nvPicPr>
          <p:cNvPr id="4098" name="Picture 2"/>
          <p:cNvPicPr>
            <a:picLocks noChangeAspect="1" noChangeArrowheads="1"/>
          </p:cNvPicPr>
          <p:nvPr/>
        </p:nvPicPr>
        <p:blipFill>
          <a:blip r:embed="rId3" cstate="print"/>
          <a:srcRect/>
          <a:stretch>
            <a:fillRect/>
          </a:stretch>
        </p:blipFill>
        <p:spPr bwMode="auto">
          <a:xfrm>
            <a:off x="611560" y="3644999"/>
            <a:ext cx="2400313" cy="1296169"/>
          </a:xfrm>
          <a:prstGeom prst="rect">
            <a:avLst/>
          </a:prstGeom>
          <a:noFill/>
          <a:ln w="9525">
            <a:noFill/>
            <a:miter lim="800000"/>
            <a:headEnd/>
            <a:tailEnd/>
          </a:ln>
        </p:spPr>
      </p:pic>
      <p:sp>
        <p:nvSpPr>
          <p:cNvPr id="14" name="TextBox 13"/>
          <p:cNvSpPr txBox="1"/>
          <p:nvPr/>
        </p:nvSpPr>
        <p:spPr>
          <a:xfrm>
            <a:off x="251520" y="908720"/>
            <a:ext cx="8712968" cy="2308324"/>
          </a:xfrm>
          <a:prstGeom prst="rect">
            <a:avLst/>
          </a:prstGeom>
          <a:noFill/>
        </p:spPr>
        <p:txBody>
          <a:bodyPr wrap="square" rtlCol="0">
            <a:spAutoFit/>
          </a:bodyPr>
          <a:lstStyle/>
          <a:p>
            <a:r>
              <a:rPr lang="en-GB" sz="2400" dirty="0"/>
              <a:t>When the </a:t>
            </a:r>
            <a:r>
              <a:rPr lang="en-GB" sz="2400" b="1" dirty="0">
                <a:solidFill>
                  <a:schemeClr val="accent6">
                    <a:lumMod val="75000"/>
                  </a:schemeClr>
                </a:solidFill>
              </a:rPr>
              <a:t>protein chain </a:t>
            </a:r>
            <a:r>
              <a:rPr lang="en-GB" sz="2400" dirty="0"/>
              <a:t>is complete, it </a:t>
            </a:r>
            <a:r>
              <a:rPr lang="en-GB" sz="2400" b="1" dirty="0">
                <a:solidFill>
                  <a:schemeClr val="accent6">
                    <a:lumMod val="75000"/>
                  </a:schemeClr>
                </a:solidFill>
              </a:rPr>
              <a:t>folds up </a:t>
            </a:r>
            <a:r>
              <a:rPr lang="en-GB" sz="2400" dirty="0"/>
              <a:t>to form a </a:t>
            </a:r>
            <a:r>
              <a:rPr lang="en-GB" sz="2400" b="1" dirty="0">
                <a:solidFill>
                  <a:schemeClr val="accent6">
                    <a:lumMod val="75000"/>
                  </a:schemeClr>
                </a:solidFill>
              </a:rPr>
              <a:t>unique </a:t>
            </a:r>
            <a:r>
              <a:rPr lang="en-GB" sz="2400" dirty="0"/>
              <a:t>shape.</a:t>
            </a:r>
          </a:p>
          <a:p>
            <a:r>
              <a:rPr lang="en-GB" sz="2400" dirty="0"/>
              <a:t>This unique </a:t>
            </a:r>
            <a:r>
              <a:rPr lang="en-GB" sz="2400" b="1" dirty="0">
                <a:solidFill>
                  <a:schemeClr val="accent6">
                    <a:lumMod val="75000"/>
                  </a:schemeClr>
                </a:solidFill>
              </a:rPr>
              <a:t>shape</a:t>
            </a:r>
            <a:r>
              <a:rPr lang="en-GB" sz="2400" dirty="0"/>
              <a:t> allows the protein to carry out its </a:t>
            </a:r>
            <a:r>
              <a:rPr lang="en-GB" sz="2400" b="1" dirty="0">
                <a:solidFill>
                  <a:schemeClr val="accent6">
                    <a:lumMod val="75000"/>
                  </a:schemeClr>
                </a:solidFill>
              </a:rPr>
              <a:t>role effectively</a:t>
            </a:r>
            <a:r>
              <a:rPr lang="en-GB" sz="2400" dirty="0"/>
              <a:t>.</a:t>
            </a:r>
          </a:p>
          <a:p>
            <a:endParaRPr lang="en-GB" sz="2400" dirty="0"/>
          </a:p>
          <a:p>
            <a:r>
              <a:rPr lang="en-GB" sz="2400" dirty="0"/>
              <a:t>This could be as an enzyme, hormone or structures in the body such as collagen.</a:t>
            </a:r>
          </a:p>
        </p:txBody>
      </p:sp>
      <p:pic>
        <p:nvPicPr>
          <p:cNvPr id="15" name="Picture 14" descr="GettyImages-181568697catalase.jpg"/>
          <p:cNvPicPr>
            <a:picLocks noChangeAspect="1"/>
          </p:cNvPicPr>
          <p:nvPr/>
        </p:nvPicPr>
        <p:blipFill>
          <a:blip r:embed="rId4" cstate="print"/>
          <a:stretch>
            <a:fillRect/>
          </a:stretch>
        </p:blipFill>
        <p:spPr>
          <a:xfrm>
            <a:off x="5273497" y="2996952"/>
            <a:ext cx="2898903" cy="2304256"/>
          </a:xfrm>
          <a:prstGeom prst="rect">
            <a:avLst/>
          </a:prstGeom>
        </p:spPr>
      </p:pic>
      <p:cxnSp>
        <p:nvCxnSpPr>
          <p:cNvPr id="17" name="Straight Arrow Connector 16"/>
          <p:cNvCxnSpPr/>
          <p:nvPr/>
        </p:nvCxnSpPr>
        <p:spPr>
          <a:xfrm>
            <a:off x="2915816" y="4005064"/>
            <a:ext cx="2088232" cy="0"/>
          </a:xfrm>
          <a:prstGeom prst="straightConnector1">
            <a:avLst/>
          </a:prstGeom>
          <a:ln>
            <a:solidFill>
              <a:schemeClr val="tx1"/>
            </a:solidFill>
            <a:tailEnd type="arrow"/>
          </a:ln>
        </p:spPr>
        <p:style>
          <a:lnRef idx="2">
            <a:schemeClr val="accent1"/>
          </a:lnRef>
          <a:fillRef idx="0">
            <a:schemeClr val="accent1"/>
          </a:fillRef>
          <a:effectRef idx="1">
            <a:schemeClr val="accent1"/>
          </a:effectRef>
          <a:fontRef idx="minor">
            <a:schemeClr val="tx1"/>
          </a:fontRef>
        </p:style>
      </p:cxnSp>
      <p:sp>
        <p:nvSpPr>
          <p:cNvPr id="18" name="TextBox 17"/>
          <p:cNvSpPr txBox="1"/>
          <p:nvPr/>
        </p:nvSpPr>
        <p:spPr>
          <a:xfrm>
            <a:off x="5940152" y="5291916"/>
            <a:ext cx="1944216" cy="369332"/>
          </a:xfrm>
          <a:prstGeom prst="rect">
            <a:avLst/>
          </a:prstGeom>
          <a:noFill/>
        </p:spPr>
        <p:txBody>
          <a:bodyPr wrap="square" rtlCol="0">
            <a:spAutoFit/>
          </a:bodyPr>
          <a:lstStyle/>
          <a:p>
            <a:r>
              <a:rPr lang="en-GB" dirty="0"/>
              <a:t>An enzyme</a:t>
            </a:r>
          </a:p>
        </p:txBody>
      </p:sp>
    </p:spTree>
    <p:extLst>
      <p:ext uri="{BB962C8B-B14F-4D97-AF65-F5344CB8AC3E}">
        <p14:creationId xmlns:p14="http://schemas.microsoft.com/office/powerpoint/2010/main" val="11133052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35655"/>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Genetics part 2 – Protein synthesis (biology HT only) </a:t>
            </a:r>
            <a:endParaRPr lang="en-GB" sz="2400" b="1" dirty="0">
              <a:solidFill>
                <a:schemeClr val="accent6"/>
              </a:solidFill>
            </a:endParaRPr>
          </a:p>
        </p:txBody>
      </p:sp>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9" name="TextBox 18"/>
          <p:cNvSpPr txBox="1"/>
          <p:nvPr/>
        </p:nvSpPr>
        <p:spPr>
          <a:xfrm rot="2119970">
            <a:off x="3256651" y="2410031"/>
            <a:ext cx="1368152" cy="369332"/>
          </a:xfrm>
          <a:prstGeom prst="rect">
            <a:avLst/>
          </a:prstGeom>
          <a:noFill/>
        </p:spPr>
        <p:txBody>
          <a:bodyPr wrap="square" rtlCol="0">
            <a:spAutoFit/>
          </a:bodyPr>
          <a:lstStyle/>
          <a:p>
            <a:pPr algn="ctr"/>
            <a:r>
              <a:rPr lang="en-GB" dirty="0">
                <a:solidFill>
                  <a:schemeClr val="bg1"/>
                </a:solidFill>
              </a:rPr>
              <a:t>gene</a:t>
            </a:r>
          </a:p>
        </p:txBody>
      </p:sp>
      <p:sp>
        <p:nvSpPr>
          <p:cNvPr id="21" name="TextBox 20"/>
          <p:cNvSpPr txBox="1"/>
          <p:nvPr/>
        </p:nvSpPr>
        <p:spPr>
          <a:xfrm>
            <a:off x="1403648" y="4293096"/>
            <a:ext cx="2880320" cy="369332"/>
          </a:xfrm>
          <a:prstGeom prst="rect">
            <a:avLst/>
          </a:prstGeom>
          <a:noFill/>
        </p:spPr>
        <p:txBody>
          <a:bodyPr wrap="square" rtlCol="0">
            <a:spAutoFit/>
          </a:bodyPr>
          <a:lstStyle/>
          <a:p>
            <a:r>
              <a:rPr lang="en-GB" dirty="0">
                <a:solidFill>
                  <a:schemeClr val="bg1"/>
                </a:solidFill>
              </a:rPr>
              <a:t>A human chromosome</a:t>
            </a:r>
          </a:p>
        </p:txBody>
      </p:sp>
      <p:sp>
        <p:nvSpPr>
          <p:cNvPr id="16" name="TextBox 15"/>
          <p:cNvSpPr txBox="1"/>
          <p:nvPr/>
        </p:nvSpPr>
        <p:spPr>
          <a:xfrm>
            <a:off x="179512" y="749017"/>
            <a:ext cx="8856984" cy="5539978"/>
          </a:xfrm>
          <a:prstGeom prst="rect">
            <a:avLst/>
          </a:prstGeom>
          <a:noFill/>
        </p:spPr>
        <p:txBody>
          <a:bodyPr wrap="square" rtlCol="0">
            <a:spAutoFit/>
          </a:bodyPr>
          <a:lstStyle/>
          <a:p>
            <a:r>
              <a:rPr lang="en-GB" sz="2400" b="1" dirty="0">
                <a:solidFill>
                  <a:schemeClr val="accent6">
                    <a:lumMod val="75000"/>
                  </a:schemeClr>
                </a:solidFill>
              </a:rPr>
              <a:t>Mutations occur continuously</a:t>
            </a:r>
            <a:r>
              <a:rPr lang="en-GB" sz="2400" dirty="0"/>
              <a:t> producing genetic variants.</a:t>
            </a:r>
          </a:p>
          <a:p>
            <a:endParaRPr lang="en-GB" sz="2400" dirty="0"/>
          </a:p>
          <a:p>
            <a:r>
              <a:rPr lang="en-GB" sz="2400" dirty="0"/>
              <a:t>Prior to any </a:t>
            </a:r>
            <a:r>
              <a:rPr lang="en-GB" sz="2400" b="1" dirty="0">
                <a:solidFill>
                  <a:schemeClr val="accent6">
                    <a:lumMod val="75000"/>
                  </a:schemeClr>
                </a:solidFill>
              </a:rPr>
              <a:t>transcription</a:t>
            </a:r>
            <a:r>
              <a:rPr lang="en-GB" sz="2400" dirty="0"/>
              <a:t> occurring, the </a:t>
            </a:r>
            <a:r>
              <a:rPr lang="en-GB" sz="2400" b="1" dirty="0">
                <a:solidFill>
                  <a:schemeClr val="accent6">
                    <a:lumMod val="75000"/>
                  </a:schemeClr>
                </a:solidFill>
              </a:rPr>
              <a:t>RNA polymerase </a:t>
            </a:r>
            <a:r>
              <a:rPr lang="en-GB" sz="2400" dirty="0"/>
              <a:t>must </a:t>
            </a:r>
            <a:r>
              <a:rPr lang="en-GB" sz="2400" b="1" dirty="0">
                <a:solidFill>
                  <a:schemeClr val="accent6">
                    <a:lumMod val="75000"/>
                  </a:schemeClr>
                </a:solidFill>
              </a:rPr>
              <a:t>bind </a:t>
            </a:r>
            <a:r>
              <a:rPr lang="en-GB" sz="2400" dirty="0"/>
              <a:t>to the </a:t>
            </a:r>
            <a:r>
              <a:rPr lang="en-GB" sz="2400" b="1" dirty="0">
                <a:solidFill>
                  <a:schemeClr val="accent6">
                    <a:lumMod val="75000"/>
                  </a:schemeClr>
                </a:solidFill>
              </a:rPr>
              <a:t>non-coding part </a:t>
            </a:r>
            <a:r>
              <a:rPr lang="en-GB" sz="2400" dirty="0"/>
              <a:t>of the DNA in front of the gene.  </a:t>
            </a:r>
          </a:p>
          <a:p>
            <a:endParaRPr lang="en-GB" sz="1400" dirty="0"/>
          </a:p>
          <a:p>
            <a:r>
              <a:rPr lang="en-GB" sz="2400" dirty="0"/>
              <a:t>If a </a:t>
            </a:r>
            <a:r>
              <a:rPr lang="en-GB" sz="2400" b="1" dirty="0">
                <a:solidFill>
                  <a:schemeClr val="accent6">
                    <a:lumMod val="75000"/>
                  </a:schemeClr>
                </a:solidFill>
              </a:rPr>
              <a:t>mutation</a:t>
            </a:r>
            <a:r>
              <a:rPr lang="en-GB" sz="2400" dirty="0"/>
              <a:t> occurs in the </a:t>
            </a:r>
            <a:r>
              <a:rPr lang="en-GB" sz="2400" b="1" dirty="0">
                <a:solidFill>
                  <a:schemeClr val="accent6">
                    <a:lumMod val="75000"/>
                  </a:schemeClr>
                </a:solidFill>
              </a:rPr>
              <a:t>non-coding</a:t>
            </a:r>
            <a:r>
              <a:rPr lang="en-GB" sz="2400" dirty="0"/>
              <a:t> part of the DNA then it may </a:t>
            </a:r>
            <a:r>
              <a:rPr lang="en-GB" sz="2400" b="1" dirty="0">
                <a:solidFill>
                  <a:schemeClr val="accent6">
                    <a:lumMod val="75000"/>
                  </a:schemeClr>
                </a:solidFill>
              </a:rPr>
              <a:t>affect </a:t>
            </a:r>
            <a:r>
              <a:rPr lang="en-GB" sz="2400" dirty="0"/>
              <a:t>how well the </a:t>
            </a:r>
            <a:r>
              <a:rPr lang="en-GB" sz="2400" b="1" dirty="0">
                <a:solidFill>
                  <a:schemeClr val="accent6">
                    <a:lumMod val="75000"/>
                  </a:schemeClr>
                </a:solidFill>
              </a:rPr>
              <a:t>RNA polymerase</a:t>
            </a:r>
            <a:r>
              <a:rPr lang="en-GB" sz="2400" dirty="0"/>
              <a:t> can</a:t>
            </a:r>
            <a:r>
              <a:rPr lang="en-GB" sz="2400" b="1" dirty="0">
                <a:solidFill>
                  <a:schemeClr val="accent6">
                    <a:lumMod val="75000"/>
                  </a:schemeClr>
                </a:solidFill>
              </a:rPr>
              <a:t> bind </a:t>
            </a:r>
            <a:r>
              <a:rPr lang="en-GB" sz="2400" dirty="0"/>
              <a:t>to it.</a:t>
            </a:r>
          </a:p>
          <a:p>
            <a:endParaRPr lang="en-GB" sz="1400" dirty="0"/>
          </a:p>
          <a:p>
            <a:r>
              <a:rPr lang="en-GB" sz="2400" dirty="0"/>
              <a:t>If </a:t>
            </a:r>
            <a:r>
              <a:rPr lang="en-GB" sz="2400" b="1" dirty="0">
                <a:solidFill>
                  <a:schemeClr val="accent6">
                    <a:lumMod val="75000"/>
                  </a:schemeClr>
                </a:solidFill>
              </a:rPr>
              <a:t>not all </a:t>
            </a:r>
            <a:r>
              <a:rPr lang="en-GB" sz="2400" dirty="0"/>
              <a:t>the </a:t>
            </a:r>
            <a:r>
              <a:rPr lang="en-GB" sz="2400" b="1" dirty="0">
                <a:solidFill>
                  <a:schemeClr val="accent6">
                    <a:lumMod val="75000"/>
                  </a:schemeClr>
                </a:solidFill>
              </a:rPr>
              <a:t>mRNA </a:t>
            </a:r>
            <a:r>
              <a:rPr lang="en-GB" sz="2400" dirty="0"/>
              <a:t>is </a:t>
            </a:r>
            <a:r>
              <a:rPr lang="en-GB" sz="2400" b="1" dirty="0">
                <a:solidFill>
                  <a:schemeClr val="accent6">
                    <a:lumMod val="75000"/>
                  </a:schemeClr>
                </a:solidFill>
              </a:rPr>
              <a:t>transcribed</a:t>
            </a:r>
            <a:r>
              <a:rPr lang="en-GB" sz="2400" dirty="0"/>
              <a:t>, then this can </a:t>
            </a:r>
            <a:r>
              <a:rPr lang="en-GB" sz="2400" b="1" dirty="0">
                <a:solidFill>
                  <a:schemeClr val="accent6">
                    <a:lumMod val="75000"/>
                  </a:schemeClr>
                </a:solidFill>
              </a:rPr>
              <a:t>alter</a:t>
            </a:r>
            <a:r>
              <a:rPr lang="en-GB" sz="2400" dirty="0"/>
              <a:t> the </a:t>
            </a:r>
            <a:r>
              <a:rPr lang="en-GB" sz="2400" b="1" dirty="0">
                <a:solidFill>
                  <a:schemeClr val="accent6">
                    <a:lumMod val="75000"/>
                  </a:schemeClr>
                </a:solidFill>
              </a:rPr>
              <a:t>quantity</a:t>
            </a:r>
            <a:r>
              <a:rPr lang="en-GB" sz="2400" dirty="0"/>
              <a:t> of </a:t>
            </a:r>
            <a:r>
              <a:rPr lang="en-GB" sz="2400" b="1" dirty="0">
                <a:solidFill>
                  <a:schemeClr val="accent6">
                    <a:lumMod val="75000"/>
                  </a:schemeClr>
                </a:solidFill>
              </a:rPr>
              <a:t>protein</a:t>
            </a:r>
            <a:r>
              <a:rPr lang="en-GB" sz="2400" dirty="0"/>
              <a:t> produced. This may </a:t>
            </a:r>
            <a:r>
              <a:rPr lang="en-GB" sz="2400" b="1" dirty="0">
                <a:solidFill>
                  <a:schemeClr val="accent6">
                    <a:lumMod val="75000"/>
                  </a:schemeClr>
                </a:solidFill>
              </a:rPr>
              <a:t>affect the function </a:t>
            </a:r>
            <a:r>
              <a:rPr lang="en-GB" sz="2400" dirty="0"/>
              <a:t>or </a:t>
            </a:r>
            <a:r>
              <a:rPr lang="en-GB" sz="2400" b="1" dirty="0">
                <a:solidFill>
                  <a:schemeClr val="accent6">
                    <a:lumMod val="75000"/>
                  </a:schemeClr>
                </a:solidFill>
              </a:rPr>
              <a:t>phenotype</a:t>
            </a:r>
            <a:r>
              <a:rPr lang="en-GB" sz="2400" dirty="0"/>
              <a:t> of the organism.</a:t>
            </a:r>
          </a:p>
          <a:p>
            <a:endParaRPr lang="en-GB" sz="1400" dirty="0"/>
          </a:p>
          <a:p>
            <a:r>
              <a:rPr lang="en-GB" sz="2400" b="1" dirty="0">
                <a:solidFill>
                  <a:schemeClr val="accent6">
                    <a:lumMod val="75000"/>
                  </a:schemeClr>
                </a:solidFill>
              </a:rPr>
              <a:t>Genetic variations </a:t>
            </a:r>
            <a:r>
              <a:rPr lang="en-GB" sz="2400" dirty="0"/>
              <a:t>in the </a:t>
            </a:r>
            <a:r>
              <a:rPr lang="en-GB" sz="2400" b="1" dirty="0">
                <a:solidFill>
                  <a:schemeClr val="accent6">
                    <a:lumMod val="75000"/>
                  </a:schemeClr>
                </a:solidFill>
              </a:rPr>
              <a:t>non-coding DNA </a:t>
            </a:r>
            <a:r>
              <a:rPr lang="en-GB" sz="2400" dirty="0"/>
              <a:t>can affect the </a:t>
            </a:r>
            <a:r>
              <a:rPr lang="en-GB" sz="2400" b="1" dirty="0">
                <a:solidFill>
                  <a:schemeClr val="accent6">
                    <a:lumMod val="75000"/>
                  </a:schemeClr>
                </a:solidFill>
              </a:rPr>
              <a:t>phenotype</a:t>
            </a:r>
            <a:r>
              <a:rPr lang="en-GB" sz="2400" dirty="0"/>
              <a:t> of the organism even though this part of the DNA does not actually code for the protein.</a:t>
            </a:r>
          </a:p>
          <a:p>
            <a:endParaRPr lang="en-GB" sz="2400" dirty="0"/>
          </a:p>
        </p:txBody>
      </p:sp>
    </p:spTree>
    <p:extLst>
      <p:ext uri="{BB962C8B-B14F-4D97-AF65-F5344CB8AC3E}">
        <p14:creationId xmlns:p14="http://schemas.microsoft.com/office/powerpoint/2010/main" val="111330520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39552" y="35655"/>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Genetics part 2 – Protein synthesis (biology HT only) </a:t>
            </a:r>
            <a:endParaRPr lang="en-GB" sz="2400" b="1" dirty="0">
              <a:solidFill>
                <a:schemeClr val="accent6"/>
              </a:solidFill>
            </a:endParaRPr>
          </a:p>
        </p:txBody>
      </p:sp>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683568"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9" name="TextBox 18"/>
          <p:cNvSpPr txBox="1"/>
          <p:nvPr/>
        </p:nvSpPr>
        <p:spPr>
          <a:xfrm rot="2119970">
            <a:off x="3256651" y="2410031"/>
            <a:ext cx="1368152" cy="369332"/>
          </a:xfrm>
          <a:prstGeom prst="rect">
            <a:avLst/>
          </a:prstGeom>
          <a:noFill/>
        </p:spPr>
        <p:txBody>
          <a:bodyPr wrap="square" rtlCol="0">
            <a:spAutoFit/>
          </a:bodyPr>
          <a:lstStyle/>
          <a:p>
            <a:pPr algn="ctr"/>
            <a:r>
              <a:rPr lang="en-GB" dirty="0">
                <a:solidFill>
                  <a:schemeClr val="bg1"/>
                </a:solidFill>
              </a:rPr>
              <a:t>gene</a:t>
            </a:r>
          </a:p>
        </p:txBody>
      </p:sp>
      <p:sp>
        <p:nvSpPr>
          <p:cNvPr id="21" name="TextBox 20"/>
          <p:cNvSpPr txBox="1"/>
          <p:nvPr/>
        </p:nvSpPr>
        <p:spPr>
          <a:xfrm>
            <a:off x="1403648" y="4293096"/>
            <a:ext cx="2880320" cy="369332"/>
          </a:xfrm>
          <a:prstGeom prst="rect">
            <a:avLst/>
          </a:prstGeom>
          <a:noFill/>
        </p:spPr>
        <p:txBody>
          <a:bodyPr wrap="square" rtlCol="0">
            <a:spAutoFit/>
          </a:bodyPr>
          <a:lstStyle/>
          <a:p>
            <a:r>
              <a:rPr lang="en-GB" dirty="0">
                <a:solidFill>
                  <a:schemeClr val="bg1"/>
                </a:solidFill>
              </a:rPr>
              <a:t>A human chromosome</a:t>
            </a:r>
          </a:p>
        </p:txBody>
      </p:sp>
      <p:sp>
        <p:nvSpPr>
          <p:cNvPr id="16" name="TextBox 15"/>
          <p:cNvSpPr txBox="1"/>
          <p:nvPr/>
        </p:nvSpPr>
        <p:spPr>
          <a:xfrm>
            <a:off x="179512" y="620688"/>
            <a:ext cx="8856984" cy="830997"/>
          </a:xfrm>
          <a:prstGeom prst="rect">
            <a:avLst/>
          </a:prstGeom>
          <a:noFill/>
        </p:spPr>
        <p:txBody>
          <a:bodyPr wrap="square" rtlCol="0">
            <a:spAutoFit/>
          </a:bodyPr>
          <a:lstStyle/>
          <a:p>
            <a:endParaRPr lang="en-GB" sz="2400" b="1" dirty="0">
              <a:solidFill>
                <a:schemeClr val="accent6">
                  <a:lumMod val="75000"/>
                </a:schemeClr>
              </a:solidFill>
            </a:endParaRPr>
          </a:p>
          <a:p>
            <a:endParaRPr lang="en-GB" sz="2400" dirty="0"/>
          </a:p>
        </p:txBody>
      </p:sp>
      <p:pic>
        <p:nvPicPr>
          <p:cNvPr id="5124" name="Picture 4"/>
          <p:cNvPicPr>
            <a:picLocks noChangeAspect="1" noChangeArrowheads="1"/>
          </p:cNvPicPr>
          <p:nvPr/>
        </p:nvPicPr>
        <p:blipFill>
          <a:blip r:embed="rId3" cstate="print"/>
          <a:srcRect/>
          <a:stretch>
            <a:fillRect/>
          </a:stretch>
        </p:blipFill>
        <p:spPr bwMode="auto">
          <a:xfrm>
            <a:off x="395536" y="2258277"/>
            <a:ext cx="3672407" cy="954699"/>
          </a:xfrm>
          <a:prstGeom prst="rect">
            <a:avLst/>
          </a:prstGeom>
          <a:noFill/>
          <a:ln w="9525">
            <a:noFill/>
            <a:miter lim="800000"/>
            <a:headEnd/>
            <a:tailEnd/>
          </a:ln>
        </p:spPr>
      </p:pic>
      <p:sp>
        <p:nvSpPr>
          <p:cNvPr id="20" name="TextBox 19"/>
          <p:cNvSpPr txBox="1"/>
          <p:nvPr/>
        </p:nvSpPr>
        <p:spPr>
          <a:xfrm>
            <a:off x="179512" y="3794264"/>
            <a:ext cx="8784976" cy="2308324"/>
          </a:xfrm>
          <a:prstGeom prst="rect">
            <a:avLst/>
          </a:prstGeom>
          <a:noFill/>
        </p:spPr>
        <p:txBody>
          <a:bodyPr wrap="square" rtlCol="0">
            <a:spAutoFit/>
          </a:bodyPr>
          <a:lstStyle/>
          <a:p>
            <a:r>
              <a:rPr lang="en-GB" dirty="0"/>
              <a:t> </a:t>
            </a:r>
            <a:r>
              <a:rPr lang="en-GB" sz="2400" dirty="0"/>
              <a:t>The </a:t>
            </a:r>
            <a:r>
              <a:rPr lang="en-GB" sz="2400" b="1" dirty="0">
                <a:solidFill>
                  <a:schemeClr val="accent6">
                    <a:lumMod val="75000"/>
                  </a:schemeClr>
                </a:solidFill>
              </a:rPr>
              <a:t>active site </a:t>
            </a:r>
            <a:r>
              <a:rPr lang="en-GB" sz="2400" dirty="0"/>
              <a:t>of an </a:t>
            </a:r>
            <a:r>
              <a:rPr lang="en-GB" sz="2400" b="1" dirty="0">
                <a:solidFill>
                  <a:schemeClr val="accent6">
                    <a:lumMod val="75000"/>
                  </a:schemeClr>
                </a:solidFill>
              </a:rPr>
              <a:t>enzyme</a:t>
            </a:r>
            <a:r>
              <a:rPr lang="en-GB" sz="2400" dirty="0"/>
              <a:t> may have a </a:t>
            </a:r>
            <a:r>
              <a:rPr lang="en-GB" sz="2400" b="1" dirty="0">
                <a:solidFill>
                  <a:schemeClr val="accent6">
                    <a:lumMod val="75000"/>
                  </a:schemeClr>
                </a:solidFill>
              </a:rPr>
              <a:t>changed shape </a:t>
            </a:r>
            <a:r>
              <a:rPr lang="en-GB" sz="2400" dirty="0"/>
              <a:t>and the enzyme will </a:t>
            </a:r>
            <a:r>
              <a:rPr lang="en-GB" sz="2400" b="1" dirty="0">
                <a:solidFill>
                  <a:schemeClr val="accent6">
                    <a:lumMod val="75000"/>
                  </a:schemeClr>
                </a:solidFill>
              </a:rPr>
              <a:t>not</a:t>
            </a:r>
            <a:r>
              <a:rPr lang="en-GB" sz="2400" dirty="0"/>
              <a:t> be able to </a:t>
            </a:r>
            <a:r>
              <a:rPr lang="en-GB" sz="2400" b="1" dirty="0">
                <a:solidFill>
                  <a:schemeClr val="accent6">
                    <a:lumMod val="75000"/>
                  </a:schemeClr>
                </a:solidFill>
              </a:rPr>
              <a:t>bind</a:t>
            </a:r>
            <a:r>
              <a:rPr lang="en-GB" sz="2400" dirty="0"/>
              <a:t> to the </a:t>
            </a:r>
            <a:r>
              <a:rPr lang="en-GB" sz="2400" b="1" dirty="0">
                <a:solidFill>
                  <a:schemeClr val="accent6">
                    <a:lumMod val="75000"/>
                  </a:schemeClr>
                </a:solidFill>
              </a:rPr>
              <a:t>substrate</a:t>
            </a:r>
            <a:r>
              <a:rPr lang="en-GB" sz="2400" dirty="0"/>
              <a:t>. The enzyme will no longer function.</a:t>
            </a:r>
          </a:p>
          <a:p>
            <a:endParaRPr lang="en-GB" sz="2400" dirty="0"/>
          </a:p>
          <a:p>
            <a:r>
              <a:rPr lang="en-GB" sz="2400" b="1" dirty="0">
                <a:solidFill>
                  <a:schemeClr val="accent6">
                    <a:lumMod val="75000"/>
                  </a:schemeClr>
                </a:solidFill>
              </a:rPr>
              <a:t>Structural proteins </a:t>
            </a:r>
            <a:r>
              <a:rPr lang="en-GB" sz="2400" dirty="0"/>
              <a:t>such as </a:t>
            </a:r>
            <a:r>
              <a:rPr lang="en-GB" sz="2400" b="1" dirty="0"/>
              <a:t>keratin </a:t>
            </a:r>
            <a:r>
              <a:rPr lang="en-GB" sz="2400" dirty="0"/>
              <a:t>or </a:t>
            </a:r>
            <a:r>
              <a:rPr lang="en-GB" sz="2400" b="1" dirty="0"/>
              <a:t>collagen </a:t>
            </a:r>
            <a:r>
              <a:rPr lang="en-GB" sz="2400" dirty="0"/>
              <a:t>may also </a:t>
            </a:r>
            <a:r>
              <a:rPr lang="en-GB" sz="2400" b="1" dirty="0">
                <a:solidFill>
                  <a:schemeClr val="accent6">
                    <a:lumMod val="75000"/>
                  </a:schemeClr>
                </a:solidFill>
              </a:rPr>
              <a:t>lose </a:t>
            </a:r>
            <a:r>
              <a:rPr lang="en-GB" sz="2400" dirty="0"/>
              <a:t>their </a:t>
            </a:r>
            <a:r>
              <a:rPr lang="en-GB" sz="2400" b="1" dirty="0">
                <a:solidFill>
                  <a:schemeClr val="accent6">
                    <a:lumMod val="75000"/>
                  </a:schemeClr>
                </a:solidFill>
              </a:rPr>
              <a:t>strength</a:t>
            </a:r>
            <a:r>
              <a:rPr lang="en-GB" sz="2400" dirty="0"/>
              <a:t> if their shape was altered.</a:t>
            </a:r>
          </a:p>
        </p:txBody>
      </p:sp>
      <p:sp>
        <p:nvSpPr>
          <p:cNvPr id="17" name="TextBox 16"/>
          <p:cNvSpPr txBox="1"/>
          <p:nvPr/>
        </p:nvSpPr>
        <p:spPr>
          <a:xfrm>
            <a:off x="683568" y="3203684"/>
            <a:ext cx="2880320" cy="369332"/>
          </a:xfrm>
          <a:prstGeom prst="rect">
            <a:avLst/>
          </a:prstGeom>
          <a:noFill/>
        </p:spPr>
        <p:txBody>
          <a:bodyPr wrap="square" rtlCol="0">
            <a:spAutoFit/>
          </a:bodyPr>
          <a:lstStyle/>
          <a:p>
            <a:r>
              <a:rPr lang="en-GB" sz="1400" dirty="0"/>
              <a:t>Active site binds with the substrate</a:t>
            </a:r>
            <a:r>
              <a:rPr lang="en-GB" dirty="0"/>
              <a:t>.</a:t>
            </a:r>
          </a:p>
        </p:txBody>
      </p:sp>
      <p:sp>
        <p:nvSpPr>
          <p:cNvPr id="18" name="TextBox 17"/>
          <p:cNvSpPr txBox="1"/>
          <p:nvPr/>
        </p:nvSpPr>
        <p:spPr>
          <a:xfrm>
            <a:off x="4716016" y="3265820"/>
            <a:ext cx="4032448" cy="523220"/>
          </a:xfrm>
          <a:prstGeom prst="rect">
            <a:avLst/>
          </a:prstGeom>
          <a:noFill/>
        </p:spPr>
        <p:txBody>
          <a:bodyPr wrap="square" rtlCol="0">
            <a:spAutoFit/>
          </a:bodyPr>
          <a:lstStyle/>
          <a:p>
            <a:r>
              <a:rPr lang="en-GB" sz="1400" dirty="0"/>
              <a:t>Mutated active site has a different shape and no longer binds with the substrate.</a:t>
            </a:r>
          </a:p>
        </p:txBody>
      </p:sp>
      <p:sp>
        <p:nvSpPr>
          <p:cNvPr id="22" name="Rectangle 21"/>
          <p:cNvSpPr/>
          <p:nvPr/>
        </p:nvSpPr>
        <p:spPr>
          <a:xfrm>
            <a:off x="107504" y="692696"/>
            <a:ext cx="8784976" cy="1200329"/>
          </a:xfrm>
          <a:prstGeom prst="rect">
            <a:avLst/>
          </a:prstGeom>
        </p:spPr>
        <p:txBody>
          <a:bodyPr wrap="square">
            <a:spAutoFit/>
          </a:bodyPr>
          <a:lstStyle/>
          <a:p>
            <a:r>
              <a:rPr lang="en-GB" sz="2400" dirty="0"/>
              <a:t>Occasionally</a:t>
            </a:r>
            <a:r>
              <a:rPr lang="en-GB" sz="2400" b="1" dirty="0">
                <a:solidFill>
                  <a:schemeClr val="accent6">
                    <a:lumMod val="75000"/>
                  </a:schemeClr>
                </a:solidFill>
              </a:rPr>
              <a:t> a genetic variant in the coding DNA of a gene</a:t>
            </a:r>
            <a:r>
              <a:rPr lang="en-GB" sz="2400" dirty="0"/>
              <a:t> results in an altered sequence of amino acids. This can produce an </a:t>
            </a:r>
            <a:r>
              <a:rPr lang="en-GB" sz="2400" b="1" dirty="0">
                <a:solidFill>
                  <a:schemeClr val="accent6">
                    <a:lumMod val="75000"/>
                  </a:schemeClr>
                </a:solidFill>
              </a:rPr>
              <a:t>altered protein </a:t>
            </a:r>
            <a:r>
              <a:rPr lang="en-GB" sz="2400" dirty="0"/>
              <a:t>with a different shape which changes its activity. </a:t>
            </a:r>
          </a:p>
        </p:txBody>
      </p:sp>
      <p:sp>
        <p:nvSpPr>
          <p:cNvPr id="23" name="TextBox 22"/>
          <p:cNvSpPr txBox="1"/>
          <p:nvPr/>
        </p:nvSpPr>
        <p:spPr>
          <a:xfrm>
            <a:off x="395536" y="1844824"/>
            <a:ext cx="3600400" cy="369332"/>
          </a:xfrm>
          <a:prstGeom prst="rect">
            <a:avLst/>
          </a:prstGeom>
          <a:noFill/>
        </p:spPr>
        <p:txBody>
          <a:bodyPr wrap="square" rtlCol="0">
            <a:spAutoFit/>
          </a:bodyPr>
          <a:lstStyle/>
          <a:p>
            <a:pPr algn="ctr"/>
            <a:r>
              <a:rPr lang="en-GB" dirty="0"/>
              <a:t>Prior to a mutation</a:t>
            </a:r>
          </a:p>
        </p:txBody>
      </p:sp>
      <p:pic>
        <p:nvPicPr>
          <p:cNvPr id="3" name="Picture 2"/>
          <p:cNvPicPr>
            <a:picLocks noChangeAspect="1" noChangeArrowheads="1"/>
          </p:cNvPicPr>
          <p:nvPr/>
        </p:nvPicPr>
        <p:blipFill>
          <a:blip r:embed="rId4" cstate="print"/>
          <a:srcRect/>
          <a:stretch>
            <a:fillRect/>
          </a:stretch>
        </p:blipFill>
        <p:spPr bwMode="auto">
          <a:xfrm>
            <a:off x="5602509" y="2320677"/>
            <a:ext cx="1633787" cy="892299"/>
          </a:xfrm>
          <a:prstGeom prst="rect">
            <a:avLst/>
          </a:prstGeom>
          <a:noFill/>
          <a:ln w="9525">
            <a:noFill/>
            <a:miter lim="800000"/>
            <a:headEnd/>
            <a:tailEnd/>
          </a:ln>
        </p:spPr>
      </p:pic>
      <p:sp>
        <p:nvSpPr>
          <p:cNvPr id="24" name="TextBox 23"/>
          <p:cNvSpPr txBox="1"/>
          <p:nvPr/>
        </p:nvSpPr>
        <p:spPr>
          <a:xfrm>
            <a:off x="4644008" y="1844824"/>
            <a:ext cx="4320480" cy="646331"/>
          </a:xfrm>
          <a:prstGeom prst="rect">
            <a:avLst/>
          </a:prstGeom>
          <a:noFill/>
        </p:spPr>
        <p:txBody>
          <a:bodyPr wrap="square" rtlCol="0">
            <a:spAutoFit/>
          </a:bodyPr>
          <a:lstStyle/>
          <a:p>
            <a:pPr algn="ctr"/>
            <a:r>
              <a:rPr lang="en-GB" dirty="0"/>
              <a:t>Following a mutation which results in an altered sequence of amino acids</a:t>
            </a:r>
          </a:p>
        </p:txBody>
      </p:sp>
    </p:spTree>
    <p:extLst>
      <p:ext uri="{BB962C8B-B14F-4D97-AF65-F5344CB8AC3E}">
        <p14:creationId xmlns:p14="http://schemas.microsoft.com/office/powerpoint/2010/main" val="111330520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323528" y="980728"/>
            <a:ext cx="6120680" cy="3693319"/>
          </a:xfrm>
          <a:prstGeom prst="rect">
            <a:avLst/>
          </a:prstGeom>
          <a:noFill/>
        </p:spPr>
        <p:txBody>
          <a:bodyPr wrap="square" rtlCol="0">
            <a:spAutoFit/>
          </a:bodyPr>
          <a:lstStyle/>
          <a:p>
            <a:r>
              <a:rPr lang="en-GB" sz="7200" b="1" dirty="0">
                <a:latin typeface="+mj-lt"/>
                <a:ea typeface="Beirut" charset="-78"/>
                <a:cs typeface="Beirut" charset="-78"/>
              </a:rPr>
              <a:t>QuestionIT!</a:t>
            </a:r>
          </a:p>
          <a:p>
            <a:endParaRPr lang="en-GB" dirty="0"/>
          </a:p>
          <a:p>
            <a:endParaRPr lang="en-GB" dirty="0"/>
          </a:p>
          <a:p>
            <a:endParaRPr lang="en-GB" dirty="0"/>
          </a:p>
          <a:p>
            <a:r>
              <a:rPr lang="en-GB" sz="3600" b="1" dirty="0">
                <a:solidFill>
                  <a:schemeClr val="tx1">
                    <a:lumMod val="50000"/>
                    <a:lumOff val="50000"/>
                  </a:schemeClr>
                </a:solidFill>
              </a:rPr>
              <a:t>Genetics</a:t>
            </a:r>
          </a:p>
          <a:p>
            <a:r>
              <a:rPr lang="en-GB" sz="3600" b="1" dirty="0">
                <a:solidFill>
                  <a:schemeClr val="tx1">
                    <a:lumMod val="50000"/>
                    <a:lumOff val="50000"/>
                  </a:schemeClr>
                </a:solidFill>
              </a:rPr>
              <a:t>Part 2 </a:t>
            </a:r>
          </a:p>
          <a:p>
            <a:endParaRPr lang="en-GB" sz="3600" b="1" dirty="0">
              <a:solidFill>
                <a:schemeClr val="tx1">
                  <a:lumMod val="50000"/>
                  <a:lumOff val="50000"/>
                </a:schemeClr>
              </a:solidFill>
            </a:endParaRPr>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229100" y="-171400"/>
            <a:ext cx="4914900" cy="5638800"/>
          </a:xfrm>
          <a:prstGeom prst="rect">
            <a:avLst/>
          </a:prstGeom>
        </p:spPr>
      </p:pic>
      <p:sp>
        <p:nvSpPr>
          <p:cNvPr id="6" name="Rectangle 5"/>
          <p:cNvSpPr/>
          <p:nvPr/>
        </p:nvSpPr>
        <p:spPr>
          <a:xfrm>
            <a:off x="0" y="4365104"/>
            <a:ext cx="4572000" cy="2066400"/>
          </a:xfrm>
          <a:prstGeom prst="rect">
            <a:avLst/>
          </a:prstGeom>
        </p:spPr>
        <p:txBody>
          <a:bodyPr>
            <a:spAutoFit/>
          </a:bodyPr>
          <a:lstStyle/>
          <a:p>
            <a:pPr marL="685800" lvl="1" indent="-342900">
              <a:buFont typeface="Arial" charset="0"/>
              <a:buChar char="•"/>
            </a:pPr>
            <a:r>
              <a:rPr lang="en-US" sz="2400" b="1" dirty="0">
                <a:solidFill>
                  <a:schemeClr val="bg1">
                    <a:lumMod val="50000"/>
                  </a:schemeClr>
                </a:solidFill>
              </a:rPr>
              <a:t>DNA structure </a:t>
            </a:r>
          </a:p>
          <a:p>
            <a:pPr marL="685800" lvl="1" indent="-342900">
              <a:buFont typeface="Arial" charset="0"/>
              <a:buChar char="•"/>
            </a:pPr>
            <a:r>
              <a:rPr lang="en-US" sz="2400" b="1" dirty="0">
                <a:solidFill>
                  <a:schemeClr val="bg1">
                    <a:lumMod val="50000"/>
                  </a:schemeClr>
                </a:solidFill>
              </a:rPr>
              <a:t>DNA and the genome</a:t>
            </a:r>
          </a:p>
          <a:p>
            <a:pPr marL="685800" lvl="1" indent="-342900">
              <a:buFont typeface="Arial" charset="0"/>
              <a:buChar char="•"/>
            </a:pPr>
            <a:r>
              <a:rPr lang="en-US" sz="2400" b="1" dirty="0">
                <a:solidFill>
                  <a:schemeClr val="bg1">
                    <a:lumMod val="50000"/>
                  </a:schemeClr>
                </a:solidFill>
              </a:rPr>
              <a:t>Protein synthesis (biology HT)</a:t>
            </a:r>
          </a:p>
          <a:p>
            <a:pPr marL="457200" indent="-457200">
              <a:lnSpc>
                <a:spcPct val="150000"/>
              </a:lnSpc>
              <a:buFont typeface="Arial" charset="0"/>
              <a:buChar char="•"/>
            </a:pPr>
            <a:endParaRPr lang="en-GB" sz="2400" b="1" dirty="0">
              <a:solidFill>
                <a:schemeClr val="tx1">
                  <a:lumMod val="50000"/>
                  <a:lumOff val="50000"/>
                </a:schemeClr>
              </a:solidFill>
            </a:endParaRPr>
          </a:p>
        </p:txBody>
      </p:sp>
    </p:spTree>
    <p:extLst>
      <p:ext uri="{BB962C8B-B14F-4D97-AF65-F5344CB8AC3E}">
        <p14:creationId xmlns:p14="http://schemas.microsoft.com/office/powerpoint/2010/main" val="99428845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3855" y="-99392"/>
            <a:ext cx="7812360" cy="587052"/>
          </a:xfrm>
        </p:spPr>
        <p:txBody>
          <a:bodyPr>
            <a:noAutofit/>
          </a:bodyPr>
          <a:lstStyle/>
          <a:p>
            <a:pPr marL="342900" lvl="1" algn="r" defTabSz="342900" rtl="0">
              <a:spcBef>
                <a:spcPct val="20000"/>
              </a:spcBef>
            </a:pPr>
            <a:r>
              <a:rPr lang="en-US" sz="2400" b="1" dirty="0">
                <a:solidFill>
                  <a:schemeClr val="accent6"/>
                </a:solidFill>
              </a:rPr>
              <a:t>Genetics part 2–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8" name="TextBox 47"/>
          <p:cNvSpPr txBox="1"/>
          <p:nvPr/>
        </p:nvSpPr>
        <p:spPr>
          <a:xfrm>
            <a:off x="179512" y="620688"/>
            <a:ext cx="8568952" cy="8525411"/>
          </a:xfrm>
          <a:prstGeom prst="rect">
            <a:avLst/>
          </a:prstGeom>
          <a:noFill/>
        </p:spPr>
        <p:txBody>
          <a:bodyPr wrap="square" rtlCol="0">
            <a:spAutoFit/>
          </a:bodyPr>
          <a:lstStyle/>
          <a:p>
            <a:pPr marL="457200" indent="-457200"/>
            <a:endParaRPr lang="en-GB" sz="1600" dirty="0">
              <a:solidFill>
                <a:srgbClr val="00B050"/>
              </a:solidFill>
            </a:endParaRPr>
          </a:p>
          <a:p>
            <a:pPr marL="457200" indent="-457200"/>
            <a:r>
              <a:rPr lang="en-GB" sz="2200" dirty="0"/>
              <a:t>1. 	What is the definition of a polymer?	</a:t>
            </a:r>
          </a:p>
          <a:p>
            <a:pPr marL="457200" indent="-457200">
              <a:buAutoNum type="arabicPeriod" startAt="2"/>
            </a:pPr>
            <a:r>
              <a:rPr lang="en-GB" sz="2200" dirty="0"/>
              <a:t>Name the shape which best describes the DNA polymer.</a:t>
            </a:r>
          </a:p>
          <a:p>
            <a:pPr marL="457200" indent="-457200">
              <a:buAutoNum type="arabicPeriod" startAt="2"/>
            </a:pPr>
            <a:r>
              <a:rPr lang="en-GB" sz="2200" dirty="0"/>
              <a:t>How is DNA organised inside the cell nucleus?</a:t>
            </a:r>
          </a:p>
          <a:p>
            <a:pPr marL="457200" indent="-457200">
              <a:buAutoNum type="arabicPeriod" startAt="4"/>
            </a:pPr>
            <a:r>
              <a:rPr lang="en-GB" sz="2200" dirty="0"/>
              <a:t>Which is larger, a chromosome or a gene?</a:t>
            </a:r>
          </a:p>
          <a:p>
            <a:pPr marL="457200" indent="-457200">
              <a:buAutoNum type="arabicPeriod" startAt="4"/>
            </a:pPr>
            <a:r>
              <a:rPr lang="en-GB" sz="2200" dirty="0"/>
              <a:t>What does a gene code for?</a:t>
            </a:r>
          </a:p>
          <a:p>
            <a:pPr marL="457200" indent="-457200"/>
            <a:r>
              <a:rPr lang="en-GB" sz="2000" dirty="0"/>
              <a:t>6.  	</a:t>
            </a:r>
            <a:r>
              <a:rPr lang="en-GB" sz="2200" dirty="0"/>
              <a:t>Where would you find a nucleotide?</a:t>
            </a:r>
          </a:p>
          <a:p>
            <a:pPr marL="457200" indent="-457200"/>
            <a:r>
              <a:rPr lang="en-GB" sz="2200" dirty="0"/>
              <a:t>7. 	What does a nucleotide consist of?</a:t>
            </a:r>
          </a:p>
          <a:p>
            <a:pPr marL="457200" indent="-457200"/>
            <a:r>
              <a:rPr lang="en-GB" sz="2200" dirty="0"/>
              <a:t>8. 	What are the symbols of the 4 bases found in DNA?</a:t>
            </a:r>
          </a:p>
          <a:p>
            <a:pPr marL="457200" indent="-457200">
              <a:buAutoNum type="arabicPeriod" startAt="9"/>
            </a:pPr>
            <a:r>
              <a:rPr lang="en-GB" sz="2200" dirty="0"/>
              <a:t>What does the code for an amino acid consist of?</a:t>
            </a:r>
          </a:p>
          <a:p>
            <a:pPr marL="457200" indent="-457200">
              <a:buAutoNum type="arabicPeriod" startAt="9"/>
            </a:pPr>
            <a:r>
              <a:rPr lang="en-GB" sz="2200" dirty="0"/>
              <a:t>a)Fill in the missing terms:</a:t>
            </a:r>
          </a:p>
          <a:p>
            <a:pPr marL="457200" indent="-457200"/>
            <a:endParaRPr lang="en-GB" sz="1600" dirty="0"/>
          </a:p>
          <a:p>
            <a:pPr marL="457200" indent="-457200"/>
            <a:r>
              <a:rPr lang="en-GB" sz="2200" dirty="0"/>
              <a:t>       The long strands of DNA are made of alternating _____ and ______ sections. Attached to each ______ is one of the four bases. </a:t>
            </a:r>
          </a:p>
          <a:p>
            <a:pPr marL="457200" indent="-457200"/>
            <a:r>
              <a:rPr lang="en-GB" sz="2200" dirty="0"/>
              <a:t>       The DNA polymer is made up of repeating ____________ units. The strands of DNA are held together by _____________ _________.</a:t>
            </a:r>
          </a:p>
          <a:p>
            <a:pPr marL="457200" indent="-457200"/>
            <a:r>
              <a:rPr lang="en-GB" sz="2200" dirty="0"/>
              <a:t>	b) What is the purpose of adding detergent to fruit when trying to extract its DNA?</a:t>
            </a:r>
          </a:p>
          <a:p>
            <a:pPr marL="457200" indent="-457200"/>
            <a:endParaRPr lang="en-GB" sz="2200" dirty="0"/>
          </a:p>
          <a:p>
            <a:pPr marL="457200" indent="-457200"/>
            <a:endParaRPr lang="en-GB" sz="2200" dirty="0"/>
          </a:p>
          <a:p>
            <a:pPr marL="457200" indent="-457200"/>
            <a:endParaRPr lang="en-GB" sz="2400" dirty="0"/>
          </a:p>
          <a:p>
            <a:pPr marL="457200" indent="-457200">
              <a:buAutoNum type="arabicPeriod" startAt="5"/>
            </a:pPr>
            <a:endParaRPr lang="en-GB" sz="2400" dirty="0"/>
          </a:p>
          <a:p>
            <a:pPr marL="457200" indent="-457200">
              <a:buAutoNum type="arabicPeriod" startAt="5"/>
            </a:pPr>
            <a:endParaRPr lang="en-GB" sz="2400" dirty="0"/>
          </a:p>
          <a:p>
            <a:pPr marL="457200" indent="-457200">
              <a:buAutoNum type="arabicPeriod" startAt="5"/>
            </a:pPr>
            <a:endParaRPr lang="en-GB" sz="2400" dirty="0"/>
          </a:p>
          <a:p>
            <a:pPr marL="457200" indent="-457200"/>
            <a:endParaRPr lang="en-GB" sz="2400" dirty="0"/>
          </a:p>
        </p:txBody>
      </p:sp>
      <p:sp>
        <p:nvSpPr>
          <p:cNvPr id="53" name="Rectangle 52"/>
          <p:cNvSpPr/>
          <p:nvPr/>
        </p:nvSpPr>
        <p:spPr>
          <a:xfrm>
            <a:off x="4453217" y="3244334"/>
            <a:ext cx="237566" cy="369332"/>
          </a:xfrm>
          <a:prstGeom prst="rect">
            <a:avLst/>
          </a:prstGeom>
        </p:spPr>
        <p:txBody>
          <a:bodyPr wrap="none">
            <a:spAutoFit/>
          </a:bodyPr>
          <a:lstStyle/>
          <a:p>
            <a:r>
              <a:rPr lang="en-GB" dirty="0"/>
              <a:t> </a:t>
            </a:r>
          </a:p>
        </p:txBody>
      </p:sp>
    </p:spTree>
    <p:extLst>
      <p:ext uri="{BB962C8B-B14F-4D97-AF65-F5344CB8AC3E}">
        <p14:creationId xmlns:p14="http://schemas.microsoft.com/office/powerpoint/2010/main" val="36742461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3855" y="-38372"/>
            <a:ext cx="7812360" cy="587052"/>
          </a:xfrm>
        </p:spPr>
        <p:txBody>
          <a:bodyPr>
            <a:noAutofit/>
          </a:bodyPr>
          <a:lstStyle/>
          <a:p>
            <a:pPr marL="342900" lvl="1" algn="r" defTabSz="342900" rtl="0">
              <a:spcBef>
                <a:spcPct val="20000"/>
              </a:spcBef>
            </a:pPr>
            <a:r>
              <a:rPr lang="en-US" sz="2400" b="1" dirty="0">
                <a:solidFill>
                  <a:schemeClr val="accent6"/>
                </a:solidFill>
              </a:rPr>
              <a:t>Genetics part 2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 ( biology onl</a:t>
            </a:r>
            <a:r>
              <a:rPr lang="en-US" sz="2400" b="1" kern="1200" noProof="0" dirty="0">
                <a:solidFill>
                  <a:schemeClr val="tx1"/>
                </a:solidFill>
                <a:latin typeface="Calibri"/>
                <a:ea typeface=""/>
                <a:cs typeface="News Gothic MT"/>
              </a:rPr>
              <a:t>y)</a:t>
            </a:r>
            <a:endParaRPr kumimoji="0" lang="en-US" sz="24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53" name="Rectangle 52"/>
          <p:cNvSpPr/>
          <p:nvPr/>
        </p:nvSpPr>
        <p:spPr>
          <a:xfrm>
            <a:off x="4453217" y="3244334"/>
            <a:ext cx="237566" cy="369332"/>
          </a:xfrm>
          <a:prstGeom prst="rect">
            <a:avLst/>
          </a:prstGeom>
        </p:spPr>
        <p:txBody>
          <a:bodyPr wrap="none">
            <a:spAutoFit/>
          </a:bodyPr>
          <a:lstStyle/>
          <a:p>
            <a:r>
              <a:rPr lang="en-GB" dirty="0"/>
              <a:t> </a:t>
            </a:r>
          </a:p>
        </p:txBody>
      </p:sp>
      <p:sp>
        <p:nvSpPr>
          <p:cNvPr id="5" name="TextBox 4"/>
          <p:cNvSpPr txBox="1"/>
          <p:nvPr/>
        </p:nvSpPr>
        <p:spPr>
          <a:xfrm>
            <a:off x="179512" y="404664"/>
            <a:ext cx="8784976" cy="5909310"/>
          </a:xfrm>
          <a:prstGeom prst="rect">
            <a:avLst/>
          </a:prstGeom>
          <a:noFill/>
        </p:spPr>
        <p:txBody>
          <a:bodyPr wrap="square" rtlCol="0">
            <a:spAutoFit/>
          </a:bodyPr>
          <a:lstStyle/>
          <a:p>
            <a:endParaRPr lang="en-GB" dirty="0"/>
          </a:p>
          <a:p>
            <a:r>
              <a:rPr lang="en-GB" sz="2400" b="1" u="sng" dirty="0"/>
              <a:t>Higher Tier biology only</a:t>
            </a:r>
          </a:p>
          <a:p>
            <a:r>
              <a:rPr lang="en-GB" sz="2400" dirty="0"/>
              <a:t>11. In the complementary strands of DNA – which base is T always linked to?</a:t>
            </a:r>
          </a:p>
          <a:p>
            <a:r>
              <a:rPr lang="en-GB" sz="2400" dirty="0"/>
              <a:t>12. What type of molecule is RNA polymerase?</a:t>
            </a:r>
          </a:p>
          <a:p>
            <a:r>
              <a:rPr lang="en-GB" sz="2400" dirty="0"/>
              <a:t>13. What is the role of RNA polymerase?</a:t>
            </a:r>
          </a:p>
          <a:p>
            <a:r>
              <a:rPr lang="en-GB" sz="2400" dirty="0"/>
              <a:t>14. Which organelle in the cytoplasm carries out protein synthesis?</a:t>
            </a:r>
          </a:p>
          <a:p>
            <a:r>
              <a:rPr lang="en-GB" sz="2400" dirty="0"/>
              <a:t>15. What do carrier molecules bring to this organelle from the cytoplasm?</a:t>
            </a:r>
          </a:p>
          <a:p>
            <a:r>
              <a:rPr lang="en-GB" sz="2400" dirty="0"/>
              <a:t>16. What is this carrier molecule called?</a:t>
            </a:r>
          </a:p>
          <a:p>
            <a:r>
              <a:rPr lang="en-GB" sz="2400" dirty="0"/>
              <a:t>17. Describe a codon.</a:t>
            </a:r>
          </a:p>
          <a:p>
            <a:r>
              <a:rPr lang="en-GB" sz="2400" dirty="0"/>
              <a:t>18. What happens in protein synthesis once the protein chain is complete?</a:t>
            </a:r>
          </a:p>
          <a:p>
            <a:r>
              <a:rPr lang="en-GB" sz="2400" dirty="0"/>
              <a:t>19. What happens if a mutation codes for a slightly altered enzyme protein with a different shape?</a:t>
            </a:r>
          </a:p>
          <a:p>
            <a:r>
              <a:rPr lang="en-GB" sz="2400" dirty="0"/>
              <a:t>20. What can the non-coding parts of DNA do? </a:t>
            </a:r>
          </a:p>
        </p:txBody>
      </p:sp>
    </p:spTree>
    <p:extLst>
      <p:ext uri="{BB962C8B-B14F-4D97-AF65-F5344CB8AC3E}">
        <p14:creationId xmlns:p14="http://schemas.microsoft.com/office/powerpoint/2010/main" val="36742461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139952" y="704918"/>
            <a:ext cx="4824536" cy="5257800"/>
          </a:xfrm>
          <a:prstGeom prst="rect">
            <a:avLst/>
          </a:prstGeom>
        </p:spPr>
      </p:pic>
      <p:sp>
        <p:nvSpPr>
          <p:cNvPr id="7" name="TextBox 6"/>
          <p:cNvSpPr txBox="1"/>
          <p:nvPr/>
        </p:nvSpPr>
        <p:spPr>
          <a:xfrm>
            <a:off x="251520" y="836712"/>
            <a:ext cx="5472608" cy="3000821"/>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dirty="0"/>
          </a:p>
          <a:p>
            <a:r>
              <a:rPr lang="en-GB" sz="3600" b="1" dirty="0">
                <a:solidFill>
                  <a:schemeClr val="tx1">
                    <a:lumMod val="50000"/>
                    <a:lumOff val="50000"/>
                  </a:schemeClr>
                </a:solidFill>
              </a:rPr>
              <a:t>Genetics</a:t>
            </a:r>
          </a:p>
          <a:p>
            <a:r>
              <a:rPr lang="en-GB" sz="3600" b="1" dirty="0">
                <a:solidFill>
                  <a:schemeClr val="tx1">
                    <a:lumMod val="50000"/>
                    <a:lumOff val="50000"/>
                  </a:schemeClr>
                </a:solidFill>
              </a:rPr>
              <a:t>Part 2 </a:t>
            </a:r>
          </a:p>
          <a:p>
            <a:pPr marL="457200" indent="-457200">
              <a:lnSpc>
                <a:spcPct val="150000"/>
              </a:lnSpc>
            </a:pPr>
            <a:endParaRPr lang="en-GB" dirty="0"/>
          </a:p>
        </p:txBody>
      </p:sp>
      <p:sp>
        <p:nvSpPr>
          <p:cNvPr id="5" name="Rectangle 4"/>
          <p:cNvSpPr/>
          <p:nvPr/>
        </p:nvSpPr>
        <p:spPr>
          <a:xfrm>
            <a:off x="0" y="3573016"/>
            <a:ext cx="4572000" cy="1569660"/>
          </a:xfrm>
          <a:prstGeom prst="rect">
            <a:avLst/>
          </a:prstGeom>
        </p:spPr>
        <p:txBody>
          <a:bodyPr>
            <a:spAutoFit/>
          </a:bodyPr>
          <a:lstStyle/>
          <a:p>
            <a:pPr marL="685800" lvl="1" indent="-342900">
              <a:buFont typeface="Arial" charset="0"/>
              <a:buChar char="•"/>
            </a:pPr>
            <a:r>
              <a:rPr lang="en-US" sz="2400" b="1" dirty="0">
                <a:solidFill>
                  <a:schemeClr val="bg1">
                    <a:lumMod val="50000"/>
                  </a:schemeClr>
                </a:solidFill>
              </a:rPr>
              <a:t>DNA structure </a:t>
            </a:r>
          </a:p>
          <a:p>
            <a:pPr marL="685800" lvl="1" indent="-342900">
              <a:buFont typeface="Arial" charset="0"/>
              <a:buChar char="•"/>
            </a:pPr>
            <a:r>
              <a:rPr lang="en-US" sz="2400" b="1" dirty="0">
                <a:solidFill>
                  <a:schemeClr val="bg1">
                    <a:lumMod val="50000"/>
                  </a:schemeClr>
                </a:solidFill>
              </a:rPr>
              <a:t>DNA and the genome</a:t>
            </a:r>
          </a:p>
          <a:p>
            <a:pPr marL="685800" lvl="1" indent="-342900">
              <a:buFont typeface="Arial" charset="0"/>
              <a:buChar char="•"/>
            </a:pPr>
            <a:r>
              <a:rPr lang="en-US" sz="2400" b="1" dirty="0">
                <a:solidFill>
                  <a:schemeClr val="bg1">
                    <a:lumMod val="50000"/>
                  </a:schemeClr>
                </a:solidFill>
              </a:rPr>
              <a:t>Protein synthesis (biology HT)</a:t>
            </a:r>
          </a:p>
        </p:txBody>
      </p:sp>
    </p:spTree>
    <p:extLst>
      <p:ext uri="{BB962C8B-B14F-4D97-AF65-F5344CB8AC3E}">
        <p14:creationId xmlns:p14="http://schemas.microsoft.com/office/powerpoint/2010/main" val="192154567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3855" y="-169381"/>
            <a:ext cx="7812360" cy="657041"/>
          </a:xfrm>
        </p:spPr>
        <p:txBody>
          <a:bodyPr>
            <a:noAutofit/>
          </a:bodyPr>
          <a:lstStyle/>
          <a:p>
            <a:pPr marL="342900" lvl="1" algn="r" defTabSz="342900" rtl="0">
              <a:spcBef>
                <a:spcPct val="20000"/>
              </a:spcBef>
            </a:pPr>
            <a:r>
              <a:rPr lang="en-US" sz="2400" b="1" dirty="0">
                <a:solidFill>
                  <a:schemeClr val="accent6"/>
                </a:solidFill>
              </a:rPr>
              <a:t>Genetics part 2 – </a:t>
            </a:r>
            <a:r>
              <a:rPr lang="en-US" sz="2400" b="1" kern="1200" dirty="0">
                <a:solidFill>
                  <a:schemeClr val="tx1"/>
                </a:solidFill>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8" name="TextBox 47"/>
          <p:cNvSpPr txBox="1"/>
          <p:nvPr/>
        </p:nvSpPr>
        <p:spPr>
          <a:xfrm>
            <a:off x="179512" y="692696"/>
            <a:ext cx="8568952" cy="5940088"/>
          </a:xfrm>
          <a:prstGeom prst="rect">
            <a:avLst/>
          </a:prstGeom>
          <a:noFill/>
        </p:spPr>
        <p:txBody>
          <a:bodyPr wrap="square" rtlCol="0">
            <a:spAutoFit/>
          </a:bodyPr>
          <a:lstStyle/>
          <a:p>
            <a:pPr marL="457200" indent="-457200">
              <a:buAutoNum type="arabicPeriod"/>
            </a:pPr>
            <a:r>
              <a:rPr lang="en-GB" sz="2000" dirty="0"/>
              <a:t>What is the definition of a polymer?</a:t>
            </a:r>
          </a:p>
          <a:p>
            <a:pPr marL="457200" indent="-457200"/>
            <a:r>
              <a:rPr lang="en-GB" sz="2000" dirty="0"/>
              <a:t>	</a:t>
            </a:r>
            <a:r>
              <a:rPr lang="en-GB" sz="2000" dirty="0">
                <a:solidFill>
                  <a:prstClr val="black"/>
                </a:solidFill>
              </a:rPr>
              <a:t> </a:t>
            </a:r>
            <a:r>
              <a:rPr lang="en-GB" sz="2000" b="1" i="1" dirty="0">
                <a:solidFill>
                  <a:srgbClr val="00B050"/>
                </a:solidFill>
              </a:rPr>
              <a:t>A polymer is a large molecule made from many smaller molecules called monomers</a:t>
            </a:r>
          </a:p>
          <a:p>
            <a:pPr marL="457200" indent="-457200"/>
            <a:r>
              <a:rPr lang="en-GB" sz="2000" dirty="0"/>
              <a:t>2.	Name the shape which best describes the DNA polymer. </a:t>
            </a:r>
          </a:p>
          <a:p>
            <a:pPr marL="457200" indent="-457200"/>
            <a:r>
              <a:rPr lang="en-GB" sz="2000" dirty="0"/>
              <a:t>	</a:t>
            </a:r>
            <a:r>
              <a:rPr lang="en-GB" sz="2000" b="1" i="1" dirty="0">
                <a:solidFill>
                  <a:srgbClr val="00B050"/>
                </a:solidFill>
              </a:rPr>
              <a:t>Double helix</a:t>
            </a:r>
          </a:p>
          <a:p>
            <a:pPr marL="457200" indent="-457200"/>
            <a:r>
              <a:rPr lang="en-GB" sz="2000" dirty="0"/>
              <a:t>3.	How is DNA organised inside the cell nucleus?</a:t>
            </a:r>
          </a:p>
          <a:p>
            <a:pPr marL="457200" indent="-457200"/>
            <a:r>
              <a:rPr lang="en-GB" sz="2000" dirty="0"/>
              <a:t>	</a:t>
            </a:r>
            <a:r>
              <a:rPr lang="en-GB" sz="2000" b="1" i="1" dirty="0">
                <a:solidFill>
                  <a:srgbClr val="00B050"/>
                </a:solidFill>
              </a:rPr>
              <a:t>Arranged in chromosomes</a:t>
            </a:r>
          </a:p>
          <a:p>
            <a:pPr marL="457200" indent="-457200"/>
            <a:r>
              <a:rPr lang="en-GB" sz="2000" dirty="0"/>
              <a:t>4.     Which is larger, a chromosome or a gene?  </a:t>
            </a:r>
            <a:r>
              <a:rPr lang="en-GB" sz="2000" b="1" i="1" dirty="0">
                <a:solidFill>
                  <a:srgbClr val="00B050"/>
                </a:solidFill>
              </a:rPr>
              <a:t>Chromosome</a:t>
            </a:r>
          </a:p>
          <a:p>
            <a:pPr marL="457200" indent="-457200"/>
            <a:r>
              <a:rPr lang="en-GB" sz="2000" dirty="0"/>
              <a:t>5.	What does a gene code for? </a:t>
            </a:r>
            <a:r>
              <a:rPr lang="en-GB" sz="2000" b="1" i="1" dirty="0">
                <a:solidFill>
                  <a:srgbClr val="00B050"/>
                </a:solidFill>
              </a:rPr>
              <a:t>A particular sequence of amino acids</a:t>
            </a:r>
          </a:p>
          <a:p>
            <a:pPr marL="457200" indent="-457200"/>
            <a:r>
              <a:rPr lang="en-GB" sz="2000" dirty="0"/>
              <a:t>6.  	Where would you find a nucleotide?</a:t>
            </a:r>
            <a:r>
              <a:rPr lang="en-GB" sz="2000" b="1" i="1" dirty="0">
                <a:solidFill>
                  <a:srgbClr val="00B050"/>
                </a:solidFill>
              </a:rPr>
              <a:t> DNA</a:t>
            </a:r>
          </a:p>
          <a:p>
            <a:pPr marL="457200" indent="-457200"/>
            <a:r>
              <a:rPr lang="en-GB" sz="2000" dirty="0"/>
              <a:t>7. 	What does a nucleotide consist of? </a:t>
            </a:r>
            <a:r>
              <a:rPr lang="en-GB" sz="2000" b="1" i="1" dirty="0">
                <a:solidFill>
                  <a:srgbClr val="00B050"/>
                </a:solidFill>
              </a:rPr>
              <a:t> Common sugar, phosphate group, base</a:t>
            </a:r>
            <a:endParaRPr lang="en-GB" sz="2000" dirty="0"/>
          </a:p>
          <a:p>
            <a:pPr marL="457200" indent="-457200"/>
            <a:r>
              <a:rPr lang="en-GB" sz="2000" dirty="0"/>
              <a:t>8. 	What are the symbols of the 4 bases found in DNA? </a:t>
            </a:r>
            <a:r>
              <a:rPr lang="en-GB" sz="2000" b="1" i="1" dirty="0">
                <a:solidFill>
                  <a:srgbClr val="00B050"/>
                </a:solidFill>
              </a:rPr>
              <a:t>A T C G</a:t>
            </a:r>
            <a:endParaRPr lang="en-GB" sz="2000" dirty="0"/>
          </a:p>
          <a:p>
            <a:pPr marL="457200" indent="-457200">
              <a:buAutoNum type="arabicPeriod" startAt="9"/>
            </a:pPr>
            <a:r>
              <a:rPr lang="en-GB" sz="2000" dirty="0"/>
              <a:t>What does the code for an amino acid consist of? </a:t>
            </a:r>
            <a:r>
              <a:rPr lang="en-GB" sz="2000" b="1" i="1" dirty="0">
                <a:solidFill>
                  <a:srgbClr val="00B050"/>
                </a:solidFill>
              </a:rPr>
              <a:t>A sequence of three bases</a:t>
            </a:r>
          </a:p>
          <a:p>
            <a:pPr marL="457200" indent="-457200"/>
            <a:r>
              <a:rPr lang="en-GB" sz="2000" dirty="0"/>
              <a:t>10a.Fill in the missing terms:</a:t>
            </a:r>
          </a:p>
          <a:p>
            <a:r>
              <a:rPr lang="en-GB" sz="2000" dirty="0"/>
              <a:t> 	The long strands of DNA are made of alternating </a:t>
            </a:r>
            <a:r>
              <a:rPr lang="en-GB" sz="2000" b="1" i="1" dirty="0">
                <a:solidFill>
                  <a:srgbClr val="00B050"/>
                </a:solidFill>
              </a:rPr>
              <a:t>__sugar___</a:t>
            </a:r>
            <a:r>
              <a:rPr lang="en-GB" sz="2000" dirty="0"/>
              <a:t> and 	__</a:t>
            </a:r>
            <a:r>
              <a:rPr lang="en-GB" sz="2000" b="1" i="1" dirty="0">
                <a:solidFill>
                  <a:srgbClr val="00B050"/>
                </a:solidFill>
              </a:rPr>
              <a:t>phosphate</a:t>
            </a:r>
            <a:r>
              <a:rPr lang="en-GB" sz="2000" dirty="0"/>
              <a:t>____    sections. Attached to each </a:t>
            </a:r>
            <a:r>
              <a:rPr lang="en-GB" sz="2000" b="1" i="1" dirty="0">
                <a:solidFill>
                  <a:srgbClr val="00B050"/>
                </a:solidFill>
              </a:rPr>
              <a:t>__sugar____</a:t>
            </a:r>
            <a:r>
              <a:rPr lang="en-GB" sz="2000" dirty="0"/>
              <a:t> is one of 	the four bases. </a:t>
            </a:r>
          </a:p>
          <a:p>
            <a:r>
              <a:rPr lang="en-GB" sz="2000" dirty="0"/>
              <a:t>       	The DNA polymer is made up of repeating </a:t>
            </a:r>
            <a:r>
              <a:rPr lang="en-GB" sz="2000" b="1" i="1" dirty="0">
                <a:solidFill>
                  <a:srgbClr val="00B050"/>
                </a:solidFill>
              </a:rPr>
              <a:t>_____nucleotide</a:t>
            </a:r>
            <a:r>
              <a:rPr lang="en-GB" sz="2000" b="1" dirty="0">
                <a:solidFill>
                  <a:srgbClr val="00B050"/>
                </a:solidFill>
              </a:rPr>
              <a:t>_______</a:t>
            </a:r>
            <a:r>
              <a:rPr lang="en-GB" sz="2000" dirty="0"/>
              <a:t> 	units.  The strands of DNA are held together by </a:t>
            </a:r>
            <a:r>
              <a:rPr lang="en-GB" sz="2000" b="1" i="1" dirty="0">
                <a:solidFill>
                  <a:srgbClr val="00B050"/>
                </a:solidFill>
              </a:rPr>
              <a:t>__hydrogen _bonds.</a:t>
            </a:r>
            <a:endParaRPr lang="en-GB" sz="2000" dirty="0"/>
          </a:p>
        </p:txBody>
      </p:sp>
      <p:sp>
        <p:nvSpPr>
          <p:cNvPr id="53" name="Rectangle 52"/>
          <p:cNvSpPr/>
          <p:nvPr/>
        </p:nvSpPr>
        <p:spPr>
          <a:xfrm>
            <a:off x="4453217" y="3244334"/>
            <a:ext cx="237566" cy="369332"/>
          </a:xfrm>
          <a:prstGeom prst="rect">
            <a:avLst/>
          </a:prstGeom>
        </p:spPr>
        <p:txBody>
          <a:bodyPr wrap="none">
            <a:spAutoFit/>
          </a:bodyPr>
          <a:lstStyle/>
          <a:p>
            <a:r>
              <a:rPr lang="en-GB" dirty="0"/>
              <a:t> </a:t>
            </a:r>
          </a:p>
        </p:txBody>
      </p:sp>
    </p:spTree>
    <p:extLst>
      <p:ext uri="{BB962C8B-B14F-4D97-AF65-F5344CB8AC3E}">
        <p14:creationId xmlns:p14="http://schemas.microsoft.com/office/powerpoint/2010/main" val="36742461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3855" y="-38372"/>
            <a:ext cx="7812360" cy="587052"/>
          </a:xfrm>
        </p:spPr>
        <p:txBody>
          <a:bodyPr>
            <a:noAutofit/>
          </a:bodyPr>
          <a:lstStyle/>
          <a:p>
            <a:pPr marL="342900" lvl="1" algn="r" defTabSz="342900" rtl="0">
              <a:spcBef>
                <a:spcPct val="20000"/>
              </a:spcBef>
            </a:pPr>
            <a:r>
              <a:rPr lang="en-US" sz="2400" b="1" dirty="0">
                <a:solidFill>
                  <a:schemeClr val="accent6"/>
                </a:solidFill>
              </a:rPr>
              <a:t>Genetics part 2 – </a:t>
            </a:r>
            <a:r>
              <a:rPr lang="en-US" sz="2400" b="1" kern="1200" dirty="0">
                <a:solidFill>
                  <a:schemeClr val="tx1"/>
                </a:solidFill>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 </a:t>
            </a:r>
          </a:p>
        </p:txBody>
      </p:sp>
      <p:sp>
        <p:nvSpPr>
          <p:cNvPr id="53" name="Rectangle 52"/>
          <p:cNvSpPr/>
          <p:nvPr/>
        </p:nvSpPr>
        <p:spPr>
          <a:xfrm>
            <a:off x="4453217" y="3244334"/>
            <a:ext cx="237566" cy="369332"/>
          </a:xfrm>
          <a:prstGeom prst="rect">
            <a:avLst/>
          </a:prstGeom>
        </p:spPr>
        <p:txBody>
          <a:bodyPr wrap="none">
            <a:spAutoFit/>
          </a:bodyPr>
          <a:lstStyle/>
          <a:p>
            <a:r>
              <a:rPr lang="en-GB" dirty="0"/>
              <a:t> </a:t>
            </a:r>
          </a:p>
        </p:txBody>
      </p:sp>
      <p:sp>
        <p:nvSpPr>
          <p:cNvPr id="5" name="TextBox 4"/>
          <p:cNvSpPr txBox="1"/>
          <p:nvPr/>
        </p:nvSpPr>
        <p:spPr>
          <a:xfrm>
            <a:off x="179512" y="620688"/>
            <a:ext cx="8784976" cy="6401753"/>
          </a:xfrm>
          <a:prstGeom prst="rect">
            <a:avLst/>
          </a:prstGeom>
          <a:noFill/>
        </p:spPr>
        <p:txBody>
          <a:bodyPr wrap="square" rtlCol="0">
            <a:spAutoFit/>
          </a:bodyPr>
          <a:lstStyle/>
          <a:p>
            <a:endParaRPr lang="en-GB" b="1" u="sng" dirty="0"/>
          </a:p>
          <a:p>
            <a:endParaRPr lang="en-GB" b="1" u="sng" dirty="0"/>
          </a:p>
          <a:p>
            <a:r>
              <a:rPr lang="en-GB" b="1" u="sng" dirty="0"/>
              <a:t>Higher Tier biology only</a:t>
            </a:r>
          </a:p>
          <a:p>
            <a:r>
              <a:rPr lang="en-GB" dirty="0"/>
              <a:t>11. In the complementary strands of DNA – which base is T always linked to?</a:t>
            </a:r>
            <a:r>
              <a:rPr lang="en-GB" b="1" i="1" dirty="0">
                <a:solidFill>
                  <a:srgbClr val="00B050"/>
                </a:solidFill>
              </a:rPr>
              <a:t> A</a:t>
            </a:r>
          </a:p>
          <a:p>
            <a:r>
              <a:rPr lang="en-GB" dirty="0"/>
              <a:t>12. What type of molecule is RNA polymerase?</a:t>
            </a:r>
          </a:p>
          <a:p>
            <a:r>
              <a:rPr lang="en-GB" b="1" i="1" dirty="0">
                <a:solidFill>
                  <a:srgbClr val="00B050"/>
                </a:solidFill>
              </a:rPr>
              <a:t>       	Enzyme or protein or polymer</a:t>
            </a:r>
          </a:p>
          <a:p>
            <a:r>
              <a:rPr lang="en-GB" dirty="0"/>
              <a:t>13. What is the role of RNA polymerase?</a:t>
            </a:r>
          </a:p>
          <a:p>
            <a:r>
              <a:rPr lang="en-GB" b="1" i="1" dirty="0">
                <a:solidFill>
                  <a:srgbClr val="00B050"/>
                </a:solidFill>
              </a:rPr>
              <a:t>	To bind to non-coding DNA in front of the gene and produce a complementary 	mRNA  strand from the coding DNA of the gene.</a:t>
            </a:r>
            <a:endParaRPr lang="en-GB" dirty="0"/>
          </a:p>
          <a:p>
            <a:r>
              <a:rPr lang="en-GB" dirty="0"/>
              <a:t>14. Which organelle in the cytoplasm carries out protein synthesis? </a:t>
            </a:r>
            <a:r>
              <a:rPr lang="en-GB" b="1" i="1" dirty="0">
                <a:solidFill>
                  <a:srgbClr val="00B050"/>
                </a:solidFill>
              </a:rPr>
              <a:t>Ribosome</a:t>
            </a:r>
            <a:endParaRPr lang="en-GB" dirty="0">
              <a:solidFill>
                <a:srgbClr val="00B050"/>
              </a:solidFill>
            </a:endParaRPr>
          </a:p>
          <a:p>
            <a:r>
              <a:rPr lang="en-GB" dirty="0"/>
              <a:t>15. What do carrier molecules bring to this organelle from the cytoplasm? </a:t>
            </a:r>
            <a:r>
              <a:rPr lang="en-GB" b="1" i="1" dirty="0">
                <a:solidFill>
                  <a:srgbClr val="00B050"/>
                </a:solidFill>
              </a:rPr>
              <a:t>Amino acids</a:t>
            </a:r>
          </a:p>
          <a:p>
            <a:r>
              <a:rPr lang="en-GB" dirty="0"/>
              <a:t>16. What is this carrier molecule called? </a:t>
            </a:r>
            <a:r>
              <a:rPr lang="en-GB" b="1" i="1" dirty="0">
                <a:solidFill>
                  <a:srgbClr val="00B050"/>
                </a:solidFill>
              </a:rPr>
              <a:t>tRNA or transfer RNA</a:t>
            </a:r>
          </a:p>
          <a:p>
            <a:r>
              <a:rPr lang="en-GB" dirty="0"/>
              <a:t>17. Describe a codon</a:t>
            </a:r>
          </a:p>
          <a:p>
            <a:r>
              <a:rPr lang="en-GB" b="1" i="1" dirty="0">
                <a:solidFill>
                  <a:srgbClr val="00B050"/>
                </a:solidFill>
              </a:rPr>
              <a:t>	A group of 3 nucleotides or bases which specifies the genetic code to synthesize a 	particular amino acid.</a:t>
            </a:r>
            <a:endParaRPr lang="en-GB" dirty="0"/>
          </a:p>
          <a:p>
            <a:r>
              <a:rPr lang="en-GB" dirty="0"/>
              <a:t>18. What happens in protein synthesis once the protein chain is complete?</a:t>
            </a:r>
          </a:p>
          <a:p>
            <a:r>
              <a:rPr lang="en-GB" dirty="0"/>
              <a:t>	 </a:t>
            </a:r>
            <a:r>
              <a:rPr lang="en-GB" b="1" i="1" dirty="0">
                <a:solidFill>
                  <a:srgbClr val="00B050"/>
                </a:solidFill>
              </a:rPr>
              <a:t>The protein folds up into a unique shape.</a:t>
            </a:r>
            <a:endParaRPr lang="en-GB" dirty="0"/>
          </a:p>
          <a:p>
            <a:r>
              <a:rPr lang="en-GB" dirty="0"/>
              <a:t>19. What happens if a mutation codes for a slightly altered enzyme protein with a different</a:t>
            </a:r>
          </a:p>
          <a:p>
            <a:r>
              <a:rPr lang="en-GB" dirty="0"/>
              <a:t>       shape? </a:t>
            </a:r>
            <a:r>
              <a:rPr lang="en-GB" b="1" i="1" dirty="0">
                <a:solidFill>
                  <a:srgbClr val="00B050"/>
                </a:solidFill>
              </a:rPr>
              <a:t>An enzyme may no longer fit the substrate binding site .</a:t>
            </a:r>
          </a:p>
          <a:p>
            <a:r>
              <a:rPr lang="en-GB" dirty="0"/>
              <a:t>20. What can non-coding parts of DNA do? </a:t>
            </a:r>
            <a:r>
              <a:rPr lang="en-GB" b="1" i="1" dirty="0">
                <a:solidFill>
                  <a:srgbClr val="00B050"/>
                </a:solidFill>
              </a:rPr>
              <a:t>Switch genes on or off and affect how genes are</a:t>
            </a:r>
          </a:p>
          <a:p>
            <a:r>
              <a:rPr lang="en-GB" b="1" i="1" dirty="0">
                <a:solidFill>
                  <a:srgbClr val="00B050"/>
                </a:solidFill>
              </a:rPr>
              <a:t>       expressed- the phenotype.</a:t>
            </a:r>
          </a:p>
          <a:p>
            <a:endParaRPr lang="en-GB" dirty="0"/>
          </a:p>
        </p:txBody>
      </p:sp>
      <p:sp>
        <p:nvSpPr>
          <p:cNvPr id="6" name="Rectangle 5"/>
          <p:cNvSpPr/>
          <p:nvPr/>
        </p:nvSpPr>
        <p:spPr>
          <a:xfrm>
            <a:off x="179512" y="620688"/>
            <a:ext cx="8640960" cy="646331"/>
          </a:xfrm>
          <a:prstGeom prst="rect">
            <a:avLst/>
          </a:prstGeom>
        </p:spPr>
        <p:txBody>
          <a:bodyPr wrap="square">
            <a:spAutoFit/>
          </a:bodyPr>
          <a:lstStyle/>
          <a:p>
            <a:r>
              <a:rPr lang="en-GB" dirty="0"/>
              <a:t>10b.What is the purpose of adding detergent to fruit when trying to extract its DNA? </a:t>
            </a:r>
          </a:p>
          <a:p>
            <a:r>
              <a:rPr lang="en-GB" dirty="0"/>
              <a:t>	</a:t>
            </a:r>
            <a:r>
              <a:rPr lang="en-GB" b="1" i="1" dirty="0">
                <a:solidFill>
                  <a:srgbClr val="00B050"/>
                </a:solidFill>
              </a:rPr>
              <a:t>To break down cell membranes and release the DNA.</a:t>
            </a:r>
          </a:p>
        </p:txBody>
      </p:sp>
    </p:spTree>
    <p:extLst>
      <p:ext uri="{BB962C8B-B14F-4D97-AF65-F5344CB8AC3E}">
        <p14:creationId xmlns:p14="http://schemas.microsoft.com/office/powerpoint/2010/main" val="36742461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980728"/>
            <a:ext cx="4499992" cy="5632311"/>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r>
              <a:rPr lang="en-GB" sz="3600" b="1" dirty="0">
                <a:solidFill>
                  <a:schemeClr val="tx1">
                    <a:lumMod val="50000"/>
                    <a:lumOff val="50000"/>
                  </a:schemeClr>
                </a:solidFill>
              </a:rPr>
              <a:t>Genetics</a:t>
            </a:r>
          </a:p>
          <a:p>
            <a:r>
              <a:rPr lang="en-GB" sz="3600" b="1" dirty="0">
                <a:solidFill>
                  <a:schemeClr val="tx1">
                    <a:lumMod val="50000"/>
                    <a:lumOff val="50000"/>
                  </a:schemeClr>
                </a:solidFill>
              </a:rPr>
              <a:t>Part 3 </a:t>
            </a:r>
          </a:p>
          <a:p>
            <a:pPr marL="685800" lvl="1" indent="-342900">
              <a:buFont typeface="Arial" charset="0"/>
              <a:buChar char="•"/>
            </a:pPr>
            <a:r>
              <a:rPr lang="en-US" sz="2400" b="1" dirty="0">
                <a:solidFill>
                  <a:schemeClr val="bg1">
                    <a:lumMod val="50000"/>
                  </a:schemeClr>
                </a:solidFill>
              </a:rPr>
              <a:t>The work of Mendel (biology)</a:t>
            </a:r>
          </a:p>
          <a:p>
            <a:pPr marL="685800" lvl="1" indent="-342900">
              <a:buFont typeface="Arial" charset="0"/>
              <a:buChar char="•"/>
            </a:pPr>
            <a:r>
              <a:rPr lang="en-US" sz="2400" b="1" dirty="0">
                <a:solidFill>
                  <a:schemeClr val="bg1">
                    <a:lumMod val="50000"/>
                  </a:schemeClr>
                </a:solidFill>
              </a:rPr>
              <a:t>Genetic inheritance</a:t>
            </a:r>
          </a:p>
          <a:p>
            <a:pPr marL="685800" lvl="1" indent="-342900">
              <a:buFont typeface="Arial" charset="0"/>
              <a:buChar char="•"/>
            </a:pPr>
            <a:r>
              <a:rPr lang="en-US" sz="2400" b="1" dirty="0">
                <a:solidFill>
                  <a:schemeClr val="bg1">
                    <a:lumMod val="50000"/>
                  </a:schemeClr>
                </a:solidFill>
              </a:rPr>
              <a:t>Sex determination</a:t>
            </a:r>
          </a:p>
          <a:p>
            <a:pPr marL="685800" lvl="1" indent="-342900">
              <a:buFont typeface="Arial" charset="0"/>
              <a:buChar char="•"/>
            </a:pPr>
            <a:r>
              <a:rPr lang="en-US" sz="2400" b="1" dirty="0">
                <a:solidFill>
                  <a:schemeClr val="bg1">
                    <a:lumMod val="50000"/>
                  </a:schemeClr>
                </a:solidFill>
              </a:rPr>
              <a:t>ABO blood group inheritance</a:t>
            </a:r>
          </a:p>
        </p:txBody>
      </p:sp>
      <p:pic>
        <p:nvPicPr>
          <p:cNvPr id="6" name="Picture 5"/>
          <p:cNvPicPr>
            <a:picLocks noChangeAspect="1"/>
          </p:cNvPicPr>
          <p:nvPr/>
        </p:nvPicPr>
        <p:blipFill>
          <a:blip r:embed="rId3" cstate="print">
            <a:clrChange>
              <a:clrFrom>
                <a:srgbClr val="FFFFFF"/>
              </a:clrFrom>
              <a:clrTo>
                <a:srgbClr val="FFFFFF">
                  <a:alpha val="0"/>
                </a:srgbClr>
              </a:clrTo>
            </a:clrChange>
          </a:blip>
          <a:stretch>
            <a:fillRect/>
          </a:stretch>
        </p:blipFill>
        <p:spPr>
          <a:xfrm>
            <a:off x="3347864" y="188640"/>
            <a:ext cx="6552728" cy="6525344"/>
          </a:xfrm>
          <a:prstGeom prst="rect">
            <a:avLst/>
          </a:prstGeom>
        </p:spPr>
      </p:pic>
    </p:spTree>
    <p:extLst>
      <p:ext uri="{BB962C8B-B14F-4D97-AF65-F5344CB8AC3E}">
        <p14:creationId xmlns:p14="http://schemas.microsoft.com/office/powerpoint/2010/main" val="1386293317"/>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9512" y="692696"/>
            <a:ext cx="5184576" cy="5544616"/>
          </a:xfrm>
        </p:spPr>
        <p:txBody>
          <a:bodyPr>
            <a:noAutofit/>
          </a:bodyPr>
          <a:lstStyle/>
          <a:p>
            <a:r>
              <a:rPr lang="en-GB" dirty="0">
                <a:solidFill>
                  <a:schemeClr val="tx1"/>
                </a:solidFill>
                <a:latin typeface="+mn-lt"/>
              </a:rPr>
              <a:t>Gregor</a:t>
            </a:r>
            <a:r>
              <a:rPr lang="en-GB" b="1" dirty="0">
                <a:solidFill>
                  <a:schemeClr val="accent6">
                    <a:lumMod val="75000"/>
                  </a:schemeClr>
                </a:solidFill>
                <a:latin typeface="+mn-lt"/>
              </a:rPr>
              <a:t> Mendel </a:t>
            </a:r>
            <a:r>
              <a:rPr lang="en-GB" dirty="0">
                <a:solidFill>
                  <a:schemeClr val="tx1"/>
                </a:solidFill>
                <a:latin typeface="+mn-lt"/>
              </a:rPr>
              <a:t>was an Austrian Monk who was trained in mathematics and natural history. Whilst working in the monastery gardens, he studied the </a:t>
            </a:r>
            <a:r>
              <a:rPr lang="en-GB" b="1" dirty="0">
                <a:solidFill>
                  <a:schemeClr val="accent6">
                    <a:lumMod val="75000"/>
                  </a:schemeClr>
                </a:solidFill>
                <a:latin typeface="+mn-lt"/>
              </a:rPr>
              <a:t>inheritance</a:t>
            </a:r>
            <a:r>
              <a:rPr lang="en-GB" dirty="0">
                <a:solidFill>
                  <a:schemeClr val="tx1"/>
                </a:solidFill>
                <a:latin typeface="+mn-lt"/>
              </a:rPr>
              <a:t> of </a:t>
            </a:r>
            <a:r>
              <a:rPr lang="en-GB" b="1" dirty="0">
                <a:solidFill>
                  <a:schemeClr val="accent6">
                    <a:lumMod val="75000"/>
                  </a:schemeClr>
                </a:solidFill>
                <a:latin typeface="+mn-lt"/>
              </a:rPr>
              <a:t>different characteristics </a:t>
            </a:r>
            <a:r>
              <a:rPr lang="en-GB" dirty="0">
                <a:solidFill>
                  <a:schemeClr val="tx1"/>
                </a:solidFill>
                <a:latin typeface="+mn-lt"/>
              </a:rPr>
              <a:t>in </a:t>
            </a:r>
            <a:r>
              <a:rPr lang="en-GB" b="1" dirty="0">
                <a:solidFill>
                  <a:schemeClr val="accent6">
                    <a:lumMod val="75000"/>
                  </a:schemeClr>
                </a:solidFill>
                <a:latin typeface="+mn-lt"/>
              </a:rPr>
              <a:t>pea plants</a:t>
            </a:r>
            <a:r>
              <a:rPr lang="en-GB" dirty="0">
                <a:solidFill>
                  <a:schemeClr val="tx1"/>
                </a:solidFill>
                <a:latin typeface="+mn-lt"/>
              </a:rPr>
              <a:t>. </a:t>
            </a:r>
          </a:p>
          <a:p>
            <a:r>
              <a:rPr lang="en-GB" dirty="0">
                <a:solidFill>
                  <a:schemeClr val="tx1"/>
                </a:solidFill>
                <a:latin typeface="+mn-lt"/>
              </a:rPr>
              <a:t>Mendel observed that if he </a:t>
            </a:r>
            <a:r>
              <a:rPr lang="en-GB" b="1" dirty="0">
                <a:solidFill>
                  <a:schemeClr val="accent6">
                    <a:lumMod val="75000"/>
                  </a:schemeClr>
                </a:solidFill>
                <a:latin typeface="+mn-lt"/>
              </a:rPr>
              <a:t>cross bred red</a:t>
            </a:r>
            <a:r>
              <a:rPr lang="en-GB" dirty="0">
                <a:solidFill>
                  <a:schemeClr val="tx1"/>
                </a:solidFill>
                <a:latin typeface="+mn-lt"/>
              </a:rPr>
              <a:t> flowering plants with </a:t>
            </a:r>
            <a:r>
              <a:rPr lang="en-GB" b="1" dirty="0">
                <a:solidFill>
                  <a:schemeClr val="accent6">
                    <a:lumMod val="75000"/>
                  </a:schemeClr>
                </a:solidFill>
                <a:latin typeface="+mn-lt"/>
              </a:rPr>
              <a:t>white</a:t>
            </a:r>
            <a:r>
              <a:rPr lang="en-GB" dirty="0">
                <a:solidFill>
                  <a:schemeClr val="tx1"/>
                </a:solidFill>
                <a:latin typeface="+mn-lt"/>
              </a:rPr>
              <a:t> flowering plants, the majority of the </a:t>
            </a:r>
            <a:r>
              <a:rPr lang="en-GB" b="1" dirty="0">
                <a:solidFill>
                  <a:schemeClr val="accent6">
                    <a:lumMod val="75000"/>
                  </a:schemeClr>
                </a:solidFill>
                <a:latin typeface="+mn-lt"/>
              </a:rPr>
              <a:t>offspring </a:t>
            </a:r>
            <a:r>
              <a:rPr lang="en-GB" dirty="0">
                <a:solidFill>
                  <a:schemeClr val="tx1"/>
                </a:solidFill>
                <a:latin typeface="+mn-lt"/>
              </a:rPr>
              <a:t>had red flowers but some were white.</a:t>
            </a:r>
          </a:p>
          <a:p>
            <a:r>
              <a:rPr lang="en-GB" dirty="0">
                <a:solidFill>
                  <a:schemeClr val="tx1"/>
                </a:solidFill>
                <a:latin typeface="+mn-lt"/>
              </a:rPr>
              <a:t>He also cross bred </a:t>
            </a:r>
            <a:r>
              <a:rPr lang="en-GB" b="1" dirty="0">
                <a:solidFill>
                  <a:schemeClr val="accent6">
                    <a:lumMod val="75000"/>
                  </a:schemeClr>
                </a:solidFill>
                <a:latin typeface="+mn-lt"/>
              </a:rPr>
              <a:t>tall</a:t>
            </a:r>
            <a:r>
              <a:rPr lang="en-GB" dirty="0">
                <a:solidFill>
                  <a:schemeClr val="tx1"/>
                </a:solidFill>
                <a:latin typeface="+mn-lt"/>
              </a:rPr>
              <a:t> plants with </a:t>
            </a:r>
            <a:r>
              <a:rPr lang="en-GB" b="1" dirty="0">
                <a:solidFill>
                  <a:schemeClr val="accent6">
                    <a:lumMod val="75000"/>
                  </a:schemeClr>
                </a:solidFill>
                <a:latin typeface="+mn-lt"/>
              </a:rPr>
              <a:t>short </a:t>
            </a:r>
            <a:r>
              <a:rPr lang="en-GB" dirty="0">
                <a:solidFill>
                  <a:schemeClr val="tx1"/>
                </a:solidFill>
                <a:latin typeface="+mn-lt"/>
              </a:rPr>
              <a:t>plants, </a:t>
            </a:r>
            <a:r>
              <a:rPr lang="en-GB" b="1" dirty="0">
                <a:solidFill>
                  <a:schemeClr val="accent6">
                    <a:lumMod val="75000"/>
                  </a:schemeClr>
                </a:solidFill>
                <a:latin typeface="+mn-lt"/>
              </a:rPr>
              <a:t>green</a:t>
            </a:r>
            <a:r>
              <a:rPr lang="en-GB" dirty="0">
                <a:solidFill>
                  <a:schemeClr val="tx1"/>
                </a:solidFill>
                <a:latin typeface="+mn-lt"/>
              </a:rPr>
              <a:t> and </a:t>
            </a:r>
            <a:r>
              <a:rPr lang="en-GB" b="1" dirty="0">
                <a:solidFill>
                  <a:schemeClr val="accent6">
                    <a:lumMod val="75000"/>
                  </a:schemeClr>
                </a:solidFill>
                <a:latin typeface="+mn-lt"/>
              </a:rPr>
              <a:t>yellow</a:t>
            </a:r>
            <a:r>
              <a:rPr lang="en-GB" dirty="0">
                <a:solidFill>
                  <a:schemeClr val="tx1"/>
                </a:solidFill>
                <a:latin typeface="+mn-lt"/>
              </a:rPr>
              <a:t> peas, </a:t>
            </a:r>
            <a:r>
              <a:rPr lang="en-GB" b="1" dirty="0">
                <a:solidFill>
                  <a:schemeClr val="accent6">
                    <a:lumMod val="75000"/>
                  </a:schemeClr>
                </a:solidFill>
                <a:latin typeface="+mn-lt"/>
              </a:rPr>
              <a:t>wrinkled</a:t>
            </a:r>
            <a:r>
              <a:rPr lang="en-GB" dirty="0">
                <a:solidFill>
                  <a:schemeClr val="tx1"/>
                </a:solidFill>
                <a:latin typeface="+mn-lt"/>
              </a:rPr>
              <a:t>  and </a:t>
            </a:r>
            <a:r>
              <a:rPr lang="en-GB" b="1" dirty="0">
                <a:solidFill>
                  <a:srgbClr val="CC6600"/>
                </a:solidFill>
                <a:latin typeface="+mn-lt"/>
              </a:rPr>
              <a:t>s</a:t>
            </a:r>
            <a:r>
              <a:rPr lang="en-GB" b="1" dirty="0">
                <a:solidFill>
                  <a:schemeClr val="accent6">
                    <a:lumMod val="75000"/>
                  </a:schemeClr>
                </a:solidFill>
                <a:latin typeface="+mn-lt"/>
              </a:rPr>
              <a:t>mooth</a:t>
            </a:r>
            <a:r>
              <a:rPr lang="en-GB" dirty="0">
                <a:solidFill>
                  <a:schemeClr val="tx1"/>
                </a:solidFill>
                <a:latin typeface="+mn-lt"/>
              </a:rPr>
              <a:t> peas and concluded there was a </a:t>
            </a:r>
            <a:r>
              <a:rPr lang="en-GB" b="1" dirty="0">
                <a:solidFill>
                  <a:schemeClr val="accent6">
                    <a:lumMod val="75000"/>
                  </a:schemeClr>
                </a:solidFill>
                <a:latin typeface="+mn-lt"/>
              </a:rPr>
              <a:t>predictable pattern of results</a:t>
            </a:r>
            <a:r>
              <a:rPr lang="en-GB" dirty="0">
                <a:solidFill>
                  <a:schemeClr val="tx1"/>
                </a:solidFill>
                <a:latin typeface="+mn-lt"/>
              </a:rPr>
              <a:t>.</a:t>
            </a:r>
          </a:p>
          <a:p>
            <a:endParaRPr lang="en-GB" dirty="0">
              <a:solidFill>
                <a:schemeClr val="tx1"/>
              </a:solidFill>
              <a:latin typeface="+mn-lt"/>
            </a:endParaRPr>
          </a:p>
        </p:txBody>
      </p:sp>
      <p:pic>
        <p:nvPicPr>
          <p:cNvPr id="1026" name="Picture 2"/>
          <p:cNvPicPr>
            <a:picLocks noChangeAspect="1" noChangeArrowheads="1"/>
          </p:cNvPicPr>
          <p:nvPr/>
        </p:nvPicPr>
        <p:blipFill>
          <a:blip r:embed="rId3" cstate="print"/>
          <a:srcRect/>
          <a:stretch>
            <a:fillRect/>
          </a:stretch>
        </p:blipFill>
        <p:spPr bwMode="auto">
          <a:xfrm>
            <a:off x="5508104" y="1655241"/>
            <a:ext cx="3414611" cy="4006007"/>
          </a:xfrm>
          <a:prstGeom prst="rect">
            <a:avLst/>
          </a:prstGeom>
          <a:noFill/>
          <a:ln w="9525">
            <a:noFill/>
            <a:miter lim="800000"/>
            <a:headEnd/>
            <a:tailEnd/>
          </a:ln>
        </p:spPr>
      </p:pic>
      <p:sp>
        <p:nvSpPr>
          <p:cNvPr id="6" name="TextBox 5"/>
          <p:cNvSpPr txBox="1"/>
          <p:nvPr/>
        </p:nvSpPr>
        <p:spPr>
          <a:xfrm>
            <a:off x="5580112" y="836712"/>
            <a:ext cx="3312368" cy="830997"/>
          </a:xfrm>
          <a:prstGeom prst="rect">
            <a:avLst/>
          </a:prstGeom>
          <a:noFill/>
        </p:spPr>
        <p:txBody>
          <a:bodyPr wrap="square" rtlCol="0">
            <a:spAutoFit/>
          </a:bodyPr>
          <a:lstStyle/>
          <a:p>
            <a:pPr algn="ctr"/>
            <a:r>
              <a:rPr lang="en-GB" sz="2400" dirty="0"/>
              <a:t>Gregor Mendel </a:t>
            </a:r>
          </a:p>
          <a:p>
            <a:pPr algn="ctr"/>
            <a:r>
              <a:rPr lang="en-GB" sz="2400" dirty="0"/>
              <a:t>(1822-1884)</a:t>
            </a:r>
          </a:p>
        </p:txBody>
      </p:sp>
      <p:sp>
        <p:nvSpPr>
          <p:cNvPr id="7" name="Rectangle 6"/>
          <p:cNvSpPr/>
          <p:nvPr/>
        </p:nvSpPr>
        <p:spPr>
          <a:xfrm>
            <a:off x="2051720" y="44624"/>
            <a:ext cx="8501386" cy="523220"/>
          </a:xfrm>
          <a:prstGeom prst="rect">
            <a:avLst/>
          </a:prstGeom>
        </p:spPr>
        <p:txBody>
          <a:bodyPr wrap="square">
            <a:spAutoFit/>
          </a:bodyPr>
          <a:lstStyle/>
          <a:p>
            <a:r>
              <a:rPr lang="en-US" sz="2800" b="1" dirty="0">
                <a:solidFill>
                  <a:schemeClr val="accent6"/>
                </a:solidFill>
              </a:rPr>
              <a:t>Genetics part 3 – The work of Mendel (biology)</a:t>
            </a:r>
            <a:endParaRPr lang="en-GB" sz="2800" dirty="0"/>
          </a:p>
        </p:txBody>
      </p:sp>
      <p:sp>
        <p:nvSpPr>
          <p:cNvPr id="8" name="TextBox 7"/>
          <p:cNvSpPr txBox="1"/>
          <p:nvPr/>
        </p:nvSpPr>
        <p:spPr>
          <a:xfrm>
            <a:off x="5508104" y="5733256"/>
            <a:ext cx="3456384" cy="369332"/>
          </a:xfrm>
          <a:prstGeom prst="rect">
            <a:avLst/>
          </a:prstGeom>
          <a:noFill/>
        </p:spPr>
        <p:txBody>
          <a:bodyPr wrap="square" rtlCol="0">
            <a:spAutoFit/>
          </a:bodyPr>
          <a:lstStyle/>
          <a:p>
            <a:pPr algn="ctr"/>
            <a:r>
              <a:rPr lang="en-GB" dirty="0"/>
              <a:t>“The father of modern genetics”</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79512" y="692696"/>
            <a:ext cx="5184576" cy="5544616"/>
          </a:xfrm>
        </p:spPr>
        <p:txBody>
          <a:bodyPr>
            <a:noAutofit/>
          </a:bodyPr>
          <a:lstStyle/>
          <a:p>
            <a:r>
              <a:rPr lang="en-GB" dirty="0">
                <a:solidFill>
                  <a:schemeClr val="tx1"/>
                </a:solidFill>
                <a:latin typeface="+mn-lt"/>
              </a:rPr>
              <a:t>.</a:t>
            </a:r>
          </a:p>
          <a:p>
            <a:endParaRPr lang="en-GB" dirty="0">
              <a:solidFill>
                <a:schemeClr val="tx1"/>
              </a:solidFill>
              <a:latin typeface="+mn-lt"/>
            </a:endParaRPr>
          </a:p>
        </p:txBody>
      </p:sp>
      <p:sp>
        <p:nvSpPr>
          <p:cNvPr id="4" name="Rectangle 3"/>
          <p:cNvSpPr/>
          <p:nvPr/>
        </p:nvSpPr>
        <p:spPr>
          <a:xfrm>
            <a:off x="251520" y="697914"/>
            <a:ext cx="8640960" cy="6494085"/>
          </a:xfrm>
          <a:prstGeom prst="rect">
            <a:avLst/>
          </a:prstGeom>
        </p:spPr>
        <p:txBody>
          <a:bodyPr wrap="square">
            <a:spAutoFit/>
          </a:bodyPr>
          <a:lstStyle/>
          <a:p>
            <a:r>
              <a:rPr lang="en-GB" sz="2400" dirty="0"/>
              <a:t>Mendel kept meticulous </a:t>
            </a:r>
            <a:r>
              <a:rPr lang="en-GB" sz="2400" b="1" dirty="0">
                <a:solidFill>
                  <a:schemeClr val="accent6">
                    <a:lumMod val="75000"/>
                  </a:schemeClr>
                </a:solidFill>
              </a:rPr>
              <a:t>records</a:t>
            </a:r>
            <a:r>
              <a:rPr lang="en-GB" sz="2400" dirty="0"/>
              <a:t> of the results of each cross and finally published them in </a:t>
            </a:r>
            <a:r>
              <a:rPr lang="en-GB" sz="2400" b="1" dirty="0">
                <a:solidFill>
                  <a:schemeClr val="accent6">
                    <a:lumMod val="75000"/>
                  </a:schemeClr>
                </a:solidFill>
              </a:rPr>
              <a:t>1866</a:t>
            </a:r>
            <a:r>
              <a:rPr lang="en-GB" sz="2400" dirty="0"/>
              <a:t> along with his </a:t>
            </a:r>
            <a:r>
              <a:rPr lang="en-GB" sz="2400" b="1" dirty="0">
                <a:solidFill>
                  <a:schemeClr val="accent6">
                    <a:lumMod val="75000"/>
                  </a:schemeClr>
                </a:solidFill>
              </a:rPr>
              <a:t>hypothesis.</a:t>
            </a:r>
          </a:p>
          <a:p>
            <a:endParaRPr lang="en-GB" sz="1400" dirty="0"/>
          </a:p>
          <a:p>
            <a:r>
              <a:rPr lang="en-GB" sz="2400" dirty="0"/>
              <a:t>His hypothesis stated that:</a:t>
            </a:r>
          </a:p>
          <a:p>
            <a:pPr>
              <a:buFont typeface="Arial" pitchFamily="34" charset="0"/>
              <a:buChar char="•"/>
            </a:pPr>
            <a:r>
              <a:rPr lang="en-GB" sz="2400" dirty="0"/>
              <a:t>  characteristics are held as </a:t>
            </a:r>
            <a:r>
              <a:rPr lang="en-GB" sz="2400" b="1" dirty="0">
                <a:solidFill>
                  <a:schemeClr val="accent6">
                    <a:lumMod val="75000"/>
                  </a:schemeClr>
                </a:solidFill>
              </a:rPr>
              <a:t>separate units of inheritance</a:t>
            </a:r>
          </a:p>
          <a:p>
            <a:pPr>
              <a:buFont typeface="Arial" pitchFamily="34" charset="0"/>
              <a:buChar char="•"/>
            </a:pPr>
            <a:r>
              <a:rPr lang="en-GB" sz="2400" dirty="0"/>
              <a:t>  the </a:t>
            </a:r>
            <a:r>
              <a:rPr lang="en-GB" sz="2400" b="1" dirty="0">
                <a:solidFill>
                  <a:schemeClr val="accent6">
                    <a:lumMod val="75000"/>
                  </a:schemeClr>
                </a:solidFill>
              </a:rPr>
              <a:t>units of inheritance </a:t>
            </a:r>
            <a:r>
              <a:rPr lang="en-GB" sz="2400" dirty="0"/>
              <a:t>are </a:t>
            </a:r>
            <a:r>
              <a:rPr lang="en-GB" sz="2400" b="1" dirty="0">
                <a:solidFill>
                  <a:schemeClr val="accent6">
                    <a:lumMod val="75000"/>
                  </a:schemeClr>
                </a:solidFill>
              </a:rPr>
              <a:t>passed on </a:t>
            </a:r>
            <a:r>
              <a:rPr lang="en-GB" sz="2400" dirty="0"/>
              <a:t>to offspring </a:t>
            </a:r>
            <a:r>
              <a:rPr lang="en-GB" sz="2400" b="1" dirty="0">
                <a:solidFill>
                  <a:schemeClr val="accent6">
                    <a:lumMod val="75000"/>
                  </a:schemeClr>
                </a:solidFill>
              </a:rPr>
              <a:t>unchanged</a:t>
            </a:r>
          </a:p>
          <a:p>
            <a:pPr>
              <a:buFont typeface="Arial" pitchFamily="34" charset="0"/>
              <a:buChar char="•"/>
            </a:pPr>
            <a:r>
              <a:rPr lang="en-GB" sz="2400" dirty="0"/>
              <a:t>  each unit of inheritance exists in </a:t>
            </a:r>
            <a:r>
              <a:rPr lang="en-GB" sz="2400" b="1" dirty="0">
                <a:solidFill>
                  <a:schemeClr val="accent6">
                    <a:lumMod val="75000"/>
                  </a:schemeClr>
                </a:solidFill>
              </a:rPr>
              <a:t>two forms </a:t>
            </a:r>
            <a:r>
              <a:rPr lang="en-GB" sz="2400" dirty="0"/>
              <a:t>– </a:t>
            </a:r>
            <a:r>
              <a:rPr lang="en-GB" sz="2400" b="1" dirty="0">
                <a:solidFill>
                  <a:schemeClr val="accent6">
                    <a:lumMod val="75000"/>
                  </a:schemeClr>
                </a:solidFill>
              </a:rPr>
              <a:t>dominant</a:t>
            </a:r>
            <a:r>
              <a:rPr lang="en-GB" sz="2400" dirty="0"/>
              <a:t> and  </a:t>
            </a:r>
            <a:r>
              <a:rPr lang="en-GB" sz="2400" b="1" dirty="0">
                <a:solidFill>
                  <a:schemeClr val="accent6">
                    <a:lumMod val="75000"/>
                  </a:schemeClr>
                </a:solidFill>
              </a:rPr>
              <a:t>recessive.</a:t>
            </a:r>
          </a:p>
          <a:p>
            <a:endParaRPr lang="en-GB" sz="1400" dirty="0"/>
          </a:p>
          <a:p>
            <a:r>
              <a:rPr lang="en-GB" sz="2400" dirty="0"/>
              <a:t>At the time scientists did </a:t>
            </a:r>
            <a:r>
              <a:rPr lang="en-GB" sz="2400" b="1" dirty="0">
                <a:solidFill>
                  <a:schemeClr val="accent6">
                    <a:lumMod val="75000"/>
                  </a:schemeClr>
                </a:solidFill>
              </a:rPr>
              <a:t>not know </a:t>
            </a:r>
            <a:r>
              <a:rPr lang="en-GB" sz="2400" dirty="0"/>
              <a:t>about the existence of </a:t>
            </a:r>
            <a:r>
              <a:rPr lang="en-GB" sz="2400" b="1" dirty="0">
                <a:solidFill>
                  <a:schemeClr val="accent6">
                    <a:lumMod val="75000"/>
                  </a:schemeClr>
                </a:solidFill>
              </a:rPr>
              <a:t>chromosomes or DNA </a:t>
            </a:r>
            <a:r>
              <a:rPr lang="en-GB" sz="2400" dirty="0"/>
              <a:t>and did not understand Mendel’s work. </a:t>
            </a:r>
          </a:p>
          <a:p>
            <a:r>
              <a:rPr lang="en-GB" sz="2400" dirty="0"/>
              <a:t>It was almost twenty years after his death that scientists realised the </a:t>
            </a:r>
            <a:r>
              <a:rPr lang="en-GB" sz="2400" b="1" dirty="0">
                <a:solidFill>
                  <a:schemeClr val="accent6">
                    <a:lumMod val="75000"/>
                  </a:schemeClr>
                </a:solidFill>
              </a:rPr>
              <a:t>significance</a:t>
            </a:r>
            <a:r>
              <a:rPr lang="en-GB" sz="2400" dirty="0"/>
              <a:t> of his findings. His work was repeated and </a:t>
            </a:r>
            <a:r>
              <a:rPr lang="en-GB" sz="2400" b="1" dirty="0">
                <a:solidFill>
                  <a:schemeClr val="accent6">
                    <a:lumMod val="75000"/>
                  </a:schemeClr>
                </a:solidFill>
              </a:rPr>
              <a:t>similar results</a:t>
            </a:r>
            <a:r>
              <a:rPr lang="en-GB" sz="2400" dirty="0"/>
              <a:t> were achieved. </a:t>
            </a:r>
            <a:r>
              <a:rPr lang="en-GB" sz="2400" b="1" dirty="0">
                <a:solidFill>
                  <a:schemeClr val="accent6">
                    <a:lumMod val="75000"/>
                  </a:schemeClr>
                </a:solidFill>
              </a:rPr>
              <a:t>Chromosomes </a:t>
            </a:r>
            <a:r>
              <a:rPr lang="en-GB" sz="2400" dirty="0"/>
              <a:t>were </a:t>
            </a:r>
            <a:r>
              <a:rPr lang="en-GB" sz="2400" b="1" dirty="0">
                <a:solidFill>
                  <a:schemeClr val="accent6">
                    <a:lumMod val="75000"/>
                  </a:schemeClr>
                </a:solidFill>
              </a:rPr>
              <a:t>seen </a:t>
            </a:r>
            <a:r>
              <a:rPr lang="en-GB" sz="2400" dirty="0"/>
              <a:t>under the microscope and Mendel was given credit for his work.</a:t>
            </a:r>
          </a:p>
          <a:p>
            <a:endParaRPr lang="en-GB" sz="1400" dirty="0"/>
          </a:p>
          <a:p>
            <a:r>
              <a:rPr lang="en-GB" sz="2400" dirty="0"/>
              <a:t>The </a:t>
            </a:r>
            <a:r>
              <a:rPr lang="en-GB" sz="2400" b="1" dirty="0">
                <a:solidFill>
                  <a:schemeClr val="accent6">
                    <a:lumMod val="75000"/>
                  </a:schemeClr>
                </a:solidFill>
              </a:rPr>
              <a:t>units of inheritance </a:t>
            </a:r>
            <a:r>
              <a:rPr lang="en-GB" sz="2400" dirty="0"/>
              <a:t>he proposed are now recognised as </a:t>
            </a:r>
            <a:r>
              <a:rPr lang="en-GB" sz="2400" b="1" dirty="0">
                <a:solidFill>
                  <a:schemeClr val="accent6">
                    <a:lumMod val="75000"/>
                  </a:schemeClr>
                </a:solidFill>
              </a:rPr>
              <a:t>genes</a:t>
            </a:r>
            <a:r>
              <a:rPr lang="en-GB" sz="2400" dirty="0"/>
              <a:t>. </a:t>
            </a:r>
          </a:p>
          <a:p>
            <a:endParaRPr lang="en-GB" sz="2400" dirty="0"/>
          </a:p>
        </p:txBody>
      </p:sp>
      <p:sp>
        <p:nvSpPr>
          <p:cNvPr id="7" name="Rectangle 6"/>
          <p:cNvSpPr/>
          <p:nvPr/>
        </p:nvSpPr>
        <p:spPr>
          <a:xfrm>
            <a:off x="2051720" y="44624"/>
            <a:ext cx="8491768" cy="523220"/>
          </a:xfrm>
          <a:prstGeom prst="rect">
            <a:avLst/>
          </a:prstGeom>
        </p:spPr>
        <p:txBody>
          <a:bodyPr wrap="square">
            <a:spAutoFit/>
          </a:bodyPr>
          <a:lstStyle/>
          <a:p>
            <a:r>
              <a:rPr lang="en-US" sz="2800" b="1" dirty="0">
                <a:solidFill>
                  <a:schemeClr val="accent6"/>
                </a:solidFill>
              </a:rPr>
              <a:t>Genetics part 3 – The work of Mendel (biology)</a:t>
            </a:r>
            <a:endParaRPr lang="en-GB" sz="28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dirty="0"/>
          </a:p>
        </p:txBody>
      </p:sp>
      <p:pic>
        <p:nvPicPr>
          <p:cNvPr id="2050" name="Picture 2"/>
          <p:cNvPicPr>
            <a:picLocks noChangeAspect="1" noChangeArrowheads="1"/>
          </p:cNvPicPr>
          <p:nvPr/>
        </p:nvPicPr>
        <p:blipFill>
          <a:blip r:embed="rId3" cstate="print"/>
          <a:srcRect/>
          <a:stretch>
            <a:fillRect/>
          </a:stretch>
        </p:blipFill>
        <p:spPr bwMode="auto">
          <a:xfrm>
            <a:off x="179512" y="836712"/>
            <a:ext cx="8712968" cy="5544616"/>
          </a:xfrm>
          <a:prstGeom prst="rect">
            <a:avLst/>
          </a:prstGeom>
          <a:noFill/>
          <a:ln w="9525">
            <a:solidFill>
              <a:schemeClr val="accent6">
                <a:lumMod val="75000"/>
              </a:schemeClr>
            </a:solidFill>
            <a:miter lim="800000"/>
            <a:headEnd/>
            <a:tailEnd/>
          </a:ln>
        </p:spPr>
      </p:pic>
      <p:sp>
        <p:nvSpPr>
          <p:cNvPr id="5" name="Rectangle 4"/>
          <p:cNvSpPr/>
          <p:nvPr/>
        </p:nvSpPr>
        <p:spPr>
          <a:xfrm>
            <a:off x="3347864" y="44624"/>
            <a:ext cx="5714641" cy="523220"/>
          </a:xfrm>
          <a:prstGeom prst="rect">
            <a:avLst/>
          </a:prstGeom>
        </p:spPr>
        <p:txBody>
          <a:bodyPr wrap="none">
            <a:spAutoFit/>
          </a:bodyPr>
          <a:lstStyle/>
          <a:p>
            <a:r>
              <a:rPr lang="en-US" sz="2800" b="1" dirty="0">
                <a:solidFill>
                  <a:schemeClr val="accent6"/>
                </a:solidFill>
              </a:rPr>
              <a:t>Genetics part 3 – Genetic Inheritance</a:t>
            </a:r>
            <a:endParaRPr lang="en-GB" sz="2800" dirty="0"/>
          </a:p>
        </p:txBody>
      </p:sp>
      <p:sp>
        <p:nvSpPr>
          <p:cNvPr id="6" name="TextBox 5"/>
          <p:cNvSpPr txBox="1"/>
          <p:nvPr/>
        </p:nvSpPr>
        <p:spPr>
          <a:xfrm>
            <a:off x="5076056" y="836712"/>
            <a:ext cx="3816424" cy="4893647"/>
          </a:xfrm>
          <a:prstGeom prst="rect">
            <a:avLst/>
          </a:prstGeom>
          <a:noFill/>
        </p:spPr>
        <p:txBody>
          <a:bodyPr wrap="square" rtlCol="0">
            <a:spAutoFit/>
          </a:bodyPr>
          <a:lstStyle/>
          <a:p>
            <a:r>
              <a:rPr lang="en-GB" sz="2400" dirty="0"/>
              <a:t>The</a:t>
            </a:r>
            <a:r>
              <a:rPr lang="en-GB" sz="2400" b="1" dirty="0">
                <a:solidFill>
                  <a:schemeClr val="accent6">
                    <a:lumMod val="75000"/>
                  </a:schemeClr>
                </a:solidFill>
              </a:rPr>
              <a:t> gene </a:t>
            </a:r>
            <a:r>
              <a:rPr lang="en-GB" sz="2400" dirty="0"/>
              <a:t>is a small section of DNA on a chromosome.</a:t>
            </a:r>
          </a:p>
          <a:p>
            <a:r>
              <a:rPr lang="en-GB" sz="2400" dirty="0"/>
              <a:t>Some </a:t>
            </a:r>
            <a:r>
              <a:rPr lang="en-GB" sz="2400" b="1" dirty="0">
                <a:solidFill>
                  <a:schemeClr val="accent6">
                    <a:lumMod val="75000"/>
                  </a:schemeClr>
                </a:solidFill>
              </a:rPr>
              <a:t>characteristics</a:t>
            </a:r>
            <a:r>
              <a:rPr lang="en-GB" sz="2400" dirty="0"/>
              <a:t> like hair colour or eye colour are controlled by a </a:t>
            </a:r>
            <a:r>
              <a:rPr lang="en-GB" sz="2400" b="1" dirty="0">
                <a:solidFill>
                  <a:schemeClr val="accent6">
                    <a:lumMod val="75000"/>
                  </a:schemeClr>
                </a:solidFill>
              </a:rPr>
              <a:t>single gene</a:t>
            </a:r>
            <a:r>
              <a:rPr lang="en-GB" sz="2400" dirty="0"/>
              <a:t>.  Each gene may have different forms called </a:t>
            </a:r>
            <a:r>
              <a:rPr lang="en-GB" sz="2400" b="1" dirty="0">
                <a:solidFill>
                  <a:schemeClr val="accent6">
                    <a:lumMod val="75000"/>
                  </a:schemeClr>
                </a:solidFill>
              </a:rPr>
              <a:t>alleles</a:t>
            </a:r>
            <a:r>
              <a:rPr lang="en-GB" sz="2400" dirty="0"/>
              <a:t>.</a:t>
            </a:r>
          </a:p>
          <a:p>
            <a:r>
              <a:rPr lang="en-GB" sz="2400" dirty="0"/>
              <a:t>Each allele </a:t>
            </a:r>
            <a:r>
              <a:rPr lang="en-GB" sz="2400" b="1" dirty="0">
                <a:solidFill>
                  <a:schemeClr val="accent6">
                    <a:lumMod val="75000"/>
                  </a:schemeClr>
                </a:solidFill>
              </a:rPr>
              <a:t>codes </a:t>
            </a:r>
            <a:r>
              <a:rPr lang="en-GB" sz="2400" dirty="0"/>
              <a:t>for a different </a:t>
            </a:r>
            <a:r>
              <a:rPr lang="en-GB" sz="2400" b="1" dirty="0">
                <a:solidFill>
                  <a:schemeClr val="accent6">
                    <a:lumMod val="75000"/>
                  </a:schemeClr>
                </a:solidFill>
              </a:rPr>
              <a:t>protein</a:t>
            </a:r>
            <a:r>
              <a:rPr lang="en-GB" sz="2400" dirty="0"/>
              <a:t>.</a:t>
            </a:r>
          </a:p>
          <a:p>
            <a:endParaRPr lang="en-GB" sz="2400" dirty="0"/>
          </a:p>
          <a:p>
            <a:endParaRPr lang="en-GB" dirty="0"/>
          </a:p>
          <a:p>
            <a:endParaRPr lang="en-GB" dirty="0"/>
          </a:p>
          <a:p>
            <a:endParaRPr lang="en-GB" dirty="0"/>
          </a:p>
          <a:p>
            <a:endParaRPr lang="en-GB" dirty="0"/>
          </a:p>
        </p:txBody>
      </p:sp>
      <p:sp>
        <p:nvSpPr>
          <p:cNvPr id="8" name="Rectangle 7"/>
          <p:cNvSpPr/>
          <p:nvPr/>
        </p:nvSpPr>
        <p:spPr>
          <a:xfrm>
            <a:off x="251520" y="3356992"/>
            <a:ext cx="2664296" cy="3046988"/>
          </a:xfrm>
          <a:prstGeom prst="rect">
            <a:avLst/>
          </a:prstGeom>
        </p:spPr>
        <p:txBody>
          <a:bodyPr wrap="square">
            <a:spAutoFit/>
          </a:bodyPr>
          <a:lstStyle/>
          <a:p>
            <a:r>
              <a:rPr lang="en-GB" sz="2400" dirty="0"/>
              <a:t>The characteristics an organism has, e.g</a:t>
            </a:r>
            <a:r>
              <a:rPr lang="en-GB" sz="2400" b="1" dirty="0"/>
              <a:t>.</a:t>
            </a:r>
            <a:r>
              <a:rPr lang="en-GB" sz="2400" b="1" dirty="0">
                <a:solidFill>
                  <a:schemeClr val="accent6">
                    <a:lumMod val="75000"/>
                  </a:schemeClr>
                </a:solidFill>
              </a:rPr>
              <a:t> fur colour </a:t>
            </a:r>
            <a:r>
              <a:rPr lang="en-GB" sz="2400" dirty="0"/>
              <a:t>in mice or </a:t>
            </a:r>
            <a:r>
              <a:rPr lang="en-GB" sz="2400" b="1" dirty="0">
                <a:solidFill>
                  <a:schemeClr val="accent6">
                    <a:lumMod val="75000"/>
                  </a:schemeClr>
                </a:solidFill>
              </a:rPr>
              <a:t>red-green colour blindness </a:t>
            </a:r>
            <a:r>
              <a:rPr lang="en-GB" sz="2400" dirty="0"/>
              <a:t>in humans, are due to the </a:t>
            </a:r>
            <a:r>
              <a:rPr lang="en-GB" sz="2400" b="1" dirty="0">
                <a:solidFill>
                  <a:schemeClr val="accent6">
                    <a:lumMod val="75000"/>
                  </a:schemeClr>
                </a:solidFill>
              </a:rPr>
              <a:t>mix</a:t>
            </a:r>
            <a:r>
              <a:rPr lang="en-GB" sz="2400" dirty="0"/>
              <a:t> of </a:t>
            </a:r>
            <a:r>
              <a:rPr lang="en-GB" sz="2400" b="1" dirty="0">
                <a:solidFill>
                  <a:schemeClr val="accent6">
                    <a:lumMod val="75000"/>
                  </a:schemeClr>
                </a:solidFill>
              </a:rPr>
              <a:t>alleles </a:t>
            </a:r>
            <a:r>
              <a:rPr lang="en-GB" sz="2400" dirty="0"/>
              <a:t>they possess. </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40" y="35655"/>
            <a:ext cx="7812360" cy="657041"/>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r>
              <a:rPr lang="en-US" sz="2400" b="1" dirty="0">
                <a:solidFill>
                  <a:schemeClr val="accent6"/>
                </a:solidFill>
              </a:rPr>
              <a:t> Genetics part 3 – Genetic Inheritance</a:t>
            </a:r>
            <a:endParaRPr kumimoji="0" lang="en-US" sz="2400" b="1" i="0" u="none" strike="noStrike" kern="1200" cap="none" spc="0" normalizeH="0" baseline="0" noProof="0" dirty="0">
              <a:ln>
                <a:noFill/>
              </a:ln>
              <a:solidFill>
                <a:schemeClr val="accent6"/>
              </a:solidFill>
              <a:effectLst/>
              <a:uLnTx/>
              <a:uFillTx/>
              <a:latin typeface="Calibri"/>
              <a:ea typeface=""/>
              <a:cs typeface="News Gothic MT"/>
            </a:endParaRPr>
          </a:p>
        </p:txBody>
      </p:sp>
      <p:sp>
        <p:nvSpPr>
          <p:cNvPr id="4" name="TextBox 3"/>
          <p:cNvSpPr txBox="1"/>
          <p:nvPr/>
        </p:nvSpPr>
        <p:spPr>
          <a:xfrm>
            <a:off x="251520" y="836712"/>
            <a:ext cx="8784976" cy="1015663"/>
          </a:xfrm>
          <a:prstGeom prst="rect">
            <a:avLst/>
          </a:prstGeom>
          <a:noFill/>
        </p:spPr>
        <p:txBody>
          <a:bodyPr wrap="square" rtlCol="0">
            <a:spAutoFit/>
          </a:bodyPr>
          <a:lstStyle/>
          <a:p>
            <a:pPr algn="ctr"/>
            <a:endParaRPr lang="en-GB" sz="2400" b="1" dirty="0">
              <a:solidFill>
                <a:schemeClr val="accent6">
                  <a:lumMod val="75000"/>
                </a:schemeClr>
              </a:solidFill>
            </a:endParaRPr>
          </a:p>
          <a:p>
            <a:pPr algn="ctr"/>
            <a:endParaRPr lang="en-GB" dirty="0"/>
          </a:p>
          <a:p>
            <a:pPr algn="ctr"/>
            <a:endParaRPr lang="en-GB" dirty="0"/>
          </a:p>
        </p:txBody>
      </p:sp>
      <p:sp>
        <p:nvSpPr>
          <p:cNvPr id="5" name="TextBox 4"/>
          <p:cNvSpPr txBox="1"/>
          <p:nvPr/>
        </p:nvSpPr>
        <p:spPr>
          <a:xfrm>
            <a:off x="251520" y="764704"/>
            <a:ext cx="8712968" cy="6309420"/>
          </a:xfrm>
          <a:prstGeom prst="rect">
            <a:avLst/>
          </a:prstGeom>
          <a:noFill/>
        </p:spPr>
        <p:txBody>
          <a:bodyPr wrap="square" rtlCol="0">
            <a:spAutoFit/>
          </a:bodyPr>
          <a:lstStyle/>
          <a:p>
            <a:pPr algn="ctr"/>
            <a:r>
              <a:rPr lang="en-GB" sz="2400" dirty="0"/>
              <a:t>Each gene has different forms of alleles. The alleles which are present are known as the </a:t>
            </a:r>
            <a:r>
              <a:rPr lang="en-GB" sz="2400" b="1" dirty="0">
                <a:solidFill>
                  <a:schemeClr val="accent6">
                    <a:lumMod val="75000"/>
                  </a:schemeClr>
                </a:solidFill>
              </a:rPr>
              <a:t>genotype</a:t>
            </a:r>
            <a:r>
              <a:rPr lang="en-GB" sz="2400" dirty="0"/>
              <a:t>. These are often represented as letters such as </a:t>
            </a:r>
            <a:r>
              <a:rPr lang="en-GB" sz="2400" b="1" dirty="0">
                <a:solidFill>
                  <a:schemeClr val="accent6">
                    <a:lumMod val="75000"/>
                  </a:schemeClr>
                </a:solidFill>
              </a:rPr>
              <a:t>BB</a:t>
            </a:r>
            <a:r>
              <a:rPr lang="en-GB" sz="2400" dirty="0"/>
              <a:t>. The genotype operates at a molecular level to develop the actual characteristics seen or the </a:t>
            </a:r>
            <a:r>
              <a:rPr lang="en-GB" sz="2400" b="1" dirty="0">
                <a:solidFill>
                  <a:schemeClr val="accent6">
                    <a:lumMod val="75000"/>
                  </a:schemeClr>
                </a:solidFill>
              </a:rPr>
              <a:t>phenotype</a:t>
            </a:r>
            <a:r>
              <a:rPr lang="en-GB" sz="2400" dirty="0"/>
              <a:t>.  </a:t>
            </a:r>
          </a:p>
          <a:p>
            <a:pPr algn="ctr"/>
            <a:endParaRPr lang="en-GB" sz="2000" dirty="0"/>
          </a:p>
          <a:p>
            <a:pPr algn="ctr"/>
            <a:r>
              <a:rPr lang="en-GB" sz="2400" dirty="0"/>
              <a:t>Most genes have two possible allele variations which are known as </a:t>
            </a:r>
            <a:r>
              <a:rPr lang="en-GB" sz="2400" b="1" dirty="0">
                <a:solidFill>
                  <a:schemeClr val="accent6">
                    <a:lumMod val="75000"/>
                  </a:schemeClr>
                </a:solidFill>
              </a:rPr>
              <a:t>dominant</a:t>
            </a:r>
            <a:r>
              <a:rPr lang="en-GB" sz="2400" dirty="0"/>
              <a:t> or </a:t>
            </a:r>
            <a:r>
              <a:rPr lang="en-GB" sz="2400" b="1" dirty="0">
                <a:solidFill>
                  <a:schemeClr val="accent6">
                    <a:lumMod val="75000"/>
                  </a:schemeClr>
                </a:solidFill>
              </a:rPr>
              <a:t>recessive.</a:t>
            </a:r>
            <a:r>
              <a:rPr lang="en-GB" sz="2400" dirty="0"/>
              <a:t> </a:t>
            </a:r>
          </a:p>
          <a:p>
            <a:pPr algn="ctr"/>
            <a:r>
              <a:rPr lang="en-GB" sz="2400" b="1" dirty="0">
                <a:solidFill>
                  <a:schemeClr val="accent6">
                    <a:lumMod val="75000"/>
                  </a:schemeClr>
                </a:solidFill>
              </a:rPr>
              <a:t>Dominant</a:t>
            </a:r>
            <a:r>
              <a:rPr lang="en-GB" sz="2400" dirty="0"/>
              <a:t> alleles are represented by a </a:t>
            </a:r>
            <a:r>
              <a:rPr lang="en-GB" sz="2400" b="1" dirty="0">
                <a:solidFill>
                  <a:schemeClr val="accent6">
                    <a:lumMod val="75000"/>
                  </a:schemeClr>
                </a:solidFill>
              </a:rPr>
              <a:t>capital letter </a:t>
            </a:r>
            <a:r>
              <a:rPr lang="en-GB" sz="2400" dirty="0"/>
              <a:t>e.g. B</a:t>
            </a:r>
          </a:p>
          <a:p>
            <a:pPr algn="ctr"/>
            <a:r>
              <a:rPr lang="en-GB" sz="2400" b="1" dirty="0">
                <a:solidFill>
                  <a:schemeClr val="accent6">
                    <a:lumMod val="75000"/>
                  </a:schemeClr>
                </a:solidFill>
              </a:rPr>
              <a:t>Recessive </a:t>
            </a:r>
            <a:r>
              <a:rPr lang="en-GB" sz="2400" dirty="0"/>
              <a:t>alleles are represented by a </a:t>
            </a:r>
            <a:r>
              <a:rPr lang="en-GB" sz="2400" b="1" dirty="0">
                <a:solidFill>
                  <a:schemeClr val="accent6">
                    <a:lumMod val="75000"/>
                  </a:schemeClr>
                </a:solidFill>
              </a:rPr>
              <a:t>lower case letter </a:t>
            </a:r>
            <a:r>
              <a:rPr lang="en-GB" sz="2400" dirty="0"/>
              <a:t>e.g. b</a:t>
            </a:r>
          </a:p>
          <a:p>
            <a:endParaRPr lang="en-GB" sz="2400" dirty="0"/>
          </a:p>
          <a:p>
            <a:r>
              <a:rPr lang="en-GB" sz="2400" dirty="0"/>
              <a:t>There are </a:t>
            </a:r>
            <a:r>
              <a:rPr lang="en-GB" sz="2400" b="1" dirty="0">
                <a:solidFill>
                  <a:schemeClr val="accent6">
                    <a:lumMod val="75000"/>
                  </a:schemeClr>
                </a:solidFill>
              </a:rPr>
              <a:t>3</a:t>
            </a:r>
            <a:r>
              <a:rPr lang="en-GB" sz="2400" dirty="0"/>
              <a:t> possible combinations of alleles for each gene:</a:t>
            </a:r>
          </a:p>
          <a:p>
            <a:r>
              <a:rPr lang="en-GB" sz="2400" dirty="0"/>
              <a:t>		  Two dominant alleles   	</a:t>
            </a:r>
            <a:r>
              <a:rPr lang="en-GB" sz="2400" b="1" dirty="0">
                <a:solidFill>
                  <a:schemeClr val="accent6">
                    <a:lumMod val="75000"/>
                  </a:schemeClr>
                </a:solidFill>
              </a:rPr>
              <a:t>BB</a:t>
            </a:r>
          </a:p>
          <a:p>
            <a:r>
              <a:rPr lang="en-GB" sz="2400" dirty="0"/>
              <a:t>		  Two recessive alleles	    	</a:t>
            </a:r>
            <a:r>
              <a:rPr lang="en-GB" sz="2400" b="1" dirty="0">
                <a:solidFill>
                  <a:schemeClr val="accent6">
                    <a:lumMod val="75000"/>
                  </a:schemeClr>
                </a:solidFill>
              </a:rPr>
              <a:t>bb</a:t>
            </a:r>
          </a:p>
          <a:p>
            <a:r>
              <a:rPr lang="en-GB" sz="2400" dirty="0"/>
              <a:t>One dominant and one recessive allele 	</a:t>
            </a:r>
            <a:r>
              <a:rPr lang="en-GB" sz="2400" b="1" dirty="0">
                <a:solidFill>
                  <a:schemeClr val="accent6">
                    <a:lumMod val="75000"/>
                  </a:schemeClr>
                </a:solidFill>
              </a:rPr>
              <a:t>Bb</a:t>
            </a:r>
            <a:r>
              <a:rPr lang="en-GB" sz="2400" dirty="0"/>
              <a:t>  </a:t>
            </a:r>
          </a:p>
          <a:p>
            <a:r>
              <a:rPr lang="en-GB" sz="2400" dirty="0"/>
              <a:t>(always place the dominant allele first and do not use bB)</a:t>
            </a:r>
          </a:p>
          <a:p>
            <a:endParaRPr lang="en-GB" sz="2400" dirty="0"/>
          </a:p>
          <a:p>
            <a:endParaRPr lang="en-GB" sz="2400" dirty="0"/>
          </a:p>
        </p:txBody>
      </p:sp>
    </p:spTree>
    <p:extLst>
      <p:ext uri="{BB962C8B-B14F-4D97-AF65-F5344CB8AC3E}">
        <p14:creationId xmlns:p14="http://schemas.microsoft.com/office/powerpoint/2010/main" val="43479485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3 –  Genetic Inheritance</a:t>
            </a:r>
            <a:endParaRPr lang="en-GB" dirty="0"/>
          </a:p>
        </p:txBody>
      </p:sp>
      <p:sp>
        <p:nvSpPr>
          <p:cNvPr id="4" name="Content Placeholder 3"/>
          <p:cNvSpPr>
            <a:spLocks noGrp="1"/>
          </p:cNvSpPr>
          <p:nvPr>
            <p:ph idx="1"/>
          </p:nvPr>
        </p:nvSpPr>
        <p:spPr>
          <a:xfrm>
            <a:off x="250825" y="836612"/>
            <a:ext cx="8713788" cy="5544715"/>
          </a:xfrm>
          <a:prstGeom prst="rect">
            <a:avLst/>
          </a:prstGeom>
          <a:solidFill>
            <a:schemeClr val="accent6">
              <a:lumMod val="20000"/>
              <a:lumOff val="80000"/>
            </a:schemeClr>
          </a:solidFill>
        </p:spPr>
        <p:txBody>
          <a:bodyPr wrap="square">
            <a:spAutoFit/>
          </a:bodyPr>
          <a:lstStyle/>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p:txBody>
      </p:sp>
      <p:sp>
        <p:nvSpPr>
          <p:cNvPr id="5" name="Rounded Rectangle 4"/>
          <p:cNvSpPr/>
          <p:nvPr/>
        </p:nvSpPr>
        <p:spPr>
          <a:xfrm>
            <a:off x="5868144" y="980728"/>
            <a:ext cx="2952328" cy="2016224"/>
          </a:xfrm>
          <a:prstGeom prst="roundRect">
            <a:avLst/>
          </a:prstGeom>
          <a:ln/>
          <a:effectLst>
            <a:outerShdw blurRad="50800" dist="38100" dir="5400000" algn="t"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lang="en-GB" sz="2400" b="1" dirty="0"/>
              <a:t>Genotype</a:t>
            </a:r>
          </a:p>
          <a:p>
            <a:pPr algn="ctr"/>
            <a:r>
              <a:rPr lang="en-GB" sz="2000" b="1" dirty="0"/>
              <a:t>This word describes the alleles which are present for a particular feature e.g. Bb.</a:t>
            </a:r>
          </a:p>
          <a:p>
            <a:pPr algn="ctr"/>
            <a:endParaRPr lang="en-GB" sz="2400" b="1" dirty="0"/>
          </a:p>
        </p:txBody>
      </p:sp>
      <p:sp>
        <p:nvSpPr>
          <p:cNvPr id="9" name="Rounded Rectangle 8"/>
          <p:cNvSpPr/>
          <p:nvPr/>
        </p:nvSpPr>
        <p:spPr>
          <a:xfrm>
            <a:off x="395536" y="980728"/>
            <a:ext cx="3024336" cy="2016224"/>
          </a:xfrm>
          <a:prstGeom prst="roundRect">
            <a:avLst/>
          </a:prstGeom>
          <a:ln/>
        </p:spPr>
        <p:style>
          <a:lnRef idx="1">
            <a:schemeClr val="accent6"/>
          </a:lnRef>
          <a:fillRef idx="2">
            <a:schemeClr val="accent6"/>
          </a:fillRef>
          <a:effectRef idx="1">
            <a:schemeClr val="accent6"/>
          </a:effectRef>
          <a:fontRef idx="minor">
            <a:schemeClr val="dk1"/>
          </a:fontRef>
        </p:style>
        <p:txBody>
          <a:bodyPr rtlCol="0" anchor="ctr"/>
          <a:lstStyle/>
          <a:p>
            <a:pPr algn="ctr"/>
            <a:endParaRPr lang="en-GB" sz="2400" b="1" dirty="0">
              <a:solidFill>
                <a:schemeClr val="accent6">
                  <a:lumMod val="50000"/>
                </a:schemeClr>
              </a:solidFill>
            </a:endParaRPr>
          </a:p>
          <a:p>
            <a:pPr algn="ctr"/>
            <a:endParaRPr lang="en-GB" sz="2400" b="1" dirty="0">
              <a:solidFill>
                <a:schemeClr val="accent6">
                  <a:lumMod val="50000"/>
                </a:schemeClr>
              </a:solidFill>
            </a:endParaRPr>
          </a:p>
          <a:p>
            <a:pPr algn="ctr"/>
            <a:endParaRPr lang="en-GB" sz="2400" b="1" dirty="0">
              <a:solidFill>
                <a:schemeClr val="accent6">
                  <a:lumMod val="50000"/>
                </a:schemeClr>
              </a:solidFill>
            </a:endParaRPr>
          </a:p>
          <a:p>
            <a:pPr algn="ctr"/>
            <a:r>
              <a:rPr lang="en-GB" sz="2400" b="1" dirty="0">
                <a:solidFill>
                  <a:schemeClr val="accent6">
                    <a:lumMod val="50000"/>
                  </a:schemeClr>
                </a:solidFill>
              </a:rPr>
              <a:t>Homozygous</a:t>
            </a:r>
          </a:p>
          <a:p>
            <a:pPr algn="ctr"/>
            <a:r>
              <a:rPr lang="en-GB" sz="2000" b="1" dirty="0">
                <a:solidFill>
                  <a:schemeClr val="tx1"/>
                </a:solidFill>
              </a:rPr>
              <a:t>Homo means the same.</a:t>
            </a:r>
          </a:p>
          <a:p>
            <a:pPr algn="ctr"/>
            <a:r>
              <a:rPr lang="en-GB" sz="2000" b="1" dirty="0">
                <a:solidFill>
                  <a:schemeClr val="tx1"/>
                </a:solidFill>
              </a:rPr>
              <a:t>Two of the same alleles.</a:t>
            </a:r>
          </a:p>
          <a:p>
            <a:pPr algn="ctr"/>
            <a:r>
              <a:rPr lang="en-GB" sz="1700" b="1" dirty="0">
                <a:solidFill>
                  <a:schemeClr val="accent6">
                    <a:lumMod val="50000"/>
                  </a:schemeClr>
                </a:solidFill>
              </a:rPr>
              <a:t>BB</a:t>
            </a:r>
            <a:r>
              <a:rPr lang="en-GB" sz="1700" b="1" dirty="0">
                <a:solidFill>
                  <a:schemeClr val="tx1"/>
                </a:solidFill>
              </a:rPr>
              <a:t> means homozygous dominant. </a:t>
            </a:r>
          </a:p>
          <a:p>
            <a:pPr algn="ctr"/>
            <a:r>
              <a:rPr lang="en-GB" sz="1700" b="1" dirty="0">
                <a:solidFill>
                  <a:schemeClr val="accent6">
                    <a:lumMod val="50000"/>
                  </a:schemeClr>
                </a:solidFill>
              </a:rPr>
              <a:t>bb</a:t>
            </a:r>
            <a:r>
              <a:rPr lang="en-GB" sz="1700" b="1" dirty="0">
                <a:solidFill>
                  <a:schemeClr val="tx1"/>
                </a:solidFill>
              </a:rPr>
              <a:t> means homozygous recessive.</a:t>
            </a:r>
          </a:p>
          <a:p>
            <a:pPr algn="ctr"/>
            <a:endParaRPr lang="en-GB" sz="2400" b="1" dirty="0">
              <a:solidFill>
                <a:schemeClr val="accent6">
                  <a:lumMod val="50000"/>
                </a:schemeClr>
              </a:solidFill>
            </a:endParaRPr>
          </a:p>
          <a:p>
            <a:pPr algn="ctr"/>
            <a:endParaRPr lang="en-GB" sz="2400" b="1" dirty="0">
              <a:solidFill>
                <a:schemeClr val="accent6">
                  <a:lumMod val="50000"/>
                </a:schemeClr>
              </a:solidFill>
            </a:endParaRPr>
          </a:p>
          <a:p>
            <a:pPr algn="ctr"/>
            <a:endParaRPr lang="en-GB" sz="2400" b="1" dirty="0">
              <a:solidFill>
                <a:schemeClr val="accent6">
                  <a:lumMod val="50000"/>
                </a:schemeClr>
              </a:solidFill>
            </a:endParaRPr>
          </a:p>
        </p:txBody>
      </p:sp>
      <p:sp>
        <p:nvSpPr>
          <p:cNvPr id="10" name="Rounded Rectangle 9"/>
          <p:cNvSpPr/>
          <p:nvPr/>
        </p:nvSpPr>
        <p:spPr>
          <a:xfrm>
            <a:off x="5868144" y="4005064"/>
            <a:ext cx="2952328" cy="2088232"/>
          </a:xfrm>
          <a:prstGeom prst="roundRect">
            <a:avLst/>
          </a:prstGeom>
          <a:ln/>
        </p:spPr>
        <p:style>
          <a:lnRef idx="1">
            <a:schemeClr val="accent6"/>
          </a:lnRef>
          <a:fillRef idx="2">
            <a:schemeClr val="accent6"/>
          </a:fillRef>
          <a:effectRef idx="1">
            <a:schemeClr val="accent6"/>
          </a:effectRef>
          <a:fontRef idx="minor">
            <a:schemeClr val="dk1"/>
          </a:fontRef>
        </p:style>
        <p:txBody>
          <a:bodyPr rtlCol="0" anchor="ctr"/>
          <a:lstStyle/>
          <a:p>
            <a:pPr algn="ctr"/>
            <a:endParaRPr lang="en-GB" sz="2400" b="1" dirty="0"/>
          </a:p>
          <a:p>
            <a:pPr algn="ctr"/>
            <a:endParaRPr lang="en-GB" sz="800" b="1" dirty="0"/>
          </a:p>
          <a:p>
            <a:pPr algn="ctr"/>
            <a:r>
              <a:rPr lang="en-GB" sz="2400" b="1" dirty="0">
                <a:solidFill>
                  <a:schemeClr val="accent6">
                    <a:lumMod val="50000"/>
                  </a:schemeClr>
                </a:solidFill>
              </a:rPr>
              <a:t>Heterozygous</a:t>
            </a:r>
          </a:p>
          <a:p>
            <a:pPr algn="ctr"/>
            <a:r>
              <a:rPr lang="en-GB" sz="2000" b="1" dirty="0">
                <a:solidFill>
                  <a:schemeClr val="tx1"/>
                </a:solidFill>
              </a:rPr>
              <a:t>Hetero means different.</a:t>
            </a:r>
          </a:p>
          <a:p>
            <a:pPr algn="ctr"/>
            <a:r>
              <a:rPr lang="en-GB" sz="2000" b="1" dirty="0">
                <a:solidFill>
                  <a:schemeClr val="tx1"/>
                </a:solidFill>
              </a:rPr>
              <a:t>Two different alleles are present.</a:t>
            </a:r>
          </a:p>
          <a:p>
            <a:pPr algn="ctr"/>
            <a:r>
              <a:rPr lang="en-GB" sz="1700" b="1" dirty="0">
                <a:solidFill>
                  <a:schemeClr val="accent6">
                    <a:lumMod val="50000"/>
                  </a:schemeClr>
                </a:solidFill>
              </a:rPr>
              <a:t>Bb</a:t>
            </a:r>
            <a:r>
              <a:rPr lang="en-GB" sz="1700" b="1" dirty="0">
                <a:solidFill>
                  <a:schemeClr val="bg1">
                    <a:lumMod val="50000"/>
                  </a:schemeClr>
                </a:solidFill>
              </a:rPr>
              <a:t> </a:t>
            </a:r>
            <a:r>
              <a:rPr lang="en-GB" sz="1700" b="1" dirty="0">
                <a:solidFill>
                  <a:schemeClr val="tx1"/>
                </a:solidFill>
              </a:rPr>
              <a:t>means heterozygous. </a:t>
            </a:r>
          </a:p>
          <a:p>
            <a:pPr algn="ctr"/>
            <a:endParaRPr lang="en-GB" sz="2000" b="1" dirty="0"/>
          </a:p>
          <a:p>
            <a:pPr algn="ctr"/>
            <a:endParaRPr lang="en-GB" sz="2000" b="1" dirty="0"/>
          </a:p>
        </p:txBody>
      </p:sp>
      <p:sp>
        <p:nvSpPr>
          <p:cNvPr id="11" name="Rounded Rectangle 10"/>
          <p:cNvSpPr/>
          <p:nvPr/>
        </p:nvSpPr>
        <p:spPr>
          <a:xfrm>
            <a:off x="395536" y="4077072"/>
            <a:ext cx="2952328" cy="2016224"/>
          </a:xfrm>
          <a:prstGeom prst="roundRect">
            <a:avLst/>
          </a:prstGeom>
          <a:ln/>
          <a:effectLst>
            <a:outerShdw blurRad="50800" dist="38100" dir="5400000" algn="t" rotWithShape="0">
              <a:prstClr val="black">
                <a:alpha val="40000"/>
              </a:prstClr>
            </a:outerShdw>
          </a:effectLst>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2400" b="1" dirty="0">
              <a:solidFill>
                <a:schemeClr val="accent6">
                  <a:lumMod val="75000"/>
                </a:schemeClr>
              </a:solidFill>
            </a:endParaRPr>
          </a:p>
          <a:p>
            <a:pPr algn="ctr"/>
            <a:r>
              <a:rPr lang="en-GB" sz="2400" b="1" dirty="0">
                <a:solidFill>
                  <a:schemeClr val="accent6">
                    <a:lumMod val="75000"/>
                  </a:schemeClr>
                </a:solidFill>
              </a:rPr>
              <a:t>Phenotype</a:t>
            </a:r>
          </a:p>
          <a:p>
            <a:pPr algn="ctr"/>
            <a:r>
              <a:rPr lang="en-GB" sz="2000" b="1" dirty="0">
                <a:solidFill>
                  <a:schemeClr val="tx1"/>
                </a:solidFill>
              </a:rPr>
              <a:t>This word describes what can be physically </a:t>
            </a:r>
            <a:r>
              <a:rPr lang="en-GB" sz="2000" b="1" dirty="0">
                <a:solidFill>
                  <a:schemeClr val="accent6">
                    <a:lumMod val="75000"/>
                  </a:schemeClr>
                </a:solidFill>
              </a:rPr>
              <a:t>seen</a:t>
            </a:r>
            <a:r>
              <a:rPr lang="en-GB" sz="2000" b="1" dirty="0">
                <a:solidFill>
                  <a:schemeClr val="tx1"/>
                </a:solidFill>
              </a:rPr>
              <a:t> - black fur, blonde hair, blue eyes.</a:t>
            </a:r>
          </a:p>
          <a:p>
            <a:pPr algn="ctr"/>
            <a:endParaRPr lang="en-GB" sz="2400" dirty="0"/>
          </a:p>
        </p:txBody>
      </p:sp>
      <p:sp>
        <p:nvSpPr>
          <p:cNvPr id="15" name="TextBox 14"/>
          <p:cNvSpPr txBox="1"/>
          <p:nvPr/>
        </p:nvSpPr>
        <p:spPr>
          <a:xfrm>
            <a:off x="3491880" y="2765246"/>
            <a:ext cx="2304256" cy="1815882"/>
          </a:xfrm>
          <a:prstGeom prst="rect">
            <a:avLst/>
          </a:prstGeom>
          <a:ln/>
        </p:spPr>
        <p:style>
          <a:lnRef idx="0">
            <a:schemeClr val="accent6"/>
          </a:lnRef>
          <a:fillRef idx="3">
            <a:schemeClr val="accent6"/>
          </a:fillRef>
          <a:effectRef idx="3">
            <a:schemeClr val="accent6"/>
          </a:effectRef>
          <a:fontRef idx="minor">
            <a:schemeClr val="lt1"/>
          </a:fontRef>
        </p:style>
        <p:txBody>
          <a:bodyPr wrap="square" rtlCol="0">
            <a:spAutoFit/>
          </a:bodyPr>
          <a:lstStyle/>
          <a:p>
            <a:pPr algn="ctr"/>
            <a:r>
              <a:rPr lang="en-GB" sz="2800" b="1" dirty="0">
                <a:solidFill>
                  <a:schemeClr val="bg1"/>
                </a:solidFill>
              </a:rPr>
              <a:t>You need to be able to use and explain these terms.</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3 –  Genetic Inheritance</a:t>
            </a:r>
            <a:endParaRPr lang="en-GB" dirty="0"/>
          </a:p>
        </p:txBody>
      </p:sp>
      <p:sp>
        <p:nvSpPr>
          <p:cNvPr id="4" name="Content Placeholder 3"/>
          <p:cNvSpPr>
            <a:spLocks noGrp="1"/>
          </p:cNvSpPr>
          <p:nvPr>
            <p:ph idx="1"/>
          </p:nvPr>
        </p:nvSpPr>
        <p:spPr>
          <a:xfrm>
            <a:off x="250825" y="836613"/>
            <a:ext cx="8713788" cy="6223242"/>
          </a:xfrm>
          <a:prstGeom prst="rect">
            <a:avLst/>
          </a:prstGeom>
        </p:spPr>
        <p:txBody>
          <a:bodyPr wrap="square">
            <a:spAutoFit/>
          </a:bodyPr>
          <a:lstStyle/>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p:txBody>
      </p:sp>
      <p:sp>
        <p:nvSpPr>
          <p:cNvPr id="19" name="TextBox 18"/>
          <p:cNvSpPr txBox="1"/>
          <p:nvPr/>
        </p:nvSpPr>
        <p:spPr>
          <a:xfrm>
            <a:off x="251520" y="764704"/>
            <a:ext cx="8640960" cy="1477328"/>
          </a:xfrm>
          <a:prstGeom prst="rect">
            <a:avLst/>
          </a:prstGeom>
          <a:noFill/>
        </p:spPr>
        <p:txBody>
          <a:bodyPr wrap="square" rtlCol="0">
            <a:spAutoFit/>
          </a:bodyPr>
          <a:lstStyle/>
          <a:p>
            <a:r>
              <a:rPr lang="en-GB" sz="2400" dirty="0"/>
              <a:t>In a particular species of mouse, the </a:t>
            </a:r>
            <a:r>
              <a:rPr lang="en-GB" sz="2400" b="1" dirty="0">
                <a:solidFill>
                  <a:schemeClr val="accent6">
                    <a:lumMod val="50000"/>
                  </a:schemeClr>
                </a:solidFill>
              </a:rPr>
              <a:t>dominant allele </a:t>
            </a:r>
            <a:r>
              <a:rPr lang="en-GB" sz="2400" dirty="0"/>
              <a:t>operates at a molecular level to produce proteins that make the fur black. The </a:t>
            </a:r>
            <a:r>
              <a:rPr lang="en-GB" sz="2400" b="1" dirty="0">
                <a:solidFill>
                  <a:schemeClr val="accent6">
                    <a:lumMod val="50000"/>
                  </a:schemeClr>
                </a:solidFill>
              </a:rPr>
              <a:t>recessive allele </a:t>
            </a:r>
            <a:r>
              <a:rPr lang="en-GB" sz="2400" dirty="0"/>
              <a:t>codes for white fur.</a:t>
            </a:r>
          </a:p>
          <a:p>
            <a:endParaRPr lang="en-GB" dirty="0"/>
          </a:p>
        </p:txBody>
      </p:sp>
      <p:pic>
        <p:nvPicPr>
          <p:cNvPr id="20" name="Picture 19" descr="ThinkstockPhotos-666214268.jpg"/>
          <p:cNvPicPr>
            <a:picLocks noChangeAspect="1"/>
          </p:cNvPicPr>
          <p:nvPr/>
        </p:nvPicPr>
        <p:blipFill>
          <a:blip r:embed="rId2" cstate="print"/>
          <a:stretch>
            <a:fillRect/>
          </a:stretch>
        </p:blipFill>
        <p:spPr>
          <a:xfrm>
            <a:off x="251520" y="2204864"/>
            <a:ext cx="4824536" cy="2605766"/>
          </a:xfrm>
          <a:prstGeom prst="rect">
            <a:avLst/>
          </a:prstGeom>
          <a:ln>
            <a:solidFill>
              <a:schemeClr val="accent6">
                <a:lumMod val="50000"/>
              </a:schemeClr>
            </a:solidFill>
          </a:ln>
          <a:effectLst>
            <a:outerShdw blurRad="50800" dist="38100" dir="5400000" algn="t" rotWithShape="0">
              <a:prstClr val="black">
                <a:alpha val="40000"/>
              </a:prstClr>
            </a:outerShdw>
          </a:effectLst>
        </p:spPr>
      </p:pic>
      <p:sp>
        <p:nvSpPr>
          <p:cNvPr id="21" name="TextBox 20"/>
          <p:cNvSpPr txBox="1"/>
          <p:nvPr/>
        </p:nvSpPr>
        <p:spPr>
          <a:xfrm>
            <a:off x="5076056" y="2013808"/>
            <a:ext cx="3960440" cy="1631216"/>
          </a:xfrm>
          <a:prstGeom prst="rect">
            <a:avLst/>
          </a:prstGeom>
          <a:noFill/>
          <a:effectLst>
            <a:outerShdw blurRad="50800" dist="38100" dir="5400000" algn="t" rotWithShape="0">
              <a:prstClr val="black">
                <a:alpha val="40000"/>
              </a:prstClr>
            </a:outerShdw>
          </a:effectLst>
        </p:spPr>
        <p:txBody>
          <a:bodyPr wrap="square" rtlCol="0">
            <a:spAutoFit/>
          </a:bodyPr>
          <a:lstStyle/>
          <a:p>
            <a:pPr algn="ctr"/>
            <a:r>
              <a:rPr lang="en-GB" sz="2000" b="1" dirty="0">
                <a:solidFill>
                  <a:schemeClr val="accent6">
                    <a:lumMod val="75000"/>
                  </a:schemeClr>
                </a:solidFill>
              </a:rPr>
              <a:t>KEY</a:t>
            </a:r>
            <a:r>
              <a:rPr lang="en-GB" sz="2000" dirty="0"/>
              <a:t> </a:t>
            </a:r>
          </a:p>
          <a:p>
            <a:pPr algn="ctr"/>
            <a:r>
              <a:rPr lang="en-GB" sz="2000" dirty="0"/>
              <a:t>Use B and b to represent the dominant and recessive alleles.</a:t>
            </a:r>
          </a:p>
          <a:p>
            <a:pPr algn="ctr"/>
            <a:r>
              <a:rPr lang="en-GB" sz="2000" dirty="0"/>
              <a:t>B = allele for black fur</a:t>
            </a:r>
          </a:p>
          <a:p>
            <a:pPr algn="ctr"/>
            <a:r>
              <a:rPr lang="en-GB" sz="2000" dirty="0"/>
              <a:t>b = allele for white fur</a:t>
            </a:r>
            <a:endParaRPr lang="en-GB" dirty="0"/>
          </a:p>
        </p:txBody>
      </p:sp>
      <p:cxnSp>
        <p:nvCxnSpPr>
          <p:cNvPr id="25" name="Straight Arrow Connector 24"/>
          <p:cNvCxnSpPr/>
          <p:nvPr/>
        </p:nvCxnSpPr>
        <p:spPr>
          <a:xfrm>
            <a:off x="2123728" y="4077072"/>
            <a:ext cx="0" cy="792088"/>
          </a:xfrm>
          <a:prstGeom prst="straightConnector1">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sp>
        <p:nvSpPr>
          <p:cNvPr id="26" name="TextBox 25"/>
          <p:cNvSpPr txBox="1"/>
          <p:nvPr/>
        </p:nvSpPr>
        <p:spPr>
          <a:xfrm>
            <a:off x="251520" y="4869160"/>
            <a:ext cx="4824536" cy="1631216"/>
          </a:xfrm>
          <a:prstGeom prst="rect">
            <a:avLst/>
          </a:prstGeom>
          <a:solidFill>
            <a:schemeClr val="accent6">
              <a:lumMod val="20000"/>
              <a:lumOff val="80000"/>
            </a:schemeClr>
          </a:solidFill>
          <a:ln>
            <a:solidFill>
              <a:schemeClr val="accent6">
                <a:lumMod val="50000"/>
              </a:schemeClr>
            </a:solidFill>
          </a:ln>
          <a:effectLst>
            <a:outerShdw blurRad="50800" dist="38100" dir="5400000" algn="t" rotWithShape="0">
              <a:prstClr val="black">
                <a:alpha val="40000"/>
              </a:prstClr>
            </a:outerShdw>
          </a:effectLst>
        </p:spPr>
        <p:txBody>
          <a:bodyPr wrap="square" rtlCol="0">
            <a:spAutoFit/>
          </a:bodyPr>
          <a:lstStyle/>
          <a:p>
            <a:pPr algn="ctr"/>
            <a:r>
              <a:rPr lang="en-GB" sz="2000" b="1" dirty="0">
                <a:solidFill>
                  <a:schemeClr val="accent6">
                    <a:lumMod val="75000"/>
                  </a:schemeClr>
                </a:solidFill>
              </a:rPr>
              <a:t>Phenotype</a:t>
            </a:r>
            <a:r>
              <a:rPr lang="en-GB" sz="2000" dirty="0"/>
              <a:t> = black fur</a:t>
            </a:r>
          </a:p>
          <a:p>
            <a:pPr algn="ctr"/>
            <a:r>
              <a:rPr lang="en-GB" sz="2000" b="1" dirty="0">
                <a:solidFill>
                  <a:schemeClr val="accent6">
                    <a:lumMod val="75000"/>
                  </a:schemeClr>
                </a:solidFill>
              </a:rPr>
              <a:t>Genotype</a:t>
            </a:r>
            <a:r>
              <a:rPr lang="en-GB" sz="2000" dirty="0"/>
              <a:t> = </a:t>
            </a:r>
            <a:r>
              <a:rPr lang="en-GB" sz="2000" b="1" dirty="0">
                <a:solidFill>
                  <a:schemeClr val="accent6">
                    <a:lumMod val="75000"/>
                  </a:schemeClr>
                </a:solidFill>
              </a:rPr>
              <a:t>?</a:t>
            </a:r>
          </a:p>
          <a:p>
            <a:pPr algn="ctr"/>
            <a:r>
              <a:rPr lang="en-GB" sz="2000" dirty="0"/>
              <a:t>At least </a:t>
            </a:r>
            <a:r>
              <a:rPr lang="en-GB" sz="2000" b="1" dirty="0">
                <a:solidFill>
                  <a:schemeClr val="accent6">
                    <a:lumMod val="75000"/>
                  </a:schemeClr>
                </a:solidFill>
              </a:rPr>
              <a:t>one dominant </a:t>
            </a:r>
            <a:r>
              <a:rPr lang="en-GB" sz="2000" dirty="0"/>
              <a:t>allele (B) is present because the mouse has black fur.</a:t>
            </a:r>
          </a:p>
          <a:p>
            <a:pPr algn="ctr"/>
            <a:r>
              <a:rPr lang="en-GB" sz="2000" dirty="0"/>
              <a:t>The mouse could be </a:t>
            </a:r>
            <a:r>
              <a:rPr lang="en-GB" sz="2000" b="1" dirty="0">
                <a:solidFill>
                  <a:schemeClr val="accent6">
                    <a:lumMod val="75000"/>
                  </a:schemeClr>
                </a:solidFill>
              </a:rPr>
              <a:t>genotype</a:t>
            </a:r>
            <a:r>
              <a:rPr lang="en-GB" sz="2000" dirty="0"/>
              <a:t> BB </a:t>
            </a:r>
            <a:r>
              <a:rPr lang="en-GB" sz="2000" b="1" dirty="0"/>
              <a:t>or</a:t>
            </a:r>
            <a:r>
              <a:rPr lang="en-GB" sz="2000" dirty="0"/>
              <a:t> Bb.</a:t>
            </a:r>
          </a:p>
        </p:txBody>
      </p:sp>
      <p:cxnSp>
        <p:nvCxnSpPr>
          <p:cNvPr id="28" name="Straight Arrow Connector 27"/>
          <p:cNvCxnSpPr/>
          <p:nvPr/>
        </p:nvCxnSpPr>
        <p:spPr>
          <a:xfrm>
            <a:off x="4211960" y="3933056"/>
            <a:ext cx="1152128" cy="0"/>
          </a:xfrm>
          <a:prstGeom prst="straightConnector1">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sp>
        <p:nvSpPr>
          <p:cNvPr id="30" name="TextBox 29"/>
          <p:cNvSpPr txBox="1"/>
          <p:nvPr/>
        </p:nvSpPr>
        <p:spPr>
          <a:xfrm>
            <a:off x="5364088" y="3742000"/>
            <a:ext cx="3600400" cy="1631216"/>
          </a:xfrm>
          <a:prstGeom prst="rect">
            <a:avLst/>
          </a:prstGeom>
          <a:solidFill>
            <a:schemeClr val="accent6">
              <a:lumMod val="20000"/>
              <a:lumOff val="80000"/>
            </a:schemeClr>
          </a:solidFill>
          <a:ln>
            <a:solidFill>
              <a:schemeClr val="accent6">
                <a:lumMod val="50000"/>
              </a:schemeClr>
            </a:solidFill>
          </a:ln>
          <a:effectLst>
            <a:outerShdw blurRad="50800" dist="38100" dir="5400000" algn="t" rotWithShape="0">
              <a:prstClr val="black">
                <a:alpha val="40000"/>
              </a:prstClr>
            </a:outerShdw>
          </a:effectLst>
        </p:spPr>
        <p:txBody>
          <a:bodyPr wrap="square" rtlCol="0">
            <a:spAutoFit/>
          </a:bodyPr>
          <a:lstStyle/>
          <a:p>
            <a:r>
              <a:rPr lang="en-GB" sz="2000" b="1" dirty="0">
                <a:solidFill>
                  <a:schemeClr val="accent6">
                    <a:lumMod val="75000"/>
                  </a:schemeClr>
                </a:solidFill>
              </a:rPr>
              <a:t>Phenotype </a:t>
            </a:r>
            <a:r>
              <a:rPr lang="en-GB" sz="2000" dirty="0"/>
              <a:t>= white fur</a:t>
            </a:r>
          </a:p>
          <a:p>
            <a:r>
              <a:rPr lang="en-GB" sz="2000" b="1" dirty="0">
                <a:solidFill>
                  <a:schemeClr val="accent6">
                    <a:lumMod val="75000"/>
                  </a:schemeClr>
                </a:solidFill>
              </a:rPr>
              <a:t>Genotype</a:t>
            </a:r>
            <a:r>
              <a:rPr lang="en-GB" sz="2000" dirty="0"/>
              <a:t> = bb</a:t>
            </a:r>
          </a:p>
          <a:p>
            <a:r>
              <a:rPr lang="en-GB" sz="2000" dirty="0"/>
              <a:t>We know there are </a:t>
            </a:r>
            <a:r>
              <a:rPr lang="en-GB" sz="2000" b="1" dirty="0">
                <a:solidFill>
                  <a:schemeClr val="accent6">
                    <a:lumMod val="75000"/>
                  </a:schemeClr>
                </a:solidFill>
              </a:rPr>
              <a:t>no dominant </a:t>
            </a:r>
            <a:r>
              <a:rPr lang="en-GB" sz="2000" dirty="0"/>
              <a:t>alleles present because the fur is white.</a:t>
            </a:r>
          </a:p>
        </p:txBody>
      </p:sp>
      <p:sp>
        <p:nvSpPr>
          <p:cNvPr id="31" name="TextBox 30"/>
          <p:cNvSpPr txBox="1"/>
          <p:nvPr/>
        </p:nvSpPr>
        <p:spPr>
          <a:xfrm>
            <a:off x="5364088" y="5301208"/>
            <a:ext cx="3600400" cy="1200329"/>
          </a:xfrm>
          <a:prstGeom prst="rect">
            <a:avLst/>
          </a:prstGeom>
          <a:noFill/>
        </p:spPr>
        <p:txBody>
          <a:bodyPr wrap="square" rtlCol="0">
            <a:spAutoFit/>
          </a:bodyPr>
          <a:lstStyle/>
          <a:p>
            <a:r>
              <a:rPr lang="en-GB" b="1" dirty="0">
                <a:solidFill>
                  <a:schemeClr val="accent6">
                    <a:lumMod val="75000"/>
                  </a:schemeClr>
                </a:solidFill>
              </a:rPr>
              <a:t>A recessive allele is only expressed if two copies are present and therefore no dominant allele present.</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3" cstate="print"/>
          <a:srcRect/>
          <a:stretch>
            <a:fillRect/>
          </a:stretch>
        </p:blipFill>
        <p:spPr bwMode="auto">
          <a:xfrm>
            <a:off x="5580112" y="5722589"/>
            <a:ext cx="1368152" cy="658739"/>
          </a:xfrm>
          <a:prstGeom prst="rect">
            <a:avLst/>
          </a:prstGeom>
          <a:noFill/>
          <a:ln w="9525">
            <a:noFill/>
            <a:miter lim="800000"/>
            <a:headEnd/>
            <a:tailEnd/>
          </a:ln>
        </p:spPr>
      </p:pic>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3 –  Genetic Inheritance</a:t>
            </a:r>
            <a:endParaRPr lang="en-GB" dirty="0"/>
          </a:p>
        </p:txBody>
      </p:sp>
      <p:sp>
        <p:nvSpPr>
          <p:cNvPr id="4" name="Content Placeholder 3"/>
          <p:cNvSpPr>
            <a:spLocks noGrp="1"/>
          </p:cNvSpPr>
          <p:nvPr>
            <p:ph idx="1"/>
          </p:nvPr>
        </p:nvSpPr>
        <p:spPr>
          <a:xfrm>
            <a:off x="250825" y="836613"/>
            <a:ext cx="8713788" cy="4893647"/>
          </a:xfrm>
          <a:prstGeom prst="rect">
            <a:avLst/>
          </a:prstGeom>
        </p:spPr>
        <p:txBody>
          <a:bodyPr wrap="square">
            <a:spAutoFit/>
          </a:bodyPr>
          <a:lstStyle/>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p:txBody>
      </p:sp>
      <p:sp>
        <p:nvSpPr>
          <p:cNvPr id="6" name="TextBox 5"/>
          <p:cNvSpPr txBox="1"/>
          <p:nvPr/>
        </p:nvSpPr>
        <p:spPr>
          <a:xfrm>
            <a:off x="251520" y="692696"/>
            <a:ext cx="8712968" cy="6001643"/>
          </a:xfrm>
          <a:prstGeom prst="rect">
            <a:avLst/>
          </a:prstGeom>
          <a:noFill/>
        </p:spPr>
        <p:txBody>
          <a:bodyPr wrap="square" rtlCol="0">
            <a:spAutoFit/>
          </a:bodyPr>
          <a:lstStyle/>
          <a:p>
            <a:pPr algn="ctr"/>
            <a:r>
              <a:rPr lang="en-GB" sz="2000" b="1" u="sng" dirty="0">
                <a:solidFill>
                  <a:schemeClr val="accent6">
                    <a:lumMod val="50000"/>
                  </a:schemeClr>
                </a:solidFill>
              </a:rPr>
              <a:t>Genetic cross</a:t>
            </a:r>
          </a:p>
          <a:p>
            <a:r>
              <a:rPr lang="en-GB" sz="2000" dirty="0"/>
              <a:t>A </a:t>
            </a:r>
            <a:r>
              <a:rPr lang="en-GB" sz="2000" b="1" dirty="0">
                <a:solidFill>
                  <a:schemeClr val="accent6">
                    <a:lumMod val="50000"/>
                  </a:schemeClr>
                </a:solidFill>
              </a:rPr>
              <a:t>genetic cross </a:t>
            </a:r>
            <a:r>
              <a:rPr lang="en-GB" sz="2000" dirty="0"/>
              <a:t>is a way of </a:t>
            </a:r>
            <a:r>
              <a:rPr lang="en-GB" sz="2000" b="1" dirty="0">
                <a:solidFill>
                  <a:schemeClr val="accent6">
                    <a:lumMod val="50000"/>
                  </a:schemeClr>
                </a:solidFill>
              </a:rPr>
              <a:t>modelling </a:t>
            </a:r>
            <a:r>
              <a:rPr lang="en-GB" sz="2000" dirty="0"/>
              <a:t>the </a:t>
            </a:r>
            <a:r>
              <a:rPr lang="en-GB" sz="2000" b="1" dirty="0">
                <a:solidFill>
                  <a:schemeClr val="accent6">
                    <a:lumMod val="50000"/>
                  </a:schemeClr>
                </a:solidFill>
              </a:rPr>
              <a:t>potential outcome </a:t>
            </a:r>
            <a:r>
              <a:rPr lang="en-GB" sz="2000" dirty="0"/>
              <a:t>from mating two parents where the </a:t>
            </a:r>
            <a:r>
              <a:rPr lang="en-GB" sz="2000" b="1" dirty="0">
                <a:solidFill>
                  <a:schemeClr val="accent6">
                    <a:lumMod val="50000"/>
                  </a:schemeClr>
                </a:solidFill>
              </a:rPr>
              <a:t>phenotype</a:t>
            </a:r>
            <a:r>
              <a:rPr lang="en-GB" sz="2000" dirty="0"/>
              <a:t> </a:t>
            </a:r>
            <a:r>
              <a:rPr lang="en-GB" sz="2000" b="1" dirty="0"/>
              <a:t>and</a:t>
            </a:r>
            <a:r>
              <a:rPr lang="en-GB" sz="2000" dirty="0"/>
              <a:t> </a:t>
            </a:r>
            <a:r>
              <a:rPr lang="en-GB" sz="2000" b="1" dirty="0">
                <a:solidFill>
                  <a:schemeClr val="accent6">
                    <a:lumMod val="50000"/>
                  </a:schemeClr>
                </a:solidFill>
              </a:rPr>
              <a:t>genotype</a:t>
            </a:r>
            <a:r>
              <a:rPr lang="en-GB" sz="2000" dirty="0"/>
              <a:t> are </a:t>
            </a:r>
            <a:r>
              <a:rPr lang="en-GB" sz="2000" b="1" dirty="0">
                <a:solidFill>
                  <a:schemeClr val="accent6">
                    <a:lumMod val="50000"/>
                  </a:schemeClr>
                </a:solidFill>
              </a:rPr>
              <a:t>usually known</a:t>
            </a:r>
            <a:r>
              <a:rPr lang="en-GB" sz="2000" dirty="0"/>
              <a:t>. We use characteristics which are controlled by </a:t>
            </a:r>
            <a:r>
              <a:rPr lang="en-GB" sz="2000" b="1" dirty="0">
                <a:solidFill>
                  <a:schemeClr val="accent6">
                    <a:lumMod val="50000"/>
                  </a:schemeClr>
                </a:solidFill>
              </a:rPr>
              <a:t>a single gene </a:t>
            </a:r>
            <a:r>
              <a:rPr lang="en-GB" sz="2000" dirty="0"/>
              <a:t>as it is easy to see the effect in the next generation and beyond. </a:t>
            </a:r>
          </a:p>
          <a:p>
            <a:endParaRPr lang="en-GB" sz="2000" dirty="0"/>
          </a:p>
          <a:p>
            <a:pPr algn="ctr"/>
            <a:r>
              <a:rPr lang="en-GB" sz="2000" b="1" dirty="0"/>
              <a:t>A typical exam question might ask:</a:t>
            </a:r>
            <a:endParaRPr lang="en-GB" sz="1400" b="1" dirty="0"/>
          </a:p>
          <a:p>
            <a:r>
              <a:rPr lang="en-GB" sz="2000" dirty="0"/>
              <a:t>A female mouse which was </a:t>
            </a:r>
            <a:r>
              <a:rPr lang="en-GB" sz="2000" b="1" dirty="0">
                <a:solidFill>
                  <a:schemeClr val="accent6">
                    <a:lumMod val="50000"/>
                  </a:schemeClr>
                </a:solidFill>
              </a:rPr>
              <a:t>homozygous dominant</a:t>
            </a:r>
            <a:r>
              <a:rPr lang="en-GB" sz="2000" dirty="0"/>
              <a:t> for black fur was mated with a male mouse which was </a:t>
            </a:r>
            <a:r>
              <a:rPr lang="en-GB" sz="2000" b="1" dirty="0">
                <a:solidFill>
                  <a:schemeClr val="accent6">
                    <a:lumMod val="50000"/>
                  </a:schemeClr>
                </a:solidFill>
              </a:rPr>
              <a:t>homozygous recessive</a:t>
            </a:r>
            <a:r>
              <a:rPr lang="en-GB" sz="2000" dirty="0"/>
              <a:t> for white fur. </a:t>
            </a:r>
          </a:p>
          <a:p>
            <a:pPr algn="ctr"/>
            <a:r>
              <a:rPr lang="en-GB" sz="2400" b="1" i="1" u="sng" dirty="0"/>
              <a:t>What are the possible outcomes for fur colour for their offspring?</a:t>
            </a:r>
          </a:p>
          <a:p>
            <a:endParaRPr lang="en-GB" sz="2000" dirty="0"/>
          </a:p>
          <a:p>
            <a:r>
              <a:rPr lang="en-GB" sz="2000" b="1" dirty="0">
                <a:solidFill>
                  <a:schemeClr val="accent6">
                    <a:lumMod val="50000"/>
                  </a:schemeClr>
                </a:solidFill>
              </a:rPr>
              <a:t>What do we know?</a:t>
            </a:r>
          </a:p>
          <a:p>
            <a:r>
              <a:rPr lang="en-GB" sz="2000" dirty="0">
                <a:solidFill>
                  <a:schemeClr val="accent6">
                    <a:lumMod val="75000"/>
                  </a:schemeClr>
                </a:solidFill>
              </a:rPr>
              <a:t>	</a:t>
            </a:r>
            <a:r>
              <a:rPr lang="en-GB" sz="2000" dirty="0"/>
              <a:t>Parent phenotype:  	</a:t>
            </a:r>
            <a:r>
              <a:rPr lang="en-GB" sz="2000" dirty="0">
                <a:solidFill>
                  <a:schemeClr val="accent6">
                    <a:lumMod val="75000"/>
                  </a:schemeClr>
                </a:solidFill>
              </a:rPr>
              <a:t>Black fur</a:t>
            </a:r>
            <a:r>
              <a:rPr lang="en-GB" sz="2000" dirty="0"/>
              <a:t>		White fur</a:t>
            </a:r>
          </a:p>
          <a:p>
            <a:r>
              <a:rPr lang="en-GB" sz="2000" dirty="0"/>
              <a:t>                Parent genotype:     	      </a:t>
            </a:r>
            <a:r>
              <a:rPr lang="en-GB" sz="2000" dirty="0">
                <a:solidFill>
                  <a:schemeClr val="accent6">
                    <a:lumMod val="75000"/>
                  </a:schemeClr>
                </a:solidFill>
              </a:rPr>
              <a:t>BB</a:t>
            </a:r>
            <a:r>
              <a:rPr lang="en-GB" sz="2000" dirty="0"/>
              <a:t>		      bb</a:t>
            </a:r>
          </a:p>
          <a:p>
            <a:endParaRPr lang="en-GB" sz="2000" dirty="0"/>
          </a:p>
          <a:p>
            <a:r>
              <a:rPr lang="en-GB" sz="2000" dirty="0"/>
              <a:t>What gametes will be present?          </a:t>
            </a:r>
          </a:p>
          <a:p>
            <a:pPr algn="ctr"/>
            <a:r>
              <a:rPr lang="en-GB" sz="2000" dirty="0"/>
              <a:t> </a:t>
            </a:r>
          </a:p>
          <a:p>
            <a:endParaRPr lang="en-GB" sz="2000" dirty="0"/>
          </a:p>
          <a:p>
            <a:endParaRPr lang="en-GB" sz="2000" dirty="0"/>
          </a:p>
        </p:txBody>
      </p:sp>
      <p:grpSp>
        <p:nvGrpSpPr>
          <p:cNvPr id="39" name="Group 38"/>
          <p:cNvGrpSpPr/>
          <p:nvPr/>
        </p:nvGrpSpPr>
        <p:grpSpPr>
          <a:xfrm>
            <a:off x="5436096" y="3821828"/>
            <a:ext cx="1368152" cy="759300"/>
            <a:chOff x="10332640" y="3140968"/>
            <a:chExt cx="3184758" cy="1767412"/>
          </a:xfrm>
        </p:grpSpPr>
        <p:sp>
          <p:nvSpPr>
            <p:cNvPr id="40" name="Chord 39"/>
            <p:cNvSpPr/>
            <p:nvPr/>
          </p:nvSpPr>
          <p:spPr>
            <a:xfrm rot="10376383">
              <a:off x="11871484" y="4456928"/>
              <a:ext cx="282096" cy="451452"/>
            </a:xfrm>
            <a:prstGeom prst="chord">
              <a:avLst>
                <a:gd name="adj1" fmla="val 2868973"/>
                <a:gd name="adj2" fmla="val 8883509"/>
              </a:avLst>
            </a:prstGeom>
            <a:solidFill>
              <a:schemeClr val="accent2">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41" name="Group 40"/>
            <p:cNvGrpSpPr/>
            <p:nvPr/>
          </p:nvGrpSpPr>
          <p:grpSpPr>
            <a:xfrm>
              <a:off x="10332640" y="3140968"/>
              <a:ext cx="3184758" cy="1714484"/>
              <a:chOff x="10548664" y="3140968"/>
              <a:chExt cx="3184758" cy="1714484"/>
            </a:xfrm>
          </p:grpSpPr>
          <p:grpSp>
            <p:nvGrpSpPr>
              <p:cNvPr id="42" name="Group 41"/>
              <p:cNvGrpSpPr/>
              <p:nvPr/>
            </p:nvGrpSpPr>
            <p:grpSpPr>
              <a:xfrm>
                <a:off x="10548664" y="3140968"/>
                <a:ext cx="3184758" cy="1714484"/>
                <a:chOff x="10548664" y="3140968"/>
                <a:chExt cx="3184758" cy="1714484"/>
              </a:xfrm>
            </p:grpSpPr>
            <p:grpSp>
              <p:nvGrpSpPr>
                <p:cNvPr id="44" name="Group 43"/>
                <p:cNvGrpSpPr/>
                <p:nvPr/>
              </p:nvGrpSpPr>
              <p:grpSpPr>
                <a:xfrm>
                  <a:off x="10548664" y="3140968"/>
                  <a:ext cx="3184758" cy="1714484"/>
                  <a:chOff x="5724128" y="3861048"/>
                  <a:chExt cx="3184758" cy="1714484"/>
                </a:xfrm>
              </p:grpSpPr>
              <p:cxnSp>
                <p:nvCxnSpPr>
                  <p:cNvPr id="47" name="Curved Connector 46"/>
                  <p:cNvCxnSpPr/>
                  <p:nvPr/>
                </p:nvCxnSpPr>
                <p:spPr>
                  <a:xfrm rot="16200000" flipV="1">
                    <a:off x="5724128" y="3861048"/>
                    <a:ext cx="1080120" cy="1080120"/>
                  </a:xfrm>
                  <a:prstGeom prst="curvedConnector3">
                    <a:avLst>
                      <a:gd name="adj1" fmla="val 50000"/>
                    </a:avLst>
                  </a:prstGeom>
                  <a:ln w="38100" cmpd="sng">
                    <a:solidFill>
                      <a:schemeClr val="bg1">
                        <a:lumMod val="95000"/>
                      </a:schemeClr>
                    </a:solidFill>
                  </a:ln>
                  <a:effectLst>
                    <a:outerShdw blurRad="40000" dist="20000" dir="5400000" rotWithShape="0">
                      <a:schemeClr val="bg1">
                        <a:alpha val="38000"/>
                      </a:schemeClr>
                    </a:outerShdw>
                  </a:effectLst>
                </p:spPr>
                <p:style>
                  <a:lnRef idx="2">
                    <a:schemeClr val="accent1"/>
                  </a:lnRef>
                  <a:fillRef idx="0">
                    <a:schemeClr val="accent1"/>
                  </a:fillRef>
                  <a:effectRef idx="1">
                    <a:schemeClr val="accent1"/>
                  </a:effectRef>
                  <a:fontRef idx="minor">
                    <a:schemeClr val="tx1"/>
                  </a:fontRef>
                </p:style>
              </p:cxnSp>
              <p:grpSp>
                <p:nvGrpSpPr>
                  <p:cNvPr id="46" name="Group 45"/>
                  <p:cNvGrpSpPr/>
                  <p:nvPr/>
                </p:nvGrpSpPr>
                <p:grpSpPr>
                  <a:xfrm>
                    <a:off x="6732240" y="4293096"/>
                    <a:ext cx="2176646" cy="1282436"/>
                    <a:chOff x="12908522" y="4293096"/>
                    <a:chExt cx="2176646" cy="1282436"/>
                  </a:xfrm>
                </p:grpSpPr>
                <p:sp>
                  <p:nvSpPr>
                    <p:cNvPr id="48" name="Oval 47"/>
                    <p:cNvSpPr/>
                    <p:nvPr/>
                  </p:nvSpPr>
                  <p:spPr>
                    <a:xfrm rot="21055116">
                      <a:off x="12908522" y="4421718"/>
                      <a:ext cx="1692696" cy="792088"/>
                    </a:xfrm>
                    <a:prstGeom prst="ellipse">
                      <a:avLst/>
                    </a:prstGeom>
                    <a:solidFill>
                      <a:schemeClr val="bg1">
                        <a:lumMod val="9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49" name="Group 48"/>
                    <p:cNvGrpSpPr/>
                    <p:nvPr/>
                  </p:nvGrpSpPr>
                  <p:grpSpPr>
                    <a:xfrm>
                      <a:off x="13292959" y="4293096"/>
                      <a:ext cx="1792209" cy="1282436"/>
                      <a:chOff x="9476535" y="4293096"/>
                      <a:chExt cx="1792209" cy="1282436"/>
                    </a:xfrm>
                  </p:grpSpPr>
                  <p:sp>
                    <p:nvSpPr>
                      <p:cNvPr id="50" name="Chord 49"/>
                      <p:cNvSpPr/>
                      <p:nvPr/>
                    </p:nvSpPr>
                    <p:spPr>
                      <a:xfrm rot="10376383">
                        <a:off x="10142104" y="5098780"/>
                        <a:ext cx="247765" cy="430007"/>
                      </a:xfrm>
                      <a:prstGeom prst="chord">
                        <a:avLst>
                          <a:gd name="adj1" fmla="val 2868973"/>
                          <a:gd name="adj2" fmla="val 8883509"/>
                        </a:avLst>
                      </a:prstGeom>
                      <a:solidFill>
                        <a:schemeClr val="accent2">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1" name="Flowchart: Connector 50"/>
                      <p:cNvSpPr/>
                      <p:nvPr/>
                    </p:nvSpPr>
                    <p:spPr>
                      <a:xfrm>
                        <a:off x="10620672" y="4293096"/>
                        <a:ext cx="360040" cy="360040"/>
                      </a:xfrm>
                      <a:prstGeom prst="flowChartConnector">
                        <a:avLst/>
                      </a:prstGeom>
                      <a:solidFill>
                        <a:schemeClr val="bg1">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2" name="Oval 51"/>
                      <p:cNvSpPr/>
                      <p:nvPr/>
                    </p:nvSpPr>
                    <p:spPr>
                      <a:xfrm>
                        <a:off x="10332640" y="4437112"/>
                        <a:ext cx="720080" cy="576064"/>
                      </a:xfrm>
                      <a:prstGeom prst="ellipse">
                        <a:avLst/>
                      </a:prstGeom>
                      <a:solidFill>
                        <a:schemeClr val="bg1">
                          <a:lumMod val="9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3" name="Flowchart: Connector 52"/>
                      <p:cNvSpPr/>
                      <p:nvPr/>
                    </p:nvSpPr>
                    <p:spPr>
                      <a:xfrm>
                        <a:off x="10116616" y="4293096"/>
                        <a:ext cx="504056" cy="432048"/>
                      </a:xfrm>
                      <a:prstGeom prst="flowChartConnector">
                        <a:avLst/>
                      </a:prstGeom>
                      <a:solidFill>
                        <a:schemeClr val="bg1">
                          <a:lumMod val="85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4" name="Flowchart: Connector 53"/>
                      <p:cNvSpPr/>
                      <p:nvPr/>
                    </p:nvSpPr>
                    <p:spPr>
                      <a:xfrm>
                        <a:off x="10188624" y="4365104"/>
                        <a:ext cx="360040" cy="360040"/>
                      </a:xfrm>
                      <a:prstGeom prst="flowChartConnector">
                        <a:avLst/>
                      </a:prstGeom>
                      <a:solidFill>
                        <a:srgbClr val="FF7C8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55" name="Group 54"/>
                      <p:cNvGrpSpPr/>
                      <p:nvPr/>
                    </p:nvGrpSpPr>
                    <p:grpSpPr>
                      <a:xfrm>
                        <a:off x="10836696" y="4653136"/>
                        <a:ext cx="432048" cy="288032"/>
                        <a:chOff x="10260632" y="6093296"/>
                        <a:chExt cx="432048" cy="288032"/>
                      </a:xfrm>
                    </p:grpSpPr>
                    <p:sp>
                      <p:nvSpPr>
                        <p:cNvPr id="58" name="Flowchart: Delay 57"/>
                        <p:cNvSpPr/>
                        <p:nvPr/>
                      </p:nvSpPr>
                      <p:spPr>
                        <a:xfrm rot="1169378">
                          <a:off x="10260632" y="6093296"/>
                          <a:ext cx="360040" cy="288032"/>
                        </a:xfrm>
                        <a:prstGeom prst="flowChartDelay">
                          <a:avLst/>
                        </a:prstGeom>
                        <a:solidFill>
                          <a:schemeClr val="bg1">
                            <a:lumMod val="95000"/>
                          </a:schemeClr>
                        </a:solidFill>
                        <a:ln>
                          <a:solidFill>
                            <a:schemeClr val="bg1">
                              <a:lumMod val="95000"/>
                            </a:schemeClr>
                          </a:solidFill>
                        </a:ln>
                        <a:effectLst>
                          <a:outerShdw blurRad="50800" dist="38100" dir="2700000" algn="tl" rotWithShape="0">
                            <a:prstClr val="black">
                              <a:alpha val="40000"/>
                            </a:prstClr>
                          </a:outerShdw>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9" name="Flowchart: Connector 58"/>
                        <p:cNvSpPr/>
                        <p:nvPr/>
                      </p:nvSpPr>
                      <p:spPr>
                        <a:xfrm flipH="1">
                          <a:off x="10548664" y="6165304"/>
                          <a:ext cx="144016" cy="117727"/>
                        </a:xfrm>
                        <a:prstGeom prst="flowChartConnector">
                          <a:avLst/>
                        </a:prstGeom>
                        <a:solidFill>
                          <a:srgbClr val="FF7C8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sp>
                    <p:nvSpPr>
                      <p:cNvPr id="56" name="Chord 55"/>
                      <p:cNvSpPr/>
                      <p:nvPr/>
                    </p:nvSpPr>
                    <p:spPr>
                      <a:xfrm rot="10376383">
                        <a:off x="9476535" y="5163241"/>
                        <a:ext cx="248482" cy="412291"/>
                      </a:xfrm>
                      <a:prstGeom prst="chord">
                        <a:avLst>
                          <a:gd name="adj1" fmla="val 2868973"/>
                          <a:gd name="adj2" fmla="val 8883509"/>
                        </a:avLst>
                      </a:prstGeom>
                      <a:solidFill>
                        <a:srgbClr val="FF7C8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7" name="Chord 56"/>
                      <p:cNvSpPr/>
                      <p:nvPr/>
                    </p:nvSpPr>
                    <p:spPr>
                      <a:xfrm rot="10376383">
                        <a:off x="10069004" y="5098892"/>
                        <a:ext cx="248482" cy="412291"/>
                      </a:xfrm>
                      <a:prstGeom prst="chord">
                        <a:avLst>
                          <a:gd name="adj1" fmla="val 2868973"/>
                          <a:gd name="adj2" fmla="val 8883509"/>
                        </a:avLst>
                      </a:prstGeom>
                      <a:solidFill>
                        <a:srgbClr val="FF7C8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grpSp>
            </p:grpSp>
            <p:sp>
              <p:nvSpPr>
                <p:cNvPr id="45" name="Flowchart: Connector 44"/>
                <p:cNvSpPr/>
                <p:nvPr/>
              </p:nvSpPr>
              <p:spPr>
                <a:xfrm>
                  <a:off x="13140952" y="3861048"/>
                  <a:ext cx="144016" cy="144016"/>
                </a:xfrm>
                <a:prstGeom prst="flowChartConnector">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sp>
            <p:nvSpPr>
              <p:cNvPr id="43" name="Flowchart: Connector 42"/>
              <p:cNvSpPr/>
              <p:nvPr/>
            </p:nvSpPr>
            <p:spPr>
              <a:xfrm>
                <a:off x="13140952" y="3933056"/>
                <a:ext cx="144016" cy="72008"/>
              </a:xfrm>
              <a:prstGeom prst="flowChartConnector">
                <a:avLst/>
              </a:prstGeom>
              <a:solidFill>
                <a:schemeClr val="tx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grpSp>
      <p:grpSp>
        <p:nvGrpSpPr>
          <p:cNvPr id="38" name="Group 37"/>
          <p:cNvGrpSpPr/>
          <p:nvPr/>
        </p:nvGrpSpPr>
        <p:grpSpPr>
          <a:xfrm>
            <a:off x="3419872" y="3861048"/>
            <a:ext cx="1440160" cy="759300"/>
            <a:chOff x="10332640" y="3140968"/>
            <a:chExt cx="3184758" cy="1767412"/>
          </a:xfrm>
        </p:grpSpPr>
        <p:sp>
          <p:nvSpPr>
            <p:cNvPr id="23" name="Chord 22"/>
            <p:cNvSpPr/>
            <p:nvPr/>
          </p:nvSpPr>
          <p:spPr>
            <a:xfrm rot="10376383">
              <a:off x="11871484" y="4456928"/>
              <a:ext cx="282096" cy="451452"/>
            </a:xfrm>
            <a:prstGeom prst="chord">
              <a:avLst>
                <a:gd name="adj1" fmla="val 2868973"/>
                <a:gd name="adj2" fmla="val 8883509"/>
              </a:avLst>
            </a:prstGeom>
            <a:solidFill>
              <a:schemeClr val="accent2">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37" name="Group 36"/>
            <p:cNvGrpSpPr/>
            <p:nvPr/>
          </p:nvGrpSpPr>
          <p:grpSpPr>
            <a:xfrm>
              <a:off x="10332640" y="3140968"/>
              <a:ext cx="3184758" cy="1714484"/>
              <a:chOff x="10548664" y="3140968"/>
              <a:chExt cx="3184758" cy="1714484"/>
            </a:xfrm>
          </p:grpSpPr>
          <p:grpSp>
            <p:nvGrpSpPr>
              <p:cNvPr id="36" name="Group 35"/>
              <p:cNvGrpSpPr/>
              <p:nvPr/>
            </p:nvGrpSpPr>
            <p:grpSpPr>
              <a:xfrm>
                <a:off x="10548664" y="3140968"/>
                <a:ext cx="3184758" cy="1714484"/>
                <a:chOff x="10548664" y="3140968"/>
                <a:chExt cx="3184758" cy="1714484"/>
              </a:xfrm>
            </p:grpSpPr>
            <p:grpSp>
              <p:nvGrpSpPr>
                <p:cNvPr id="35" name="Group 34"/>
                <p:cNvGrpSpPr/>
                <p:nvPr/>
              </p:nvGrpSpPr>
              <p:grpSpPr>
                <a:xfrm>
                  <a:off x="10548664" y="3140968"/>
                  <a:ext cx="3184758" cy="1714484"/>
                  <a:chOff x="5724128" y="3861048"/>
                  <a:chExt cx="3184758" cy="1714484"/>
                </a:xfrm>
              </p:grpSpPr>
              <p:grpSp>
                <p:nvGrpSpPr>
                  <p:cNvPr id="27" name="Group 26"/>
                  <p:cNvGrpSpPr/>
                  <p:nvPr/>
                </p:nvGrpSpPr>
                <p:grpSpPr>
                  <a:xfrm>
                    <a:off x="6732240" y="4293096"/>
                    <a:ext cx="2176646" cy="1282436"/>
                    <a:chOff x="12908522" y="4293096"/>
                    <a:chExt cx="2176646" cy="1282436"/>
                  </a:xfrm>
                </p:grpSpPr>
                <p:sp>
                  <p:nvSpPr>
                    <p:cNvPr id="9" name="Oval 8"/>
                    <p:cNvSpPr/>
                    <p:nvPr/>
                  </p:nvSpPr>
                  <p:spPr>
                    <a:xfrm rot="21055116">
                      <a:off x="12908522" y="4421718"/>
                      <a:ext cx="1692696" cy="792088"/>
                    </a:xfrm>
                    <a:prstGeom prst="ellipse">
                      <a:avLst/>
                    </a:prstGeom>
                    <a:solidFill>
                      <a:schemeClr val="tx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26" name="Group 25"/>
                    <p:cNvGrpSpPr/>
                    <p:nvPr/>
                  </p:nvGrpSpPr>
                  <p:grpSpPr>
                    <a:xfrm>
                      <a:off x="13292959" y="4293096"/>
                      <a:ext cx="1792209" cy="1282436"/>
                      <a:chOff x="9476535" y="4293096"/>
                      <a:chExt cx="1792209" cy="1282436"/>
                    </a:xfrm>
                  </p:grpSpPr>
                  <p:sp>
                    <p:nvSpPr>
                      <p:cNvPr id="25" name="Chord 24"/>
                      <p:cNvSpPr/>
                      <p:nvPr/>
                    </p:nvSpPr>
                    <p:spPr>
                      <a:xfrm rot="10376383">
                        <a:off x="10142104" y="5098780"/>
                        <a:ext cx="247765" cy="430007"/>
                      </a:xfrm>
                      <a:prstGeom prst="chord">
                        <a:avLst>
                          <a:gd name="adj1" fmla="val 2868973"/>
                          <a:gd name="adj2" fmla="val 8883509"/>
                        </a:avLst>
                      </a:prstGeom>
                      <a:solidFill>
                        <a:schemeClr val="accent2">
                          <a:lumMod val="60000"/>
                          <a:lumOff val="4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2" name="Flowchart: Connector 11"/>
                      <p:cNvSpPr/>
                      <p:nvPr/>
                    </p:nvSpPr>
                    <p:spPr>
                      <a:xfrm>
                        <a:off x="10620672" y="4293096"/>
                        <a:ext cx="360040" cy="360040"/>
                      </a:xfrm>
                      <a:prstGeom prst="flowChartConnector">
                        <a:avLst/>
                      </a:prstGeom>
                      <a:solidFill>
                        <a:schemeClr val="bg1">
                          <a:lumMod val="50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0" name="Oval 9"/>
                      <p:cNvSpPr/>
                      <p:nvPr/>
                    </p:nvSpPr>
                    <p:spPr>
                      <a:xfrm>
                        <a:off x="10332640" y="4437112"/>
                        <a:ext cx="720080" cy="576064"/>
                      </a:xfrm>
                      <a:prstGeom prst="ellipse">
                        <a:avLst/>
                      </a:prstGeom>
                      <a:solidFill>
                        <a:schemeClr val="tx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3" name="Flowchart: Connector 12"/>
                      <p:cNvSpPr/>
                      <p:nvPr/>
                    </p:nvSpPr>
                    <p:spPr>
                      <a:xfrm>
                        <a:off x="10116616" y="4293096"/>
                        <a:ext cx="504056" cy="432048"/>
                      </a:xfrm>
                      <a:prstGeom prst="flowChartConnector">
                        <a:avLst/>
                      </a:prstGeom>
                      <a:solidFill>
                        <a:schemeClr val="tx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1" name="Flowchart: Connector 10"/>
                      <p:cNvSpPr/>
                      <p:nvPr/>
                    </p:nvSpPr>
                    <p:spPr>
                      <a:xfrm>
                        <a:off x="10188624" y="4365104"/>
                        <a:ext cx="360040" cy="360040"/>
                      </a:xfrm>
                      <a:prstGeom prst="flowChartConnector">
                        <a:avLst/>
                      </a:prstGeom>
                      <a:solidFill>
                        <a:srgbClr val="FF7C8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18" name="Group 17"/>
                      <p:cNvGrpSpPr/>
                      <p:nvPr/>
                    </p:nvGrpSpPr>
                    <p:grpSpPr>
                      <a:xfrm>
                        <a:off x="10836696" y="4653136"/>
                        <a:ext cx="432048" cy="288032"/>
                        <a:chOff x="10260632" y="6093296"/>
                        <a:chExt cx="432048" cy="288032"/>
                      </a:xfrm>
                    </p:grpSpPr>
                    <p:sp>
                      <p:nvSpPr>
                        <p:cNvPr id="16" name="Flowchart: Delay 15"/>
                        <p:cNvSpPr/>
                        <p:nvPr/>
                      </p:nvSpPr>
                      <p:spPr>
                        <a:xfrm rot="1169378">
                          <a:off x="10260632" y="6093296"/>
                          <a:ext cx="360040" cy="288032"/>
                        </a:xfrm>
                        <a:prstGeom prst="flowChartDelay">
                          <a:avLst/>
                        </a:prstGeom>
                        <a:solidFill>
                          <a:schemeClr val="tx1"/>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7" name="Flowchart: Connector 16"/>
                        <p:cNvSpPr/>
                        <p:nvPr/>
                      </p:nvSpPr>
                      <p:spPr>
                        <a:xfrm flipH="1">
                          <a:off x="10548664" y="6165304"/>
                          <a:ext cx="144016" cy="117727"/>
                        </a:xfrm>
                        <a:prstGeom prst="flowChartConnector">
                          <a:avLst/>
                        </a:prstGeom>
                        <a:solidFill>
                          <a:srgbClr val="FF7C8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sp>
                    <p:nvSpPr>
                      <p:cNvPr id="22" name="Chord 21"/>
                      <p:cNvSpPr/>
                      <p:nvPr/>
                    </p:nvSpPr>
                    <p:spPr>
                      <a:xfrm rot="10376383">
                        <a:off x="9476535" y="5163241"/>
                        <a:ext cx="248482" cy="412291"/>
                      </a:xfrm>
                      <a:prstGeom prst="chord">
                        <a:avLst>
                          <a:gd name="adj1" fmla="val 2868973"/>
                          <a:gd name="adj2" fmla="val 8883509"/>
                        </a:avLst>
                      </a:prstGeom>
                      <a:solidFill>
                        <a:srgbClr val="FF7C8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4" name="Chord 23"/>
                      <p:cNvSpPr/>
                      <p:nvPr/>
                    </p:nvSpPr>
                    <p:spPr>
                      <a:xfrm rot="10376383">
                        <a:off x="10069004" y="5098892"/>
                        <a:ext cx="248482" cy="412291"/>
                      </a:xfrm>
                      <a:prstGeom prst="chord">
                        <a:avLst>
                          <a:gd name="adj1" fmla="val 2868973"/>
                          <a:gd name="adj2" fmla="val 8883509"/>
                        </a:avLst>
                      </a:prstGeom>
                      <a:solidFill>
                        <a:srgbClr val="FF7C80"/>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grpSp>
              <p:cxnSp>
                <p:nvCxnSpPr>
                  <p:cNvPr id="34" name="Curved Connector 33"/>
                  <p:cNvCxnSpPr/>
                  <p:nvPr/>
                </p:nvCxnSpPr>
                <p:spPr>
                  <a:xfrm rot="16200000" flipV="1">
                    <a:off x="5724128" y="3861048"/>
                    <a:ext cx="1080120" cy="1080120"/>
                  </a:xfrm>
                  <a:prstGeom prst="curvedConnector3">
                    <a:avLst>
                      <a:gd name="adj1" fmla="val 50000"/>
                    </a:avLst>
                  </a:prstGeom>
                  <a:ln w="38100" cmpd="sng">
                    <a:solidFill>
                      <a:schemeClr val="tx1"/>
                    </a:solidFill>
                  </a:ln>
                  <a:effectLst>
                    <a:outerShdw blurRad="40000" dist="20000" dir="5400000" rotWithShape="0">
                      <a:schemeClr val="tx1">
                        <a:alpha val="38000"/>
                      </a:schemeClr>
                    </a:outerShdw>
                  </a:effectLst>
                </p:spPr>
                <p:style>
                  <a:lnRef idx="2">
                    <a:schemeClr val="accent1"/>
                  </a:lnRef>
                  <a:fillRef idx="0">
                    <a:schemeClr val="accent1"/>
                  </a:fillRef>
                  <a:effectRef idx="1">
                    <a:schemeClr val="accent1"/>
                  </a:effectRef>
                  <a:fontRef idx="minor">
                    <a:schemeClr val="tx1"/>
                  </a:fontRef>
                </p:style>
              </p:cxnSp>
            </p:grpSp>
            <p:sp>
              <p:nvSpPr>
                <p:cNvPr id="19" name="Flowchart: Connector 18"/>
                <p:cNvSpPr/>
                <p:nvPr/>
              </p:nvSpPr>
              <p:spPr>
                <a:xfrm>
                  <a:off x="13140952" y="3861048"/>
                  <a:ext cx="144016" cy="144016"/>
                </a:xfrm>
                <a:prstGeom prst="flowChartConnector">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sp>
            <p:nvSpPr>
              <p:cNvPr id="20" name="Flowchart: Connector 19"/>
              <p:cNvSpPr/>
              <p:nvPr/>
            </p:nvSpPr>
            <p:spPr>
              <a:xfrm>
                <a:off x="13140952" y="3933056"/>
                <a:ext cx="144016" cy="72008"/>
              </a:xfrm>
              <a:prstGeom prst="flowChartConnector">
                <a:avLst/>
              </a:prstGeom>
              <a:solidFill>
                <a:schemeClr val="tx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grpSp>
      <p:sp>
        <p:nvSpPr>
          <p:cNvPr id="60" name="Flowchart: Connector 59"/>
          <p:cNvSpPr/>
          <p:nvPr/>
        </p:nvSpPr>
        <p:spPr>
          <a:xfrm>
            <a:off x="3851920" y="5805264"/>
            <a:ext cx="432048" cy="432048"/>
          </a:xfrm>
          <a:prstGeom prst="flowChartConnector">
            <a:avLst/>
          </a:prstGeom>
          <a:solidFill>
            <a:schemeClr val="bg1">
              <a:lumMod val="9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accent6">
                    <a:lumMod val="75000"/>
                  </a:schemeClr>
                </a:solidFill>
              </a:rPr>
              <a:t>B</a:t>
            </a:r>
          </a:p>
        </p:txBody>
      </p:sp>
      <p:sp>
        <p:nvSpPr>
          <p:cNvPr id="61" name="Flowchart: Connector 60"/>
          <p:cNvSpPr/>
          <p:nvPr/>
        </p:nvSpPr>
        <p:spPr>
          <a:xfrm>
            <a:off x="4427984" y="5805264"/>
            <a:ext cx="432048" cy="432048"/>
          </a:xfrm>
          <a:prstGeom prst="flowChartConnector">
            <a:avLst/>
          </a:prstGeom>
          <a:solidFill>
            <a:schemeClr val="bg1">
              <a:lumMod val="9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accent6">
                    <a:lumMod val="75000"/>
                  </a:schemeClr>
                </a:solidFill>
              </a:rPr>
              <a:t>B</a:t>
            </a:r>
          </a:p>
        </p:txBody>
      </p:sp>
      <p:sp>
        <p:nvSpPr>
          <p:cNvPr id="62" name="TextBox 61"/>
          <p:cNvSpPr txBox="1"/>
          <p:nvPr/>
        </p:nvSpPr>
        <p:spPr>
          <a:xfrm>
            <a:off x="3779912" y="5301208"/>
            <a:ext cx="1656184" cy="369332"/>
          </a:xfrm>
          <a:prstGeom prst="rect">
            <a:avLst/>
          </a:prstGeom>
          <a:noFill/>
        </p:spPr>
        <p:txBody>
          <a:bodyPr wrap="square" rtlCol="0">
            <a:spAutoFit/>
          </a:bodyPr>
          <a:lstStyle/>
          <a:p>
            <a:r>
              <a:rPr lang="en-GB" dirty="0"/>
              <a:t>in each egg</a:t>
            </a:r>
          </a:p>
        </p:txBody>
      </p:sp>
      <p:sp>
        <p:nvSpPr>
          <p:cNvPr id="72" name="TextBox 71"/>
          <p:cNvSpPr txBox="1"/>
          <p:nvPr/>
        </p:nvSpPr>
        <p:spPr>
          <a:xfrm>
            <a:off x="5796136" y="5301208"/>
            <a:ext cx="1656184" cy="369332"/>
          </a:xfrm>
          <a:prstGeom prst="rect">
            <a:avLst/>
          </a:prstGeom>
          <a:noFill/>
        </p:spPr>
        <p:txBody>
          <a:bodyPr wrap="square" rtlCol="0">
            <a:spAutoFit/>
          </a:bodyPr>
          <a:lstStyle/>
          <a:p>
            <a:r>
              <a:rPr lang="en-GB" dirty="0"/>
              <a:t>in each sperm</a:t>
            </a:r>
          </a:p>
        </p:txBody>
      </p:sp>
      <p:pic>
        <p:nvPicPr>
          <p:cNvPr id="73" name="Picture 2"/>
          <p:cNvPicPr>
            <a:picLocks noChangeAspect="1" noChangeArrowheads="1"/>
          </p:cNvPicPr>
          <p:nvPr/>
        </p:nvPicPr>
        <p:blipFill>
          <a:blip r:embed="rId3" cstate="print"/>
          <a:srcRect/>
          <a:stretch>
            <a:fillRect/>
          </a:stretch>
        </p:blipFill>
        <p:spPr bwMode="auto">
          <a:xfrm>
            <a:off x="6660232" y="5722589"/>
            <a:ext cx="1368152" cy="658739"/>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8" end="8"/>
                                            </p:txEl>
                                          </p:spTgt>
                                        </p:tgtEl>
                                        <p:attrNameLst>
                                          <p:attrName>style.visibility</p:attrName>
                                        </p:attrNameLst>
                                      </p:cBhvr>
                                      <p:to>
                                        <p:strVal val="visible"/>
                                      </p:to>
                                    </p:set>
                                    <p:animEffect transition="in" filter="blinds(horizontal)">
                                      <p:cBhvr>
                                        <p:cTn id="7" dur="500"/>
                                        <p:tgtEl>
                                          <p:spTgt spid="6">
                                            <p:txEl>
                                              <p:pRg st="8" end="8"/>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6">
                                            <p:txEl>
                                              <p:pRg st="9" end="9"/>
                                            </p:txEl>
                                          </p:spTgt>
                                        </p:tgtEl>
                                        <p:attrNameLst>
                                          <p:attrName>style.visibility</p:attrName>
                                        </p:attrNameLst>
                                      </p:cBhvr>
                                      <p:to>
                                        <p:strVal val="visible"/>
                                      </p:to>
                                    </p:set>
                                    <p:animEffect transition="in" filter="blinds(horizontal)">
                                      <p:cBhvr>
                                        <p:cTn id="12" dur="500"/>
                                        <p:tgtEl>
                                          <p:spTgt spid="6">
                                            <p:txEl>
                                              <p:pRg st="9" end="9"/>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6">
                                            <p:txEl>
                                              <p:pRg st="11" end="11"/>
                                            </p:txEl>
                                          </p:spTgt>
                                        </p:tgtEl>
                                        <p:attrNameLst>
                                          <p:attrName>style.visibility</p:attrName>
                                        </p:attrNameLst>
                                      </p:cBhvr>
                                      <p:to>
                                        <p:strVal val="visible"/>
                                      </p:to>
                                    </p:set>
                                    <p:animEffect transition="in" filter="blinds(horizontal)">
                                      <p:cBhvr>
                                        <p:cTn id="17" dur="500"/>
                                        <p:tgtEl>
                                          <p:spTgt spid="6">
                                            <p:txEl>
                                              <p:pRg st="11" end="1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62"/>
                                        </p:tgtEl>
                                        <p:attrNameLst>
                                          <p:attrName>style.visibility</p:attrName>
                                        </p:attrNameLst>
                                      </p:cBhvr>
                                      <p:to>
                                        <p:strVal val="visible"/>
                                      </p:to>
                                    </p:set>
                                    <p:animEffect transition="in" filter="blinds(horizontal)">
                                      <p:cBhvr>
                                        <p:cTn id="22" dur="500"/>
                                        <p:tgtEl>
                                          <p:spTgt spid="62"/>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60"/>
                                        </p:tgtEl>
                                        <p:attrNameLst>
                                          <p:attrName>style.visibility</p:attrName>
                                        </p:attrNameLst>
                                      </p:cBhvr>
                                      <p:to>
                                        <p:strVal val="visible"/>
                                      </p:to>
                                    </p:set>
                                    <p:animEffect transition="in" filter="blinds(horizontal)">
                                      <p:cBhvr>
                                        <p:cTn id="27" dur="500"/>
                                        <p:tgtEl>
                                          <p:spTgt spid="60"/>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61"/>
                                        </p:tgtEl>
                                        <p:attrNameLst>
                                          <p:attrName>style.visibility</p:attrName>
                                        </p:attrNameLst>
                                      </p:cBhvr>
                                      <p:to>
                                        <p:strVal val="visible"/>
                                      </p:to>
                                    </p:set>
                                    <p:animEffect transition="in" filter="blinds(horizontal)">
                                      <p:cBhvr>
                                        <p:cTn id="30" dur="500"/>
                                        <p:tgtEl>
                                          <p:spTgt spid="61"/>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72"/>
                                        </p:tgtEl>
                                        <p:attrNameLst>
                                          <p:attrName>style.visibility</p:attrName>
                                        </p:attrNameLst>
                                      </p:cBhvr>
                                      <p:to>
                                        <p:strVal val="visible"/>
                                      </p:to>
                                    </p:set>
                                    <p:animEffect transition="in" filter="blinds(horizontal)">
                                      <p:cBhvr>
                                        <p:cTn id="35" dur="500"/>
                                        <p:tgtEl>
                                          <p:spTgt spid="72"/>
                                        </p:tgtEl>
                                      </p:cBhvr>
                                    </p:animEffect>
                                  </p:childTnLst>
                                </p:cTn>
                              </p:par>
                            </p:childTnLst>
                          </p:cTn>
                        </p:par>
                      </p:childTnLst>
                    </p:cTn>
                  </p:par>
                  <p:par>
                    <p:cTn id="36" fill="hold">
                      <p:stCondLst>
                        <p:cond delay="indefinite"/>
                      </p:stCondLst>
                      <p:childTnLst>
                        <p:par>
                          <p:cTn id="37" fill="hold">
                            <p:stCondLst>
                              <p:cond delay="0"/>
                            </p:stCondLst>
                            <p:childTnLst>
                              <p:par>
                                <p:cTn id="38" presetID="3" presetClass="entr" presetSubtype="10" fill="hold" nodeType="clickEffect">
                                  <p:stCondLst>
                                    <p:cond delay="0"/>
                                  </p:stCondLst>
                                  <p:childTnLst>
                                    <p:set>
                                      <p:cBhvr>
                                        <p:cTn id="39" dur="1" fill="hold">
                                          <p:stCondLst>
                                            <p:cond delay="0"/>
                                          </p:stCondLst>
                                        </p:cTn>
                                        <p:tgtEl>
                                          <p:spTgt spid="1026"/>
                                        </p:tgtEl>
                                        <p:attrNameLst>
                                          <p:attrName>style.visibility</p:attrName>
                                        </p:attrNameLst>
                                      </p:cBhvr>
                                      <p:to>
                                        <p:strVal val="visible"/>
                                      </p:to>
                                    </p:set>
                                    <p:animEffect transition="in" filter="blinds(horizontal)">
                                      <p:cBhvr>
                                        <p:cTn id="40" dur="500"/>
                                        <p:tgtEl>
                                          <p:spTgt spid="1026"/>
                                        </p:tgtEl>
                                      </p:cBhvr>
                                    </p:animEffect>
                                  </p:childTnLst>
                                </p:cTn>
                              </p:par>
                              <p:par>
                                <p:cTn id="41" presetID="3" presetClass="entr" presetSubtype="10" fill="hold" nodeType="withEffect">
                                  <p:stCondLst>
                                    <p:cond delay="0"/>
                                  </p:stCondLst>
                                  <p:childTnLst>
                                    <p:set>
                                      <p:cBhvr>
                                        <p:cTn id="42" dur="1" fill="hold">
                                          <p:stCondLst>
                                            <p:cond delay="0"/>
                                          </p:stCondLst>
                                        </p:cTn>
                                        <p:tgtEl>
                                          <p:spTgt spid="73"/>
                                        </p:tgtEl>
                                        <p:attrNameLst>
                                          <p:attrName>style.visibility</p:attrName>
                                        </p:attrNameLst>
                                      </p:cBhvr>
                                      <p:to>
                                        <p:strVal val="visible"/>
                                      </p:to>
                                    </p:set>
                                    <p:animEffect transition="in" filter="blinds(horizontal)">
                                      <p:cBhvr>
                                        <p:cTn id="43" dur="500"/>
                                        <p:tgtEl>
                                          <p:spTgt spid="7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animBg="1"/>
      <p:bldP spid="61" grpId="0" animBg="1"/>
      <p:bldP spid="62" grpId="0"/>
      <p:bldP spid="72"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3 –  Genetic Inheritance</a:t>
            </a:r>
            <a:endParaRPr lang="en-GB" dirty="0"/>
          </a:p>
        </p:txBody>
      </p:sp>
      <p:sp>
        <p:nvSpPr>
          <p:cNvPr id="4" name="Content Placeholder 3"/>
          <p:cNvSpPr>
            <a:spLocks noGrp="1"/>
          </p:cNvSpPr>
          <p:nvPr>
            <p:ph idx="1"/>
          </p:nvPr>
        </p:nvSpPr>
        <p:spPr>
          <a:xfrm>
            <a:off x="250825" y="836613"/>
            <a:ext cx="8713788" cy="6223242"/>
          </a:xfrm>
          <a:prstGeom prst="rect">
            <a:avLst/>
          </a:prstGeom>
        </p:spPr>
        <p:txBody>
          <a:bodyPr wrap="square">
            <a:spAutoFit/>
          </a:bodyPr>
          <a:lstStyle/>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p:txBody>
      </p:sp>
      <p:sp>
        <p:nvSpPr>
          <p:cNvPr id="6" name="TextBox 5"/>
          <p:cNvSpPr txBox="1"/>
          <p:nvPr/>
        </p:nvSpPr>
        <p:spPr>
          <a:xfrm>
            <a:off x="251520" y="908720"/>
            <a:ext cx="8640960" cy="1292662"/>
          </a:xfrm>
          <a:prstGeom prst="rect">
            <a:avLst/>
          </a:prstGeom>
          <a:solidFill>
            <a:schemeClr val="accent6">
              <a:lumMod val="20000"/>
              <a:lumOff val="8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spAutoFit/>
          </a:bodyPr>
          <a:lstStyle/>
          <a:p>
            <a:pPr algn="ctr"/>
            <a:r>
              <a:rPr lang="en-GB" b="1" dirty="0"/>
              <a:t>The Punnett Square</a:t>
            </a:r>
          </a:p>
          <a:p>
            <a:pPr algn="ctr"/>
            <a:r>
              <a:rPr lang="en-GB" sz="2000" dirty="0"/>
              <a:t>Reginald Punnett was a British geneticist who is most famous for </a:t>
            </a:r>
          </a:p>
          <a:p>
            <a:pPr algn="ctr"/>
            <a:r>
              <a:rPr lang="en-GB" sz="2000" dirty="0"/>
              <a:t>creating the Punnett square diagram as a tool to predict the </a:t>
            </a:r>
          </a:p>
          <a:p>
            <a:pPr algn="ctr"/>
            <a:r>
              <a:rPr lang="en-GB" sz="2000" dirty="0"/>
              <a:t>probability of genotypes in future offspring.</a:t>
            </a:r>
            <a:endParaRPr lang="en-GB" dirty="0"/>
          </a:p>
        </p:txBody>
      </p:sp>
      <p:pic>
        <p:nvPicPr>
          <p:cNvPr id="11266" name="Picture 2" descr="https://upload.wikimedia.org/wikipedia/en/2/2c/Reginald_Crundall_Punnett%2C_1875%E2%80%931967.jpg"/>
          <p:cNvPicPr>
            <a:picLocks noChangeAspect="1" noChangeArrowheads="1"/>
          </p:cNvPicPr>
          <p:nvPr/>
        </p:nvPicPr>
        <p:blipFill>
          <a:blip r:embed="rId2" cstate="print"/>
          <a:srcRect/>
          <a:stretch>
            <a:fillRect/>
          </a:stretch>
        </p:blipFill>
        <p:spPr bwMode="auto">
          <a:xfrm>
            <a:off x="7956376" y="980728"/>
            <a:ext cx="846094" cy="1128125"/>
          </a:xfrm>
          <a:prstGeom prst="rect">
            <a:avLst/>
          </a:prstGeom>
          <a:noFill/>
        </p:spPr>
      </p:pic>
      <p:graphicFrame>
        <p:nvGraphicFramePr>
          <p:cNvPr id="7" name="Table 6"/>
          <p:cNvGraphicFramePr>
            <a:graphicFrameLocks noGrp="1"/>
          </p:cNvGraphicFramePr>
          <p:nvPr/>
        </p:nvGraphicFramePr>
        <p:xfrm>
          <a:off x="1403648" y="4221088"/>
          <a:ext cx="6096000" cy="1806312"/>
        </p:xfrm>
        <a:graphic>
          <a:graphicData uri="http://schemas.openxmlformats.org/drawingml/2006/table">
            <a:tbl>
              <a:tblPr firstRow="1" bandRow="1">
                <a:tableStyleId>{2A488322-F2BA-4B5B-9748-0D474271808F}</a:tableStyleId>
              </a:tblPr>
              <a:tblGrid>
                <a:gridCol w="2032000">
                  <a:extLst>
                    <a:ext uri="{9D8B030D-6E8A-4147-A177-3AD203B41FA5}">
                      <a16:colId xmlns:a16="http://schemas.microsoft.com/office/drawing/2014/main" val="20000"/>
                    </a:ext>
                  </a:extLst>
                </a:gridCol>
                <a:gridCol w="2032000">
                  <a:extLst>
                    <a:ext uri="{9D8B030D-6E8A-4147-A177-3AD203B41FA5}">
                      <a16:colId xmlns:a16="http://schemas.microsoft.com/office/drawing/2014/main" val="20001"/>
                    </a:ext>
                  </a:extLst>
                </a:gridCol>
                <a:gridCol w="2032000">
                  <a:extLst>
                    <a:ext uri="{9D8B030D-6E8A-4147-A177-3AD203B41FA5}">
                      <a16:colId xmlns:a16="http://schemas.microsoft.com/office/drawing/2014/main" val="20002"/>
                    </a:ext>
                  </a:extLst>
                </a:gridCol>
              </a:tblGrid>
              <a:tr h="648072">
                <a:tc>
                  <a:txBody>
                    <a:bodyPr/>
                    <a:lstStyle/>
                    <a:p>
                      <a:pPr algn="ctr"/>
                      <a:r>
                        <a:rPr lang="en-GB" sz="3200" b="0" dirty="0">
                          <a:solidFill>
                            <a:schemeClr val="tx1"/>
                          </a:solidFill>
                        </a:rPr>
                        <a:t>  Gametes</a:t>
                      </a:r>
                    </a:p>
                  </a:txBody>
                  <a:tcPr>
                    <a:lnL>
                      <a:noFill/>
                    </a:lnL>
                    <a:lnR w="12700" cap="flat" cmpd="sng" algn="ctr">
                      <a:solidFill>
                        <a:schemeClr val="tx1"/>
                      </a:solidFill>
                      <a:prstDash val="solid"/>
                      <a:round/>
                      <a:headEnd type="none" w="med" len="med"/>
                      <a:tailEnd type="none" w="med" len="med"/>
                    </a:lnR>
                    <a:lnT w="254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3200" b="0" dirty="0">
                          <a:solidFill>
                            <a:schemeClr val="tx1"/>
                          </a:solidFill>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54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3200" b="0" dirty="0">
                          <a:solidFill>
                            <a:schemeClr val="tx1"/>
                          </a:solidFill>
                        </a:rPr>
                        <a:t>b</a:t>
                      </a:r>
                    </a:p>
                  </a:txBody>
                  <a:tcPr>
                    <a:lnL w="12700" cap="flat" cmpd="sng" algn="ctr">
                      <a:solidFill>
                        <a:schemeClr val="tx1"/>
                      </a:solidFill>
                      <a:prstDash val="solid"/>
                      <a:round/>
                      <a:headEnd type="none" w="med" len="med"/>
                      <a:tailEnd type="none" w="med" len="med"/>
                    </a:lnL>
                    <a:lnR>
                      <a:noFill/>
                    </a:lnR>
                    <a:lnT w="254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40">
                <a:tc>
                  <a:txBody>
                    <a:bodyPr/>
                    <a:lstStyle/>
                    <a:p>
                      <a:pPr algn="ctr"/>
                      <a:r>
                        <a:rPr lang="en-GB" sz="3200" b="1" dirty="0">
                          <a:solidFill>
                            <a:schemeClr val="accent6">
                              <a:lumMod val="75000"/>
                            </a:schemeClr>
                          </a:solidFill>
                        </a:rPr>
                        <a:t>B</a:t>
                      </a:r>
                    </a:p>
                  </a:txBody>
                  <a:tcP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3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GB" sz="3200" dirty="0"/>
                    </a:p>
                  </a:txBody>
                  <a:tcP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70840">
                <a:tc>
                  <a:txBody>
                    <a:bodyPr/>
                    <a:lstStyle/>
                    <a:p>
                      <a:pPr algn="ctr"/>
                      <a:r>
                        <a:rPr lang="en-GB" sz="3200" b="1" dirty="0">
                          <a:solidFill>
                            <a:schemeClr val="accent6">
                              <a:lumMod val="75000"/>
                            </a:schemeClr>
                          </a:solidFill>
                        </a:rPr>
                        <a:t>B</a:t>
                      </a:r>
                    </a:p>
                  </a:txBody>
                  <a:tcP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tcPr>
                </a:tc>
                <a:tc>
                  <a:txBody>
                    <a:bodyPr/>
                    <a:lstStyle/>
                    <a:p>
                      <a:pPr algn="ctr"/>
                      <a:endParaRPr lang="en-GB" sz="3200"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tcPr>
                </a:tc>
                <a:tc>
                  <a:txBody>
                    <a:bodyPr/>
                    <a:lstStyle/>
                    <a:p>
                      <a:pPr algn="ctr"/>
                      <a:endParaRPr lang="en-GB" sz="3200" dirty="0"/>
                    </a:p>
                  </a:txBody>
                  <a:tcP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bl>
          </a:graphicData>
        </a:graphic>
      </p:graphicFrame>
      <p:sp>
        <p:nvSpPr>
          <p:cNvPr id="9" name="Rectangle 8"/>
          <p:cNvSpPr/>
          <p:nvPr/>
        </p:nvSpPr>
        <p:spPr>
          <a:xfrm>
            <a:off x="251520" y="2551837"/>
            <a:ext cx="8712968" cy="1200329"/>
          </a:xfrm>
          <a:prstGeom prst="rect">
            <a:avLst/>
          </a:prstGeom>
        </p:spPr>
        <p:txBody>
          <a:bodyPr wrap="square">
            <a:spAutoFit/>
          </a:bodyPr>
          <a:lstStyle/>
          <a:p>
            <a:r>
              <a:rPr lang="en-GB" sz="2400" dirty="0"/>
              <a:t>Parent phenotype:  	</a:t>
            </a:r>
            <a:r>
              <a:rPr lang="en-GB" sz="2400" dirty="0">
                <a:solidFill>
                  <a:schemeClr val="accent6">
                    <a:lumMod val="75000"/>
                  </a:schemeClr>
                </a:solidFill>
              </a:rPr>
              <a:t>Black fur</a:t>
            </a:r>
            <a:r>
              <a:rPr lang="en-GB" sz="2400" dirty="0"/>
              <a:t>	White fur</a:t>
            </a:r>
          </a:p>
          <a:p>
            <a:r>
              <a:rPr lang="en-GB" sz="2400" dirty="0"/>
              <a:t>Parent genotype:     	      </a:t>
            </a:r>
            <a:r>
              <a:rPr lang="en-GB" sz="2400" dirty="0">
                <a:solidFill>
                  <a:schemeClr val="accent6">
                    <a:lumMod val="75000"/>
                  </a:schemeClr>
                </a:solidFill>
              </a:rPr>
              <a:t>BB</a:t>
            </a:r>
            <a:r>
              <a:rPr lang="en-GB" sz="2400" dirty="0"/>
              <a:t>		      bb</a:t>
            </a:r>
          </a:p>
          <a:p>
            <a:endParaRPr lang="en-GB" sz="2400" dirty="0"/>
          </a:p>
        </p:txBody>
      </p:sp>
      <p:sp>
        <p:nvSpPr>
          <p:cNvPr id="10" name="Flowchart: Connector 9"/>
          <p:cNvSpPr/>
          <p:nvPr/>
        </p:nvSpPr>
        <p:spPr>
          <a:xfrm>
            <a:off x="2987824" y="3429000"/>
            <a:ext cx="432048" cy="432048"/>
          </a:xfrm>
          <a:prstGeom prst="flowChartConnector">
            <a:avLst/>
          </a:prstGeom>
          <a:solidFill>
            <a:schemeClr val="bg1">
              <a:lumMod val="9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accent6">
                    <a:lumMod val="75000"/>
                  </a:schemeClr>
                </a:solidFill>
              </a:rPr>
              <a:t>B</a:t>
            </a:r>
          </a:p>
        </p:txBody>
      </p:sp>
      <p:sp>
        <p:nvSpPr>
          <p:cNvPr id="11" name="Flowchart: Connector 10"/>
          <p:cNvSpPr/>
          <p:nvPr/>
        </p:nvSpPr>
        <p:spPr>
          <a:xfrm>
            <a:off x="3635896" y="3429000"/>
            <a:ext cx="432048" cy="432048"/>
          </a:xfrm>
          <a:prstGeom prst="flowChartConnector">
            <a:avLst/>
          </a:prstGeom>
          <a:solidFill>
            <a:schemeClr val="bg1">
              <a:lumMod val="95000"/>
            </a:schemeClr>
          </a:solidFill>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accent6">
                    <a:lumMod val="75000"/>
                  </a:schemeClr>
                </a:solidFill>
              </a:rPr>
              <a:t>B</a:t>
            </a:r>
          </a:p>
        </p:txBody>
      </p:sp>
      <p:pic>
        <p:nvPicPr>
          <p:cNvPr id="12" name="Picture 2"/>
          <p:cNvPicPr>
            <a:picLocks noChangeAspect="1" noChangeArrowheads="1"/>
          </p:cNvPicPr>
          <p:nvPr/>
        </p:nvPicPr>
        <p:blipFill>
          <a:blip r:embed="rId3" cstate="print"/>
          <a:srcRect/>
          <a:stretch>
            <a:fillRect/>
          </a:stretch>
        </p:blipFill>
        <p:spPr bwMode="auto">
          <a:xfrm>
            <a:off x="6156176" y="3356992"/>
            <a:ext cx="1368152" cy="658739"/>
          </a:xfrm>
          <a:prstGeom prst="rect">
            <a:avLst/>
          </a:prstGeom>
          <a:noFill/>
          <a:ln w="9525">
            <a:noFill/>
            <a:miter lim="800000"/>
            <a:headEnd/>
            <a:tailEnd/>
          </a:ln>
        </p:spPr>
      </p:pic>
      <p:pic>
        <p:nvPicPr>
          <p:cNvPr id="13" name="Picture 2"/>
          <p:cNvPicPr>
            <a:picLocks noChangeAspect="1" noChangeArrowheads="1"/>
          </p:cNvPicPr>
          <p:nvPr/>
        </p:nvPicPr>
        <p:blipFill>
          <a:blip r:embed="rId3" cstate="print"/>
          <a:srcRect/>
          <a:stretch>
            <a:fillRect/>
          </a:stretch>
        </p:blipFill>
        <p:spPr bwMode="auto">
          <a:xfrm>
            <a:off x="4788024" y="3356992"/>
            <a:ext cx="1368152" cy="658739"/>
          </a:xfrm>
          <a:prstGeom prst="rect">
            <a:avLst/>
          </a:prstGeom>
          <a:noFill/>
          <a:ln w="9525">
            <a:noFill/>
            <a:miter lim="800000"/>
            <a:headEnd/>
            <a:tailEnd/>
          </a:ln>
        </p:spPr>
      </p:pic>
      <p:sp>
        <p:nvSpPr>
          <p:cNvPr id="14" name="Curved Right Arrow 13"/>
          <p:cNvSpPr/>
          <p:nvPr/>
        </p:nvSpPr>
        <p:spPr>
          <a:xfrm>
            <a:off x="467544" y="3573016"/>
            <a:ext cx="1872208" cy="2016224"/>
          </a:xfrm>
          <a:prstGeom prst="curvedRightArrow">
            <a:avLst>
              <a:gd name="adj1" fmla="val 25000"/>
              <a:gd name="adj2" fmla="val 48384"/>
              <a:gd name="adj3" fmla="val 25000"/>
            </a:avLst>
          </a:prstGeom>
          <a:solidFill>
            <a:schemeClr val="accent6">
              <a:lumMod val="60000"/>
              <a:lumOff val="40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p:sp>
        <p:nvSpPr>
          <p:cNvPr id="15" name="Curved Left Arrow 14"/>
          <p:cNvSpPr/>
          <p:nvPr/>
        </p:nvSpPr>
        <p:spPr>
          <a:xfrm>
            <a:off x="7236296" y="3429000"/>
            <a:ext cx="1224136" cy="1512168"/>
          </a:xfrm>
          <a:prstGeom prst="curvedLeftArrow">
            <a:avLst/>
          </a:prstGeom>
          <a:solidFill>
            <a:schemeClr val="accent6">
              <a:lumMod val="60000"/>
              <a:lumOff val="40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solidFill>
                <a:schemeClr val="tx1"/>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linds(horizontal)">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3 –  Genetic Inheritance</a:t>
            </a:r>
            <a:endParaRPr lang="en-GB" dirty="0"/>
          </a:p>
        </p:txBody>
      </p:sp>
      <p:sp>
        <p:nvSpPr>
          <p:cNvPr id="4" name="Content Placeholder 3"/>
          <p:cNvSpPr>
            <a:spLocks noGrp="1"/>
          </p:cNvSpPr>
          <p:nvPr>
            <p:ph idx="1"/>
          </p:nvPr>
        </p:nvSpPr>
        <p:spPr>
          <a:xfrm>
            <a:off x="1475656" y="836613"/>
            <a:ext cx="6408712" cy="6223242"/>
          </a:xfrm>
          <a:prstGeom prst="rect">
            <a:avLst/>
          </a:prstGeom>
        </p:spPr>
        <p:txBody>
          <a:bodyPr wrap="square">
            <a:spAutoFit/>
          </a:bodyPr>
          <a:lstStyle/>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a:p>
            <a:pPr lvl="0" algn="ctr">
              <a:buNone/>
            </a:pPr>
            <a:endParaRPr lang="en-GB" dirty="0">
              <a:solidFill>
                <a:prstClr val="black"/>
              </a:solidFill>
            </a:endParaRPr>
          </a:p>
        </p:txBody>
      </p:sp>
      <p:graphicFrame>
        <p:nvGraphicFramePr>
          <p:cNvPr id="5" name="Table 4"/>
          <p:cNvGraphicFramePr>
            <a:graphicFrameLocks noGrp="1"/>
          </p:cNvGraphicFramePr>
          <p:nvPr/>
        </p:nvGraphicFramePr>
        <p:xfrm>
          <a:off x="1547664" y="1916832"/>
          <a:ext cx="6096000" cy="1806312"/>
        </p:xfrm>
        <a:graphic>
          <a:graphicData uri="http://schemas.openxmlformats.org/drawingml/2006/table">
            <a:tbl>
              <a:tblPr firstRow="1" bandRow="1">
                <a:tableStyleId>{2A488322-F2BA-4B5B-9748-0D474271808F}</a:tableStyleId>
              </a:tblPr>
              <a:tblGrid>
                <a:gridCol w="2032000">
                  <a:extLst>
                    <a:ext uri="{9D8B030D-6E8A-4147-A177-3AD203B41FA5}">
                      <a16:colId xmlns:a16="http://schemas.microsoft.com/office/drawing/2014/main" val="20000"/>
                    </a:ext>
                  </a:extLst>
                </a:gridCol>
                <a:gridCol w="2032000">
                  <a:extLst>
                    <a:ext uri="{9D8B030D-6E8A-4147-A177-3AD203B41FA5}">
                      <a16:colId xmlns:a16="http://schemas.microsoft.com/office/drawing/2014/main" val="20001"/>
                    </a:ext>
                  </a:extLst>
                </a:gridCol>
                <a:gridCol w="2032000">
                  <a:extLst>
                    <a:ext uri="{9D8B030D-6E8A-4147-A177-3AD203B41FA5}">
                      <a16:colId xmlns:a16="http://schemas.microsoft.com/office/drawing/2014/main" val="20002"/>
                    </a:ext>
                  </a:extLst>
                </a:gridCol>
              </a:tblGrid>
              <a:tr h="648072">
                <a:tc>
                  <a:txBody>
                    <a:bodyPr/>
                    <a:lstStyle/>
                    <a:p>
                      <a:pPr algn="ctr"/>
                      <a:r>
                        <a:rPr lang="en-GB" sz="3200" b="0" dirty="0">
                          <a:solidFill>
                            <a:schemeClr val="tx1"/>
                          </a:solidFill>
                        </a:rPr>
                        <a:t>  Gametes</a:t>
                      </a:r>
                    </a:p>
                  </a:txBody>
                  <a:tcPr>
                    <a:lnL>
                      <a:noFill/>
                    </a:lnL>
                    <a:lnR w="12700" cap="flat" cmpd="sng" algn="ctr">
                      <a:solidFill>
                        <a:schemeClr val="tx1"/>
                      </a:solidFill>
                      <a:prstDash val="solid"/>
                      <a:round/>
                      <a:headEnd type="none" w="med" len="med"/>
                      <a:tailEnd type="none" w="med" len="med"/>
                    </a:lnR>
                    <a:lnT w="254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3200" b="0" dirty="0">
                          <a:solidFill>
                            <a:schemeClr val="tx1"/>
                          </a:solidFill>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54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3200" b="0" dirty="0">
                          <a:solidFill>
                            <a:schemeClr val="tx1"/>
                          </a:solidFill>
                        </a:rPr>
                        <a:t>b</a:t>
                      </a:r>
                    </a:p>
                  </a:txBody>
                  <a:tcPr>
                    <a:lnL w="12700" cap="flat" cmpd="sng" algn="ctr">
                      <a:solidFill>
                        <a:schemeClr val="tx1"/>
                      </a:solidFill>
                      <a:prstDash val="solid"/>
                      <a:round/>
                      <a:headEnd type="none" w="med" len="med"/>
                      <a:tailEnd type="none" w="med" len="med"/>
                    </a:lnL>
                    <a:lnR>
                      <a:noFill/>
                    </a:lnR>
                    <a:lnT w="25400" cmpd="sng">
                      <a:noFill/>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0"/>
                  </a:ext>
                </a:extLst>
              </a:tr>
              <a:tr h="370840">
                <a:tc>
                  <a:txBody>
                    <a:bodyPr/>
                    <a:lstStyle/>
                    <a:p>
                      <a:pPr algn="ctr"/>
                      <a:r>
                        <a:rPr lang="en-GB" sz="3200" b="1" dirty="0">
                          <a:solidFill>
                            <a:schemeClr val="accent6">
                              <a:lumMod val="75000"/>
                            </a:schemeClr>
                          </a:solidFill>
                        </a:rPr>
                        <a:t>B</a:t>
                      </a:r>
                    </a:p>
                  </a:txBody>
                  <a:tcP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3200" dirty="0"/>
                        <a:t>Bb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GB" sz="3200" dirty="0"/>
                        <a:t>Bb</a:t>
                      </a:r>
                    </a:p>
                  </a:txBody>
                  <a:tcP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370840">
                <a:tc>
                  <a:txBody>
                    <a:bodyPr/>
                    <a:lstStyle/>
                    <a:p>
                      <a:pPr algn="ctr"/>
                      <a:r>
                        <a:rPr lang="en-GB" sz="3200" b="1" dirty="0">
                          <a:solidFill>
                            <a:schemeClr val="accent6">
                              <a:lumMod val="75000"/>
                            </a:schemeClr>
                          </a:solidFill>
                        </a:rPr>
                        <a:t>B</a:t>
                      </a:r>
                    </a:p>
                  </a:txBody>
                  <a:tcPr>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tcPr>
                </a:tc>
                <a:tc>
                  <a:txBody>
                    <a:bodyPr/>
                    <a:lstStyle/>
                    <a:p>
                      <a:pPr algn="ctr"/>
                      <a:r>
                        <a:rPr lang="en-GB" sz="3200" dirty="0"/>
                        <a:t>Bb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tcPr>
                </a:tc>
                <a:tc>
                  <a:txBody>
                    <a:bodyPr/>
                    <a:lstStyle/>
                    <a:p>
                      <a:pPr algn="ctr"/>
                      <a:r>
                        <a:rPr lang="en-GB" sz="3200" dirty="0"/>
                        <a:t>Bb</a:t>
                      </a:r>
                    </a:p>
                  </a:txBody>
                  <a:tcPr>
                    <a:lnL w="12700"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25400" cmpd="sng">
                      <a:noFill/>
                    </a:lnB>
                    <a:lnTlToBr w="12700" cmpd="sng">
                      <a:noFill/>
                      <a:prstDash val="solid"/>
                    </a:lnTlToBr>
                    <a:lnBlToTr w="12700" cmpd="sng">
                      <a:noFill/>
                      <a:prstDash val="solid"/>
                    </a:lnBlToTr>
                  </a:tcPr>
                </a:tc>
                <a:extLst>
                  <a:ext uri="{0D108BD9-81ED-4DB2-BD59-A6C34878D82A}">
                    <a16:rowId xmlns:a16="http://schemas.microsoft.com/office/drawing/2014/main" val="10002"/>
                  </a:ext>
                </a:extLst>
              </a:tr>
            </a:tbl>
          </a:graphicData>
        </a:graphic>
      </p:graphicFrame>
      <p:sp>
        <p:nvSpPr>
          <p:cNvPr id="6" name="TextBox 5"/>
          <p:cNvSpPr txBox="1"/>
          <p:nvPr/>
        </p:nvSpPr>
        <p:spPr>
          <a:xfrm>
            <a:off x="179512" y="764704"/>
            <a:ext cx="8784976" cy="830997"/>
          </a:xfrm>
          <a:prstGeom prst="rect">
            <a:avLst/>
          </a:prstGeom>
          <a:solidFill>
            <a:schemeClr val="accent6">
              <a:lumMod val="40000"/>
              <a:lumOff val="6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spAutoFit/>
          </a:bodyPr>
          <a:lstStyle/>
          <a:p>
            <a:r>
              <a:rPr lang="en-GB" sz="2400" dirty="0"/>
              <a:t>If an egg containing a dominant allele (B) is fertilised by a sperm with a recessive allele (b) then the result is an offspring with genotype Bb. </a:t>
            </a:r>
          </a:p>
        </p:txBody>
      </p:sp>
      <p:cxnSp>
        <p:nvCxnSpPr>
          <p:cNvPr id="8" name="Straight Arrow Connector 7"/>
          <p:cNvCxnSpPr/>
          <p:nvPr/>
        </p:nvCxnSpPr>
        <p:spPr>
          <a:xfrm>
            <a:off x="2771800" y="2852936"/>
            <a:ext cx="1584176" cy="0"/>
          </a:xfrm>
          <a:prstGeom prst="straightConnector1">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0" name="Straight Arrow Connector 9"/>
          <p:cNvCxnSpPr/>
          <p:nvPr/>
        </p:nvCxnSpPr>
        <p:spPr>
          <a:xfrm>
            <a:off x="4644008" y="2420888"/>
            <a:ext cx="0" cy="288032"/>
          </a:xfrm>
          <a:prstGeom prst="straightConnector1">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4" name="Straight Arrow Connector 13"/>
          <p:cNvCxnSpPr/>
          <p:nvPr/>
        </p:nvCxnSpPr>
        <p:spPr>
          <a:xfrm>
            <a:off x="2771800" y="2996952"/>
            <a:ext cx="3600400" cy="0"/>
          </a:xfrm>
          <a:prstGeom prst="straightConnector1">
            <a:avLst/>
          </a:prstGeom>
          <a:ln>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6" name="Straight Arrow Connector 15"/>
          <p:cNvCxnSpPr/>
          <p:nvPr/>
        </p:nvCxnSpPr>
        <p:spPr>
          <a:xfrm>
            <a:off x="6660232" y="2420888"/>
            <a:ext cx="0" cy="288032"/>
          </a:xfrm>
          <a:prstGeom prst="straightConnector1">
            <a:avLst/>
          </a:prstGeom>
          <a:ln>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sp>
        <p:nvSpPr>
          <p:cNvPr id="18" name="TextBox 17"/>
          <p:cNvSpPr txBox="1"/>
          <p:nvPr/>
        </p:nvSpPr>
        <p:spPr>
          <a:xfrm>
            <a:off x="251520" y="4221088"/>
            <a:ext cx="8640960" cy="1938992"/>
          </a:xfrm>
          <a:prstGeom prst="rect">
            <a:avLst/>
          </a:prstGeom>
          <a:solidFill>
            <a:schemeClr val="accent6">
              <a:lumMod val="60000"/>
              <a:lumOff val="4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rtlCol="0">
            <a:spAutoFit/>
          </a:bodyPr>
          <a:lstStyle/>
          <a:p>
            <a:r>
              <a:rPr lang="en-GB" sz="2400" dirty="0"/>
              <a:t>The possible offspring all have the </a:t>
            </a:r>
            <a:r>
              <a:rPr lang="en-GB" sz="2400" b="1" dirty="0"/>
              <a:t>genotype Bb</a:t>
            </a:r>
            <a:r>
              <a:rPr lang="en-GB" sz="2400" dirty="0"/>
              <a:t>. </a:t>
            </a:r>
          </a:p>
          <a:p>
            <a:r>
              <a:rPr lang="en-GB" sz="2400" dirty="0"/>
              <a:t>This is described as </a:t>
            </a:r>
            <a:r>
              <a:rPr lang="en-GB" sz="2400" b="1" dirty="0"/>
              <a:t>heterozygous</a:t>
            </a:r>
            <a:r>
              <a:rPr lang="en-GB" sz="2400" dirty="0"/>
              <a:t>.</a:t>
            </a:r>
          </a:p>
          <a:p>
            <a:endParaRPr lang="en-GB" sz="2400" dirty="0"/>
          </a:p>
          <a:p>
            <a:r>
              <a:rPr lang="en-GB" sz="2400" dirty="0"/>
              <a:t>The </a:t>
            </a:r>
            <a:r>
              <a:rPr lang="en-GB" sz="2400" b="1" dirty="0"/>
              <a:t>phenotype</a:t>
            </a:r>
            <a:r>
              <a:rPr lang="en-GB" sz="2400" dirty="0"/>
              <a:t> of all offspring from these parents will be </a:t>
            </a:r>
            <a:r>
              <a:rPr lang="en-GB" sz="2400" b="1" dirty="0"/>
              <a:t>black fur </a:t>
            </a:r>
            <a:r>
              <a:rPr lang="en-GB" sz="2400" dirty="0"/>
              <a:t>because one dominant allele is always present. </a:t>
            </a:r>
          </a:p>
        </p:txBody>
      </p:sp>
      <p:pic>
        <p:nvPicPr>
          <p:cNvPr id="19" name="Picture 18" descr="Picture1.png"/>
          <p:cNvPicPr>
            <a:picLocks noChangeAspect="1"/>
          </p:cNvPicPr>
          <p:nvPr/>
        </p:nvPicPr>
        <p:blipFill>
          <a:blip r:embed="rId3" cstate="print"/>
          <a:stretch>
            <a:fillRect/>
          </a:stretch>
        </p:blipFill>
        <p:spPr>
          <a:xfrm>
            <a:off x="6372200" y="4365104"/>
            <a:ext cx="1815310" cy="882581"/>
          </a:xfrm>
          <a:prstGeom prst="rect">
            <a:avLst/>
          </a:prstGeom>
        </p:spPr>
      </p:pic>
      <p:sp>
        <p:nvSpPr>
          <p:cNvPr id="22" name="Flowchart: Connector 21"/>
          <p:cNvSpPr/>
          <p:nvPr/>
        </p:nvSpPr>
        <p:spPr>
          <a:xfrm flipH="1" flipV="1">
            <a:off x="7838649" y="4797152"/>
            <a:ext cx="45719" cy="45719"/>
          </a:xfrm>
          <a:prstGeom prst="flowChartConnector">
            <a:avLst/>
          </a:prstGeom>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a:p>
            <a:pPr algn="ctr"/>
            <a:endParaRPr lang="en-GB" dirty="0"/>
          </a:p>
        </p:txBody>
      </p:sp>
      <p:sp>
        <p:nvSpPr>
          <p:cNvPr id="13" name="Flowchart: Connector 12"/>
          <p:cNvSpPr/>
          <p:nvPr/>
        </p:nvSpPr>
        <p:spPr>
          <a:xfrm>
            <a:off x="7838649" y="4797152"/>
            <a:ext cx="45719" cy="45719"/>
          </a:xfrm>
          <a:prstGeom prst="flowChartConnector">
            <a:avLst/>
          </a:prstGeom>
          <a:solidFill>
            <a:schemeClr val="tx1"/>
          </a:solidFill>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blinds(horizontal)">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blinds(horizontal)">
                                      <p:cBhvr>
                                        <p:cTn id="22"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3 –  Genetic Inheritance</a:t>
            </a:r>
            <a:endParaRPr lang="en-GB" dirty="0"/>
          </a:p>
        </p:txBody>
      </p:sp>
      <p:sp>
        <p:nvSpPr>
          <p:cNvPr id="5" name="TextBox 4"/>
          <p:cNvSpPr txBox="1"/>
          <p:nvPr/>
        </p:nvSpPr>
        <p:spPr>
          <a:xfrm>
            <a:off x="251520" y="2492896"/>
            <a:ext cx="2736304" cy="646331"/>
          </a:xfrm>
          <a:prstGeom prst="rect">
            <a:avLst/>
          </a:prstGeom>
          <a:noFill/>
          <a:ln>
            <a:solidFill>
              <a:schemeClr val="accent6">
                <a:lumMod val="75000"/>
              </a:schemeClr>
            </a:solidFill>
          </a:ln>
        </p:spPr>
        <p:txBody>
          <a:bodyPr wrap="square" rtlCol="0">
            <a:spAutoFit/>
          </a:bodyPr>
          <a:lstStyle/>
          <a:p>
            <a:r>
              <a:rPr lang="en-GB" dirty="0"/>
              <a:t>The genotype for a homozygous tall plant is TT</a:t>
            </a:r>
          </a:p>
        </p:txBody>
      </p:sp>
      <p:graphicFrame>
        <p:nvGraphicFramePr>
          <p:cNvPr id="6" name="Table 5"/>
          <p:cNvGraphicFramePr>
            <a:graphicFrameLocks noGrp="1"/>
          </p:cNvGraphicFramePr>
          <p:nvPr/>
        </p:nvGraphicFramePr>
        <p:xfrm>
          <a:off x="3131840" y="2852936"/>
          <a:ext cx="2808312" cy="1097280"/>
        </p:xfrm>
        <a:graphic>
          <a:graphicData uri="http://schemas.openxmlformats.org/drawingml/2006/table">
            <a:tbl>
              <a:tblPr firstRow="1" bandRow="1">
                <a:tableStyleId>{5C22544A-7EE6-4342-B048-85BDC9FD1C3A}</a:tableStyleId>
              </a:tblPr>
              <a:tblGrid>
                <a:gridCol w="1008112">
                  <a:extLst>
                    <a:ext uri="{9D8B030D-6E8A-4147-A177-3AD203B41FA5}">
                      <a16:colId xmlns:a16="http://schemas.microsoft.com/office/drawing/2014/main" val="20000"/>
                    </a:ext>
                  </a:extLst>
                </a:gridCol>
                <a:gridCol w="864096">
                  <a:extLst>
                    <a:ext uri="{9D8B030D-6E8A-4147-A177-3AD203B41FA5}">
                      <a16:colId xmlns:a16="http://schemas.microsoft.com/office/drawing/2014/main" val="20001"/>
                    </a:ext>
                  </a:extLst>
                </a:gridCol>
                <a:gridCol w="936104">
                  <a:extLst>
                    <a:ext uri="{9D8B030D-6E8A-4147-A177-3AD203B41FA5}">
                      <a16:colId xmlns:a16="http://schemas.microsoft.com/office/drawing/2014/main" val="20002"/>
                    </a:ext>
                  </a:extLst>
                </a:gridCol>
              </a:tblGrid>
              <a:tr h="276581">
                <a:tc>
                  <a:txBody>
                    <a:bodyPr/>
                    <a:lstStyle/>
                    <a:p>
                      <a:pPr algn="ctr"/>
                      <a:r>
                        <a:rPr lang="en-GB" sz="1800" b="0" i="1" dirty="0">
                          <a:solidFill>
                            <a:schemeClr val="tx1"/>
                          </a:solidFill>
                        </a:rPr>
                        <a:t>Gamete</a:t>
                      </a:r>
                    </a:p>
                  </a:txBody>
                  <a:tcPr>
                    <a:solidFill>
                      <a:schemeClr val="accent6">
                        <a:lumMod val="40000"/>
                        <a:lumOff val="60000"/>
                      </a:schemeClr>
                    </a:solidFill>
                  </a:tcPr>
                </a:tc>
                <a:tc>
                  <a:txBody>
                    <a:bodyPr/>
                    <a:lstStyle/>
                    <a:p>
                      <a:pPr algn="ctr"/>
                      <a:r>
                        <a:rPr lang="en-GB" sz="1800" dirty="0">
                          <a:solidFill>
                            <a:schemeClr val="accent6">
                              <a:lumMod val="50000"/>
                            </a:schemeClr>
                          </a:solidFill>
                        </a:rPr>
                        <a:t>T</a:t>
                      </a:r>
                    </a:p>
                  </a:txBody>
                  <a:tcPr>
                    <a:solidFill>
                      <a:schemeClr val="accent6">
                        <a:lumMod val="40000"/>
                        <a:lumOff val="60000"/>
                      </a:schemeClr>
                    </a:solidFill>
                  </a:tcPr>
                </a:tc>
                <a:tc>
                  <a:txBody>
                    <a:bodyPr/>
                    <a:lstStyle/>
                    <a:p>
                      <a:pPr algn="ctr"/>
                      <a:r>
                        <a:rPr lang="en-GB" sz="1800" dirty="0">
                          <a:solidFill>
                            <a:schemeClr val="accent6">
                              <a:lumMod val="50000"/>
                            </a:schemeClr>
                          </a:solidFill>
                        </a:rPr>
                        <a:t>T</a:t>
                      </a:r>
                    </a:p>
                  </a:txBody>
                  <a:tcPr>
                    <a:solidFill>
                      <a:schemeClr val="accent6">
                        <a:lumMod val="40000"/>
                        <a:lumOff val="60000"/>
                      </a:schemeClr>
                    </a:solidFill>
                  </a:tcPr>
                </a:tc>
                <a:extLst>
                  <a:ext uri="{0D108BD9-81ED-4DB2-BD59-A6C34878D82A}">
                    <a16:rowId xmlns:a16="http://schemas.microsoft.com/office/drawing/2014/main" val="10000"/>
                  </a:ext>
                </a:extLst>
              </a:tr>
              <a:tr h="345135">
                <a:tc>
                  <a:txBody>
                    <a:bodyPr/>
                    <a:lstStyle/>
                    <a:p>
                      <a:pPr algn="ctr"/>
                      <a:r>
                        <a:rPr lang="en-GB" sz="1800" b="1" dirty="0"/>
                        <a:t>T</a:t>
                      </a:r>
                    </a:p>
                  </a:txBody>
                  <a:tcPr>
                    <a:solidFill>
                      <a:schemeClr val="accent6">
                        <a:lumMod val="40000"/>
                        <a:lumOff val="60000"/>
                      </a:schemeClr>
                    </a:solidFill>
                  </a:tcPr>
                </a:tc>
                <a:tc>
                  <a:txBody>
                    <a:bodyPr/>
                    <a:lstStyle/>
                    <a:p>
                      <a:pPr algn="ctr"/>
                      <a:r>
                        <a:rPr lang="en-GB" sz="1800" b="1" dirty="0"/>
                        <a:t>T</a:t>
                      </a:r>
                      <a:r>
                        <a:rPr lang="en-GB" sz="1800" b="1" dirty="0">
                          <a:solidFill>
                            <a:schemeClr val="accent6">
                              <a:lumMod val="50000"/>
                            </a:schemeClr>
                          </a:solidFill>
                        </a:rPr>
                        <a:t>T</a:t>
                      </a:r>
                    </a:p>
                  </a:txBody>
                  <a:tcPr>
                    <a:solidFill>
                      <a:schemeClr val="accent6">
                        <a:lumMod val="60000"/>
                        <a:lumOff val="40000"/>
                      </a:schemeClr>
                    </a:solidFill>
                  </a:tcPr>
                </a:tc>
                <a:tc>
                  <a:txBody>
                    <a:bodyPr/>
                    <a:lstStyle/>
                    <a:p>
                      <a:pPr algn="ctr"/>
                      <a:r>
                        <a:rPr lang="en-GB" sz="1800" b="1" dirty="0"/>
                        <a:t>T</a:t>
                      </a:r>
                      <a:r>
                        <a:rPr lang="en-GB" sz="1800" b="1" dirty="0">
                          <a:solidFill>
                            <a:schemeClr val="accent6">
                              <a:lumMod val="50000"/>
                            </a:schemeClr>
                          </a:solidFill>
                        </a:rPr>
                        <a:t>T</a:t>
                      </a:r>
                    </a:p>
                  </a:txBody>
                  <a:tcPr>
                    <a:solidFill>
                      <a:schemeClr val="accent6">
                        <a:lumMod val="60000"/>
                        <a:lumOff val="40000"/>
                      </a:schemeClr>
                    </a:solidFill>
                  </a:tcPr>
                </a:tc>
                <a:extLst>
                  <a:ext uri="{0D108BD9-81ED-4DB2-BD59-A6C34878D82A}">
                    <a16:rowId xmlns:a16="http://schemas.microsoft.com/office/drawing/2014/main" val="10001"/>
                  </a:ext>
                </a:extLst>
              </a:tr>
              <a:tr h="345135">
                <a:tc>
                  <a:txBody>
                    <a:bodyPr/>
                    <a:lstStyle/>
                    <a:p>
                      <a:pPr algn="ctr"/>
                      <a:r>
                        <a:rPr lang="en-GB" sz="1800" b="1" dirty="0"/>
                        <a:t>T</a:t>
                      </a:r>
                    </a:p>
                  </a:txBody>
                  <a:tcPr>
                    <a:solidFill>
                      <a:schemeClr val="accent6">
                        <a:lumMod val="40000"/>
                        <a:lumOff val="60000"/>
                      </a:schemeClr>
                    </a:solidFill>
                  </a:tcPr>
                </a:tc>
                <a:tc>
                  <a:txBody>
                    <a:bodyPr/>
                    <a:lstStyle/>
                    <a:p>
                      <a:pPr algn="ctr"/>
                      <a:r>
                        <a:rPr lang="en-GB" sz="1800" b="1" dirty="0"/>
                        <a:t>T</a:t>
                      </a:r>
                      <a:r>
                        <a:rPr lang="en-GB" sz="1800" b="1" dirty="0">
                          <a:solidFill>
                            <a:schemeClr val="accent6">
                              <a:lumMod val="50000"/>
                            </a:schemeClr>
                          </a:solidFill>
                        </a:rPr>
                        <a:t>T</a:t>
                      </a:r>
                    </a:p>
                  </a:txBody>
                  <a:tcPr>
                    <a:solidFill>
                      <a:schemeClr val="accent6">
                        <a:lumMod val="60000"/>
                        <a:lumOff val="40000"/>
                      </a:schemeClr>
                    </a:solidFill>
                  </a:tcPr>
                </a:tc>
                <a:tc>
                  <a:txBody>
                    <a:bodyPr/>
                    <a:lstStyle/>
                    <a:p>
                      <a:pPr algn="ctr"/>
                      <a:r>
                        <a:rPr lang="en-GB" sz="1800" b="1" dirty="0"/>
                        <a:t>T</a:t>
                      </a:r>
                      <a:r>
                        <a:rPr lang="en-GB" sz="1800" b="1" dirty="0">
                          <a:solidFill>
                            <a:schemeClr val="accent6">
                              <a:lumMod val="50000"/>
                            </a:schemeClr>
                          </a:solidFill>
                        </a:rPr>
                        <a:t>T</a:t>
                      </a:r>
                    </a:p>
                  </a:txBody>
                  <a:tcPr>
                    <a:solidFill>
                      <a:schemeClr val="accent6">
                        <a:lumMod val="60000"/>
                        <a:lumOff val="40000"/>
                      </a:schemeClr>
                    </a:solidFill>
                  </a:tcPr>
                </a:tc>
                <a:extLst>
                  <a:ext uri="{0D108BD9-81ED-4DB2-BD59-A6C34878D82A}">
                    <a16:rowId xmlns:a16="http://schemas.microsoft.com/office/drawing/2014/main" val="10002"/>
                  </a:ext>
                </a:extLst>
              </a:tr>
            </a:tbl>
          </a:graphicData>
        </a:graphic>
      </p:graphicFrame>
      <p:sp>
        <p:nvSpPr>
          <p:cNvPr id="7" name="Rectangle 6"/>
          <p:cNvSpPr/>
          <p:nvPr/>
        </p:nvSpPr>
        <p:spPr>
          <a:xfrm>
            <a:off x="6012160" y="2322746"/>
            <a:ext cx="3024336" cy="1754326"/>
          </a:xfrm>
          <a:prstGeom prst="rect">
            <a:avLst/>
          </a:prstGeom>
          <a:ln>
            <a:solidFill>
              <a:schemeClr val="accent6">
                <a:lumMod val="75000"/>
              </a:schemeClr>
            </a:solidFill>
          </a:ln>
        </p:spPr>
        <p:txBody>
          <a:bodyPr wrap="square">
            <a:spAutoFit/>
          </a:bodyPr>
          <a:lstStyle/>
          <a:p>
            <a:r>
              <a:rPr lang="en-GB" dirty="0"/>
              <a:t>The genotype of </a:t>
            </a:r>
            <a:r>
              <a:rPr lang="en-GB" b="1" dirty="0">
                <a:solidFill>
                  <a:schemeClr val="accent6">
                    <a:lumMod val="75000"/>
                  </a:schemeClr>
                </a:solidFill>
              </a:rPr>
              <a:t>all</a:t>
            </a:r>
            <a:r>
              <a:rPr lang="en-GB" dirty="0"/>
              <a:t> the future offspring will be TT and their phenotype will be </a:t>
            </a:r>
            <a:r>
              <a:rPr lang="en-GB" b="1" dirty="0">
                <a:solidFill>
                  <a:schemeClr val="accent6">
                    <a:lumMod val="75000"/>
                  </a:schemeClr>
                </a:solidFill>
              </a:rPr>
              <a:t>tall</a:t>
            </a:r>
            <a:r>
              <a:rPr lang="en-GB" dirty="0"/>
              <a:t>. These parent plants will </a:t>
            </a:r>
            <a:r>
              <a:rPr lang="en-GB" u="sng" dirty="0"/>
              <a:t>never</a:t>
            </a:r>
            <a:r>
              <a:rPr lang="en-GB" dirty="0"/>
              <a:t> produce short plants when crossed.</a:t>
            </a:r>
          </a:p>
        </p:txBody>
      </p:sp>
      <p:sp>
        <p:nvSpPr>
          <p:cNvPr id="13" name="Rectangle 12"/>
          <p:cNvSpPr/>
          <p:nvPr/>
        </p:nvSpPr>
        <p:spPr>
          <a:xfrm>
            <a:off x="179512" y="692696"/>
            <a:ext cx="8784976" cy="1754326"/>
          </a:xfrm>
          <a:prstGeom prst="rect">
            <a:avLst/>
          </a:prstGeom>
        </p:spPr>
        <p:txBody>
          <a:bodyPr wrap="square">
            <a:spAutoFit/>
          </a:bodyPr>
          <a:lstStyle/>
          <a:p>
            <a:pPr algn="ctr"/>
            <a:r>
              <a:rPr lang="en-GB" dirty="0"/>
              <a:t>The </a:t>
            </a:r>
            <a:r>
              <a:rPr lang="en-GB" b="1" dirty="0">
                <a:solidFill>
                  <a:schemeClr val="accent6">
                    <a:lumMod val="75000"/>
                  </a:schemeClr>
                </a:solidFill>
              </a:rPr>
              <a:t>characteristic</a:t>
            </a:r>
            <a:r>
              <a:rPr lang="en-GB" dirty="0"/>
              <a:t> of being a </a:t>
            </a:r>
            <a:r>
              <a:rPr lang="en-GB" b="1" dirty="0">
                <a:solidFill>
                  <a:schemeClr val="accent6">
                    <a:lumMod val="75000"/>
                  </a:schemeClr>
                </a:solidFill>
              </a:rPr>
              <a:t>tall</a:t>
            </a:r>
            <a:r>
              <a:rPr lang="en-GB" dirty="0"/>
              <a:t> plant</a:t>
            </a:r>
            <a:r>
              <a:rPr lang="en-GB" b="1" dirty="0">
                <a:solidFill>
                  <a:schemeClr val="accent6">
                    <a:lumMod val="75000"/>
                  </a:schemeClr>
                </a:solidFill>
              </a:rPr>
              <a:t> or </a:t>
            </a:r>
            <a:r>
              <a:rPr lang="en-GB" dirty="0"/>
              <a:t>a </a:t>
            </a:r>
            <a:r>
              <a:rPr lang="en-GB" b="1" dirty="0">
                <a:solidFill>
                  <a:schemeClr val="accent6">
                    <a:lumMod val="75000"/>
                  </a:schemeClr>
                </a:solidFill>
              </a:rPr>
              <a:t>short</a:t>
            </a:r>
            <a:r>
              <a:rPr lang="en-GB" dirty="0"/>
              <a:t> pea plant is controlled by a </a:t>
            </a:r>
            <a:r>
              <a:rPr lang="en-GB" b="1" dirty="0">
                <a:solidFill>
                  <a:schemeClr val="accent6">
                    <a:lumMod val="75000"/>
                  </a:schemeClr>
                </a:solidFill>
              </a:rPr>
              <a:t>single gene</a:t>
            </a:r>
            <a:r>
              <a:rPr lang="en-GB" dirty="0"/>
              <a:t>.</a:t>
            </a:r>
          </a:p>
          <a:p>
            <a:pPr algn="ctr"/>
            <a:r>
              <a:rPr lang="en-GB" dirty="0"/>
              <a:t> We will use the letter T to represent the gene for the purposes of a genetic diagram.</a:t>
            </a:r>
          </a:p>
          <a:p>
            <a:pPr algn="ctr"/>
            <a:r>
              <a:rPr lang="en-GB" dirty="0"/>
              <a:t>The allele which produces tall plants is </a:t>
            </a:r>
            <a:r>
              <a:rPr lang="en-GB" b="1" dirty="0">
                <a:solidFill>
                  <a:schemeClr val="accent6">
                    <a:lumMod val="75000"/>
                  </a:schemeClr>
                </a:solidFill>
              </a:rPr>
              <a:t>dominant</a:t>
            </a:r>
            <a:r>
              <a:rPr lang="en-GB" dirty="0"/>
              <a:t> so we use</a:t>
            </a:r>
            <a:r>
              <a:rPr lang="en-GB" b="1" dirty="0"/>
              <a:t> </a:t>
            </a:r>
            <a:r>
              <a:rPr lang="en-GB" b="1" dirty="0">
                <a:solidFill>
                  <a:schemeClr val="accent6">
                    <a:lumMod val="75000"/>
                  </a:schemeClr>
                </a:solidFill>
              </a:rPr>
              <a:t>T</a:t>
            </a:r>
            <a:r>
              <a:rPr lang="en-GB" dirty="0"/>
              <a:t>.</a:t>
            </a:r>
          </a:p>
          <a:p>
            <a:pPr algn="ctr"/>
            <a:r>
              <a:rPr lang="en-GB" dirty="0"/>
              <a:t>The allele for short plants is </a:t>
            </a:r>
            <a:r>
              <a:rPr lang="en-GB" b="1" dirty="0">
                <a:solidFill>
                  <a:schemeClr val="accent6">
                    <a:lumMod val="75000"/>
                  </a:schemeClr>
                </a:solidFill>
              </a:rPr>
              <a:t>recessive</a:t>
            </a:r>
            <a:r>
              <a:rPr lang="en-GB" dirty="0"/>
              <a:t> so we use </a:t>
            </a:r>
            <a:r>
              <a:rPr lang="en-GB" b="1" dirty="0">
                <a:solidFill>
                  <a:schemeClr val="accent6">
                    <a:lumMod val="75000"/>
                  </a:schemeClr>
                </a:solidFill>
              </a:rPr>
              <a:t>t</a:t>
            </a:r>
            <a:r>
              <a:rPr lang="en-GB" dirty="0"/>
              <a:t>.</a:t>
            </a:r>
          </a:p>
          <a:p>
            <a:r>
              <a:rPr lang="en-GB" dirty="0"/>
              <a:t>Explain what would occur :</a:t>
            </a:r>
          </a:p>
          <a:p>
            <a:r>
              <a:rPr lang="en-GB" b="1" dirty="0"/>
              <a:t>a) If two homozygous dominant plants were crossed.</a:t>
            </a:r>
          </a:p>
        </p:txBody>
      </p:sp>
      <p:sp>
        <p:nvSpPr>
          <p:cNvPr id="15" name="TextBox 14"/>
          <p:cNvSpPr txBox="1"/>
          <p:nvPr/>
        </p:nvSpPr>
        <p:spPr>
          <a:xfrm>
            <a:off x="3131840" y="2492896"/>
            <a:ext cx="2808312" cy="369332"/>
          </a:xfrm>
          <a:prstGeom prst="rect">
            <a:avLst/>
          </a:prstGeom>
          <a:noFill/>
        </p:spPr>
        <p:txBody>
          <a:bodyPr wrap="square" rtlCol="0">
            <a:spAutoFit/>
          </a:bodyPr>
          <a:lstStyle/>
          <a:p>
            <a:pPr algn="ctr"/>
            <a:r>
              <a:rPr lang="en-GB" b="1" u="sng" dirty="0"/>
              <a:t>Punnett square </a:t>
            </a:r>
          </a:p>
        </p:txBody>
      </p:sp>
      <p:sp>
        <p:nvSpPr>
          <p:cNvPr id="16" name="Rectangle 15"/>
          <p:cNvSpPr/>
          <p:nvPr/>
        </p:nvSpPr>
        <p:spPr>
          <a:xfrm>
            <a:off x="107504" y="4365104"/>
            <a:ext cx="4752528" cy="369332"/>
          </a:xfrm>
          <a:prstGeom prst="rect">
            <a:avLst/>
          </a:prstGeom>
        </p:spPr>
        <p:txBody>
          <a:bodyPr wrap="square">
            <a:spAutoFit/>
          </a:bodyPr>
          <a:lstStyle/>
          <a:p>
            <a:pPr lvl="0"/>
            <a:r>
              <a:rPr lang="en-GB" b="1" dirty="0">
                <a:solidFill>
                  <a:prstClr val="black"/>
                </a:solidFill>
              </a:rPr>
              <a:t>b) If two heterozygous plants were crossed.</a:t>
            </a:r>
          </a:p>
        </p:txBody>
      </p:sp>
      <p:sp>
        <p:nvSpPr>
          <p:cNvPr id="17" name="TextBox 16"/>
          <p:cNvSpPr txBox="1"/>
          <p:nvPr/>
        </p:nvSpPr>
        <p:spPr>
          <a:xfrm>
            <a:off x="251520" y="4725144"/>
            <a:ext cx="2736304" cy="646331"/>
          </a:xfrm>
          <a:prstGeom prst="rect">
            <a:avLst/>
          </a:prstGeom>
          <a:noFill/>
          <a:ln>
            <a:solidFill>
              <a:schemeClr val="accent6">
                <a:lumMod val="75000"/>
              </a:schemeClr>
            </a:solidFill>
          </a:ln>
        </p:spPr>
        <p:txBody>
          <a:bodyPr wrap="square" rtlCol="0">
            <a:spAutoFit/>
          </a:bodyPr>
          <a:lstStyle/>
          <a:p>
            <a:r>
              <a:rPr lang="en-GB" dirty="0"/>
              <a:t>The genotype for a heterozygous plant is Tt</a:t>
            </a:r>
          </a:p>
        </p:txBody>
      </p:sp>
      <p:graphicFrame>
        <p:nvGraphicFramePr>
          <p:cNvPr id="19" name="Table 18"/>
          <p:cNvGraphicFramePr>
            <a:graphicFrameLocks noGrp="1"/>
          </p:cNvGraphicFramePr>
          <p:nvPr/>
        </p:nvGraphicFramePr>
        <p:xfrm>
          <a:off x="3131840" y="5085184"/>
          <a:ext cx="2808312" cy="1097280"/>
        </p:xfrm>
        <a:graphic>
          <a:graphicData uri="http://schemas.openxmlformats.org/drawingml/2006/table">
            <a:tbl>
              <a:tblPr firstRow="1" bandRow="1">
                <a:tableStyleId>{5C22544A-7EE6-4342-B048-85BDC9FD1C3A}</a:tableStyleId>
              </a:tblPr>
              <a:tblGrid>
                <a:gridCol w="1008112">
                  <a:extLst>
                    <a:ext uri="{9D8B030D-6E8A-4147-A177-3AD203B41FA5}">
                      <a16:colId xmlns:a16="http://schemas.microsoft.com/office/drawing/2014/main" val="20000"/>
                    </a:ext>
                  </a:extLst>
                </a:gridCol>
                <a:gridCol w="864096">
                  <a:extLst>
                    <a:ext uri="{9D8B030D-6E8A-4147-A177-3AD203B41FA5}">
                      <a16:colId xmlns:a16="http://schemas.microsoft.com/office/drawing/2014/main" val="20001"/>
                    </a:ext>
                  </a:extLst>
                </a:gridCol>
                <a:gridCol w="936104">
                  <a:extLst>
                    <a:ext uri="{9D8B030D-6E8A-4147-A177-3AD203B41FA5}">
                      <a16:colId xmlns:a16="http://schemas.microsoft.com/office/drawing/2014/main" val="20002"/>
                    </a:ext>
                  </a:extLst>
                </a:gridCol>
              </a:tblGrid>
              <a:tr h="276581">
                <a:tc>
                  <a:txBody>
                    <a:bodyPr/>
                    <a:lstStyle/>
                    <a:p>
                      <a:pPr algn="ctr"/>
                      <a:r>
                        <a:rPr lang="en-GB" sz="1800" b="0" i="1" dirty="0">
                          <a:solidFill>
                            <a:schemeClr val="tx1"/>
                          </a:solidFill>
                        </a:rPr>
                        <a:t>Gamete</a:t>
                      </a:r>
                    </a:p>
                  </a:txBody>
                  <a:tcPr>
                    <a:solidFill>
                      <a:schemeClr val="accent6">
                        <a:lumMod val="40000"/>
                        <a:lumOff val="60000"/>
                      </a:schemeClr>
                    </a:solidFill>
                  </a:tcPr>
                </a:tc>
                <a:tc>
                  <a:txBody>
                    <a:bodyPr/>
                    <a:lstStyle/>
                    <a:p>
                      <a:pPr algn="ctr"/>
                      <a:r>
                        <a:rPr lang="en-GB" sz="1800" dirty="0">
                          <a:solidFill>
                            <a:schemeClr val="accent6">
                              <a:lumMod val="50000"/>
                            </a:schemeClr>
                          </a:solidFill>
                        </a:rPr>
                        <a:t>T</a:t>
                      </a:r>
                    </a:p>
                  </a:txBody>
                  <a:tcPr>
                    <a:solidFill>
                      <a:schemeClr val="accent6">
                        <a:lumMod val="40000"/>
                        <a:lumOff val="60000"/>
                      </a:schemeClr>
                    </a:solidFill>
                  </a:tcPr>
                </a:tc>
                <a:tc>
                  <a:txBody>
                    <a:bodyPr/>
                    <a:lstStyle/>
                    <a:p>
                      <a:pPr algn="ctr"/>
                      <a:r>
                        <a:rPr lang="en-GB" sz="1800" dirty="0">
                          <a:solidFill>
                            <a:schemeClr val="accent6">
                              <a:lumMod val="50000"/>
                            </a:schemeClr>
                          </a:solidFill>
                        </a:rPr>
                        <a:t>t</a:t>
                      </a:r>
                    </a:p>
                  </a:txBody>
                  <a:tcPr>
                    <a:solidFill>
                      <a:schemeClr val="accent6">
                        <a:lumMod val="40000"/>
                        <a:lumOff val="60000"/>
                      </a:schemeClr>
                    </a:solidFill>
                  </a:tcPr>
                </a:tc>
                <a:extLst>
                  <a:ext uri="{0D108BD9-81ED-4DB2-BD59-A6C34878D82A}">
                    <a16:rowId xmlns:a16="http://schemas.microsoft.com/office/drawing/2014/main" val="10000"/>
                  </a:ext>
                </a:extLst>
              </a:tr>
              <a:tr h="345135">
                <a:tc>
                  <a:txBody>
                    <a:bodyPr/>
                    <a:lstStyle/>
                    <a:p>
                      <a:pPr algn="ctr"/>
                      <a:r>
                        <a:rPr lang="en-GB" sz="1800" b="1" dirty="0"/>
                        <a:t>T</a:t>
                      </a:r>
                    </a:p>
                  </a:txBody>
                  <a:tcPr>
                    <a:solidFill>
                      <a:schemeClr val="accent6">
                        <a:lumMod val="40000"/>
                        <a:lumOff val="60000"/>
                      </a:schemeClr>
                    </a:solidFill>
                  </a:tcPr>
                </a:tc>
                <a:tc>
                  <a:txBody>
                    <a:bodyPr/>
                    <a:lstStyle/>
                    <a:p>
                      <a:pPr algn="ctr"/>
                      <a:r>
                        <a:rPr lang="en-GB" sz="1800" b="1" dirty="0"/>
                        <a:t>T</a:t>
                      </a:r>
                      <a:r>
                        <a:rPr lang="en-GB" sz="1800" b="1" dirty="0">
                          <a:solidFill>
                            <a:schemeClr val="accent6">
                              <a:lumMod val="50000"/>
                            </a:schemeClr>
                          </a:solidFill>
                        </a:rPr>
                        <a:t>T</a:t>
                      </a:r>
                    </a:p>
                  </a:txBody>
                  <a:tcPr>
                    <a:solidFill>
                      <a:schemeClr val="accent6">
                        <a:lumMod val="60000"/>
                        <a:lumOff val="40000"/>
                      </a:schemeClr>
                    </a:solidFill>
                  </a:tcPr>
                </a:tc>
                <a:tc>
                  <a:txBody>
                    <a:bodyPr/>
                    <a:lstStyle/>
                    <a:p>
                      <a:pPr algn="ctr"/>
                      <a:r>
                        <a:rPr lang="en-GB" sz="1800" b="1" dirty="0"/>
                        <a:t>T</a:t>
                      </a:r>
                      <a:r>
                        <a:rPr lang="en-GB" sz="1800" b="1" dirty="0">
                          <a:solidFill>
                            <a:schemeClr val="accent6">
                              <a:lumMod val="50000"/>
                            </a:schemeClr>
                          </a:solidFill>
                        </a:rPr>
                        <a:t>t</a:t>
                      </a:r>
                    </a:p>
                  </a:txBody>
                  <a:tcPr>
                    <a:solidFill>
                      <a:schemeClr val="accent6">
                        <a:lumMod val="60000"/>
                        <a:lumOff val="40000"/>
                      </a:schemeClr>
                    </a:solidFill>
                  </a:tcPr>
                </a:tc>
                <a:extLst>
                  <a:ext uri="{0D108BD9-81ED-4DB2-BD59-A6C34878D82A}">
                    <a16:rowId xmlns:a16="http://schemas.microsoft.com/office/drawing/2014/main" val="10001"/>
                  </a:ext>
                </a:extLst>
              </a:tr>
              <a:tr h="345135">
                <a:tc>
                  <a:txBody>
                    <a:bodyPr/>
                    <a:lstStyle/>
                    <a:p>
                      <a:pPr algn="ctr"/>
                      <a:r>
                        <a:rPr lang="en-GB" sz="1800" b="1" dirty="0"/>
                        <a:t>t</a:t>
                      </a:r>
                    </a:p>
                  </a:txBody>
                  <a:tcPr>
                    <a:solidFill>
                      <a:schemeClr val="accent6">
                        <a:lumMod val="40000"/>
                        <a:lumOff val="60000"/>
                      </a:schemeClr>
                    </a:solidFill>
                  </a:tcPr>
                </a:tc>
                <a:tc>
                  <a:txBody>
                    <a:bodyPr/>
                    <a:lstStyle/>
                    <a:p>
                      <a:pPr algn="ctr"/>
                      <a:r>
                        <a:rPr lang="en-GB" sz="1800" b="1" dirty="0"/>
                        <a:t>T</a:t>
                      </a:r>
                      <a:r>
                        <a:rPr lang="en-GB" sz="1800" b="1" dirty="0">
                          <a:solidFill>
                            <a:schemeClr val="accent6">
                              <a:lumMod val="50000"/>
                            </a:schemeClr>
                          </a:solidFill>
                        </a:rPr>
                        <a:t>t</a:t>
                      </a:r>
                    </a:p>
                  </a:txBody>
                  <a:tcPr>
                    <a:solidFill>
                      <a:schemeClr val="accent6">
                        <a:lumMod val="60000"/>
                        <a:lumOff val="40000"/>
                      </a:schemeClr>
                    </a:solidFill>
                  </a:tcPr>
                </a:tc>
                <a:tc>
                  <a:txBody>
                    <a:bodyPr/>
                    <a:lstStyle/>
                    <a:p>
                      <a:pPr algn="ctr"/>
                      <a:r>
                        <a:rPr lang="en-GB" sz="1800" b="1" dirty="0">
                          <a:solidFill>
                            <a:schemeClr val="dk1"/>
                          </a:solidFill>
                        </a:rPr>
                        <a:t>t</a:t>
                      </a:r>
                      <a:r>
                        <a:rPr lang="en-GB" sz="1800" b="1" dirty="0">
                          <a:solidFill>
                            <a:schemeClr val="accent6">
                              <a:lumMod val="50000"/>
                            </a:schemeClr>
                          </a:solidFill>
                        </a:rPr>
                        <a:t>t</a:t>
                      </a:r>
                    </a:p>
                  </a:txBody>
                  <a:tcPr>
                    <a:solidFill>
                      <a:schemeClr val="accent6">
                        <a:lumMod val="60000"/>
                        <a:lumOff val="40000"/>
                      </a:schemeClr>
                    </a:solidFill>
                  </a:tcPr>
                </a:tc>
                <a:extLst>
                  <a:ext uri="{0D108BD9-81ED-4DB2-BD59-A6C34878D82A}">
                    <a16:rowId xmlns:a16="http://schemas.microsoft.com/office/drawing/2014/main" val="10002"/>
                  </a:ext>
                </a:extLst>
              </a:tr>
            </a:tbl>
          </a:graphicData>
        </a:graphic>
      </p:graphicFrame>
      <p:sp>
        <p:nvSpPr>
          <p:cNvPr id="20" name="TextBox 19"/>
          <p:cNvSpPr txBox="1"/>
          <p:nvPr/>
        </p:nvSpPr>
        <p:spPr>
          <a:xfrm>
            <a:off x="3131840" y="4725144"/>
            <a:ext cx="2808312" cy="369332"/>
          </a:xfrm>
          <a:prstGeom prst="rect">
            <a:avLst/>
          </a:prstGeom>
          <a:noFill/>
        </p:spPr>
        <p:txBody>
          <a:bodyPr wrap="square" rtlCol="0">
            <a:spAutoFit/>
          </a:bodyPr>
          <a:lstStyle/>
          <a:p>
            <a:pPr algn="ctr"/>
            <a:r>
              <a:rPr lang="en-GB" b="1" u="sng" dirty="0"/>
              <a:t>Punnett square </a:t>
            </a:r>
          </a:p>
        </p:txBody>
      </p:sp>
      <p:sp>
        <p:nvSpPr>
          <p:cNvPr id="21" name="Rectangle 20"/>
          <p:cNvSpPr/>
          <p:nvPr/>
        </p:nvSpPr>
        <p:spPr>
          <a:xfrm>
            <a:off x="6012160" y="4437112"/>
            <a:ext cx="3024336" cy="2031325"/>
          </a:xfrm>
          <a:prstGeom prst="rect">
            <a:avLst/>
          </a:prstGeom>
          <a:ln>
            <a:solidFill>
              <a:schemeClr val="accent6">
                <a:lumMod val="75000"/>
              </a:schemeClr>
            </a:solidFill>
          </a:ln>
        </p:spPr>
        <p:txBody>
          <a:bodyPr wrap="square">
            <a:spAutoFit/>
          </a:bodyPr>
          <a:lstStyle/>
          <a:p>
            <a:r>
              <a:rPr lang="en-GB" dirty="0"/>
              <a:t>The </a:t>
            </a:r>
            <a:r>
              <a:rPr lang="en-GB" b="1" dirty="0">
                <a:solidFill>
                  <a:schemeClr val="accent6">
                    <a:lumMod val="75000"/>
                  </a:schemeClr>
                </a:solidFill>
              </a:rPr>
              <a:t>ratio</a:t>
            </a:r>
            <a:r>
              <a:rPr lang="en-GB" dirty="0"/>
              <a:t> of </a:t>
            </a:r>
            <a:r>
              <a:rPr lang="en-GB" b="1" dirty="0">
                <a:solidFill>
                  <a:schemeClr val="accent6">
                    <a:lumMod val="75000"/>
                  </a:schemeClr>
                </a:solidFill>
              </a:rPr>
              <a:t>tall</a:t>
            </a:r>
            <a:r>
              <a:rPr lang="en-GB" dirty="0"/>
              <a:t> plants to </a:t>
            </a:r>
            <a:r>
              <a:rPr lang="en-GB" b="1" dirty="0">
                <a:solidFill>
                  <a:schemeClr val="accent6">
                    <a:lumMod val="75000"/>
                  </a:schemeClr>
                </a:solidFill>
              </a:rPr>
              <a:t>short</a:t>
            </a:r>
            <a:r>
              <a:rPr lang="en-GB" dirty="0"/>
              <a:t> plants likely to be produced is </a:t>
            </a:r>
            <a:r>
              <a:rPr lang="en-GB" b="1" dirty="0">
                <a:solidFill>
                  <a:schemeClr val="accent6">
                    <a:lumMod val="75000"/>
                  </a:schemeClr>
                </a:solidFill>
              </a:rPr>
              <a:t>3:1.</a:t>
            </a:r>
          </a:p>
          <a:p>
            <a:r>
              <a:rPr lang="en-GB" dirty="0"/>
              <a:t>In any four offspring, one would expect 1 homozygous dominant, 2 heterozygous and 1 homozygous recessive.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linds(horizontal)">
                                      <p:cBhvr>
                                        <p:cTn id="12" dur="500"/>
                                        <p:tgtEl>
                                          <p:spTgt spid="15"/>
                                        </p:tgtEl>
                                      </p:cBhvr>
                                    </p:animEffect>
                                  </p:childTnLst>
                                </p:cTn>
                              </p:par>
                              <p:par>
                                <p:cTn id="13" presetID="3"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linds(horizont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blinds(horizontal)">
                                      <p:cBhvr>
                                        <p:cTn id="25" dur="500"/>
                                        <p:tgtEl>
                                          <p:spTgt spid="16"/>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blinds(horizontal)">
                                      <p:cBhvr>
                                        <p:cTn id="30" dur="500"/>
                                        <p:tgtEl>
                                          <p:spTgt spid="17"/>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blinds(horizontal)">
                                      <p:cBhvr>
                                        <p:cTn id="35" dur="500"/>
                                        <p:tgtEl>
                                          <p:spTgt spid="20"/>
                                        </p:tgtEl>
                                      </p:cBhvr>
                                    </p:animEffect>
                                  </p:childTnLst>
                                </p:cTn>
                              </p:par>
                              <p:par>
                                <p:cTn id="36" presetID="3" presetClass="entr" presetSubtype="10"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blinds(horizontal)">
                                      <p:cBhvr>
                                        <p:cTn id="38" dur="500"/>
                                        <p:tgtEl>
                                          <p:spTgt spid="19"/>
                                        </p:tgtEl>
                                      </p:cBhvr>
                                    </p:animEffect>
                                  </p:childTnLst>
                                </p:cTn>
                              </p:par>
                            </p:childTnLst>
                          </p:cTn>
                        </p:par>
                      </p:childTnLst>
                    </p:cTn>
                  </p:par>
                  <p:par>
                    <p:cTn id="39" fill="hold">
                      <p:stCondLst>
                        <p:cond delay="indefinite"/>
                      </p:stCondLst>
                      <p:childTnLst>
                        <p:par>
                          <p:cTn id="40" fill="hold">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blinds(horizontal)">
                                      <p:cBhvr>
                                        <p:cTn id="4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5" grpId="0"/>
      <p:bldP spid="16" grpId="0"/>
      <p:bldP spid="17" grpId="0" animBg="1"/>
      <p:bldP spid="20" grpId="0"/>
      <p:bldP spid="21"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3 –  Genetic Inheritance</a:t>
            </a:r>
            <a:endParaRPr lang="en-GB" dirty="0"/>
          </a:p>
        </p:txBody>
      </p:sp>
      <p:sp>
        <p:nvSpPr>
          <p:cNvPr id="5" name="TextBox 4"/>
          <p:cNvSpPr txBox="1"/>
          <p:nvPr/>
        </p:nvSpPr>
        <p:spPr>
          <a:xfrm>
            <a:off x="395536" y="1484784"/>
            <a:ext cx="2736304" cy="1754326"/>
          </a:xfrm>
          <a:prstGeom prst="rect">
            <a:avLst/>
          </a:prstGeom>
          <a:noFill/>
          <a:ln>
            <a:solidFill>
              <a:schemeClr val="accent6">
                <a:lumMod val="75000"/>
              </a:schemeClr>
            </a:solidFill>
          </a:ln>
        </p:spPr>
        <p:txBody>
          <a:bodyPr wrap="square" rtlCol="0">
            <a:spAutoFit/>
          </a:bodyPr>
          <a:lstStyle/>
          <a:p>
            <a:r>
              <a:rPr lang="en-GB" dirty="0"/>
              <a:t>The </a:t>
            </a:r>
            <a:r>
              <a:rPr lang="en-GB" b="1" dirty="0">
                <a:solidFill>
                  <a:schemeClr val="accent6">
                    <a:lumMod val="75000"/>
                  </a:schemeClr>
                </a:solidFill>
              </a:rPr>
              <a:t>genotype</a:t>
            </a:r>
            <a:r>
              <a:rPr lang="en-GB" dirty="0"/>
              <a:t> for a homozygous dominant plant is TT.</a:t>
            </a:r>
          </a:p>
          <a:p>
            <a:r>
              <a:rPr lang="en-GB" dirty="0"/>
              <a:t>The </a:t>
            </a:r>
            <a:r>
              <a:rPr lang="en-GB" b="1" dirty="0">
                <a:solidFill>
                  <a:schemeClr val="accent6">
                    <a:lumMod val="75000"/>
                  </a:schemeClr>
                </a:solidFill>
              </a:rPr>
              <a:t>genotype</a:t>
            </a:r>
            <a:r>
              <a:rPr lang="en-GB" dirty="0"/>
              <a:t> for a homozygous recessive plant is tt.</a:t>
            </a:r>
          </a:p>
        </p:txBody>
      </p:sp>
      <p:graphicFrame>
        <p:nvGraphicFramePr>
          <p:cNvPr id="6" name="Table 5"/>
          <p:cNvGraphicFramePr>
            <a:graphicFrameLocks noGrp="1"/>
          </p:cNvGraphicFramePr>
          <p:nvPr/>
        </p:nvGraphicFramePr>
        <p:xfrm>
          <a:off x="3203848" y="2060848"/>
          <a:ext cx="2808312" cy="1097280"/>
        </p:xfrm>
        <a:graphic>
          <a:graphicData uri="http://schemas.openxmlformats.org/drawingml/2006/table">
            <a:tbl>
              <a:tblPr firstRow="1" bandRow="1">
                <a:tableStyleId>{5C22544A-7EE6-4342-B048-85BDC9FD1C3A}</a:tableStyleId>
              </a:tblPr>
              <a:tblGrid>
                <a:gridCol w="1008112">
                  <a:extLst>
                    <a:ext uri="{9D8B030D-6E8A-4147-A177-3AD203B41FA5}">
                      <a16:colId xmlns:a16="http://schemas.microsoft.com/office/drawing/2014/main" val="20000"/>
                    </a:ext>
                  </a:extLst>
                </a:gridCol>
                <a:gridCol w="864096">
                  <a:extLst>
                    <a:ext uri="{9D8B030D-6E8A-4147-A177-3AD203B41FA5}">
                      <a16:colId xmlns:a16="http://schemas.microsoft.com/office/drawing/2014/main" val="20001"/>
                    </a:ext>
                  </a:extLst>
                </a:gridCol>
                <a:gridCol w="936104">
                  <a:extLst>
                    <a:ext uri="{9D8B030D-6E8A-4147-A177-3AD203B41FA5}">
                      <a16:colId xmlns:a16="http://schemas.microsoft.com/office/drawing/2014/main" val="20002"/>
                    </a:ext>
                  </a:extLst>
                </a:gridCol>
              </a:tblGrid>
              <a:tr h="276581">
                <a:tc>
                  <a:txBody>
                    <a:bodyPr/>
                    <a:lstStyle/>
                    <a:p>
                      <a:pPr algn="ctr"/>
                      <a:r>
                        <a:rPr lang="en-GB" sz="1800" b="0" i="1" dirty="0">
                          <a:solidFill>
                            <a:schemeClr val="tx1"/>
                          </a:solidFill>
                        </a:rPr>
                        <a:t>Gamete</a:t>
                      </a:r>
                    </a:p>
                  </a:txBody>
                  <a:tcPr>
                    <a:solidFill>
                      <a:schemeClr val="accent6">
                        <a:lumMod val="40000"/>
                        <a:lumOff val="60000"/>
                      </a:schemeClr>
                    </a:solidFill>
                  </a:tcPr>
                </a:tc>
                <a:tc>
                  <a:txBody>
                    <a:bodyPr/>
                    <a:lstStyle/>
                    <a:p>
                      <a:pPr algn="ctr"/>
                      <a:r>
                        <a:rPr lang="en-GB" sz="1800" dirty="0">
                          <a:solidFill>
                            <a:schemeClr val="accent6">
                              <a:lumMod val="50000"/>
                            </a:schemeClr>
                          </a:solidFill>
                        </a:rPr>
                        <a:t>t</a:t>
                      </a:r>
                    </a:p>
                  </a:txBody>
                  <a:tcPr>
                    <a:solidFill>
                      <a:schemeClr val="accent6">
                        <a:lumMod val="40000"/>
                        <a:lumOff val="60000"/>
                      </a:schemeClr>
                    </a:solidFill>
                  </a:tcPr>
                </a:tc>
                <a:tc>
                  <a:txBody>
                    <a:bodyPr/>
                    <a:lstStyle/>
                    <a:p>
                      <a:pPr algn="ctr"/>
                      <a:r>
                        <a:rPr lang="en-GB" sz="1800" dirty="0">
                          <a:solidFill>
                            <a:schemeClr val="accent6">
                              <a:lumMod val="50000"/>
                            </a:schemeClr>
                          </a:solidFill>
                        </a:rPr>
                        <a:t>t</a:t>
                      </a:r>
                    </a:p>
                  </a:txBody>
                  <a:tcPr>
                    <a:solidFill>
                      <a:schemeClr val="accent6">
                        <a:lumMod val="40000"/>
                        <a:lumOff val="60000"/>
                      </a:schemeClr>
                    </a:solidFill>
                  </a:tcPr>
                </a:tc>
                <a:extLst>
                  <a:ext uri="{0D108BD9-81ED-4DB2-BD59-A6C34878D82A}">
                    <a16:rowId xmlns:a16="http://schemas.microsoft.com/office/drawing/2014/main" val="10000"/>
                  </a:ext>
                </a:extLst>
              </a:tr>
              <a:tr h="345135">
                <a:tc>
                  <a:txBody>
                    <a:bodyPr/>
                    <a:lstStyle/>
                    <a:p>
                      <a:pPr algn="ctr"/>
                      <a:r>
                        <a:rPr lang="en-GB" sz="1800" b="1" dirty="0"/>
                        <a:t>T</a:t>
                      </a:r>
                    </a:p>
                  </a:txBody>
                  <a:tcPr>
                    <a:solidFill>
                      <a:schemeClr val="accent6">
                        <a:lumMod val="40000"/>
                        <a:lumOff val="60000"/>
                      </a:schemeClr>
                    </a:solidFill>
                  </a:tcPr>
                </a:tc>
                <a:tc>
                  <a:txBody>
                    <a:bodyPr/>
                    <a:lstStyle/>
                    <a:p>
                      <a:pPr algn="ctr"/>
                      <a:r>
                        <a:rPr lang="en-GB" sz="1800" b="1" dirty="0"/>
                        <a:t>T</a:t>
                      </a:r>
                      <a:r>
                        <a:rPr lang="en-GB" sz="1800" b="1" dirty="0">
                          <a:solidFill>
                            <a:schemeClr val="accent6">
                              <a:lumMod val="50000"/>
                            </a:schemeClr>
                          </a:solidFill>
                        </a:rPr>
                        <a:t>t</a:t>
                      </a:r>
                    </a:p>
                  </a:txBody>
                  <a:tcPr>
                    <a:solidFill>
                      <a:schemeClr val="accent6">
                        <a:lumMod val="60000"/>
                        <a:lumOff val="40000"/>
                      </a:schemeClr>
                    </a:solidFill>
                  </a:tcPr>
                </a:tc>
                <a:tc>
                  <a:txBody>
                    <a:bodyPr/>
                    <a:lstStyle/>
                    <a:p>
                      <a:pPr algn="ctr"/>
                      <a:r>
                        <a:rPr lang="en-GB" sz="1800" b="1" dirty="0"/>
                        <a:t>T</a:t>
                      </a:r>
                      <a:r>
                        <a:rPr lang="en-GB" sz="1800" b="1" dirty="0">
                          <a:solidFill>
                            <a:schemeClr val="accent6">
                              <a:lumMod val="50000"/>
                            </a:schemeClr>
                          </a:solidFill>
                        </a:rPr>
                        <a:t>t</a:t>
                      </a:r>
                    </a:p>
                  </a:txBody>
                  <a:tcPr>
                    <a:solidFill>
                      <a:schemeClr val="accent6">
                        <a:lumMod val="60000"/>
                        <a:lumOff val="40000"/>
                      </a:schemeClr>
                    </a:solidFill>
                  </a:tcPr>
                </a:tc>
                <a:extLst>
                  <a:ext uri="{0D108BD9-81ED-4DB2-BD59-A6C34878D82A}">
                    <a16:rowId xmlns:a16="http://schemas.microsoft.com/office/drawing/2014/main" val="10001"/>
                  </a:ext>
                </a:extLst>
              </a:tr>
              <a:tr h="345135">
                <a:tc>
                  <a:txBody>
                    <a:bodyPr/>
                    <a:lstStyle/>
                    <a:p>
                      <a:pPr algn="ctr"/>
                      <a:r>
                        <a:rPr lang="en-GB" sz="1800" b="1" dirty="0"/>
                        <a:t>T</a:t>
                      </a:r>
                    </a:p>
                  </a:txBody>
                  <a:tcPr>
                    <a:solidFill>
                      <a:schemeClr val="accent6">
                        <a:lumMod val="40000"/>
                        <a:lumOff val="60000"/>
                      </a:schemeClr>
                    </a:solidFill>
                  </a:tcPr>
                </a:tc>
                <a:tc>
                  <a:txBody>
                    <a:bodyPr/>
                    <a:lstStyle/>
                    <a:p>
                      <a:pPr algn="ctr"/>
                      <a:r>
                        <a:rPr lang="en-GB" sz="1800" b="1" dirty="0"/>
                        <a:t>T</a:t>
                      </a:r>
                      <a:r>
                        <a:rPr lang="en-GB" sz="1800" b="1" dirty="0">
                          <a:solidFill>
                            <a:schemeClr val="accent6">
                              <a:lumMod val="50000"/>
                            </a:schemeClr>
                          </a:solidFill>
                        </a:rPr>
                        <a:t>t</a:t>
                      </a:r>
                    </a:p>
                  </a:txBody>
                  <a:tcPr>
                    <a:solidFill>
                      <a:schemeClr val="accent6">
                        <a:lumMod val="60000"/>
                        <a:lumOff val="40000"/>
                      </a:schemeClr>
                    </a:solidFill>
                  </a:tcPr>
                </a:tc>
                <a:tc>
                  <a:txBody>
                    <a:bodyPr/>
                    <a:lstStyle/>
                    <a:p>
                      <a:pPr algn="ctr"/>
                      <a:r>
                        <a:rPr lang="en-GB" sz="1800" b="1" dirty="0"/>
                        <a:t>T</a:t>
                      </a:r>
                      <a:r>
                        <a:rPr lang="en-GB" sz="1800" b="1" dirty="0">
                          <a:solidFill>
                            <a:schemeClr val="accent6">
                              <a:lumMod val="50000"/>
                            </a:schemeClr>
                          </a:solidFill>
                        </a:rPr>
                        <a:t>t</a:t>
                      </a:r>
                    </a:p>
                  </a:txBody>
                  <a:tcPr>
                    <a:solidFill>
                      <a:schemeClr val="accent6">
                        <a:lumMod val="60000"/>
                        <a:lumOff val="40000"/>
                      </a:schemeClr>
                    </a:solidFill>
                  </a:tcPr>
                </a:tc>
                <a:extLst>
                  <a:ext uri="{0D108BD9-81ED-4DB2-BD59-A6C34878D82A}">
                    <a16:rowId xmlns:a16="http://schemas.microsoft.com/office/drawing/2014/main" val="10002"/>
                  </a:ext>
                </a:extLst>
              </a:tr>
            </a:tbl>
          </a:graphicData>
        </a:graphic>
      </p:graphicFrame>
      <p:sp>
        <p:nvSpPr>
          <p:cNvPr id="7" name="Rectangle 6"/>
          <p:cNvSpPr/>
          <p:nvPr/>
        </p:nvSpPr>
        <p:spPr>
          <a:xfrm>
            <a:off x="6228184" y="1700808"/>
            <a:ext cx="2808312" cy="2308324"/>
          </a:xfrm>
          <a:prstGeom prst="rect">
            <a:avLst/>
          </a:prstGeom>
          <a:ln>
            <a:solidFill>
              <a:schemeClr val="accent6">
                <a:lumMod val="75000"/>
              </a:schemeClr>
            </a:solidFill>
          </a:ln>
        </p:spPr>
        <p:txBody>
          <a:bodyPr wrap="square">
            <a:spAutoFit/>
          </a:bodyPr>
          <a:lstStyle/>
          <a:p>
            <a:r>
              <a:rPr lang="en-GB" dirty="0"/>
              <a:t>The genotype of </a:t>
            </a:r>
            <a:r>
              <a:rPr lang="en-GB" b="1" dirty="0">
                <a:solidFill>
                  <a:schemeClr val="accent6">
                    <a:lumMod val="75000"/>
                  </a:schemeClr>
                </a:solidFill>
              </a:rPr>
              <a:t>all</a:t>
            </a:r>
            <a:r>
              <a:rPr lang="en-GB" dirty="0"/>
              <a:t> the future offspring will be Tt and their phenotype will be </a:t>
            </a:r>
            <a:r>
              <a:rPr lang="en-GB" b="1" dirty="0">
                <a:solidFill>
                  <a:schemeClr val="accent6">
                    <a:lumMod val="75000"/>
                  </a:schemeClr>
                </a:solidFill>
              </a:rPr>
              <a:t>tall</a:t>
            </a:r>
            <a:r>
              <a:rPr lang="en-GB" dirty="0"/>
              <a:t>.  All offspring will be heterozygous. The probability of getting a tall plant is described as 1 or 100%.</a:t>
            </a:r>
          </a:p>
        </p:txBody>
      </p:sp>
      <p:sp>
        <p:nvSpPr>
          <p:cNvPr id="13" name="Rectangle 12"/>
          <p:cNvSpPr/>
          <p:nvPr/>
        </p:nvSpPr>
        <p:spPr>
          <a:xfrm>
            <a:off x="179512" y="692696"/>
            <a:ext cx="8784976" cy="646331"/>
          </a:xfrm>
          <a:prstGeom prst="rect">
            <a:avLst/>
          </a:prstGeom>
        </p:spPr>
        <p:txBody>
          <a:bodyPr wrap="square">
            <a:spAutoFit/>
          </a:bodyPr>
          <a:lstStyle/>
          <a:p>
            <a:r>
              <a:rPr lang="en-GB" dirty="0"/>
              <a:t>Explain what would occur :</a:t>
            </a:r>
          </a:p>
          <a:p>
            <a:r>
              <a:rPr lang="en-GB" b="1" dirty="0"/>
              <a:t>c) If a homozygous dominant plant and a homozygous recessive plant were crossed.</a:t>
            </a:r>
          </a:p>
        </p:txBody>
      </p:sp>
      <p:sp>
        <p:nvSpPr>
          <p:cNvPr id="15" name="TextBox 14"/>
          <p:cNvSpPr txBox="1"/>
          <p:nvPr/>
        </p:nvSpPr>
        <p:spPr>
          <a:xfrm>
            <a:off x="3203848" y="1556792"/>
            <a:ext cx="2808312" cy="369332"/>
          </a:xfrm>
          <a:prstGeom prst="rect">
            <a:avLst/>
          </a:prstGeom>
          <a:noFill/>
        </p:spPr>
        <p:txBody>
          <a:bodyPr wrap="square" rtlCol="0">
            <a:spAutoFit/>
          </a:bodyPr>
          <a:lstStyle/>
          <a:p>
            <a:pPr algn="ctr"/>
            <a:r>
              <a:rPr lang="en-GB" b="1" u="sng" dirty="0"/>
              <a:t>Punnett square </a:t>
            </a:r>
          </a:p>
        </p:txBody>
      </p:sp>
      <p:sp>
        <p:nvSpPr>
          <p:cNvPr id="16" name="Rectangle 15"/>
          <p:cNvSpPr/>
          <p:nvPr/>
        </p:nvSpPr>
        <p:spPr>
          <a:xfrm>
            <a:off x="359024" y="3789040"/>
            <a:ext cx="8784976" cy="369332"/>
          </a:xfrm>
          <a:prstGeom prst="rect">
            <a:avLst/>
          </a:prstGeom>
        </p:spPr>
        <p:txBody>
          <a:bodyPr wrap="square">
            <a:spAutoFit/>
          </a:bodyPr>
          <a:lstStyle/>
          <a:p>
            <a:pPr lvl="0"/>
            <a:r>
              <a:rPr lang="en-GB" b="1" dirty="0">
                <a:solidFill>
                  <a:prstClr val="black"/>
                </a:solidFill>
              </a:rPr>
              <a:t>b) If two homozygous recessive plants were crossed.</a:t>
            </a:r>
          </a:p>
        </p:txBody>
      </p:sp>
      <p:sp>
        <p:nvSpPr>
          <p:cNvPr id="17" name="TextBox 16"/>
          <p:cNvSpPr txBox="1"/>
          <p:nvPr/>
        </p:nvSpPr>
        <p:spPr>
          <a:xfrm>
            <a:off x="395536" y="4293096"/>
            <a:ext cx="2736304" cy="923330"/>
          </a:xfrm>
          <a:prstGeom prst="rect">
            <a:avLst/>
          </a:prstGeom>
          <a:noFill/>
          <a:ln>
            <a:solidFill>
              <a:schemeClr val="accent6">
                <a:lumMod val="75000"/>
              </a:schemeClr>
            </a:solidFill>
          </a:ln>
        </p:spPr>
        <p:txBody>
          <a:bodyPr wrap="square" rtlCol="0">
            <a:spAutoFit/>
          </a:bodyPr>
          <a:lstStyle/>
          <a:p>
            <a:r>
              <a:rPr lang="en-GB" dirty="0"/>
              <a:t>The </a:t>
            </a:r>
            <a:r>
              <a:rPr lang="en-GB" b="1" dirty="0">
                <a:solidFill>
                  <a:schemeClr val="accent6">
                    <a:lumMod val="75000"/>
                  </a:schemeClr>
                </a:solidFill>
              </a:rPr>
              <a:t>genotype</a:t>
            </a:r>
            <a:r>
              <a:rPr lang="en-GB" dirty="0"/>
              <a:t> for a homozygous recessive plant is tt.</a:t>
            </a:r>
          </a:p>
        </p:txBody>
      </p:sp>
      <p:graphicFrame>
        <p:nvGraphicFramePr>
          <p:cNvPr id="19" name="Table 18"/>
          <p:cNvGraphicFramePr>
            <a:graphicFrameLocks noGrp="1"/>
          </p:cNvGraphicFramePr>
          <p:nvPr/>
        </p:nvGraphicFramePr>
        <p:xfrm>
          <a:off x="3275856" y="4725144"/>
          <a:ext cx="2808312" cy="1097280"/>
        </p:xfrm>
        <a:graphic>
          <a:graphicData uri="http://schemas.openxmlformats.org/drawingml/2006/table">
            <a:tbl>
              <a:tblPr firstRow="1" bandRow="1">
                <a:tableStyleId>{5C22544A-7EE6-4342-B048-85BDC9FD1C3A}</a:tableStyleId>
              </a:tblPr>
              <a:tblGrid>
                <a:gridCol w="1008112">
                  <a:extLst>
                    <a:ext uri="{9D8B030D-6E8A-4147-A177-3AD203B41FA5}">
                      <a16:colId xmlns:a16="http://schemas.microsoft.com/office/drawing/2014/main" val="20000"/>
                    </a:ext>
                  </a:extLst>
                </a:gridCol>
                <a:gridCol w="864096">
                  <a:extLst>
                    <a:ext uri="{9D8B030D-6E8A-4147-A177-3AD203B41FA5}">
                      <a16:colId xmlns:a16="http://schemas.microsoft.com/office/drawing/2014/main" val="20001"/>
                    </a:ext>
                  </a:extLst>
                </a:gridCol>
                <a:gridCol w="936104">
                  <a:extLst>
                    <a:ext uri="{9D8B030D-6E8A-4147-A177-3AD203B41FA5}">
                      <a16:colId xmlns:a16="http://schemas.microsoft.com/office/drawing/2014/main" val="20002"/>
                    </a:ext>
                  </a:extLst>
                </a:gridCol>
              </a:tblGrid>
              <a:tr h="276581">
                <a:tc>
                  <a:txBody>
                    <a:bodyPr/>
                    <a:lstStyle/>
                    <a:p>
                      <a:pPr algn="ctr"/>
                      <a:r>
                        <a:rPr lang="en-GB" sz="1800" b="0" i="1" dirty="0">
                          <a:solidFill>
                            <a:schemeClr val="tx1"/>
                          </a:solidFill>
                        </a:rPr>
                        <a:t>Gamete</a:t>
                      </a:r>
                    </a:p>
                  </a:txBody>
                  <a:tcPr>
                    <a:solidFill>
                      <a:schemeClr val="accent6">
                        <a:lumMod val="40000"/>
                        <a:lumOff val="60000"/>
                      </a:schemeClr>
                    </a:solidFill>
                  </a:tcPr>
                </a:tc>
                <a:tc>
                  <a:txBody>
                    <a:bodyPr/>
                    <a:lstStyle/>
                    <a:p>
                      <a:pPr algn="ctr"/>
                      <a:r>
                        <a:rPr lang="en-GB" sz="1800" dirty="0">
                          <a:solidFill>
                            <a:schemeClr val="accent6">
                              <a:lumMod val="50000"/>
                            </a:schemeClr>
                          </a:solidFill>
                        </a:rPr>
                        <a:t>t</a:t>
                      </a:r>
                    </a:p>
                  </a:txBody>
                  <a:tcPr>
                    <a:solidFill>
                      <a:schemeClr val="accent6">
                        <a:lumMod val="40000"/>
                        <a:lumOff val="60000"/>
                      </a:schemeClr>
                    </a:solidFill>
                  </a:tcPr>
                </a:tc>
                <a:tc>
                  <a:txBody>
                    <a:bodyPr/>
                    <a:lstStyle/>
                    <a:p>
                      <a:pPr algn="ctr"/>
                      <a:r>
                        <a:rPr lang="en-GB" sz="1800" dirty="0">
                          <a:solidFill>
                            <a:schemeClr val="accent6">
                              <a:lumMod val="50000"/>
                            </a:schemeClr>
                          </a:solidFill>
                        </a:rPr>
                        <a:t>t</a:t>
                      </a:r>
                    </a:p>
                  </a:txBody>
                  <a:tcPr>
                    <a:solidFill>
                      <a:schemeClr val="accent6">
                        <a:lumMod val="40000"/>
                        <a:lumOff val="60000"/>
                      </a:schemeClr>
                    </a:solidFill>
                  </a:tcPr>
                </a:tc>
                <a:extLst>
                  <a:ext uri="{0D108BD9-81ED-4DB2-BD59-A6C34878D82A}">
                    <a16:rowId xmlns:a16="http://schemas.microsoft.com/office/drawing/2014/main" val="10000"/>
                  </a:ext>
                </a:extLst>
              </a:tr>
              <a:tr h="345135">
                <a:tc>
                  <a:txBody>
                    <a:bodyPr/>
                    <a:lstStyle/>
                    <a:p>
                      <a:pPr algn="ctr"/>
                      <a:r>
                        <a:rPr lang="en-GB" sz="1800" b="1" dirty="0"/>
                        <a:t>t</a:t>
                      </a:r>
                    </a:p>
                  </a:txBody>
                  <a:tcPr>
                    <a:solidFill>
                      <a:schemeClr val="accent6">
                        <a:lumMod val="40000"/>
                        <a:lumOff val="60000"/>
                      </a:schemeClr>
                    </a:solidFill>
                  </a:tcPr>
                </a:tc>
                <a:tc>
                  <a:txBody>
                    <a:bodyPr/>
                    <a:lstStyle/>
                    <a:p>
                      <a:pPr algn="ctr"/>
                      <a:r>
                        <a:rPr lang="en-GB" sz="1800" b="1" dirty="0">
                          <a:solidFill>
                            <a:schemeClr val="dk1"/>
                          </a:solidFill>
                        </a:rPr>
                        <a:t>t</a:t>
                      </a:r>
                      <a:r>
                        <a:rPr lang="en-GB" sz="1800" b="1" dirty="0">
                          <a:solidFill>
                            <a:schemeClr val="accent6">
                              <a:lumMod val="50000"/>
                            </a:schemeClr>
                          </a:solidFill>
                        </a:rPr>
                        <a:t>t</a:t>
                      </a:r>
                    </a:p>
                  </a:txBody>
                  <a:tcPr>
                    <a:solidFill>
                      <a:schemeClr val="accent6">
                        <a:lumMod val="60000"/>
                        <a:lumOff val="40000"/>
                      </a:schemeClr>
                    </a:solidFill>
                  </a:tcPr>
                </a:tc>
                <a:tc>
                  <a:txBody>
                    <a:bodyPr/>
                    <a:lstStyle/>
                    <a:p>
                      <a:pPr algn="ctr"/>
                      <a:r>
                        <a:rPr lang="en-GB" sz="1800" b="1" dirty="0">
                          <a:solidFill>
                            <a:schemeClr val="dk1"/>
                          </a:solidFill>
                        </a:rPr>
                        <a:t>t</a:t>
                      </a:r>
                      <a:r>
                        <a:rPr lang="en-GB" sz="1800" b="1" dirty="0">
                          <a:solidFill>
                            <a:schemeClr val="accent6">
                              <a:lumMod val="50000"/>
                            </a:schemeClr>
                          </a:solidFill>
                        </a:rPr>
                        <a:t>t</a:t>
                      </a:r>
                    </a:p>
                  </a:txBody>
                  <a:tcPr>
                    <a:solidFill>
                      <a:schemeClr val="accent6">
                        <a:lumMod val="60000"/>
                        <a:lumOff val="40000"/>
                      </a:schemeClr>
                    </a:solidFill>
                  </a:tcPr>
                </a:tc>
                <a:extLst>
                  <a:ext uri="{0D108BD9-81ED-4DB2-BD59-A6C34878D82A}">
                    <a16:rowId xmlns:a16="http://schemas.microsoft.com/office/drawing/2014/main" val="10001"/>
                  </a:ext>
                </a:extLst>
              </a:tr>
              <a:tr h="345135">
                <a:tc>
                  <a:txBody>
                    <a:bodyPr/>
                    <a:lstStyle/>
                    <a:p>
                      <a:pPr algn="ctr"/>
                      <a:r>
                        <a:rPr lang="en-GB" sz="1800" b="1" dirty="0"/>
                        <a:t>t</a:t>
                      </a:r>
                    </a:p>
                  </a:txBody>
                  <a:tcPr>
                    <a:solidFill>
                      <a:schemeClr val="accent6">
                        <a:lumMod val="40000"/>
                        <a:lumOff val="60000"/>
                      </a:schemeClr>
                    </a:solidFill>
                  </a:tcPr>
                </a:tc>
                <a:tc>
                  <a:txBody>
                    <a:bodyPr/>
                    <a:lstStyle/>
                    <a:p>
                      <a:pPr algn="ctr"/>
                      <a:r>
                        <a:rPr lang="en-GB" sz="1800" b="1" dirty="0">
                          <a:solidFill>
                            <a:schemeClr val="dk1"/>
                          </a:solidFill>
                        </a:rPr>
                        <a:t>t</a:t>
                      </a:r>
                      <a:r>
                        <a:rPr lang="en-GB" sz="1800" b="1" dirty="0">
                          <a:solidFill>
                            <a:schemeClr val="accent6">
                              <a:lumMod val="50000"/>
                            </a:schemeClr>
                          </a:solidFill>
                        </a:rPr>
                        <a:t>t</a:t>
                      </a:r>
                    </a:p>
                  </a:txBody>
                  <a:tcPr>
                    <a:solidFill>
                      <a:schemeClr val="accent6">
                        <a:lumMod val="60000"/>
                        <a:lumOff val="40000"/>
                      </a:schemeClr>
                    </a:solidFill>
                  </a:tcPr>
                </a:tc>
                <a:tc>
                  <a:txBody>
                    <a:bodyPr/>
                    <a:lstStyle/>
                    <a:p>
                      <a:pPr algn="ctr"/>
                      <a:r>
                        <a:rPr lang="en-GB" sz="1800" b="1" dirty="0">
                          <a:solidFill>
                            <a:schemeClr val="dk1"/>
                          </a:solidFill>
                        </a:rPr>
                        <a:t>t</a:t>
                      </a:r>
                      <a:r>
                        <a:rPr lang="en-GB" sz="1800" b="1" dirty="0">
                          <a:solidFill>
                            <a:schemeClr val="accent6">
                              <a:lumMod val="50000"/>
                            </a:schemeClr>
                          </a:solidFill>
                        </a:rPr>
                        <a:t>t</a:t>
                      </a:r>
                    </a:p>
                  </a:txBody>
                  <a:tcPr>
                    <a:solidFill>
                      <a:schemeClr val="accent6">
                        <a:lumMod val="60000"/>
                        <a:lumOff val="40000"/>
                      </a:schemeClr>
                    </a:solidFill>
                  </a:tcPr>
                </a:tc>
                <a:extLst>
                  <a:ext uri="{0D108BD9-81ED-4DB2-BD59-A6C34878D82A}">
                    <a16:rowId xmlns:a16="http://schemas.microsoft.com/office/drawing/2014/main" val="10002"/>
                  </a:ext>
                </a:extLst>
              </a:tr>
            </a:tbl>
          </a:graphicData>
        </a:graphic>
      </p:graphicFrame>
      <p:sp>
        <p:nvSpPr>
          <p:cNvPr id="20" name="TextBox 19"/>
          <p:cNvSpPr txBox="1"/>
          <p:nvPr/>
        </p:nvSpPr>
        <p:spPr>
          <a:xfrm>
            <a:off x="3347864" y="4283804"/>
            <a:ext cx="2808312" cy="369332"/>
          </a:xfrm>
          <a:prstGeom prst="rect">
            <a:avLst/>
          </a:prstGeom>
          <a:noFill/>
        </p:spPr>
        <p:txBody>
          <a:bodyPr wrap="square" rtlCol="0">
            <a:spAutoFit/>
          </a:bodyPr>
          <a:lstStyle/>
          <a:p>
            <a:pPr algn="ctr"/>
            <a:r>
              <a:rPr lang="en-GB" b="1" u="sng" dirty="0"/>
              <a:t>Punnett square </a:t>
            </a:r>
          </a:p>
        </p:txBody>
      </p:sp>
      <p:sp>
        <p:nvSpPr>
          <p:cNvPr id="21" name="Rectangle 20"/>
          <p:cNvSpPr/>
          <p:nvPr/>
        </p:nvSpPr>
        <p:spPr>
          <a:xfrm>
            <a:off x="6228184" y="4327936"/>
            <a:ext cx="2808312" cy="1477328"/>
          </a:xfrm>
          <a:prstGeom prst="rect">
            <a:avLst/>
          </a:prstGeom>
          <a:ln>
            <a:solidFill>
              <a:schemeClr val="accent6">
                <a:lumMod val="75000"/>
              </a:schemeClr>
            </a:solidFill>
          </a:ln>
        </p:spPr>
        <p:txBody>
          <a:bodyPr wrap="square">
            <a:spAutoFit/>
          </a:bodyPr>
          <a:lstStyle/>
          <a:p>
            <a:r>
              <a:rPr lang="en-GB" b="1" dirty="0">
                <a:solidFill>
                  <a:schemeClr val="accent6">
                    <a:lumMod val="75000"/>
                  </a:schemeClr>
                </a:solidFill>
              </a:rPr>
              <a:t>All</a:t>
            </a:r>
            <a:r>
              <a:rPr lang="en-GB" dirty="0"/>
              <a:t> future offspring will be </a:t>
            </a:r>
            <a:r>
              <a:rPr lang="en-GB" b="1" dirty="0">
                <a:solidFill>
                  <a:schemeClr val="accent6">
                    <a:lumMod val="75000"/>
                  </a:schemeClr>
                </a:solidFill>
              </a:rPr>
              <a:t>homozygous recessive</a:t>
            </a:r>
            <a:r>
              <a:rPr lang="en-GB" dirty="0"/>
              <a:t>.</a:t>
            </a:r>
          </a:p>
          <a:p>
            <a:r>
              <a:rPr lang="en-GB" dirty="0"/>
              <a:t>Their </a:t>
            </a:r>
            <a:r>
              <a:rPr lang="en-GB" b="1" dirty="0">
                <a:solidFill>
                  <a:schemeClr val="accent6">
                    <a:lumMod val="75000"/>
                  </a:schemeClr>
                </a:solidFill>
              </a:rPr>
              <a:t>phenotype</a:t>
            </a:r>
            <a:r>
              <a:rPr lang="en-GB" dirty="0"/>
              <a:t> will be </a:t>
            </a:r>
            <a:r>
              <a:rPr lang="en-GB" b="1" dirty="0">
                <a:solidFill>
                  <a:schemeClr val="accent6">
                    <a:lumMod val="75000"/>
                  </a:schemeClr>
                </a:solidFill>
              </a:rPr>
              <a:t>short. </a:t>
            </a:r>
            <a:r>
              <a:rPr lang="en-GB" dirty="0"/>
              <a:t>These parents</a:t>
            </a:r>
            <a:r>
              <a:rPr lang="en-GB" b="1" dirty="0"/>
              <a:t> </a:t>
            </a:r>
            <a:r>
              <a:rPr lang="en-GB" dirty="0"/>
              <a:t>will </a:t>
            </a:r>
            <a:r>
              <a:rPr lang="en-GB" b="1" dirty="0">
                <a:solidFill>
                  <a:schemeClr val="accent6">
                    <a:lumMod val="75000"/>
                  </a:schemeClr>
                </a:solidFill>
              </a:rPr>
              <a:t>never </a:t>
            </a:r>
            <a:r>
              <a:rPr lang="en-GB" dirty="0"/>
              <a:t>produce tall plants.</a:t>
            </a:r>
          </a:p>
        </p:txBody>
      </p:sp>
      <p:sp>
        <p:nvSpPr>
          <p:cNvPr id="14" name="Rectangle 13"/>
          <p:cNvSpPr/>
          <p:nvPr/>
        </p:nvSpPr>
        <p:spPr>
          <a:xfrm>
            <a:off x="5316958" y="5874822"/>
            <a:ext cx="700833" cy="369332"/>
          </a:xfrm>
          <a:prstGeom prst="rect">
            <a:avLst/>
          </a:prstGeom>
        </p:spPr>
        <p:txBody>
          <a:bodyPr wrap="none">
            <a:spAutoFit/>
          </a:bodyPr>
          <a:lstStyle/>
          <a:p>
            <a:pPr lvl="0"/>
            <a:r>
              <a:rPr lang="en-GB" dirty="0">
                <a:solidFill>
                  <a:prstClr val="black"/>
                </a:solidFill>
                <a:hlinkClick r:id="rId3"/>
              </a:rPr>
              <a:t>video</a:t>
            </a:r>
            <a:endParaRPr lang="en-GB" dirty="0">
              <a:solidFill>
                <a:prstClr val="black"/>
              </a:solidFill>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blinds(horizontal)">
                                      <p:cBhvr>
                                        <p:cTn id="12" dur="500"/>
                                        <p:tgtEl>
                                          <p:spTgt spid="15"/>
                                        </p:tgtEl>
                                      </p:cBhvr>
                                    </p:animEffect>
                                  </p:childTnLst>
                                </p:cTn>
                              </p:par>
                              <p:par>
                                <p:cTn id="13" presetID="3" presetClass="entr" presetSubtype="10"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500"/>
                                        <p:tgtEl>
                                          <p:spTgt spid="6"/>
                                        </p:tgtEl>
                                      </p:cBhvr>
                                    </p:animEffect>
                                  </p:childTnLst>
                                </p:cTn>
                              </p:par>
                            </p:childTnLst>
                          </p:cTn>
                        </p:par>
                      </p:childTnLst>
                    </p:cTn>
                  </p:par>
                  <p:par>
                    <p:cTn id="16" fill="hold">
                      <p:stCondLst>
                        <p:cond delay="indefinite"/>
                      </p:stCondLst>
                      <p:childTnLst>
                        <p:par>
                          <p:cTn id="17" fill="hold">
                            <p:stCondLst>
                              <p:cond delay="0"/>
                            </p:stCondLst>
                            <p:childTnLst>
                              <p:par>
                                <p:cTn id="18" presetID="3" presetClass="entr" presetSubtype="10"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blinds(horizontal)">
                                      <p:cBhvr>
                                        <p:cTn id="20" dur="500"/>
                                        <p:tgtEl>
                                          <p:spTgt spid="7"/>
                                        </p:tgtEl>
                                      </p:cBhvr>
                                    </p:animEffect>
                                  </p:childTnLst>
                                </p:cTn>
                              </p:par>
                            </p:childTnLst>
                          </p:cTn>
                        </p:par>
                      </p:childTnLst>
                    </p:cTn>
                  </p:par>
                  <p:par>
                    <p:cTn id="21" fill="hold">
                      <p:stCondLst>
                        <p:cond delay="indefinite"/>
                      </p:stCondLst>
                      <p:childTnLst>
                        <p:par>
                          <p:cTn id="22" fill="hold">
                            <p:stCondLst>
                              <p:cond delay="0"/>
                            </p:stCondLst>
                            <p:childTnLst>
                              <p:par>
                                <p:cTn id="23" presetID="3" presetClass="entr" presetSubtype="10" fill="hold" grpId="0" nodeType="clickEffect">
                                  <p:stCondLst>
                                    <p:cond delay="0"/>
                                  </p:stCondLst>
                                  <p:childTnLst>
                                    <p:set>
                                      <p:cBhvr>
                                        <p:cTn id="24" dur="1" fill="hold">
                                          <p:stCondLst>
                                            <p:cond delay="0"/>
                                          </p:stCondLst>
                                        </p:cTn>
                                        <p:tgtEl>
                                          <p:spTgt spid="16"/>
                                        </p:tgtEl>
                                        <p:attrNameLst>
                                          <p:attrName>style.visibility</p:attrName>
                                        </p:attrNameLst>
                                      </p:cBhvr>
                                      <p:to>
                                        <p:strVal val="visible"/>
                                      </p:to>
                                    </p:set>
                                    <p:animEffect transition="in" filter="blinds(horizontal)">
                                      <p:cBhvr>
                                        <p:cTn id="25" dur="500"/>
                                        <p:tgtEl>
                                          <p:spTgt spid="16"/>
                                        </p:tgtEl>
                                      </p:cBhvr>
                                    </p:animEffect>
                                  </p:childTnLst>
                                </p:cTn>
                              </p:par>
                            </p:childTnLst>
                          </p:cTn>
                        </p:par>
                      </p:childTnLst>
                    </p:cTn>
                  </p:par>
                  <p:par>
                    <p:cTn id="26" fill="hold">
                      <p:stCondLst>
                        <p:cond delay="indefinite"/>
                      </p:stCondLst>
                      <p:childTnLst>
                        <p:par>
                          <p:cTn id="27" fill="hold">
                            <p:stCondLst>
                              <p:cond delay="0"/>
                            </p:stCondLst>
                            <p:childTnLst>
                              <p:par>
                                <p:cTn id="28" presetID="3" presetClass="entr" presetSubtype="10" fill="hold" grpId="0" nodeType="clickEffect">
                                  <p:stCondLst>
                                    <p:cond delay="0"/>
                                  </p:stCondLst>
                                  <p:childTnLst>
                                    <p:set>
                                      <p:cBhvr>
                                        <p:cTn id="29" dur="1" fill="hold">
                                          <p:stCondLst>
                                            <p:cond delay="0"/>
                                          </p:stCondLst>
                                        </p:cTn>
                                        <p:tgtEl>
                                          <p:spTgt spid="17"/>
                                        </p:tgtEl>
                                        <p:attrNameLst>
                                          <p:attrName>style.visibility</p:attrName>
                                        </p:attrNameLst>
                                      </p:cBhvr>
                                      <p:to>
                                        <p:strVal val="visible"/>
                                      </p:to>
                                    </p:set>
                                    <p:animEffect transition="in" filter="blinds(horizontal)">
                                      <p:cBhvr>
                                        <p:cTn id="30" dur="500"/>
                                        <p:tgtEl>
                                          <p:spTgt spid="17"/>
                                        </p:tgtEl>
                                      </p:cBhvr>
                                    </p:animEffect>
                                  </p:childTnLst>
                                </p:cTn>
                              </p:par>
                            </p:childTnLst>
                          </p:cTn>
                        </p:par>
                      </p:childTnLst>
                    </p:cTn>
                  </p:par>
                  <p:par>
                    <p:cTn id="31" fill="hold">
                      <p:stCondLst>
                        <p:cond delay="indefinite"/>
                      </p:stCondLst>
                      <p:childTnLst>
                        <p:par>
                          <p:cTn id="32" fill="hold">
                            <p:stCondLst>
                              <p:cond delay="0"/>
                            </p:stCondLst>
                            <p:childTnLst>
                              <p:par>
                                <p:cTn id="33" presetID="3" presetClass="entr" presetSubtype="10" fill="hold" grpId="0" nodeType="clickEffect">
                                  <p:stCondLst>
                                    <p:cond delay="0"/>
                                  </p:stCondLst>
                                  <p:childTnLst>
                                    <p:set>
                                      <p:cBhvr>
                                        <p:cTn id="34" dur="1" fill="hold">
                                          <p:stCondLst>
                                            <p:cond delay="0"/>
                                          </p:stCondLst>
                                        </p:cTn>
                                        <p:tgtEl>
                                          <p:spTgt spid="20"/>
                                        </p:tgtEl>
                                        <p:attrNameLst>
                                          <p:attrName>style.visibility</p:attrName>
                                        </p:attrNameLst>
                                      </p:cBhvr>
                                      <p:to>
                                        <p:strVal val="visible"/>
                                      </p:to>
                                    </p:set>
                                    <p:animEffect transition="in" filter="blinds(horizontal)">
                                      <p:cBhvr>
                                        <p:cTn id="35" dur="500"/>
                                        <p:tgtEl>
                                          <p:spTgt spid="20"/>
                                        </p:tgtEl>
                                      </p:cBhvr>
                                    </p:animEffect>
                                  </p:childTnLst>
                                </p:cTn>
                              </p:par>
                              <p:par>
                                <p:cTn id="36" presetID="3" presetClass="entr" presetSubtype="10" fill="hold" nodeType="with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blinds(horizontal)">
                                      <p:cBhvr>
                                        <p:cTn id="38" dur="500"/>
                                        <p:tgtEl>
                                          <p:spTgt spid="19"/>
                                        </p:tgtEl>
                                      </p:cBhvr>
                                    </p:animEffect>
                                  </p:childTnLst>
                                </p:cTn>
                              </p:par>
                            </p:childTnLst>
                          </p:cTn>
                        </p:par>
                      </p:childTnLst>
                    </p:cTn>
                  </p:par>
                  <p:par>
                    <p:cTn id="39" fill="hold">
                      <p:stCondLst>
                        <p:cond delay="indefinite"/>
                      </p:stCondLst>
                      <p:childTnLst>
                        <p:par>
                          <p:cTn id="40" fill="hold">
                            <p:stCondLst>
                              <p:cond delay="0"/>
                            </p:stCondLst>
                            <p:childTnLst>
                              <p:par>
                                <p:cTn id="41" presetID="3" presetClass="entr" presetSubtype="10" fill="hold" grpId="0" nodeType="clickEffect">
                                  <p:stCondLst>
                                    <p:cond delay="0"/>
                                  </p:stCondLst>
                                  <p:childTnLst>
                                    <p:set>
                                      <p:cBhvr>
                                        <p:cTn id="42" dur="1" fill="hold">
                                          <p:stCondLst>
                                            <p:cond delay="0"/>
                                          </p:stCondLst>
                                        </p:cTn>
                                        <p:tgtEl>
                                          <p:spTgt spid="21"/>
                                        </p:tgtEl>
                                        <p:attrNameLst>
                                          <p:attrName>style.visibility</p:attrName>
                                        </p:attrNameLst>
                                      </p:cBhvr>
                                      <p:to>
                                        <p:strVal val="visible"/>
                                      </p:to>
                                    </p:set>
                                    <p:animEffect transition="in" filter="blinds(horizontal)">
                                      <p:cBhvr>
                                        <p:cTn id="43"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7" grpId="0" animBg="1"/>
      <p:bldP spid="15" grpId="0"/>
      <p:bldP spid="16" grpId="0"/>
      <p:bldP spid="17" grpId="0" animBg="1"/>
      <p:bldP spid="20" grpId="0"/>
      <p:bldP spid="21" grpId="0" animBg="1"/>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p:cNvPicPr>
            <a:picLocks noChangeAspect="1" noChangeArrowheads="1"/>
          </p:cNvPicPr>
          <p:nvPr/>
        </p:nvPicPr>
        <p:blipFill>
          <a:blip r:embed="rId3" cstate="print"/>
          <a:srcRect/>
          <a:stretch>
            <a:fillRect/>
          </a:stretch>
        </p:blipFill>
        <p:spPr bwMode="auto">
          <a:xfrm>
            <a:off x="3038475" y="2598018"/>
            <a:ext cx="3067050" cy="2343150"/>
          </a:xfrm>
          <a:prstGeom prst="rect">
            <a:avLst/>
          </a:prstGeom>
          <a:noFill/>
          <a:ln w="9525">
            <a:noFill/>
            <a:miter lim="800000"/>
            <a:headEnd/>
            <a:tailEnd/>
          </a:ln>
        </p:spPr>
      </p:pic>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3 –  Genetic Inheritance</a:t>
            </a:r>
            <a:endParaRPr lang="en-GB" dirty="0"/>
          </a:p>
        </p:txBody>
      </p:sp>
      <p:sp>
        <p:nvSpPr>
          <p:cNvPr id="4" name="TextBox 3"/>
          <p:cNvSpPr txBox="1"/>
          <p:nvPr/>
        </p:nvSpPr>
        <p:spPr>
          <a:xfrm>
            <a:off x="7164288" y="836712"/>
            <a:ext cx="1656184" cy="369332"/>
          </a:xfrm>
          <a:prstGeom prst="rect">
            <a:avLst/>
          </a:prstGeom>
          <a:noFill/>
        </p:spPr>
        <p:txBody>
          <a:bodyPr wrap="square" rtlCol="0">
            <a:spAutoFit/>
          </a:bodyPr>
          <a:lstStyle/>
          <a:p>
            <a:endParaRPr lang="en-GB" dirty="0"/>
          </a:p>
        </p:txBody>
      </p:sp>
      <p:sp>
        <p:nvSpPr>
          <p:cNvPr id="7" name="TextBox 6"/>
          <p:cNvSpPr txBox="1"/>
          <p:nvPr/>
        </p:nvSpPr>
        <p:spPr>
          <a:xfrm flipH="1">
            <a:off x="287016" y="764704"/>
            <a:ext cx="8856984" cy="7848302"/>
          </a:xfrm>
          <a:prstGeom prst="rect">
            <a:avLst/>
          </a:prstGeom>
          <a:noFill/>
        </p:spPr>
        <p:txBody>
          <a:bodyPr wrap="square" rtlCol="0">
            <a:spAutoFit/>
          </a:bodyPr>
          <a:lstStyle/>
          <a:p>
            <a:r>
              <a:rPr lang="en-GB" sz="2400" dirty="0"/>
              <a:t>Not all exam questions use the Punnett square layout to find out possible genotypes. The basic principle is always the same.</a:t>
            </a:r>
          </a:p>
          <a:p>
            <a:endParaRPr lang="en-GB" sz="2400" dirty="0"/>
          </a:p>
          <a:p>
            <a:pPr algn="ctr"/>
            <a:r>
              <a:rPr lang="en-GB" sz="2400" dirty="0"/>
              <a:t>A genetic diagram could also look like this:</a:t>
            </a:r>
          </a:p>
          <a:p>
            <a:pPr algn="ctr"/>
            <a:endParaRPr lang="en-GB" sz="2400" dirty="0"/>
          </a:p>
          <a:p>
            <a:pPr algn="ctr"/>
            <a:endParaRPr lang="en-GB" sz="2400" dirty="0"/>
          </a:p>
          <a:p>
            <a:pPr algn="ctr"/>
            <a:endParaRPr lang="en-GB" sz="2400" dirty="0"/>
          </a:p>
          <a:p>
            <a:pPr algn="ctr"/>
            <a:endParaRPr lang="en-GB" sz="2400" dirty="0"/>
          </a:p>
          <a:p>
            <a:pPr algn="ctr"/>
            <a:endParaRPr lang="en-GB" sz="2400" dirty="0"/>
          </a:p>
          <a:p>
            <a:pPr algn="ctr"/>
            <a:endParaRPr lang="en-GB" sz="2400" dirty="0"/>
          </a:p>
          <a:p>
            <a:pPr algn="ctr"/>
            <a:endParaRPr lang="en-GB" sz="2400" dirty="0"/>
          </a:p>
          <a:p>
            <a:endParaRPr lang="en-GB" sz="2400" dirty="0"/>
          </a:p>
          <a:p>
            <a:endParaRPr lang="en-GB" sz="2400" dirty="0"/>
          </a:p>
          <a:p>
            <a:pPr algn="ctr"/>
            <a:endParaRPr lang="en-GB" sz="2400" dirty="0"/>
          </a:p>
          <a:p>
            <a:endParaRPr lang="en-GB" sz="2400"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539552" y="2708920"/>
            <a:ext cx="1944216" cy="369332"/>
          </a:xfrm>
          <a:prstGeom prst="rect">
            <a:avLst/>
          </a:prstGeom>
          <a:noFill/>
        </p:spPr>
        <p:txBody>
          <a:bodyPr wrap="square" rtlCol="0">
            <a:spAutoFit/>
          </a:bodyPr>
          <a:lstStyle/>
          <a:p>
            <a:r>
              <a:rPr lang="en-GB" dirty="0"/>
              <a:t>Gametes</a:t>
            </a:r>
          </a:p>
        </p:txBody>
      </p:sp>
      <p:cxnSp>
        <p:nvCxnSpPr>
          <p:cNvPr id="12" name="Straight Arrow Connector 11"/>
          <p:cNvCxnSpPr/>
          <p:nvPr/>
        </p:nvCxnSpPr>
        <p:spPr>
          <a:xfrm>
            <a:off x="1547664" y="2924944"/>
            <a:ext cx="1656184" cy="0"/>
          </a:xfrm>
          <a:prstGeom prst="straightConnector1">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7" name="Straight Arrow Connector 16"/>
          <p:cNvCxnSpPr/>
          <p:nvPr/>
        </p:nvCxnSpPr>
        <p:spPr>
          <a:xfrm>
            <a:off x="2051720" y="4437112"/>
            <a:ext cx="1152128" cy="0"/>
          </a:xfrm>
          <a:prstGeom prst="straightConnector1">
            <a:avLst/>
          </a:prstGeom>
          <a:ln>
            <a:solidFill>
              <a:schemeClr val="bg1">
                <a:lumMod val="50000"/>
              </a:schemeClr>
            </a:solidFill>
            <a:tailEnd type="arrow"/>
          </a:ln>
        </p:spPr>
        <p:style>
          <a:lnRef idx="2">
            <a:schemeClr val="accent1"/>
          </a:lnRef>
          <a:fillRef idx="0">
            <a:schemeClr val="accent1"/>
          </a:fillRef>
          <a:effectRef idx="1">
            <a:schemeClr val="accent1"/>
          </a:effectRef>
          <a:fontRef idx="minor">
            <a:schemeClr val="tx1"/>
          </a:fontRef>
        </p:style>
      </p:cxnSp>
      <p:sp>
        <p:nvSpPr>
          <p:cNvPr id="26" name="TextBox 25"/>
          <p:cNvSpPr txBox="1"/>
          <p:nvPr/>
        </p:nvSpPr>
        <p:spPr>
          <a:xfrm>
            <a:off x="467544" y="4150821"/>
            <a:ext cx="1944216" cy="646331"/>
          </a:xfrm>
          <a:prstGeom prst="rect">
            <a:avLst/>
          </a:prstGeom>
          <a:noFill/>
        </p:spPr>
        <p:txBody>
          <a:bodyPr wrap="square" rtlCol="0">
            <a:spAutoFit/>
          </a:bodyPr>
          <a:lstStyle/>
          <a:p>
            <a:r>
              <a:rPr lang="en-GB" dirty="0"/>
              <a:t>Genotypes of potential offspring</a:t>
            </a:r>
          </a:p>
        </p:txBody>
      </p:sp>
    </p:spTree>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3 –  Genetic Inheritance</a:t>
            </a:r>
            <a:endParaRPr lang="en-GB" dirty="0"/>
          </a:p>
        </p:txBody>
      </p:sp>
      <p:sp>
        <p:nvSpPr>
          <p:cNvPr id="4" name="TextBox 3"/>
          <p:cNvSpPr txBox="1"/>
          <p:nvPr/>
        </p:nvSpPr>
        <p:spPr>
          <a:xfrm>
            <a:off x="7164288" y="836712"/>
            <a:ext cx="1656184" cy="369332"/>
          </a:xfrm>
          <a:prstGeom prst="rect">
            <a:avLst/>
          </a:prstGeom>
          <a:noFill/>
        </p:spPr>
        <p:txBody>
          <a:bodyPr wrap="square" rtlCol="0">
            <a:spAutoFit/>
          </a:bodyPr>
          <a:lstStyle/>
          <a:p>
            <a:endParaRPr lang="en-GB" dirty="0"/>
          </a:p>
        </p:txBody>
      </p:sp>
      <p:grpSp>
        <p:nvGrpSpPr>
          <p:cNvPr id="20" name="Group 19"/>
          <p:cNvGrpSpPr/>
          <p:nvPr/>
        </p:nvGrpSpPr>
        <p:grpSpPr>
          <a:xfrm>
            <a:off x="251520" y="764704"/>
            <a:ext cx="8892480" cy="10833735"/>
            <a:chOff x="72008" y="660658"/>
            <a:chExt cx="8892480" cy="10833735"/>
          </a:xfrm>
        </p:grpSpPr>
        <p:sp>
          <p:nvSpPr>
            <p:cNvPr id="5" name="TextBox 4"/>
            <p:cNvSpPr txBox="1"/>
            <p:nvPr/>
          </p:nvSpPr>
          <p:spPr>
            <a:xfrm>
              <a:off x="72008" y="660658"/>
              <a:ext cx="8568952" cy="10833735"/>
            </a:xfrm>
            <a:prstGeom prst="rect">
              <a:avLst/>
            </a:prstGeom>
            <a:noFill/>
          </p:spPr>
          <p:txBody>
            <a:bodyPr wrap="square" rtlCol="0">
              <a:spAutoFit/>
            </a:bodyPr>
            <a:lstStyle/>
            <a:p>
              <a:r>
                <a:rPr lang="en-GB" sz="2000" dirty="0"/>
                <a:t>A </a:t>
              </a:r>
              <a:r>
                <a:rPr lang="en-GB" sz="2000" b="1" dirty="0">
                  <a:solidFill>
                    <a:schemeClr val="accent6">
                      <a:lumMod val="75000"/>
                    </a:schemeClr>
                  </a:solidFill>
                </a:rPr>
                <a:t>family tree </a:t>
              </a:r>
              <a:r>
                <a:rPr lang="en-GB" sz="2000" dirty="0"/>
                <a:t>can help to show how </a:t>
              </a:r>
              <a:r>
                <a:rPr lang="en-GB" sz="2000" b="1" dirty="0">
                  <a:solidFill>
                    <a:schemeClr val="accent6">
                      <a:lumMod val="75000"/>
                    </a:schemeClr>
                  </a:solidFill>
                </a:rPr>
                <a:t>genetic disorders </a:t>
              </a:r>
              <a:r>
                <a:rPr lang="en-GB" sz="2000" dirty="0"/>
                <a:t>are inherited in a family. They can be used to work out the </a:t>
              </a:r>
              <a:r>
                <a:rPr lang="en-GB" sz="2000" b="1" dirty="0">
                  <a:solidFill>
                    <a:schemeClr val="accent6">
                      <a:lumMod val="75000"/>
                    </a:schemeClr>
                  </a:solidFill>
                </a:rPr>
                <a:t>probability</a:t>
              </a:r>
              <a:r>
                <a:rPr lang="en-GB" sz="2000" dirty="0"/>
                <a:t> that a member of the family will </a:t>
              </a:r>
              <a:r>
                <a:rPr lang="en-GB" sz="2000" b="1" dirty="0">
                  <a:solidFill>
                    <a:schemeClr val="accent6">
                      <a:lumMod val="75000"/>
                    </a:schemeClr>
                  </a:solidFill>
                </a:rPr>
                <a:t>inherit</a:t>
              </a:r>
              <a:r>
                <a:rPr lang="en-GB" sz="2000" dirty="0"/>
                <a:t> a disorder.</a:t>
              </a:r>
            </a:p>
            <a:p>
              <a:r>
                <a:rPr lang="en-GB" sz="2000" dirty="0"/>
                <a:t>Read the </a:t>
              </a:r>
              <a:r>
                <a:rPr lang="en-GB" sz="2000" b="1" u="sng" dirty="0">
                  <a:solidFill>
                    <a:schemeClr val="accent6">
                      <a:lumMod val="75000"/>
                    </a:schemeClr>
                  </a:solidFill>
                </a:rPr>
                <a:t>key</a:t>
              </a:r>
              <a:r>
                <a:rPr lang="en-GB" sz="2000" dirty="0"/>
                <a:t> carefully to help you interpret a family tree accurately.</a:t>
              </a:r>
            </a:p>
            <a:p>
              <a:endParaRPr lang="en-GB" sz="2000" dirty="0"/>
            </a:p>
            <a:p>
              <a:r>
                <a:rPr lang="en-GB" sz="2000" dirty="0"/>
                <a:t>The family tree below shows the inheritance of a </a:t>
              </a:r>
            </a:p>
            <a:p>
              <a:r>
                <a:rPr lang="en-GB" sz="2000" dirty="0"/>
                <a:t>disorder caused by a </a:t>
              </a:r>
              <a:r>
                <a:rPr lang="en-GB" sz="2000" b="1" dirty="0">
                  <a:solidFill>
                    <a:schemeClr val="accent6">
                      <a:lumMod val="75000"/>
                    </a:schemeClr>
                  </a:solidFill>
                </a:rPr>
                <a:t>dominant</a:t>
              </a:r>
              <a:r>
                <a:rPr lang="en-GB" sz="2000" dirty="0"/>
                <a:t> allele.</a:t>
              </a:r>
            </a:p>
            <a:p>
              <a:endParaRPr lang="en-GB" sz="2000" dirty="0"/>
            </a:p>
            <a:p>
              <a:endParaRPr lang="en-GB" sz="2000" dirty="0"/>
            </a:p>
            <a:p>
              <a:endParaRPr lang="en-GB" sz="2000" dirty="0"/>
            </a:p>
            <a:p>
              <a:endParaRPr lang="en-GB" sz="2000" dirty="0"/>
            </a:p>
            <a:p>
              <a:endParaRPr lang="en-GB" sz="2000" dirty="0"/>
            </a:p>
            <a:p>
              <a:endParaRPr lang="en-GB" sz="2000" dirty="0"/>
            </a:p>
            <a:p>
              <a:r>
                <a:rPr lang="en-GB" sz="2000" dirty="0"/>
                <a:t>What is the genotype of the mother?  </a:t>
              </a:r>
              <a:r>
                <a:rPr lang="en-GB" sz="2000" b="1" dirty="0">
                  <a:solidFill>
                    <a:schemeClr val="accent6">
                      <a:lumMod val="75000"/>
                    </a:schemeClr>
                  </a:solidFill>
                </a:rPr>
                <a:t>Homozygous recessive</a:t>
              </a:r>
            </a:p>
            <a:p>
              <a:r>
                <a:rPr lang="en-GB" sz="2000" dirty="0"/>
                <a:t>What is the genotype of the father?    </a:t>
              </a:r>
              <a:r>
                <a:rPr lang="en-GB" sz="2000" b="1" dirty="0">
                  <a:solidFill>
                    <a:schemeClr val="accent6">
                      <a:lumMod val="75000"/>
                    </a:schemeClr>
                  </a:solidFill>
                </a:rPr>
                <a:t>Heterozygous</a:t>
              </a:r>
            </a:p>
            <a:p>
              <a:endParaRPr lang="en-GB" sz="2000" b="1" dirty="0">
                <a:solidFill>
                  <a:schemeClr val="accent6">
                    <a:lumMod val="75000"/>
                  </a:schemeClr>
                </a:solidFill>
              </a:endParaRPr>
            </a:p>
            <a:p>
              <a:r>
                <a:rPr lang="en-GB" sz="2000" dirty="0"/>
                <a:t>If the father was </a:t>
              </a:r>
              <a:r>
                <a:rPr lang="en-GB" sz="2000" b="1" dirty="0">
                  <a:solidFill>
                    <a:schemeClr val="accent6">
                      <a:lumMod val="75000"/>
                    </a:schemeClr>
                  </a:solidFill>
                </a:rPr>
                <a:t>homozygous dominant </a:t>
              </a:r>
              <a:r>
                <a:rPr lang="en-GB" sz="2000" dirty="0"/>
                <a:t>then </a:t>
              </a:r>
              <a:r>
                <a:rPr lang="en-GB" sz="2000" b="1" dirty="0">
                  <a:solidFill>
                    <a:schemeClr val="accent6">
                      <a:lumMod val="75000"/>
                    </a:schemeClr>
                  </a:solidFill>
                </a:rPr>
                <a:t>all</a:t>
              </a:r>
              <a:r>
                <a:rPr lang="en-GB" sz="2000" dirty="0"/>
                <a:t> the </a:t>
              </a:r>
              <a:r>
                <a:rPr lang="en-GB" sz="2000" b="1" dirty="0">
                  <a:solidFill>
                    <a:schemeClr val="accent6">
                      <a:lumMod val="75000"/>
                    </a:schemeClr>
                  </a:solidFill>
                </a:rPr>
                <a:t>offspring</a:t>
              </a:r>
              <a:r>
                <a:rPr lang="en-GB" sz="2000" dirty="0"/>
                <a:t> would have the disorder. Peter does not have the disorder and is </a:t>
              </a:r>
              <a:r>
                <a:rPr lang="en-GB" sz="2000" b="1" dirty="0">
                  <a:solidFill>
                    <a:schemeClr val="accent6">
                      <a:lumMod val="75000"/>
                    </a:schemeClr>
                  </a:solidFill>
                </a:rPr>
                <a:t>homozygous recessive.</a:t>
              </a:r>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endParaRPr lang="en-GB" sz="2000" dirty="0"/>
            </a:p>
            <a:p>
              <a:r>
                <a:rPr lang="en-GB" dirty="0"/>
                <a:t>  </a:t>
              </a:r>
            </a:p>
          </p:txBody>
        </p:sp>
        <p:grpSp>
          <p:nvGrpSpPr>
            <p:cNvPr id="18" name="Group 17"/>
            <p:cNvGrpSpPr/>
            <p:nvPr/>
          </p:nvGrpSpPr>
          <p:grpSpPr>
            <a:xfrm>
              <a:off x="6300192" y="2802414"/>
              <a:ext cx="2664296" cy="1634698"/>
              <a:chOff x="6300192" y="2802414"/>
              <a:chExt cx="2664296" cy="1634698"/>
            </a:xfrm>
          </p:grpSpPr>
          <p:sp>
            <p:nvSpPr>
              <p:cNvPr id="7" name="Flowchart: Connector 6"/>
              <p:cNvSpPr/>
              <p:nvPr/>
            </p:nvSpPr>
            <p:spPr>
              <a:xfrm>
                <a:off x="6300192" y="2852936"/>
                <a:ext cx="288032" cy="288032"/>
              </a:xfrm>
              <a:prstGeom prst="flowChartConnector">
                <a:avLst/>
              </a:prstGeom>
              <a:noFill/>
              <a:ln w="19050">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8" name="Flowchart: Connector 7"/>
              <p:cNvSpPr/>
              <p:nvPr/>
            </p:nvSpPr>
            <p:spPr>
              <a:xfrm>
                <a:off x="6300192" y="3284984"/>
                <a:ext cx="288032" cy="288032"/>
              </a:xfrm>
              <a:prstGeom prst="flowChartConnector">
                <a:avLst/>
              </a:prstGeom>
              <a:solidFill>
                <a:schemeClr val="accent6">
                  <a:lumMod val="75000"/>
                </a:schemeClr>
              </a:solidFill>
              <a:ln w="1905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1" name="Rectangle 10"/>
              <p:cNvSpPr/>
              <p:nvPr/>
            </p:nvSpPr>
            <p:spPr>
              <a:xfrm>
                <a:off x="6300192" y="3717032"/>
                <a:ext cx="288032" cy="288032"/>
              </a:xfrm>
              <a:prstGeom prst="rect">
                <a:avLst/>
              </a:prstGeom>
              <a:noFill/>
              <a:ln w="1905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2" name="Rectangle 11"/>
              <p:cNvSpPr/>
              <p:nvPr/>
            </p:nvSpPr>
            <p:spPr>
              <a:xfrm>
                <a:off x="6300192" y="4149080"/>
                <a:ext cx="288032" cy="288032"/>
              </a:xfrm>
              <a:prstGeom prst="rect">
                <a:avLst/>
              </a:prstGeom>
              <a:solidFill>
                <a:schemeClr val="accent6">
                  <a:lumMod val="75000"/>
                </a:schemeClr>
              </a:solidFill>
              <a:ln w="19050">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17" name="Group 16"/>
              <p:cNvGrpSpPr/>
              <p:nvPr/>
            </p:nvGrpSpPr>
            <p:grpSpPr>
              <a:xfrm>
                <a:off x="6660232" y="2802414"/>
                <a:ext cx="2304256" cy="1613212"/>
                <a:chOff x="6660232" y="2802414"/>
                <a:chExt cx="2304256" cy="1613212"/>
              </a:xfrm>
            </p:grpSpPr>
            <p:sp>
              <p:nvSpPr>
                <p:cNvPr id="13" name="TextBox 12"/>
                <p:cNvSpPr txBox="1"/>
                <p:nvPr/>
              </p:nvSpPr>
              <p:spPr>
                <a:xfrm>
                  <a:off x="6660232" y="2802414"/>
                  <a:ext cx="2304256" cy="338554"/>
                </a:xfrm>
                <a:prstGeom prst="rect">
                  <a:avLst/>
                </a:prstGeom>
                <a:noFill/>
              </p:spPr>
              <p:txBody>
                <a:bodyPr wrap="square" rtlCol="0">
                  <a:spAutoFit/>
                </a:bodyPr>
                <a:lstStyle/>
                <a:p>
                  <a:r>
                    <a:rPr lang="en-GB" sz="1600" dirty="0"/>
                    <a:t>Female without disorder</a:t>
                  </a:r>
                </a:p>
              </p:txBody>
            </p:sp>
            <p:sp>
              <p:nvSpPr>
                <p:cNvPr id="14" name="TextBox 13"/>
                <p:cNvSpPr txBox="1"/>
                <p:nvPr/>
              </p:nvSpPr>
              <p:spPr>
                <a:xfrm>
                  <a:off x="6660232" y="3234462"/>
                  <a:ext cx="2304256" cy="338554"/>
                </a:xfrm>
                <a:prstGeom prst="rect">
                  <a:avLst/>
                </a:prstGeom>
                <a:noFill/>
              </p:spPr>
              <p:txBody>
                <a:bodyPr wrap="square" rtlCol="0">
                  <a:spAutoFit/>
                </a:bodyPr>
                <a:lstStyle/>
                <a:p>
                  <a:r>
                    <a:rPr lang="en-GB" sz="1600" dirty="0"/>
                    <a:t>Female with disorder</a:t>
                  </a:r>
                </a:p>
              </p:txBody>
            </p:sp>
            <p:sp>
              <p:nvSpPr>
                <p:cNvPr id="15" name="TextBox 14"/>
                <p:cNvSpPr txBox="1"/>
                <p:nvPr/>
              </p:nvSpPr>
              <p:spPr>
                <a:xfrm>
                  <a:off x="6660232" y="3645024"/>
                  <a:ext cx="2304256" cy="338554"/>
                </a:xfrm>
                <a:prstGeom prst="rect">
                  <a:avLst/>
                </a:prstGeom>
                <a:noFill/>
              </p:spPr>
              <p:txBody>
                <a:bodyPr wrap="square" rtlCol="0">
                  <a:spAutoFit/>
                </a:bodyPr>
                <a:lstStyle/>
                <a:p>
                  <a:r>
                    <a:rPr lang="en-GB" sz="1600" dirty="0"/>
                    <a:t>Male without disorder</a:t>
                  </a:r>
                </a:p>
              </p:txBody>
            </p:sp>
            <p:sp>
              <p:nvSpPr>
                <p:cNvPr id="16" name="TextBox 15"/>
                <p:cNvSpPr txBox="1"/>
                <p:nvPr/>
              </p:nvSpPr>
              <p:spPr>
                <a:xfrm>
                  <a:off x="6660232" y="4077072"/>
                  <a:ext cx="2304256" cy="338554"/>
                </a:xfrm>
                <a:prstGeom prst="rect">
                  <a:avLst/>
                </a:prstGeom>
                <a:noFill/>
              </p:spPr>
              <p:txBody>
                <a:bodyPr wrap="square" rtlCol="0">
                  <a:spAutoFit/>
                </a:bodyPr>
                <a:lstStyle/>
                <a:p>
                  <a:r>
                    <a:rPr lang="en-GB" sz="1600" dirty="0"/>
                    <a:t>Male with disorder</a:t>
                  </a:r>
                </a:p>
              </p:txBody>
            </p:sp>
          </p:grpSp>
        </p:grpSp>
        <p:sp>
          <p:nvSpPr>
            <p:cNvPr id="19" name="TextBox 18"/>
            <p:cNvSpPr txBox="1"/>
            <p:nvPr/>
          </p:nvSpPr>
          <p:spPr>
            <a:xfrm>
              <a:off x="6228184" y="2492896"/>
              <a:ext cx="1728192" cy="369332"/>
            </a:xfrm>
            <a:prstGeom prst="rect">
              <a:avLst/>
            </a:prstGeom>
            <a:noFill/>
          </p:spPr>
          <p:txBody>
            <a:bodyPr wrap="square" rtlCol="0">
              <a:spAutoFit/>
            </a:bodyPr>
            <a:lstStyle/>
            <a:p>
              <a:r>
                <a:rPr lang="en-GB" b="1" dirty="0"/>
                <a:t>Key</a:t>
              </a:r>
            </a:p>
          </p:txBody>
        </p:sp>
      </p:grpSp>
      <p:pic>
        <p:nvPicPr>
          <p:cNvPr id="2050" name="Picture 2"/>
          <p:cNvPicPr>
            <a:picLocks noChangeAspect="1" noChangeArrowheads="1"/>
          </p:cNvPicPr>
          <p:nvPr/>
        </p:nvPicPr>
        <p:blipFill>
          <a:blip r:embed="rId3" cstate="print"/>
          <a:srcRect/>
          <a:stretch>
            <a:fillRect/>
          </a:stretch>
        </p:blipFill>
        <p:spPr bwMode="auto">
          <a:xfrm>
            <a:off x="1619672" y="3068960"/>
            <a:ext cx="2514600" cy="1676400"/>
          </a:xfrm>
          <a:prstGeom prst="rect">
            <a:avLst/>
          </a:prstGeom>
          <a:noFill/>
          <a:ln w="9525">
            <a:noFill/>
            <a:miter lim="800000"/>
            <a:headEnd/>
            <a:tailEnd/>
          </a:ln>
        </p:spPr>
      </p:pic>
    </p:spTree>
  </p:cSld>
  <p:clrMapOvr>
    <a:masterClrMapping/>
  </p:clrMapOvr>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fontScale="90000"/>
          </a:bodyPr>
          <a:lstStyle/>
          <a:p>
            <a:pPr algn="r"/>
            <a:r>
              <a:rPr lang="en-US" sz="3600" b="1" dirty="0">
                <a:solidFill>
                  <a:schemeClr val="accent6"/>
                </a:solidFill>
              </a:rPr>
              <a:t>Genetics part 3 – </a:t>
            </a:r>
            <a:r>
              <a:rPr lang="en-US" sz="2700" b="1" dirty="0">
                <a:solidFill>
                  <a:schemeClr val="accent6"/>
                </a:solidFill>
              </a:rPr>
              <a:t>Sex-Linked genetic disorder (biology HT)</a:t>
            </a:r>
            <a:endParaRPr lang="en-GB" sz="2700" dirty="0"/>
          </a:p>
        </p:txBody>
      </p:sp>
      <p:pic>
        <p:nvPicPr>
          <p:cNvPr id="23" name="Picture 22" descr="ThinkstockPhotos-187079548red green.jpg"/>
          <p:cNvPicPr>
            <a:picLocks noChangeAspect="1"/>
          </p:cNvPicPr>
          <p:nvPr/>
        </p:nvPicPr>
        <p:blipFill>
          <a:blip r:embed="rId3" cstate="print"/>
          <a:stretch>
            <a:fillRect/>
          </a:stretch>
        </p:blipFill>
        <p:spPr>
          <a:xfrm>
            <a:off x="6516216" y="908719"/>
            <a:ext cx="2304256" cy="2308155"/>
          </a:xfrm>
          <a:prstGeom prst="rect">
            <a:avLst/>
          </a:prstGeom>
          <a:solidFill>
            <a:schemeClr val="accent6">
              <a:lumMod val="75000"/>
            </a:schemeClr>
          </a:solidFill>
          <a:ln>
            <a:solidFill>
              <a:schemeClr val="accent6">
                <a:lumMod val="75000"/>
              </a:schemeClr>
            </a:solidFill>
          </a:ln>
          <a:effectLst>
            <a:outerShdw blurRad="50800" dist="38100" dir="5400000" algn="t" rotWithShape="0">
              <a:prstClr val="black">
                <a:alpha val="40000"/>
              </a:prstClr>
            </a:outerShdw>
          </a:effectLst>
        </p:spPr>
      </p:pic>
      <p:sp>
        <p:nvSpPr>
          <p:cNvPr id="28" name="Rectangle 27"/>
          <p:cNvSpPr/>
          <p:nvPr/>
        </p:nvSpPr>
        <p:spPr>
          <a:xfrm>
            <a:off x="251520" y="764704"/>
            <a:ext cx="6336704" cy="4893647"/>
          </a:xfrm>
          <a:prstGeom prst="rect">
            <a:avLst/>
          </a:prstGeom>
        </p:spPr>
        <p:txBody>
          <a:bodyPr wrap="square">
            <a:spAutoFit/>
          </a:bodyPr>
          <a:lstStyle/>
          <a:p>
            <a:pPr lvl="0"/>
            <a:r>
              <a:rPr lang="en-GB" sz="2400" b="1" dirty="0">
                <a:solidFill>
                  <a:srgbClr val="F79646">
                    <a:lumMod val="75000"/>
                  </a:srgbClr>
                </a:solidFill>
              </a:rPr>
              <a:t>Colour blindness</a:t>
            </a:r>
            <a:r>
              <a:rPr lang="en-GB" sz="2400" dirty="0">
                <a:solidFill>
                  <a:prstClr val="black"/>
                </a:solidFill>
              </a:rPr>
              <a:t> is a </a:t>
            </a:r>
            <a:r>
              <a:rPr lang="en-GB" sz="2400" b="1" dirty="0">
                <a:solidFill>
                  <a:schemeClr val="accent6">
                    <a:lumMod val="75000"/>
                  </a:schemeClr>
                </a:solidFill>
              </a:rPr>
              <a:t>sex-linked genetic disorder </a:t>
            </a:r>
            <a:r>
              <a:rPr lang="en-GB" sz="2400" dirty="0">
                <a:solidFill>
                  <a:prstClr val="black"/>
                </a:solidFill>
              </a:rPr>
              <a:t>that a person is born with. It is caused by a faulty allele carried on the </a:t>
            </a:r>
            <a:r>
              <a:rPr lang="en-GB" sz="2400" b="1" dirty="0">
                <a:solidFill>
                  <a:srgbClr val="F79646">
                    <a:lumMod val="75000"/>
                  </a:srgbClr>
                </a:solidFill>
              </a:rPr>
              <a:t>X chromosome</a:t>
            </a:r>
            <a:r>
              <a:rPr lang="en-GB" sz="2400" dirty="0"/>
              <a:t>.  </a:t>
            </a:r>
          </a:p>
          <a:p>
            <a:pPr lvl="0"/>
            <a:endParaRPr lang="en-GB" sz="2400" dirty="0"/>
          </a:p>
          <a:p>
            <a:pPr lvl="0"/>
            <a:r>
              <a:rPr lang="en-GB" sz="2400" dirty="0"/>
              <a:t>This</a:t>
            </a:r>
            <a:r>
              <a:rPr lang="en-GB" sz="2400" b="1" dirty="0">
                <a:solidFill>
                  <a:schemeClr val="accent6">
                    <a:lumMod val="75000"/>
                  </a:schemeClr>
                </a:solidFill>
              </a:rPr>
              <a:t> gene </a:t>
            </a:r>
            <a:r>
              <a:rPr lang="en-GB" sz="2400" dirty="0"/>
              <a:t>is </a:t>
            </a:r>
            <a:r>
              <a:rPr lang="en-GB" sz="2400" b="1" dirty="0">
                <a:solidFill>
                  <a:schemeClr val="accent6">
                    <a:lumMod val="75000"/>
                  </a:schemeClr>
                </a:solidFill>
              </a:rPr>
              <a:t>not found </a:t>
            </a:r>
            <a:r>
              <a:rPr lang="en-GB" sz="2400" dirty="0"/>
              <a:t>on the much smaller</a:t>
            </a:r>
            <a:r>
              <a:rPr lang="en-GB" sz="2400" b="1" dirty="0">
                <a:solidFill>
                  <a:schemeClr val="accent6">
                    <a:lumMod val="75000"/>
                  </a:schemeClr>
                </a:solidFill>
              </a:rPr>
              <a:t> Y</a:t>
            </a:r>
            <a:r>
              <a:rPr lang="en-GB" sz="2400" dirty="0"/>
              <a:t> </a:t>
            </a:r>
            <a:r>
              <a:rPr lang="en-GB" sz="2400" b="1" dirty="0">
                <a:solidFill>
                  <a:schemeClr val="accent6">
                    <a:lumMod val="75000"/>
                  </a:schemeClr>
                </a:solidFill>
              </a:rPr>
              <a:t>chromosome.</a:t>
            </a:r>
          </a:p>
          <a:p>
            <a:pPr lvl="0"/>
            <a:endParaRPr lang="en-GB" sz="2400" dirty="0"/>
          </a:p>
          <a:p>
            <a:pPr lvl="0"/>
            <a:r>
              <a:rPr lang="en-GB" sz="2400" b="1" dirty="0">
                <a:solidFill>
                  <a:schemeClr val="accent6">
                    <a:lumMod val="75000"/>
                  </a:schemeClr>
                </a:solidFill>
              </a:rPr>
              <a:t>Women</a:t>
            </a:r>
            <a:r>
              <a:rPr lang="en-GB" sz="2400" dirty="0"/>
              <a:t> need </a:t>
            </a:r>
            <a:r>
              <a:rPr lang="en-GB" sz="2400" b="1" dirty="0">
                <a:solidFill>
                  <a:schemeClr val="accent6">
                    <a:lumMod val="75000"/>
                  </a:schemeClr>
                </a:solidFill>
              </a:rPr>
              <a:t>two copies </a:t>
            </a:r>
            <a:r>
              <a:rPr lang="en-GB" sz="2400" dirty="0"/>
              <a:t>of the faulty </a:t>
            </a:r>
            <a:r>
              <a:rPr lang="en-GB" sz="2400" b="1" dirty="0">
                <a:solidFill>
                  <a:schemeClr val="accent6">
                    <a:lumMod val="75000"/>
                  </a:schemeClr>
                </a:solidFill>
              </a:rPr>
              <a:t>recessive</a:t>
            </a:r>
            <a:r>
              <a:rPr lang="en-GB" sz="2400" dirty="0"/>
              <a:t> allele to be colour blind, whilst </a:t>
            </a:r>
            <a:r>
              <a:rPr lang="en-GB" sz="2400" b="1" dirty="0">
                <a:solidFill>
                  <a:schemeClr val="accent6">
                    <a:lumMod val="75000"/>
                  </a:schemeClr>
                </a:solidFill>
              </a:rPr>
              <a:t>men</a:t>
            </a:r>
            <a:r>
              <a:rPr lang="en-GB" sz="2400" dirty="0"/>
              <a:t> only need </a:t>
            </a:r>
            <a:r>
              <a:rPr lang="en-GB" sz="2400" b="1" dirty="0">
                <a:solidFill>
                  <a:schemeClr val="accent6">
                    <a:lumMod val="75000"/>
                  </a:schemeClr>
                </a:solidFill>
              </a:rPr>
              <a:t>one copy</a:t>
            </a:r>
            <a:r>
              <a:rPr lang="en-GB" sz="2400" dirty="0"/>
              <a:t>.  </a:t>
            </a:r>
          </a:p>
          <a:p>
            <a:pPr lvl="0"/>
            <a:endParaRPr lang="en-GB" sz="2400" dirty="0"/>
          </a:p>
          <a:p>
            <a:pPr lvl="0"/>
            <a:r>
              <a:rPr lang="en-GB" sz="2400" dirty="0"/>
              <a:t>More men than women are affected by the disorder.</a:t>
            </a:r>
          </a:p>
        </p:txBody>
      </p:sp>
      <p:pic>
        <p:nvPicPr>
          <p:cNvPr id="10" name="Picture 9" descr="GettyImages-485586497 colour blind test.jpg"/>
          <p:cNvPicPr>
            <a:picLocks/>
          </p:cNvPicPr>
          <p:nvPr/>
        </p:nvPicPr>
        <p:blipFill>
          <a:blip r:embed="rId4" cstate="print"/>
          <a:stretch>
            <a:fillRect/>
          </a:stretch>
        </p:blipFill>
        <p:spPr>
          <a:xfrm>
            <a:off x="6516472" y="3641680"/>
            <a:ext cx="2304000" cy="2307600"/>
          </a:xfrm>
          <a:prstGeom prst="rect">
            <a:avLst/>
          </a:prstGeom>
          <a:ln>
            <a:solidFill>
              <a:schemeClr val="accent6">
                <a:lumMod val="75000"/>
              </a:schemeClr>
            </a:solidFill>
          </a:ln>
          <a:effectLst>
            <a:outerShdw blurRad="50800" dist="38100" dir="5400000" algn="t" rotWithShape="0">
              <a:prstClr val="black">
                <a:alpha val="40000"/>
              </a:prstClr>
            </a:outerShdw>
          </a:effectLst>
        </p:spPr>
      </p:pic>
    </p:spTree>
  </p:cSld>
  <p:clrMapOvr>
    <a:masterClrMapping/>
  </p:clrMapOvr>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3 –  Genetic Inheritance</a:t>
            </a:r>
            <a:endParaRPr lang="en-GB" dirty="0"/>
          </a:p>
        </p:txBody>
      </p:sp>
      <p:pic>
        <p:nvPicPr>
          <p:cNvPr id="2050" name="Picture 2"/>
          <p:cNvPicPr>
            <a:picLocks noChangeAspect="1" noChangeArrowheads="1"/>
          </p:cNvPicPr>
          <p:nvPr/>
        </p:nvPicPr>
        <p:blipFill>
          <a:blip r:embed="rId3" cstate="print"/>
          <a:srcRect/>
          <a:stretch>
            <a:fillRect/>
          </a:stretch>
        </p:blipFill>
        <p:spPr bwMode="auto">
          <a:xfrm>
            <a:off x="3203848" y="1484784"/>
            <a:ext cx="2703959" cy="2423616"/>
          </a:xfrm>
          <a:prstGeom prst="rect">
            <a:avLst/>
          </a:prstGeom>
          <a:noFill/>
          <a:ln w="9525">
            <a:noFill/>
            <a:miter lim="800000"/>
            <a:headEnd/>
            <a:tailEnd/>
          </a:ln>
        </p:spPr>
      </p:pic>
      <p:sp>
        <p:nvSpPr>
          <p:cNvPr id="43" name="TextBox 42"/>
          <p:cNvSpPr txBox="1"/>
          <p:nvPr/>
        </p:nvSpPr>
        <p:spPr>
          <a:xfrm>
            <a:off x="251520" y="692696"/>
            <a:ext cx="8424936" cy="830997"/>
          </a:xfrm>
          <a:prstGeom prst="rect">
            <a:avLst/>
          </a:prstGeom>
          <a:noFill/>
        </p:spPr>
        <p:txBody>
          <a:bodyPr wrap="square" rtlCol="0">
            <a:spAutoFit/>
          </a:bodyPr>
          <a:lstStyle/>
          <a:p>
            <a:r>
              <a:rPr lang="en-GB" sz="2400" dirty="0"/>
              <a:t>A </a:t>
            </a:r>
            <a:r>
              <a:rPr lang="en-GB" sz="2400" b="1" dirty="0">
                <a:solidFill>
                  <a:schemeClr val="accent6">
                    <a:lumMod val="75000"/>
                  </a:schemeClr>
                </a:solidFill>
              </a:rPr>
              <a:t>woman</a:t>
            </a:r>
            <a:r>
              <a:rPr lang="en-GB" sz="2400" dirty="0"/>
              <a:t> with only </a:t>
            </a:r>
            <a:r>
              <a:rPr lang="en-GB" sz="2400" b="1" dirty="0">
                <a:solidFill>
                  <a:schemeClr val="accent6">
                    <a:lumMod val="75000"/>
                  </a:schemeClr>
                </a:solidFill>
              </a:rPr>
              <a:t>one copy </a:t>
            </a:r>
            <a:r>
              <a:rPr lang="en-GB" sz="2400" dirty="0"/>
              <a:t>of the </a:t>
            </a:r>
            <a:r>
              <a:rPr lang="en-GB" sz="2400" b="1" dirty="0">
                <a:solidFill>
                  <a:schemeClr val="accent6">
                    <a:lumMod val="75000"/>
                  </a:schemeClr>
                </a:solidFill>
              </a:rPr>
              <a:t>recessive allele </a:t>
            </a:r>
            <a:r>
              <a:rPr lang="en-GB" sz="2400" dirty="0"/>
              <a:t>is a </a:t>
            </a:r>
            <a:r>
              <a:rPr lang="en-GB" sz="2400" b="1" dirty="0">
                <a:solidFill>
                  <a:schemeClr val="accent6">
                    <a:lumMod val="75000"/>
                  </a:schemeClr>
                </a:solidFill>
              </a:rPr>
              <a:t>carrier</a:t>
            </a:r>
            <a:r>
              <a:rPr lang="en-GB" sz="2400" dirty="0"/>
              <a:t> of colour blindness but is </a:t>
            </a:r>
            <a:r>
              <a:rPr lang="en-GB" sz="2400" b="1" dirty="0">
                <a:solidFill>
                  <a:schemeClr val="accent6">
                    <a:lumMod val="75000"/>
                  </a:schemeClr>
                </a:solidFill>
              </a:rPr>
              <a:t>not affected </a:t>
            </a:r>
            <a:r>
              <a:rPr lang="en-GB" sz="2400" dirty="0"/>
              <a:t>herself.</a:t>
            </a:r>
          </a:p>
        </p:txBody>
      </p:sp>
      <p:sp>
        <p:nvSpPr>
          <p:cNvPr id="45" name="TextBox 44"/>
          <p:cNvSpPr txBox="1"/>
          <p:nvPr/>
        </p:nvSpPr>
        <p:spPr>
          <a:xfrm>
            <a:off x="179512" y="1712997"/>
            <a:ext cx="2880320" cy="4740339"/>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r>
              <a:rPr lang="en-GB" sz="2400" dirty="0"/>
              <a:t>The diagram shows a genetic cross between a </a:t>
            </a:r>
            <a:r>
              <a:rPr lang="en-GB" sz="2400" b="1" dirty="0"/>
              <a:t>female carrier </a:t>
            </a:r>
            <a:r>
              <a:rPr lang="en-GB" sz="2400" dirty="0"/>
              <a:t>and a </a:t>
            </a:r>
            <a:r>
              <a:rPr lang="en-GB" sz="2400" b="1" dirty="0"/>
              <a:t>male</a:t>
            </a:r>
            <a:r>
              <a:rPr lang="en-GB" sz="2400" dirty="0"/>
              <a:t> who has </a:t>
            </a:r>
            <a:r>
              <a:rPr lang="en-GB" sz="2400" b="1" dirty="0"/>
              <a:t>normal </a:t>
            </a:r>
            <a:r>
              <a:rPr lang="en-GB" sz="2400" dirty="0"/>
              <a:t>vision.</a:t>
            </a:r>
          </a:p>
          <a:p>
            <a:endParaRPr lang="en-GB" sz="1200" dirty="0"/>
          </a:p>
          <a:p>
            <a:r>
              <a:rPr lang="en-GB" sz="2400" dirty="0"/>
              <a:t>In a sex-linked genetic cross, we use the </a:t>
            </a:r>
            <a:r>
              <a:rPr lang="en-GB" sz="2400" u="sng" dirty="0"/>
              <a:t>sex chromosomes </a:t>
            </a:r>
            <a:r>
              <a:rPr lang="en-GB" sz="2400" dirty="0"/>
              <a:t>(X or Y) with a super script symbol to represent the allele.</a:t>
            </a:r>
            <a:endParaRPr lang="en-GB" dirty="0"/>
          </a:p>
        </p:txBody>
      </p:sp>
      <p:sp>
        <p:nvSpPr>
          <p:cNvPr id="46" name="Rectangle 45"/>
          <p:cNvSpPr/>
          <p:nvPr/>
        </p:nvSpPr>
        <p:spPr>
          <a:xfrm>
            <a:off x="6588224" y="1700808"/>
            <a:ext cx="2376264" cy="646331"/>
          </a:xfrm>
          <a:prstGeom prst="rect">
            <a:avLst/>
          </a:prstGeom>
          <a:solidFill>
            <a:schemeClr val="bg1"/>
          </a:solidFill>
          <a:ln>
            <a:solidFill>
              <a:schemeClr val="accent6">
                <a:lumMod val="75000"/>
              </a:schemeClr>
            </a:solidFill>
          </a:ln>
        </p:spPr>
        <p:txBody>
          <a:bodyPr wrap="square">
            <a:spAutoFit/>
          </a:bodyPr>
          <a:lstStyle/>
          <a:p>
            <a:pPr lvl="0"/>
            <a:r>
              <a:rPr lang="en-GB" dirty="0">
                <a:solidFill>
                  <a:prstClr val="black"/>
                </a:solidFill>
              </a:rPr>
              <a:t>N= normal vision allele</a:t>
            </a:r>
          </a:p>
          <a:p>
            <a:pPr lvl="0"/>
            <a:r>
              <a:rPr lang="en-GB" dirty="0">
                <a:solidFill>
                  <a:prstClr val="black"/>
                </a:solidFill>
              </a:rPr>
              <a:t>n = colour blind allele</a:t>
            </a:r>
          </a:p>
        </p:txBody>
      </p:sp>
      <p:sp>
        <p:nvSpPr>
          <p:cNvPr id="47" name="TextBox 46"/>
          <p:cNvSpPr txBox="1"/>
          <p:nvPr/>
        </p:nvSpPr>
        <p:spPr>
          <a:xfrm>
            <a:off x="3275856" y="3668831"/>
            <a:ext cx="1440160" cy="1200329"/>
          </a:xfrm>
          <a:prstGeom prst="rect">
            <a:avLst/>
          </a:prstGeom>
          <a:noFill/>
        </p:spPr>
        <p:txBody>
          <a:bodyPr wrap="square" rtlCol="0">
            <a:spAutoFit/>
          </a:bodyPr>
          <a:lstStyle/>
          <a:p>
            <a:r>
              <a:rPr lang="en-GB" dirty="0"/>
              <a:t>Phenotype :  female normal vision (carrier)</a:t>
            </a:r>
          </a:p>
        </p:txBody>
      </p:sp>
      <p:sp>
        <p:nvSpPr>
          <p:cNvPr id="48" name="TextBox 47"/>
          <p:cNvSpPr txBox="1"/>
          <p:nvPr/>
        </p:nvSpPr>
        <p:spPr>
          <a:xfrm>
            <a:off x="4860032" y="3645024"/>
            <a:ext cx="1440160" cy="923330"/>
          </a:xfrm>
          <a:prstGeom prst="rect">
            <a:avLst/>
          </a:prstGeom>
          <a:noFill/>
        </p:spPr>
        <p:txBody>
          <a:bodyPr wrap="square" rtlCol="0">
            <a:spAutoFit/>
          </a:bodyPr>
          <a:lstStyle/>
          <a:p>
            <a:r>
              <a:rPr lang="en-GB" dirty="0"/>
              <a:t>Phenotype :  male</a:t>
            </a:r>
          </a:p>
          <a:p>
            <a:r>
              <a:rPr lang="en-GB" dirty="0"/>
              <a:t>normal vision</a:t>
            </a:r>
          </a:p>
        </p:txBody>
      </p:sp>
      <p:graphicFrame>
        <p:nvGraphicFramePr>
          <p:cNvPr id="49" name="Table 48"/>
          <p:cNvGraphicFramePr>
            <a:graphicFrameLocks noGrp="1"/>
          </p:cNvGraphicFramePr>
          <p:nvPr/>
        </p:nvGraphicFramePr>
        <p:xfrm>
          <a:off x="3203848" y="5013176"/>
          <a:ext cx="3240360" cy="1443608"/>
        </p:xfrm>
        <a:graphic>
          <a:graphicData uri="http://schemas.openxmlformats.org/drawingml/2006/table">
            <a:tbl>
              <a:tblPr firstRow="1" bandRow="1">
                <a:tableStyleId>{5C22544A-7EE6-4342-B048-85BDC9FD1C3A}</a:tableStyleId>
              </a:tblPr>
              <a:tblGrid>
                <a:gridCol w="1296144">
                  <a:extLst>
                    <a:ext uri="{9D8B030D-6E8A-4147-A177-3AD203B41FA5}">
                      <a16:colId xmlns:a16="http://schemas.microsoft.com/office/drawing/2014/main" val="20000"/>
                    </a:ext>
                  </a:extLst>
                </a:gridCol>
                <a:gridCol w="936104">
                  <a:extLst>
                    <a:ext uri="{9D8B030D-6E8A-4147-A177-3AD203B41FA5}">
                      <a16:colId xmlns:a16="http://schemas.microsoft.com/office/drawing/2014/main" val="20001"/>
                    </a:ext>
                  </a:extLst>
                </a:gridCol>
                <a:gridCol w="1008112">
                  <a:extLst>
                    <a:ext uri="{9D8B030D-6E8A-4147-A177-3AD203B41FA5}">
                      <a16:colId xmlns:a16="http://schemas.microsoft.com/office/drawing/2014/main" val="20002"/>
                    </a:ext>
                  </a:extLst>
                </a:gridCol>
              </a:tblGrid>
              <a:tr h="529208">
                <a:tc>
                  <a:txBody>
                    <a:bodyPr/>
                    <a:lstStyle/>
                    <a:p>
                      <a:pPr algn="ctr"/>
                      <a:r>
                        <a:rPr lang="en-GB" sz="2400" dirty="0">
                          <a:solidFill>
                            <a:schemeClr val="tx1"/>
                          </a:solidFill>
                        </a:rPr>
                        <a:t>Gamete</a:t>
                      </a:r>
                    </a:p>
                  </a:txBody>
                  <a:tcPr>
                    <a:solidFill>
                      <a:schemeClr val="bg1">
                        <a:lumMod val="50000"/>
                      </a:schemeClr>
                    </a:solidFill>
                  </a:tcPr>
                </a:tc>
                <a:tc>
                  <a:txBody>
                    <a:bodyPr/>
                    <a:lstStyle/>
                    <a:p>
                      <a:pPr algn="ctr"/>
                      <a:r>
                        <a:rPr lang="en-GB" sz="2400" dirty="0"/>
                        <a:t>X</a:t>
                      </a:r>
                      <a:r>
                        <a:rPr lang="en-GB" sz="2400" baseline="30000" dirty="0"/>
                        <a:t>N</a:t>
                      </a:r>
                      <a:endParaRPr lang="en-GB" sz="2400" dirty="0"/>
                    </a:p>
                  </a:txBody>
                  <a:tcPr>
                    <a:solidFill>
                      <a:schemeClr val="bg1">
                        <a:lumMod val="50000"/>
                      </a:schemeClr>
                    </a:solidFill>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400" dirty="0"/>
                        <a:t>X</a:t>
                      </a:r>
                      <a:r>
                        <a:rPr lang="en-GB" sz="2400" baseline="30000" dirty="0"/>
                        <a:t>n</a:t>
                      </a:r>
                      <a:endParaRPr lang="en-GB" sz="2400" dirty="0"/>
                    </a:p>
                  </a:txBody>
                  <a:tcPr>
                    <a:solidFill>
                      <a:schemeClr val="bg1">
                        <a:lumMod val="50000"/>
                      </a:schemeClr>
                    </a:solidFill>
                  </a:tcPr>
                </a:tc>
                <a:extLst>
                  <a:ext uri="{0D108BD9-81ED-4DB2-BD59-A6C34878D82A}">
                    <a16:rowId xmlns:a16="http://schemas.microsoft.com/office/drawing/2014/main" val="10000"/>
                  </a:ext>
                </a:extLst>
              </a:tr>
              <a:tr h="370840">
                <a:tc>
                  <a:txBody>
                    <a:bodyPr/>
                    <a:lstStyle/>
                    <a:p>
                      <a:pPr algn="ctr"/>
                      <a:r>
                        <a:rPr lang="en-GB" sz="2400" dirty="0"/>
                        <a:t>X</a:t>
                      </a:r>
                      <a:r>
                        <a:rPr lang="en-GB" sz="2400" baseline="30000" dirty="0"/>
                        <a:t>N</a:t>
                      </a:r>
                      <a:endParaRPr lang="en-GB" sz="2400" dirty="0"/>
                    </a:p>
                  </a:txBody>
                  <a:tcPr>
                    <a:solidFill>
                      <a:schemeClr val="bg1">
                        <a:lumMod val="50000"/>
                      </a:schemeClr>
                    </a:solidFill>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400" dirty="0"/>
                        <a:t>X</a:t>
                      </a:r>
                      <a:r>
                        <a:rPr lang="en-GB" sz="2400" baseline="30000" dirty="0"/>
                        <a:t>N</a:t>
                      </a:r>
                      <a:r>
                        <a:rPr lang="en-GB" sz="2400" dirty="0"/>
                        <a:t> </a:t>
                      </a:r>
                      <a:r>
                        <a:rPr lang="en-GB" sz="2400" b="1" dirty="0">
                          <a:solidFill>
                            <a:schemeClr val="bg1"/>
                          </a:solidFill>
                        </a:rPr>
                        <a:t>X</a:t>
                      </a:r>
                      <a:r>
                        <a:rPr lang="en-GB" sz="2400" b="1" baseline="30000" dirty="0">
                          <a:solidFill>
                            <a:schemeClr val="bg1"/>
                          </a:solidFill>
                        </a:rPr>
                        <a:t>N</a:t>
                      </a:r>
                      <a:endParaRPr lang="en-GB" sz="2400" dirty="0"/>
                    </a:p>
                  </a:txBody>
                  <a:tcPr>
                    <a:solidFill>
                      <a:schemeClr val="bg1">
                        <a:lumMod val="50000"/>
                      </a:schemeClr>
                    </a:solidFill>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400" dirty="0"/>
                        <a:t>X</a:t>
                      </a:r>
                      <a:r>
                        <a:rPr lang="en-GB" sz="2400" baseline="30000" dirty="0"/>
                        <a:t>N</a:t>
                      </a:r>
                      <a:r>
                        <a:rPr lang="en-GB" sz="2400" dirty="0"/>
                        <a:t> </a:t>
                      </a:r>
                      <a:r>
                        <a:rPr lang="en-GB" sz="2400" b="1" dirty="0">
                          <a:solidFill>
                            <a:schemeClr val="bg1"/>
                          </a:solidFill>
                        </a:rPr>
                        <a:t>X</a:t>
                      </a:r>
                      <a:r>
                        <a:rPr lang="en-GB" sz="2400" b="1" baseline="30000" dirty="0">
                          <a:solidFill>
                            <a:schemeClr val="bg1"/>
                          </a:solidFill>
                        </a:rPr>
                        <a:t>n</a:t>
                      </a:r>
                      <a:endParaRPr lang="en-GB" sz="2400" dirty="0"/>
                    </a:p>
                  </a:txBody>
                  <a:tcPr>
                    <a:solidFill>
                      <a:schemeClr val="bg1">
                        <a:lumMod val="50000"/>
                      </a:schemeClr>
                    </a:solidFill>
                  </a:tcPr>
                </a:tc>
                <a:extLst>
                  <a:ext uri="{0D108BD9-81ED-4DB2-BD59-A6C34878D82A}">
                    <a16:rowId xmlns:a16="http://schemas.microsoft.com/office/drawing/2014/main" val="10001"/>
                  </a:ext>
                </a:extLst>
              </a:tr>
              <a:tr h="370840">
                <a:tc>
                  <a:txBody>
                    <a:bodyPr/>
                    <a:lstStyle/>
                    <a:p>
                      <a:pPr algn="ctr"/>
                      <a:r>
                        <a:rPr lang="en-GB" sz="2400" dirty="0"/>
                        <a:t>Y</a:t>
                      </a:r>
                    </a:p>
                  </a:txBody>
                  <a:tcPr>
                    <a:solidFill>
                      <a:schemeClr val="bg1">
                        <a:lumMod val="50000"/>
                      </a:schemeClr>
                    </a:solidFill>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400" dirty="0"/>
                        <a:t>X</a:t>
                      </a:r>
                      <a:r>
                        <a:rPr lang="en-GB" sz="2400" baseline="30000" dirty="0"/>
                        <a:t>N </a:t>
                      </a:r>
                      <a:r>
                        <a:rPr lang="en-GB" sz="2400" dirty="0"/>
                        <a:t>Y</a:t>
                      </a:r>
                    </a:p>
                  </a:txBody>
                  <a:tcPr>
                    <a:solidFill>
                      <a:schemeClr val="bg1">
                        <a:lumMod val="50000"/>
                      </a:schemeClr>
                    </a:solidFill>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400" dirty="0"/>
                        <a:t>X</a:t>
                      </a:r>
                      <a:r>
                        <a:rPr lang="en-GB" sz="2400" baseline="30000" dirty="0"/>
                        <a:t>n </a:t>
                      </a:r>
                      <a:r>
                        <a:rPr lang="en-GB" sz="2400" dirty="0"/>
                        <a:t>Y</a:t>
                      </a:r>
                    </a:p>
                  </a:txBody>
                  <a:tcPr>
                    <a:solidFill>
                      <a:schemeClr val="bg1">
                        <a:lumMod val="50000"/>
                      </a:schemeClr>
                    </a:solidFill>
                  </a:tcPr>
                </a:tc>
                <a:extLst>
                  <a:ext uri="{0D108BD9-81ED-4DB2-BD59-A6C34878D82A}">
                    <a16:rowId xmlns:a16="http://schemas.microsoft.com/office/drawing/2014/main" val="10002"/>
                  </a:ext>
                </a:extLst>
              </a:tr>
            </a:tbl>
          </a:graphicData>
        </a:graphic>
      </p:graphicFrame>
      <p:sp>
        <p:nvSpPr>
          <p:cNvPr id="51" name="TextBox 50"/>
          <p:cNvSpPr txBox="1"/>
          <p:nvPr/>
        </p:nvSpPr>
        <p:spPr>
          <a:xfrm>
            <a:off x="4139952" y="4725144"/>
            <a:ext cx="1872208" cy="369332"/>
          </a:xfrm>
          <a:prstGeom prst="rect">
            <a:avLst/>
          </a:prstGeom>
          <a:noFill/>
        </p:spPr>
        <p:txBody>
          <a:bodyPr wrap="square" rtlCol="0">
            <a:spAutoFit/>
          </a:bodyPr>
          <a:lstStyle/>
          <a:p>
            <a:r>
              <a:rPr lang="en-GB" b="1" dirty="0"/>
              <a:t>Punnett square</a:t>
            </a:r>
          </a:p>
        </p:txBody>
      </p:sp>
      <p:sp>
        <p:nvSpPr>
          <p:cNvPr id="52" name="TextBox 51"/>
          <p:cNvSpPr txBox="1"/>
          <p:nvPr/>
        </p:nvSpPr>
        <p:spPr>
          <a:xfrm>
            <a:off x="7164288" y="1268760"/>
            <a:ext cx="1008112" cy="369332"/>
          </a:xfrm>
          <a:prstGeom prst="rect">
            <a:avLst/>
          </a:prstGeom>
          <a:noFill/>
        </p:spPr>
        <p:txBody>
          <a:bodyPr wrap="square" rtlCol="0">
            <a:spAutoFit/>
          </a:bodyPr>
          <a:lstStyle/>
          <a:p>
            <a:pPr algn="ctr"/>
            <a:r>
              <a:rPr lang="en-GB" b="1" dirty="0"/>
              <a:t>Key</a:t>
            </a:r>
          </a:p>
        </p:txBody>
      </p:sp>
      <p:sp>
        <p:nvSpPr>
          <p:cNvPr id="53" name="TextBox 52"/>
          <p:cNvSpPr txBox="1"/>
          <p:nvPr/>
        </p:nvSpPr>
        <p:spPr>
          <a:xfrm>
            <a:off x="6588224" y="2636912"/>
            <a:ext cx="2376264" cy="3785652"/>
          </a:xfrm>
          <a:prstGeom prst="rect">
            <a:avLst/>
          </a:prstGeom>
          <a:solidFill>
            <a:schemeClr val="bg1">
              <a:lumMod val="85000"/>
            </a:schemeClr>
          </a:solidFill>
          <a:ln>
            <a:solidFill>
              <a:schemeClr val="accent6">
                <a:lumMod val="75000"/>
              </a:schemeClr>
            </a:solidFill>
          </a:ln>
        </p:spPr>
        <p:txBody>
          <a:bodyPr wrap="square" rtlCol="0">
            <a:spAutoFit/>
          </a:bodyPr>
          <a:lstStyle/>
          <a:p>
            <a:r>
              <a:rPr lang="en-GB" sz="2000" dirty="0"/>
              <a:t>For this cross the </a:t>
            </a:r>
            <a:r>
              <a:rPr lang="en-GB" sz="2000" b="1" dirty="0"/>
              <a:t>ratio</a:t>
            </a:r>
            <a:r>
              <a:rPr lang="en-GB" sz="2000" dirty="0"/>
              <a:t> of </a:t>
            </a:r>
            <a:r>
              <a:rPr lang="en-GB" sz="2000" b="1" dirty="0"/>
              <a:t>normal </a:t>
            </a:r>
            <a:r>
              <a:rPr lang="en-GB" sz="2000" dirty="0"/>
              <a:t>vision </a:t>
            </a:r>
            <a:r>
              <a:rPr lang="en-GB" sz="2000" b="1" dirty="0"/>
              <a:t>to colour blind </a:t>
            </a:r>
            <a:r>
              <a:rPr lang="en-GB" sz="2000" dirty="0"/>
              <a:t>offspring is </a:t>
            </a:r>
            <a:r>
              <a:rPr lang="en-GB" sz="2000" b="1" dirty="0"/>
              <a:t>3:1 </a:t>
            </a:r>
            <a:r>
              <a:rPr lang="en-GB" sz="2000" dirty="0"/>
              <a:t>. There is a </a:t>
            </a:r>
            <a:r>
              <a:rPr lang="en-GB" sz="2000" b="1" dirty="0"/>
              <a:t>1 in 4 </a:t>
            </a:r>
            <a:r>
              <a:rPr lang="en-GB" sz="2000" dirty="0"/>
              <a:t>chance (</a:t>
            </a:r>
            <a:r>
              <a:rPr lang="en-GB" sz="2000" b="1" dirty="0"/>
              <a:t>25%</a:t>
            </a:r>
            <a:r>
              <a:rPr lang="en-GB" sz="2000" dirty="0"/>
              <a:t>) of a child from these parents </a:t>
            </a:r>
            <a:r>
              <a:rPr lang="en-GB" sz="2000" b="1" dirty="0"/>
              <a:t>being colour blind.</a:t>
            </a:r>
          </a:p>
          <a:p>
            <a:r>
              <a:rPr lang="en-GB" sz="2000" dirty="0"/>
              <a:t>This increases to </a:t>
            </a:r>
            <a:r>
              <a:rPr lang="en-GB" sz="2000" b="1" dirty="0"/>
              <a:t>50%</a:t>
            </a:r>
            <a:r>
              <a:rPr lang="en-GB" sz="2000" dirty="0"/>
              <a:t> if the child is a </a:t>
            </a:r>
            <a:r>
              <a:rPr lang="en-GB" sz="2000" b="1" dirty="0"/>
              <a:t>male.</a:t>
            </a:r>
            <a:endParaRPr lang="en-GB" b="1" dirty="0"/>
          </a:p>
        </p:txBody>
      </p:sp>
    </p:spTree>
  </p:cSld>
  <p:clrMapOvr>
    <a:masterClrMapping/>
  </p:clrMapOvr>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a:spLocks noGrp="1"/>
          </p:cNvSpPr>
          <p:nvPr>
            <p:ph type="title"/>
          </p:nvPr>
        </p:nvSpPr>
        <p:spPr>
          <a:xfrm>
            <a:off x="323528" y="0"/>
            <a:ext cx="8820472" cy="749300"/>
          </a:xfrm>
        </p:spPr>
        <p:txBody>
          <a:bodyPr>
            <a:normAutofit/>
          </a:bodyPr>
          <a:lstStyle/>
          <a:p>
            <a:pPr algn="r"/>
            <a:r>
              <a:rPr lang="en-US" sz="3600" b="1" dirty="0">
                <a:solidFill>
                  <a:schemeClr val="accent6"/>
                </a:solidFill>
              </a:rPr>
              <a:t>Genetics part 4 – </a:t>
            </a:r>
            <a:r>
              <a:rPr lang="en-US" sz="2400" b="1" dirty="0">
                <a:solidFill>
                  <a:schemeClr val="accent6"/>
                </a:solidFill>
              </a:rPr>
              <a:t>ABO inheritance (biology)</a:t>
            </a:r>
            <a:endParaRPr lang="en-GB" sz="2400" dirty="0"/>
          </a:p>
        </p:txBody>
      </p:sp>
      <p:sp>
        <p:nvSpPr>
          <p:cNvPr id="11" name="TextBox 10"/>
          <p:cNvSpPr txBox="1"/>
          <p:nvPr/>
        </p:nvSpPr>
        <p:spPr>
          <a:xfrm>
            <a:off x="179512" y="764704"/>
            <a:ext cx="8352928" cy="5498941"/>
          </a:xfrm>
          <a:prstGeom prst="rect">
            <a:avLst/>
          </a:prstGeom>
          <a:noFill/>
        </p:spPr>
        <p:txBody>
          <a:bodyPr wrap="square" rtlCol="0">
            <a:spAutoFit/>
          </a:bodyPr>
          <a:lstStyle/>
          <a:p>
            <a:r>
              <a:rPr lang="en-GB" sz="2400" dirty="0"/>
              <a:t>Human </a:t>
            </a:r>
            <a:r>
              <a:rPr lang="en-GB" sz="2400" b="1" dirty="0">
                <a:solidFill>
                  <a:schemeClr val="accent6">
                    <a:lumMod val="75000"/>
                  </a:schemeClr>
                </a:solidFill>
              </a:rPr>
              <a:t>blood group </a:t>
            </a:r>
            <a:r>
              <a:rPr lang="en-GB" sz="2400" dirty="0"/>
              <a:t>is </a:t>
            </a:r>
            <a:r>
              <a:rPr lang="en-GB" sz="2400" b="1" dirty="0">
                <a:solidFill>
                  <a:schemeClr val="accent6">
                    <a:lumMod val="75000"/>
                  </a:schemeClr>
                </a:solidFill>
              </a:rPr>
              <a:t>inherited</a:t>
            </a:r>
            <a:r>
              <a:rPr lang="en-GB" sz="2400" dirty="0"/>
              <a:t>.</a:t>
            </a:r>
          </a:p>
          <a:p>
            <a:r>
              <a:rPr lang="en-GB" sz="2400" dirty="0"/>
              <a:t>There are </a:t>
            </a:r>
            <a:r>
              <a:rPr lang="en-GB" sz="2400" b="1" dirty="0">
                <a:solidFill>
                  <a:schemeClr val="accent6">
                    <a:lumMod val="75000"/>
                  </a:schemeClr>
                </a:solidFill>
              </a:rPr>
              <a:t>four</a:t>
            </a:r>
            <a:r>
              <a:rPr lang="en-GB" sz="2400" dirty="0"/>
              <a:t> possible blood groups:</a:t>
            </a:r>
          </a:p>
          <a:p>
            <a:r>
              <a:rPr lang="en-GB" sz="2400" dirty="0"/>
              <a:t> A, B, AB or O.</a:t>
            </a:r>
          </a:p>
          <a:p>
            <a:endParaRPr lang="en-GB" sz="1400" dirty="0"/>
          </a:p>
          <a:p>
            <a:r>
              <a:rPr lang="en-GB" sz="2400" dirty="0"/>
              <a:t>The gene for blood group has </a:t>
            </a:r>
            <a:r>
              <a:rPr lang="en-GB" sz="2400" b="1" dirty="0">
                <a:solidFill>
                  <a:schemeClr val="accent6">
                    <a:lumMod val="75000"/>
                  </a:schemeClr>
                </a:solidFill>
              </a:rPr>
              <a:t>three </a:t>
            </a:r>
          </a:p>
          <a:p>
            <a:r>
              <a:rPr lang="en-GB" sz="2400" dirty="0"/>
              <a:t>different </a:t>
            </a:r>
            <a:r>
              <a:rPr lang="en-GB" sz="2400" b="1" dirty="0">
                <a:solidFill>
                  <a:schemeClr val="accent6">
                    <a:lumMod val="75000"/>
                  </a:schemeClr>
                </a:solidFill>
              </a:rPr>
              <a:t>alleles</a:t>
            </a:r>
            <a:r>
              <a:rPr lang="en-GB" sz="2400" b="1" dirty="0"/>
              <a:t>: I</a:t>
            </a:r>
            <a:r>
              <a:rPr lang="en-GB" sz="2400" b="1" baseline="30000" dirty="0"/>
              <a:t>A </a:t>
            </a:r>
            <a:r>
              <a:rPr lang="en-GB" sz="2400" b="1" dirty="0"/>
              <a:t>, I</a:t>
            </a:r>
            <a:r>
              <a:rPr lang="en-GB" sz="2400" b="1" baseline="30000" dirty="0"/>
              <a:t>B</a:t>
            </a:r>
            <a:r>
              <a:rPr lang="en-GB" sz="2400" b="1" dirty="0"/>
              <a:t> and I</a:t>
            </a:r>
            <a:r>
              <a:rPr lang="en-GB" sz="2400" b="1" baseline="30000" dirty="0"/>
              <a:t>O</a:t>
            </a:r>
          </a:p>
          <a:p>
            <a:endParaRPr lang="en-GB" sz="1400" b="1" baseline="30000" dirty="0"/>
          </a:p>
          <a:p>
            <a:r>
              <a:rPr lang="en-GB" sz="2400" dirty="0"/>
              <a:t>I</a:t>
            </a:r>
            <a:r>
              <a:rPr lang="en-GB" sz="2400" baseline="30000" dirty="0"/>
              <a:t>A </a:t>
            </a:r>
            <a:r>
              <a:rPr lang="en-GB" sz="2400" dirty="0"/>
              <a:t> and I</a:t>
            </a:r>
            <a:r>
              <a:rPr lang="en-GB" sz="2400" baseline="30000" dirty="0"/>
              <a:t>B</a:t>
            </a:r>
            <a:r>
              <a:rPr lang="en-GB" sz="2400" dirty="0"/>
              <a:t> alleles are </a:t>
            </a:r>
            <a:r>
              <a:rPr lang="en-GB" sz="2400" b="1" u="sng" dirty="0">
                <a:solidFill>
                  <a:schemeClr val="accent6">
                    <a:lumMod val="75000"/>
                  </a:schemeClr>
                </a:solidFill>
              </a:rPr>
              <a:t>co-dominant</a:t>
            </a:r>
            <a:r>
              <a:rPr lang="en-GB" sz="2400" dirty="0"/>
              <a:t>. </a:t>
            </a:r>
          </a:p>
          <a:p>
            <a:r>
              <a:rPr lang="en-GB" sz="2400" dirty="0"/>
              <a:t>This means that if a person has the genotype I</a:t>
            </a:r>
            <a:r>
              <a:rPr lang="en-GB" sz="2400" baseline="30000" dirty="0"/>
              <a:t>A </a:t>
            </a:r>
            <a:r>
              <a:rPr lang="en-GB" sz="2400" dirty="0"/>
              <a:t> I</a:t>
            </a:r>
            <a:r>
              <a:rPr lang="en-GB" sz="2400" baseline="30000" dirty="0"/>
              <a:t>B</a:t>
            </a:r>
            <a:r>
              <a:rPr lang="en-GB" sz="2400" dirty="0"/>
              <a:t> then they are blood group AB. </a:t>
            </a:r>
            <a:r>
              <a:rPr lang="en-GB" sz="2400" b="1" dirty="0">
                <a:solidFill>
                  <a:schemeClr val="accent6">
                    <a:lumMod val="75000"/>
                  </a:schemeClr>
                </a:solidFill>
              </a:rPr>
              <a:t>Both alleles </a:t>
            </a:r>
            <a:r>
              <a:rPr lang="en-GB" sz="2400" dirty="0"/>
              <a:t>are equally </a:t>
            </a:r>
            <a:r>
              <a:rPr lang="en-GB" sz="2400" b="1" dirty="0">
                <a:solidFill>
                  <a:schemeClr val="accent6">
                    <a:lumMod val="75000"/>
                  </a:schemeClr>
                </a:solidFill>
              </a:rPr>
              <a:t>dominant</a:t>
            </a:r>
            <a:r>
              <a:rPr lang="en-GB" sz="2400" dirty="0"/>
              <a:t>.</a:t>
            </a:r>
          </a:p>
          <a:p>
            <a:endParaRPr lang="en-GB" sz="1400" dirty="0"/>
          </a:p>
          <a:p>
            <a:r>
              <a:rPr lang="en-GB" sz="2400" dirty="0"/>
              <a:t>I</a:t>
            </a:r>
            <a:r>
              <a:rPr lang="en-GB" sz="2400" baseline="30000" dirty="0"/>
              <a:t>O </a:t>
            </a:r>
            <a:r>
              <a:rPr lang="en-GB" sz="2400" dirty="0"/>
              <a:t>is </a:t>
            </a:r>
            <a:r>
              <a:rPr lang="en-GB" sz="2400" b="1" dirty="0">
                <a:solidFill>
                  <a:schemeClr val="accent6">
                    <a:lumMod val="75000"/>
                  </a:schemeClr>
                </a:solidFill>
              </a:rPr>
              <a:t>recessive </a:t>
            </a:r>
            <a:r>
              <a:rPr lang="en-GB" sz="2400" dirty="0"/>
              <a:t>to both other alleles.</a:t>
            </a:r>
            <a:endParaRPr lang="en-GB" sz="2400" baseline="30000" dirty="0"/>
          </a:p>
          <a:p>
            <a:endParaRPr lang="en-GB" sz="1400" dirty="0"/>
          </a:p>
          <a:p>
            <a:r>
              <a:rPr lang="en-GB" sz="2400" dirty="0"/>
              <a:t>If a person has the </a:t>
            </a:r>
            <a:r>
              <a:rPr lang="en-GB" sz="2400" b="1" dirty="0">
                <a:solidFill>
                  <a:schemeClr val="accent6">
                    <a:lumMod val="75000"/>
                  </a:schemeClr>
                </a:solidFill>
              </a:rPr>
              <a:t>genotype</a:t>
            </a:r>
            <a:r>
              <a:rPr lang="en-GB" sz="2400" dirty="0"/>
              <a:t> I</a:t>
            </a:r>
            <a:r>
              <a:rPr lang="en-GB" sz="2400" baseline="30000" dirty="0"/>
              <a:t>A </a:t>
            </a:r>
            <a:r>
              <a:rPr lang="en-GB" sz="2400" dirty="0"/>
              <a:t>I</a:t>
            </a:r>
            <a:r>
              <a:rPr lang="en-GB" sz="2400" baseline="30000" dirty="0"/>
              <a:t>O </a:t>
            </a:r>
            <a:r>
              <a:rPr lang="en-GB" sz="2400" dirty="0"/>
              <a:t>then the person has the blood group or </a:t>
            </a:r>
            <a:r>
              <a:rPr lang="en-GB" sz="2400" b="1" dirty="0">
                <a:solidFill>
                  <a:schemeClr val="accent6">
                    <a:lumMod val="75000"/>
                  </a:schemeClr>
                </a:solidFill>
              </a:rPr>
              <a:t>phenotype</a:t>
            </a:r>
            <a:r>
              <a:rPr lang="en-GB" sz="2400" dirty="0"/>
              <a:t> A.</a:t>
            </a:r>
          </a:p>
          <a:p>
            <a:endParaRPr lang="en-GB" sz="1400" dirty="0"/>
          </a:p>
          <a:p>
            <a:r>
              <a:rPr lang="en-GB" sz="2400" dirty="0"/>
              <a:t>A person with </a:t>
            </a:r>
            <a:r>
              <a:rPr lang="en-GB" sz="2400" b="1" dirty="0">
                <a:solidFill>
                  <a:schemeClr val="accent6">
                    <a:lumMod val="75000"/>
                  </a:schemeClr>
                </a:solidFill>
              </a:rPr>
              <a:t>two recessive </a:t>
            </a:r>
            <a:r>
              <a:rPr lang="en-GB" sz="2400" dirty="0"/>
              <a:t>alleles (I</a:t>
            </a:r>
            <a:r>
              <a:rPr lang="en-GB" sz="2400" baseline="30000" dirty="0"/>
              <a:t>O</a:t>
            </a:r>
            <a:r>
              <a:rPr lang="en-GB" sz="2400" dirty="0"/>
              <a:t> I</a:t>
            </a:r>
            <a:r>
              <a:rPr lang="en-GB" sz="2400" baseline="30000" dirty="0"/>
              <a:t>O </a:t>
            </a:r>
            <a:r>
              <a:rPr lang="en-GB" sz="2400" dirty="0"/>
              <a:t>) is blood group </a:t>
            </a:r>
            <a:r>
              <a:rPr lang="en-GB" sz="2400" b="1" dirty="0">
                <a:solidFill>
                  <a:schemeClr val="accent6">
                    <a:lumMod val="75000"/>
                  </a:schemeClr>
                </a:solidFill>
              </a:rPr>
              <a:t>O</a:t>
            </a:r>
            <a:r>
              <a:rPr lang="en-GB" sz="2400" dirty="0"/>
              <a:t>.</a:t>
            </a:r>
          </a:p>
        </p:txBody>
      </p:sp>
      <p:pic>
        <p:nvPicPr>
          <p:cNvPr id="12" name="Picture 11" descr="GettyImages-509997186.jpg"/>
          <p:cNvPicPr>
            <a:picLocks noChangeAspect="1"/>
          </p:cNvPicPr>
          <p:nvPr/>
        </p:nvPicPr>
        <p:blipFill>
          <a:blip r:embed="rId2" cstate="print"/>
          <a:stretch>
            <a:fillRect/>
          </a:stretch>
        </p:blipFill>
        <p:spPr>
          <a:xfrm>
            <a:off x="5364088" y="639992"/>
            <a:ext cx="3563888" cy="2644992"/>
          </a:xfrm>
          <a:prstGeom prst="rect">
            <a:avLst/>
          </a:prstGeom>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1"/>
          <p:cNvSpPr>
            <a:spLocks noGrp="1"/>
          </p:cNvSpPr>
          <p:nvPr>
            <p:ph type="title"/>
          </p:nvPr>
        </p:nvSpPr>
        <p:spPr>
          <a:xfrm>
            <a:off x="323528" y="0"/>
            <a:ext cx="8820472" cy="749300"/>
          </a:xfrm>
        </p:spPr>
        <p:txBody>
          <a:bodyPr>
            <a:normAutofit/>
          </a:bodyPr>
          <a:lstStyle/>
          <a:p>
            <a:pPr algn="r"/>
            <a:r>
              <a:rPr lang="en-US" sz="3600" b="1" dirty="0">
                <a:solidFill>
                  <a:schemeClr val="accent6"/>
                </a:solidFill>
              </a:rPr>
              <a:t>Genetics part 4 – </a:t>
            </a:r>
            <a:r>
              <a:rPr lang="en-US" sz="2400" b="1" dirty="0">
                <a:solidFill>
                  <a:schemeClr val="accent6"/>
                </a:solidFill>
              </a:rPr>
              <a:t>ABO inheritance (biology)</a:t>
            </a:r>
            <a:endParaRPr lang="en-GB" sz="2400" dirty="0"/>
          </a:p>
        </p:txBody>
      </p:sp>
      <p:sp>
        <p:nvSpPr>
          <p:cNvPr id="5" name="TextBox 4"/>
          <p:cNvSpPr txBox="1"/>
          <p:nvPr/>
        </p:nvSpPr>
        <p:spPr>
          <a:xfrm>
            <a:off x="251520" y="620688"/>
            <a:ext cx="8568952" cy="11203067"/>
          </a:xfrm>
          <a:prstGeom prst="rect">
            <a:avLst/>
          </a:prstGeom>
          <a:noFill/>
        </p:spPr>
        <p:txBody>
          <a:bodyPr wrap="square" rtlCol="0">
            <a:spAutoFit/>
          </a:bodyPr>
          <a:lstStyle/>
          <a:p>
            <a:r>
              <a:rPr lang="en-GB" sz="2400" dirty="0"/>
              <a:t>Genetic diagrams for co-dominant alleles can look complicated.</a:t>
            </a:r>
          </a:p>
          <a:p>
            <a:r>
              <a:rPr lang="en-GB" sz="2400" dirty="0"/>
              <a:t>A male with blood group B has a child with a woman with blood group A. What are the possible genotypes of the offspring?</a:t>
            </a:r>
          </a:p>
          <a:p>
            <a:r>
              <a:rPr lang="en-GB" sz="1200" dirty="0"/>
              <a:t>			</a:t>
            </a:r>
            <a:r>
              <a:rPr lang="en-GB" b="1" dirty="0"/>
              <a:t>Male</a:t>
            </a:r>
            <a:r>
              <a:rPr lang="en-GB" dirty="0"/>
              <a:t>			       </a:t>
            </a:r>
            <a:r>
              <a:rPr lang="en-GB" b="1" dirty="0"/>
              <a:t>Female</a:t>
            </a:r>
            <a:endParaRPr lang="en-GB" sz="1200" b="1" dirty="0"/>
          </a:p>
          <a:p>
            <a:r>
              <a:rPr lang="en-GB" sz="2400" b="1" dirty="0"/>
              <a:t>Phenotype:</a:t>
            </a:r>
            <a:r>
              <a:rPr lang="en-GB" sz="2400" dirty="0"/>
              <a:t>	       Blood group B		Blood group A</a:t>
            </a:r>
          </a:p>
          <a:p>
            <a:endParaRPr lang="en-GB" sz="1600" dirty="0"/>
          </a:p>
          <a:p>
            <a:r>
              <a:rPr lang="en-GB" sz="2400" b="1" dirty="0"/>
              <a:t>Genotype:</a:t>
            </a:r>
            <a:r>
              <a:rPr lang="en-GB" sz="2400" dirty="0"/>
              <a:t>	        	I</a:t>
            </a:r>
            <a:r>
              <a:rPr lang="en-GB" sz="2400" baseline="30000" dirty="0"/>
              <a:t>B</a:t>
            </a:r>
            <a:r>
              <a:rPr lang="en-GB" sz="2400" dirty="0"/>
              <a:t>I</a:t>
            </a:r>
            <a:r>
              <a:rPr lang="en-GB" sz="2400" baseline="30000" dirty="0"/>
              <a:t>O			 </a:t>
            </a:r>
            <a:r>
              <a:rPr lang="en-GB" sz="2400" dirty="0"/>
              <a:t>      I</a:t>
            </a:r>
            <a:r>
              <a:rPr lang="en-GB" sz="2400" baseline="30000" dirty="0"/>
              <a:t>A</a:t>
            </a:r>
            <a:r>
              <a:rPr lang="en-GB" sz="2400" dirty="0"/>
              <a:t>I</a:t>
            </a:r>
            <a:r>
              <a:rPr lang="en-GB" sz="2400" baseline="30000" dirty="0"/>
              <a:t>O</a:t>
            </a:r>
            <a:endParaRPr lang="en-GB" sz="2400" dirty="0"/>
          </a:p>
          <a:p>
            <a:endParaRPr lang="en-GB" sz="1600" dirty="0"/>
          </a:p>
          <a:p>
            <a:r>
              <a:rPr lang="en-GB" sz="2400" b="1" dirty="0"/>
              <a:t>Gametes:</a:t>
            </a:r>
            <a:r>
              <a:rPr lang="en-GB" sz="2400" dirty="0"/>
              <a:t>	           I</a:t>
            </a:r>
            <a:r>
              <a:rPr lang="en-GB" sz="2400" baseline="30000" dirty="0"/>
              <a:t>B       </a:t>
            </a:r>
            <a:r>
              <a:rPr lang="en-GB" sz="2400" dirty="0"/>
              <a:t>I</a:t>
            </a:r>
            <a:r>
              <a:rPr lang="en-GB" sz="2400" baseline="30000" dirty="0"/>
              <a:t>O</a:t>
            </a:r>
            <a:r>
              <a:rPr lang="en-GB" sz="2400" dirty="0"/>
              <a:t>	                             I</a:t>
            </a:r>
            <a:r>
              <a:rPr lang="en-GB" sz="2400" baseline="30000" dirty="0"/>
              <a:t>A       </a:t>
            </a:r>
            <a:r>
              <a:rPr lang="en-GB" sz="2400" dirty="0"/>
              <a:t>I</a:t>
            </a:r>
            <a:r>
              <a:rPr lang="en-GB" sz="2400" baseline="30000" dirty="0"/>
              <a:t>O</a:t>
            </a:r>
            <a:r>
              <a:rPr lang="en-GB" sz="2400" dirty="0"/>
              <a:t>	</a:t>
            </a:r>
          </a:p>
          <a:p>
            <a:endParaRPr lang="en-GB" sz="2400" dirty="0"/>
          </a:p>
          <a:p>
            <a:r>
              <a:rPr lang="en-GB" sz="2400" b="1" dirty="0"/>
              <a:t>Genetic Cross:</a:t>
            </a:r>
          </a:p>
          <a:p>
            <a:endParaRPr lang="en-GB" sz="2400" dirty="0"/>
          </a:p>
          <a:p>
            <a:endParaRPr lang="en-GB" sz="2400" dirty="0"/>
          </a:p>
          <a:p>
            <a:endParaRPr lang="en-GB" sz="2400" dirty="0"/>
          </a:p>
          <a:p>
            <a:r>
              <a:rPr lang="en-GB" sz="2400" b="1" dirty="0"/>
              <a:t>Offspring phenotypes: </a:t>
            </a:r>
            <a:r>
              <a:rPr lang="en-GB" sz="2400" dirty="0"/>
              <a:t>AB, A, B and O.  From these parents, there is a </a:t>
            </a:r>
            <a:r>
              <a:rPr lang="en-GB" sz="2400" b="1" dirty="0"/>
              <a:t>1 in 4 chance </a:t>
            </a:r>
            <a:r>
              <a:rPr lang="en-GB" sz="2400" dirty="0"/>
              <a:t>or </a:t>
            </a:r>
            <a:r>
              <a:rPr lang="en-GB" sz="2400" b="1" dirty="0"/>
              <a:t>25%</a:t>
            </a:r>
            <a:r>
              <a:rPr lang="en-GB" sz="2400" dirty="0"/>
              <a:t> of the offspring being any of the four blood groups.</a:t>
            </a:r>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a:p>
            <a:endParaRPr lang="en-GB" sz="2400" dirty="0"/>
          </a:p>
        </p:txBody>
      </p:sp>
      <p:sp>
        <p:nvSpPr>
          <p:cNvPr id="6" name="Flowchart: Connector 5"/>
          <p:cNvSpPr/>
          <p:nvPr/>
        </p:nvSpPr>
        <p:spPr>
          <a:xfrm>
            <a:off x="2771800" y="3212976"/>
            <a:ext cx="432048" cy="504056"/>
          </a:xfrm>
          <a:prstGeom prst="flowChartConnector">
            <a:avLst/>
          </a:prstGeom>
          <a:solidFill>
            <a:schemeClr val="accent6">
              <a:lumMod val="75000"/>
              <a:alpha val="2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7" name="Flowchart: Connector 6"/>
          <p:cNvSpPr/>
          <p:nvPr/>
        </p:nvSpPr>
        <p:spPr>
          <a:xfrm>
            <a:off x="3275856" y="3212976"/>
            <a:ext cx="432048" cy="504056"/>
          </a:xfrm>
          <a:prstGeom prst="flowChartConnector">
            <a:avLst/>
          </a:prstGeom>
          <a:solidFill>
            <a:schemeClr val="accent6">
              <a:lumMod val="75000"/>
              <a:alpha val="2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8" name="Flowchart: Connector 7"/>
          <p:cNvSpPr/>
          <p:nvPr/>
        </p:nvSpPr>
        <p:spPr>
          <a:xfrm>
            <a:off x="5868144" y="3212976"/>
            <a:ext cx="432048" cy="504056"/>
          </a:xfrm>
          <a:prstGeom prst="flowChartConnector">
            <a:avLst/>
          </a:prstGeom>
          <a:solidFill>
            <a:schemeClr val="accent6">
              <a:lumMod val="75000"/>
              <a:alpha val="2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0" name="Flowchart: Connector 9"/>
          <p:cNvSpPr/>
          <p:nvPr/>
        </p:nvSpPr>
        <p:spPr>
          <a:xfrm>
            <a:off x="6372200" y="3212976"/>
            <a:ext cx="432048" cy="504056"/>
          </a:xfrm>
          <a:prstGeom prst="flowChartConnector">
            <a:avLst/>
          </a:prstGeom>
          <a:solidFill>
            <a:schemeClr val="accent6">
              <a:lumMod val="75000"/>
              <a:alpha val="25000"/>
            </a:schemeClr>
          </a:solidFill>
          <a:ln>
            <a:solidFill>
              <a:schemeClr val="accent6">
                <a:lumMod val="75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aphicFrame>
        <p:nvGraphicFramePr>
          <p:cNvPr id="13" name="Table 12"/>
          <p:cNvGraphicFramePr>
            <a:graphicFrameLocks noGrp="1"/>
          </p:cNvGraphicFramePr>
          <p:nvPr/>
        </p:nvGraphicFramePr>
        <p:xfrm>
          <a:off x="2195736" y="3861048"/>
          <a:ext cx="5328592" cy="1620376"/>
        </p:xfrm>
        <a:graphic>
          <a:graphicData uri="http://schemas.openxmlformats.org/drawingml/2006/table">
            <a:tbl>
              <a:tblPr firstRow="1" bandRow="1">
                <a:tableStyleId>{5C22544A-7EE6-4342-B048-85BDC9FD1C3A}</a:tableStyleId>
              </a:tblPr>
              <a:tblGrid>
                <a:gridCol w="1656184">
                  <a:extLst>
                    <a:ext uri="{9D8B030D-6E8A-4147-A177-3AD203B41FA5}">
                      <a16:colId xmlns:a16="http://schemas.microsoft.com/office/drawing/2014/main" val="20000"/>
                    </a:ext>
                  </a:extLst>
                </a:gridCol>
                <a:gridCol w="1800200">
                  <a:extLst>
                    <a:ext uri="{9D8B030D-6E8A-4147-A177-3AD203B41FA5}">
                      <a16:colId xmlns:a16="http://schemas.microsoft.com/office/drawing/2014/main" val="20001"/>
                    </a:ext>
                  </a:extLst>
                </a:gridCol>
                <a:gridCol w="1872208">
                  <a:extLst>
                    <a:ext uri="{9D8B030D-6E8A-4147-A177-3AD203B41FA5}">
                      <a16:colId xmlns:a16="http://schemas.microsoft.com/office/drawing/2014/main" val="20002"/>
                    </a:ext>
                  </a:extLst>
                </a:gridCol>
              </a:tblGrid>
              <a:tr h="540256">
                <a:tc>
                  <a:txBody>
                    <a:bodyPr/>
                    <a:lstStyle/>
                    <a:p>
                      <a:pPr algn="ctr"/>
                      <a:r>
                        <a:rPr lang="en-GB" sz="2400" b="1" dirty="0">
                          <a:solidFill>
                            <a:schemeClr val="tx1"/>
                          </a:solidFill>
                        </a:rPr>
                        <a:t>Gametes </a:t>
                      </a:r>
                    </a:p>
                  </a:txBody>
                  <a:tcPr>
                    <a:solidFill>
                      <a:schemeClr val="accent6">
                        <a:lumMod val="75000"/>
                      </a:schemeClr>
                    </a:solidFill>
                  </a:tcPr>
                </a:tc>
                <a:tc>
                  <a:txBody>
                    <a:bodyPr/>
                    <a:lstStyle/>
                    <a:p>
                      <a:pPr algn="ctr"/>
                      <a:r>
                        <a:rPr lang="en-GB" sz="2400" b="1" dirty="0">
                          <a:solidFill>
                            <a:schemeClr val="tx1"/>
                          </a:solidFill>
                        </a:rPr>
                        <a:t>I</a:t>
                      </a:r>
                      <a:r>
                        <a:rPr lang="en-GB" sz="2400" b="1" baseline="30000" dirty="0">
                          <a:solidFill>
                            <a:schemeClr val="tx1"/>
                          </a:solidFill>
                        </a:rPr>
                        <a:t>B</a:t>
                      </a:r>
                      <a:endParaRPr lang="en-GB" sz="2400" b="1" dirty="0">
                        <a:solidFill>
                          <a:schemeClr val="tx1"/>
                        </a:solidFill>
                      </a:endParaRPr>
                    </a:p>
                  </a:txBody>
                  <a:tcPr>
                    <a:solidFill>
                      <a:schemeClr val="accent6">
                        <a:lumMod val="75000"/>
                      </a:schemeClr>
                    </a:solidFill>
                  </a:tcPr>
                </a:tc>
                <a:tc>
                  <a:txBody>
                    <a:bodyPr/>
                    <a:lstStyle/>
                    <a:p>
                      <a:pPr algn="ctr"/>
                      <a:r>
                        <a:rPr lang="en-GB" sz="2400" b="1" dirty="0">
                          <a:solidFill>
                            <a:schemeClr val="tx1"/>
                          </a:solidFill>
                        </a:rPr>
                        <a:t>I</a:t>
                      </a:r>
                      <a:r>
                        <a:rPr lang="en-GB" sz="2400" b="1" baseline="30000" dirty="0">
                          <a:solidFill>
                            <a:schemeClr val="tx1"/>
                          </a:solidFill>
                        </a:rPr>
                        <a:t>O</a:t>
                      </a:r>
                      <a:endParaRPr lang="en-GB" sz="2400" b="1" dirty="0">
                        <a:solidFill>
                          <a:schemeClr val="tx1"/>
                        </a:solidFill>
                      </a:endParaRPr>
                    </a:p>
                  </a:txBody>
                  <a:tcPr>
                    <a:solidFill>
                      <a:schemeClr val="accent6">
                        <a:lumMod val="75000"/>
                      </a:schemeClr>
                    </a:solidFill>
                  </a:tcPr>
                </a:tc>
                <a:extLst>
                  <a:ext uri="{0D108BD9-81ED-4DB2-BD59-A6C34878D82A}">
                    <a16:rowId xmlns:a16="http://schemas.microsoft.com/office/drawing/2014/main" val="10000"/>
                  </a:ext>
                </a:extLst>
              </a:tr>
              <a:tr h="539864">
                <a:tc>
                  <a:txBody>
                    <a:bodyPr/>
                    <a:lstStyle/>
                    <a:p>
                      <a:pPr algn="ctr"/>
                      <a:r>
                        <a:rPr lang="en-GB" sz="2400" b="1" dirty="0">
                          <a:solidFill>
                            <a:schemeClr val="tx1"/>
                          </a:solidFill>
                        </a:rPr>
                        <a:t>I</a:t>
                      </a:r>
                      <a:r>
                        <a:rPr lang="en-GB" sz="2400" b="1" baseline="30000" dirty="0">
                          <a:solidFill>
                            <a:schemeClr val="tx1"/>
                          </a:solidFill>
                        </a:rPr>
                        <a:t>A</a:t>
                      </a:r>
                      <a:endParaRPr lang="en-GB" sz="2400" b="1" dirty="0">
                        <a:solidFill>
                          <a:schemeClr val="tx1"/>
                        </a:solidFill>
                      </a:endParaRPr>
                    </a:p>
                  </a:txBody>
                  <a:tcPr>
                    <a:solidFill>
                      <a:schemeClr val="accent6">
                        <a:lumMod val="75000"/>
                      </a:schemeClr>
                    </a:solidFill>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400" b="1" dirty="0">
                          <a:solidFill>
                            <a:schemeClr val="tx1"/>
                          </a:solidFill>
                        </a:rPr>
                        <a:t>I</a:t>
                      </a:r>
                      <a:r>
                        <a:rPr lang="en-GB" sz="2400" b="1" baseline="30000" dirty="0">
                          <a:solidFill>
                            <a:schemeClr val="tx1"/>
                          </a:solidFill>
                        </a:rPr>
                        <a:t>A</a:t>
                      </a:r>
                      <a:r>
                        <a:rPr lang="en-GB" sz="2400" b="1" dirty="0">
                          <a:solidFill>
                            <a:schemeClr val="tx1"/>
                          </a:solidFill>
                        </a:rPr>
                        <a:t>I</a:t>
                      </a:r>
                      <a:r>
                        <a:rPr lang="en-GB" sz="2400" b="1" baseline="30000" dirty="0">
                          <a:solidFill>
                            <a:schemeClr val="tx1"/>
                          </a:solidFill>
                        </a:rPr>
                        <a:t>B</a:t>
                      </a:r>
                      <a:endParaRPr lang="en-GB" sz="2400" b="1" dirty="0">
                        <a:solidFill>
                          <a:schemeClr val="tx1"/>
                        </a:solidFill>
                      </a:endParaRPr>
                    </a:p>
                  </a:txBody>
                  <a:tcPr>
                    <a:solidFill>
                      <a:schemeClr val="accent6">
                        <a:lumMod val="60000"/>
                        <a:lumOff val="40000"/>
                      </a:schemeClr>
                    </a:solidFill>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400" b="1" dirty="0">
                          <a:solidFill>
                            <a:schemeClr val="tx1"/>
                          </a:solidFill>
                        </a:rPr>
                        <a:t>I</a:t>
                      </a:r>
                      <a:r>
                        <a:rPr lang="en-GB" sz="2400" b="1" baseline="30000" dirty="0">
                          <a:solidFill>
                            <a:schemeClr val="tx1"/>
                          </a:solidFill>
                        </a:rPr>
                        <a:t>A</a:t>
                      </a:r>
                      <a:r>
                        <a:rPr lang="en-GB" sz="2400" b="1" dirty="0">
                          <a:solidFill>
                            <a:schemeClr val="tx1"/>
                          </a:solidFill>
                        </a:rPr>
                        <a:t>I</a:t>
                      </a:r>
                      <a:r>
                        <a:rPr lang="en-GB" sz="2400" b="1" baseline="30000" dirty="0">
                          <a:solidFill>
                            <a:schemeClr val="tx1"/>
                          </a:solidFill>
                        </a:rPr>
                        <a:t>O</a:t>
                      </a:r>
                      <a:endParaRPr lang="en-GB" sz="2400" b="1" dirty="0">
                        <a:solidFill>
                          <a:schemeClr val="tx1"/>
                        </a:solidFill>
                      </a:endParaRPr>
                    </a:p>
                  </a:txBody>
                  <a:tcPr>
                    <a:solidFill>
                      <a:schemeClr val="accent6">
                        <a:lumMod val="60000"/>
                        <a:lumOff val="40000"/>
                      </a:schemeClr>
                    </a:solidFill>
                  </a:tcPr>
                </a:tc>
                <a:extLst>
                  <a:ext uri="{0D108BD9-81ED-4DB2-BD59-A6C34878D82A}">
                    <a16:rowId xmlns:a16="http://schemas.microsoft.com/office/drawing/2014/main" val="10001"/>
                  </a:ext>
                </a:extLst>
              </a:tr>
              <a:tr h="540256">
                <a:tc>
                  <a:txBody>
                    <a:bodyPr/>
                    <a:lstStyle/>
                    <a:p>
                      <a:pPr algn="ctr"/>
                      <a:r>
                        <a:rPr lang="en-GB" sz="2400" b="1" dirty="0">
                          <a:solidFill>
                            <a:schemeClr val="tx1"/>
                          </a:solidFill>
                        </a:rPr>
                        <a:t>I</a:t>
                      </a:r>
                      <a:r>
                        <a:rPr lang="en-GB" sz="2400" b="1" baseline="30000" dirty="0">
                          <a:solidFill>
                            <a:schemeClr val="tx1"/>
                          </a:solidFill>
                        </a:rPr>
                        <a:t>O</a:t>
                      </a:r>
                      <a:endParaRPr lang="en-GB" sz="2400" b="1" dirty="0">
                        <a:solidFill>
                          <a:schemeClr val="tx1"/>
                        </a:solidFill>
                      </a:endParaRPr>
                    </a:p>
                  </a:txBody>
                  <a:tcPr>
                    <a:solidFill>
                      <a:schemeClr val="accent6">
                        <a:lumMod val="75000"/>
                      </a:schemeClr>
                    </a:solidFill>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400" b="1" dirty="0">
                          <a:solidFill>
                            <a:schemeClr val="tx1"/>
                          </a:solidFill>
                        </a:rPr>
                        <a:t>I</a:t>
                      </a:r>
                      <a:r>
                        <a:rPr lang="en-GB" sz="2400" b="1" baseline="30000" dirty="0">
                          <a:solidFill>
                            <a:schemeClr val="tx1"/>
                          </a:solidFill>
                        </a:rPr>
                        <a:t>B</a:t>
                      </a:r>
                      <a:r>
                        <a:rPr lang="en-GB" sz="2400" b="1" dirty="0">
                          <a:solidFill>
                            <a:schemeClr val="tx1"/>
                          </a:solidFill>
                        </a:rPr>
                        <a:t>I</a:t>
                      </a:r>
                      <a:r>
                        <a:rPr lang="en-GB" sz="2400" b="1" baseline="30000" dirty="0">
                          <a:solidFill>
                            <a:schemeClr val="tx1"/>
                          </a:solidFill>
                        </a:rPr>
                        <a:t>O</a:t>
                      </a:r>
                      <a:endParaRPr lang="en-GB" sz="2400" b="1" dirty="0">
                        <a:solidFill>
                          <a:schemeClr val="tx1"/>
                        </a:solidFill>
                      </a:endParaRPr>
                    </a:p>
                  </a:txBody>
                  <a:tcPr>
                    <a:solidFill>
                      <a:schemeClr val="accent6">
                        <a:lumMod val="60000"/>
                        <a:lumOff val="40000"/>
                      </a:schemeClr>
                    </a:solidFill>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2400" b="1" dirty="0">
                          <a:solidFill>
                            <a:schemeClr val="tx1"/>
                          </a:solidFill>
                        </a:rPr>
                        <a:t>I</a:t>
                      </a:r>
                      <a:r>
                        <a:rPr lang="en-GB" sz="2400" b="1" baseline="30000" dirty="0">
                          <a:solidFill>
                            <a:schemeClr val="tx1"/>
                          </a:solidFill>
                        </a:rPr>
                        <a:t>O</a:t>
                      </a:r>
                      <a:r>
                        <a:rPr lang="en-GB" sz="2400" b="1" dirty="0">
                          <a:solidFill>
                            <a:schemeClr val="tx1"/>
                          </a:solidFill>
                        </a:rPr>
                        <a:t>I</a:t>
                      </a:r>
                      <a:r>
                        <a:rPr lang="en-GB" sz="2400" b="1" baseline="30000" dirty="0">
                          <a:solidFill>
                            <a:schemeClr val="tx1"/>
                          </a:solidFill>
                        </a:rPr>
                        <a:t>O</a:t>
                      </a:r>
                      <a:endParaRPr lang="en-GB" sz="2400" b="1" dirty="0">
                        <a:solidFill>
                          <a:schemeClr val="tx1"/>
                        </a:solidFill>
                      </a:endParaRPr>
                    </a:p>
                  </a:txBody>
                  <a:tcPr>
                    <a:solidFill>
                      <a:schemeClr val="accent6">
                        <a:lumMod val="60000"/>
                        <a:lumOff val="40000"/>
                      </a:schemeClr>
                    </a:solidFill>
                  </a:tcPr>
                </a:tc>
                <a:extLst>
                  <a:ext uri="{0D108BD9-81ED-4DB2-BD59-A6C34878D82A}">
                    <a16:rowId xmlns:a16="http://schemas.microsoft.com/office/drawing/2014/main" val="10002"/>
                  </a:ext>
                </a:extLst>
              </a:tr>
            </a:tbl>
          </a:graphicData>
        </a:graphic>
      </p:graphicFrame>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4 –  Sex determination</a:t>
            </a:r>
            <a:endParaRPr lang="en-GB" dirty="0"/>
          </a:p>
        </p:txBody>
      </p:sp>
      <p:sp>
        <p:nvSpPr>
          <p:cNvPr id="3" name="Rectangle 2"/>
          <p:cNvSpPr/>
          <p:nvPr/>
        </p:nvSpPr>
        <p:spPr>
          <a:xfrm>
            <a:off x="251520" y="692696"/>
            <a:ext cx="3240360" cy="646331"/>
          </a:xfrm>
          <a:prstGeom prst="rect">
            <a:avLst/>
          </a:prstGeom>
        </p:spPr>
        <p:txBody>
          <a:bodyPr wrap="square">
            <a:spAutoFit/>
          </a:bodyPr>
          <a:lstStyle/>
          <a:p>
            <a:endParaRPr lang="en-GB" dirty="0"/>
          </a:p>
          <a:p>
            <a:endParaRPr lang="en-GB" dirty="0"/>
          </a:p>
        </p:txBody>
      </p:sp>
      <p:sp>
        <p:nvSpPr>
          <p:cNvPr id="10" name="TextBox 9"/>
          <p:cNvSpPr txBox="1"/>
          <p:nvPr/>
        </p:nvSpPr>
        <p:spPr>
          <a:xfrm>
            <a:off x="3995936" y="1691516"/>
            <a:ext cx="504056" cy="369332"/>
          </a:xfrm>
          <a:prstGeom prst="rect">
            <a:avLst/>
          </a:prstGeom>
          <a:noFill/>
        </p:spPr>
        <p:txBody>
          <a:bodyPr wrap="square" rtlCol="0">
            <a:spAutoFit/>
          </a:bodyPr>
          <a:lstStyle/>
          <a:p>
            <a:r>
              <a:rPr lang="en-GB" b="1" dirty="0">
                <a:solidFill>
                  <a:schemeClr val="bg1"/>
                </a:solidFill>
              </a:rPr>
              <a:t>46</a:t>
            </a:r>
          </a:p>
        </p:txBody>
      </p:sp>
      <p:sp>
        <p:nvSpPr>
          <p:cNvPr id="11" name="TextBox 10"/>
          <p:cNvSpPr txBox="1"/>
          <p:nvPr/>
        </p:nvSpPr>
        <p:spPr>
          <a:xfrm>
            <a:off x="179512" y="692696"/>
            <a:ext cx="3888432" cy="6001643"/>
          </a:xfrm>
          <a:prstGeom prst="rect">
            <a:avLst/>
          </a:prstGeom>
          <a:noFill/>
        </p:spPr>
        <p:txBody>
          <a:bodyPr wrap="square" rtlCol="0">
            <a:spAutoFit/>
          </a:bodyPr>
          <a:lstStyle/>
          <a:p>
            <a:r>
              <a:rPr lang="en-GB" sz="2200" dirty="0"/>
              <a:t>An ordinary </a:t>
            </a:r>
            <a:r>
              <a:rPr lang="en-GB" sz="2200" b="1" dirty="0">
                <a:solidFill>
                  <a:schemeClr val="accent6">
                    <a:lumMod val="75000"/>
                  </a:schemeClr>
                </a:solidFill>
              </a:rPr>
              <a:t>human body cell</a:t>
            </a:r>
            <a:r>
              <a:rPr lang="en-GB" sz="2200" dirty="0"/>
              <a:t> contains </a:t>
            </a:r>
            <a:r>
              <a:rPr lang="en-GB" sz="2200" b="1" dirty="0">
                <a:solidFill>
                  <a:schemeClr val="accent6">
                    <a:lumMod val="75000"/>
                  </a:schemeClr>
                </a:solidFill>
              </a:rPr>
              <a:t>23 pairs </a:t>
            </a:r>
            <a:r>
              <a:rPr lang="en-GB" sz="2200" dirty="0"/>
              <a:t>of chromosomes. One chromosome of each pair comes from the egg and one from the sperm.</a:t>
            </a:r>
          </a:p>
          <a:p>
            <a:endParaRPr lang="en-GB" sz="1600" dirty="0"/>
          </a:p>
          <a:p>
            <a:r>
              <a:rPr lang="en-GB" sz="2200" b="1" dirty="0">
                <a:solidFill>
                  <a:schemeClr val="accent6">
                    <a:lumMod val="75000"/>
                  </a:schemeClr>
                </a:solidFill>
              </a:rPr>
              <a:t>22 pairs of chromosomes control characteristics.</a:t>
            </a:r>
          </a:p>
          <a:p>
            <a:endParaRPr lang="en-GB" sz="1600" b="1" dirty="0">
              <a:solidFill>
                <a:schemeClr val="accent6">
                  <a:lumMod val="75000"/>
                </a:schemeClr>
              </a:solidFill>
            </a:endParaRPr>
          </a:p>
          <a:p>
            <a:r>
              <a:rPr lang="en-GB" sz="2200" dirty="0"/>
              <a:t>The </a:t>
            </a:r>
            <a:r>
              <a:rPr lang="en-GB" sz="2200" b="1" dirty="0">
                <a:solidFill>
                  <a:schemeClr val="accent6">
                    <a:lumMod val="75000"/>
                  </a:schemeClr>
                </a:solidFill>
              </a:rPr>
              <a:t>23</a:t>
            </a:r>
            <a:r>
              <a:rPr lang="en-GB" sz="2200" b="1" baseline="30000" dirty="0">
                <a:solidFill>
                  <a:schemeClr val="accent6">
                    <a:lumMod val="75000"/>
                  </a:schemeClr>
                </a:solidFill>
              </a:rPr>
              <a:t>rd</a:t>
            </a:r>
            <a:r>
              <a:rPr lang="en-GB" sz="2200" b="1" dirty="0">
                <a:solidFill>
                  <a:schemeClr val="accent6">
                    <a:lumMod val="75000"/>
                  </a:schemeClr>
                </a:solidFill>
              </a:rPr>
              <a:t> pair </a:t>
            </a:r>
            <a:r>
              <a:rPr lang="en-GB" sz="2200" dirty="0"/>
              <a:t>of chromosomes are called </a:t>
            </a:r>
            <a:r>
              <a:rPr lang="en-GB" sz="2200" b="1" dirty="0">
                <a:solidFill>
                  <a:schemeClr val="accent6">
                    <a:lumMod val="75000"/>
                  </a:schemeClr>
                </a:solidFill>
              </a:rPr>
              <a:t>sex chromosomes</a:t>
            </a:r>
            <a:r>
              <a:rPr lang="en-GB" sz="2200" dirty="0"/>
              <a:t>. This pair carry the genes that determine sex. The sex chromosomes are </a:t>
            </a:r>
            <a:r>
              <a:rPr lang="en-GB" sz="2200" b="1" dirty="0">
                <a:solidFill>
                  <a:schemeClr val="accent6">
                    <a:lumMod val="75000"/>
                  </a:schemeClr>
                </a:solidFill>
              </a:rPr>
              <a:t>not identical </a:t>
            </a:r>
            <a:r>
              <a:rPr lang="en-GB" sz="2200" dirty="0"/>
              <a:t>to each other and so are called </a:t>
            </a:r>
            <a:r>
              <a:rPr lang="en-GB" sz="2200" b="1" dirty="0">
                <a:solidFill>
                  <a:schemeClr val="accent6">
                    <a:lumMod val="75000"/>
                  </a:schemeClr>
                </a:solidFill>
              </a:rPr>
              <a:t>X </a:t>
            </a:r>
            <a:r>
              <a:rPr lang="en-GB" sz="2200" dirty="0"/>
              <a:t>and </a:t>
            </a:r>
            <a:r>
              <a:rPr lang="en-GB" sz="2200" b="1" dirty="0">
                <a:solidFill>
                  <a:schemeClr val="accent6">
                    <a:lumMod val="75000"/>
                  </a:schemeClr>
                </a:solidFill>
              </a:rPr>
              <a:t>Y. </a:t>
            </a:r>
            <a:r>
              <a:rPr lang="en-GB" sz="2200" dirty="0"/>
              <a:t>Sex is determined at </a:t>
            </a:r>
            <a:r>
              <a:rPr lang="en-GB" sz="2200" b="1" dirty="0">
                <a:solidFill>
                  <a:schemeClr val="accent6">
                    <a:lumMod val="75000"/>
                  </a:schemeClr>
                </a:solidFill>
              </a:rPr>
              <a:t>fertilisation.</a:t>
            </a:r>
            <a:endParaRPr lang="en-GB" dirty="0"/>
          </a:p>
        </p:txBody>
      </p:sp>
      <p:pic>
        <p:nvPicPr>
          <p:cNvPr id="12" name="Picture 11" descr="GettyImages-471766041karyotype black background.jpg"/>
          <p:cNvPicPr>
            <a:picLocks noChangeAspect="1"/>
          </p:cNvPicPr>
          <p:nvPr/>
        </p:nvPicPr>
        <p:blipFill>
          <a:blip r:embed="rId3" cstate="print"/>
          <a:stretch>
            <a:fillRect/>
          </a:stretch>
        </p:blipFill>
        <p:spPr>
          <a:xfrm>
            <a:off x="4283968" y="764704"/>
            <a:ext cx="4608512" cy="4464496"/>
          </a:xfrm>
          <a:prstGeom prst="rect">
            <a:avLst/>
          </a:prstGeom>
          <a:ln>
            <a:solidFill>
              <a:schemeClr val="accent6">
                <a:lumMod val="75000"/>
              </a:schemeClr>
            </a:solidFill>
          </a:ln>
        </p:spPr>
      </p:pic>
      <p:sp>
        <p:nvSpPr>
          <p:cNvPr id="13" name="TextBox 12"/>
          <p:cNvSpPr txBox="1"/>
          <p:nvPr/>
        </p:nvSpPr>
        <p:spPr>
          <a:xfrm>
            <a:off x="4283968" y="5293657"/>
            <a:ext cx="2088232" cy="1015663"/>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r>
              <a:rPr lang="en-GB" sz="2000" dirty="0"/>
              <a:t>In </a:t>
            </a:r>
            <a:r>
              <a:rPr lang="en-GB" sz="2000" b="1" dirty="0">
                <a:solidFill>
                  <a:schemeClr val="accent6">
                    <a:lumMod val="75000"/>
                  </a:schemeClr>
                </a:solidFill>
              </a:rPr>
              <a:t>females</a:t>
            </a:r>
            <a:r>
              <a:rPr lang="en-GB" sz="2000" dirty="0"/>
              <a:t> the sex chromosomes are the same</a:t>
            </a:r>
            <a:r>
              <a:rPr lang="en-GB" sz="2000" b="1" dirty="0">
                <a:solidFill>
                  <a:schemeClr val="accent6">
                    <a:lumMod val="75000"/>
                  </a:schemeClr>
                </a:solidFill>
              </a:rPr>
              <a:t> -XX </a:t>
            </a:r>
          </a:p>
        </p:txBody>
      </p:sp>
      <p:cxnSp>
        <p:nvCxnSpPr>
          <p:cNvPr id="15" name="Straight Arrow Connector 14"/>
          <p:cNvCxnSpPr/>
          <p:nvPr/>
        </p:nvCxnSpPr>
        <p:spPr>
          <a:xfrm flipV="1">
            <a:off x="6372200" y="4581128"/>
            <a:ext cx="1368152" cy="936104"/>
          </a:xfrm>
          <a:prstGeom prst="straightConnector1">
            <a:avLst/>
          </a:prstGeom>
          <a:ln w="53975">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sp>
        <p:nvSpPr>
          <p:cNvPr id="16" name="TextBox 15"/>
          <p:cNvSpPr txBox="1"/>
          <p:nvPr/>
        </p:nvSpPr>
        <p:spPr>
          <a:xfrm>
            <a:off x="6876256" y="5293657"/>
            <a:ext cx="2016224" cy="1015663"/>
          </a:xfrm>
          <a:prstGeom prst="rect">
            <a:avLst/>
          </a:prstGeom>
          <a:solidFill>
            <a:schemeClr val="accent6">
              <a:lumMod val="60000"/>
              <a:lumOff val="40000"/>
            </a:schemeClr>
          </a:solidFill>
          <a:ln>
            <a:solidFill>
              <a:schemeClr val="accent6">
                <a:lumMod val="75000"/>
              </a:schemeClr>
            </a:solidFill>
          </a:ln>
        </p:spPr>
        <p:txBody>
          <a:bodyPr wrap="square" rtlCol="0">
            <a:spAutoFit/>
          </a:bodyPr>
          <a:lstStyle/>
          <a:p>
            <a:r>
              <a:rPr lang="en-GB" sz="2000" dirty="0"/>
              <a:t>In </a:t>
            </a:r>
            <a:r>
              <a:rPr lang="en-GB" sz="2000" b="1" dirty="0"/>
              <a:t>males</a:t>
            </a:r>
            <a:r>
              <a:rPr lang="en-GB" sz="2000" dirty="0"/>
              <a:t> the sex chromosomes are different-</a:t>
            </a:r>
            <a:r>
              <a:rPr lang="en-GB" sz="2000" b="1" dirty="0"/>
              <a:t>XY</a:t>
            </a:r>
          </a:p>
        </p:txBody>
      </p:sp>
      <p:cxnSp>
        <p:nvCxnSpPr>
          <p:cNvPr id="21" name="Straight Arrow Connector 20"/>
          <p:cNvCxnSpPr>
            <a:stCxn id="16" idx="0"/>
          </p:cNvCxnSpPr>
          <p:nvPr/>
        </p:nvCxnSpPr>
        <p:spPr>
          <a:xfrm flipV="1">
            <a:off x="7884368" y="4797152"/>
            <a:ext cx="576064" cy="496505"/>
          </a:xfrm>
          <a:prstGeom prst="straightConnector1">
            <a:avLst/>
          </a:prstGeom>
          <a:ln w="53975">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spTree>
  </p:cSld>
  <p:clrMapOvr>
    <a:masterClrMapping/>
  </p:clrMapOvr>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4 –  Sex determination</a:t>
            </a:r>
            <a:endParaRPr lang="en-GB" dirty="0"/>
          </a:p>
        </p:txBody>
      </p:sp>
      <p:sp>
        <p:nvSpPr>
          <p:cNvPr id="3" name="Rectangle 2"/>
          <p:cNvSpPr/>
          <p:nvPr/>
        </p:nvSpPr>
        <p:spPr>
          <a:xfrm>
            <a:off x="251520" y="692696"/>
            <a:ext cx="8712968" cy="646331"/>
          </a:xfrm>
          <a:prstGeom prst="rect">
            <a:avLst/>
          </a:prstGeom>
        </p:spPr>
        <p:txBody>
          <a:bodyPr wrap="square">
            <a:spAutoFit/>
          </a:bodyPr>
          <a:lstStyle/>
          <a:p>
            <a:endParaRPr lang="en-GB" dirty="0"/>
          </a:p>
          <a:p>
            <a:endParaRPr lang="en-GB" dirty="0"/>
          </a:p>
        </p:txBody>
      </p:sp>
      <p:sp>
        <p:nvSpPr>
          <p:cNvPr id="5" name="TextBox 4"/>
          <p:cNvSpPr txBox="1"/>
          <p:nvPr/>
        </p:nvSpPr>
        <p:spPr>
          <a:xfrm>
            <a:off x="251520" y="692696"/>
            <a:ext cx="8712968" cy="5909310"/>
          </a:xfrm>
          <a:prstGeom prst="rect">
            <a:avLst/>
          </a:prstGeom>
          <a:noFill/>
        </p:spPr>
        <p:txBody>
          <a:bodyPr wrap="square" rtlCol="0">
            <a:spAutoFit/>
          </a:bodyPr>
          <a:lstStyle/>
          <a:p>
            <a:pPr algn="ctr"/>
            <a:r>
              <a:rPr lang="en-GB" sz="2400" u="sng" dirty="0"/>
              <a:t>How is sex inherited?</a:t>
            </a:r>
          </a:p>
          <a:p>
            <a:r>
              <a:rPr lang="en-GB" sz="2400" dirty="0"/>
              <a:t>The 23</a:t>
            </a:r>
            <a:r>
              <a:rPr lang="en-GB" sz="2400" baseline="30000" dirty="0"/>
              <a:t>rd</a:t>
            </a:r>
            <a:r>
              <a:rPr lang="en-GB" sz="2400" dirty="0"/>
              <a:t> pair of chromosomes are responsible for determining the sex of a human.</a:t>
            </a:r>
          </a:p>
          <a:p>
            <a:r>
              <a:rPr lang="en-GB" sz="2400" dirty="0"/>
              <a:t>The </a:t>
            </a:r>
            <a:r>
              <a:rPr lang="en-GB" sz="2400" b="1" dirty="0">
                <a:solidFill>
                  <a:schemeClr val="accent6">
                    <a:lumMod val="75000"/>
                  </a:schemeClr>
                </a:solidFill>
              </a:rPr>
              <a:t>Punnett square </a:t>
            </a:r>
            <a:r>
              <a:rPr lang="en-GB" sz="2400" dirty="0"/>
              <a:t>is used to show the chances of an offspring being male or female. </a:t>
            </a:r>
          </a:p>
          <a:p>
            <a:r>
              <a:rPr lang="en-GB" sz="2400" dirty="0"/>
              <a:t>A </a:t>
            </a:r>
            <a:r>
              <a:rPr lang="en-GB" sz="2400" b="1" dirty="0">
                <a:solidFill>
                  <a:schemeClr val="accent6">
                    <a:lumMod val="75000"/>
                  </a:schemeClr>
                </a:solidFill>
              </a:rPr>
              <a:t>woman</a:t>
            </a:r>
            <a:r>
              <a:rPr lang="en-GB" sz="2400" dirty="0"/>
              <a:t> has the </a:t>
            </a:r>
            <a:r>
              <a:rPr lang="en-GB" sz="2400" b="1" dirty="0">
                <a:solidFill>
                  <a:schemeClr val="accent6">
                    <a:lumMod val="75000"/>
                  </a:schemeClr>
                </a:solidFill>
              </a:rPr>
              <a:t>genotype XX </a:t>
            </a:r>
            <a:r>
              <a:rPr lang="en-GB" sz="2400" dirty="0"/>
              <a:t>and a </a:t>
            </a:r>
            <a:r>
              <a:rPr lang="en-GB" sz="2400" b="1" dirty="0"/>
              <a:t>man</a:t>
            </a:r>
            <a:r>
              <a:rPr lang="en-GB" sz="2400" dirty="0"/>
              <a:t> has the </a:t>
            </a:r>
            <a:r>
              <a:rPr lang="en-GB" sz="2400" b="1" dirty="0"/>
              <a:t>genotype XY</a:t>
            </a:r>
            <a:r>
              <a:rPr lang="en-GB" sz="2400" dirty="0"/>
              <a:t>.</a:t>
            </a:r>
          </a:p>
          <a:p>
            <a:endParaRPr lang="en-GB" sz="2400" dirty="0"/>
          </a:p>
          <a:p>
            <a:endParaRPr lang="en-GB" dirty="0"/>
          </a:p>
          <a:p>
            <a:endParaRPr lang="en-GB" dirty="0"/>
          </a:p>
          <a:p>
            <a:endParaRPr lang="en-GB" dirty="0"/>
          </a:p>
          <a:p>
            <a:endParaRPr lang="en-GB" dirty="0"/>
          </a:p>
          <a:p>
            <a:endParaRPr lang="en-GB" dirty="0"/>
          </a:p>
          <a:p>
            <a:r>
              <a:rPr lang="en-GB" sz="2400" dirty="0"/>
              <a:t>There is a </a:t>
            </a:r>
            <a:r>
              <a:rPr lang="en-GB" sz="2400" b="1" dirty="0">
                <a:solidFill>
                  <a:schemeClr val="accent6">
                    <a:lumMod val="75000"/>
                  </a:schemeClr>
                </a:solidFill>
              </a:rPr>
              <a:t>1 in 2 </a:t>
            </a:r>
            <a:r>
              <a:rPr lang="en-GB" sz="2400" dirty="0"/>
              <a:t>chance of the offspring being male or female. </a:t>
            </a:r>
          </a:p>
          <a:p>
            <a:endParaRPr lang="en-GB" sz="2400" dirty="0"/>
          </a:p>
          <a:p>
            <a:r>
              <a:rPr lang="en-GB" sz="2400" dirty="0"/>
              <a:t>This can also be described as a ratio of </a:t>
            </a:r>
            <a:r>
              <a:rPr lang="en-GB" sz="2400" b="1" dirty="0">
                <a:solidFill>
                  <a:schemeClr val="accent6">
                    <a:lumMod val="75000"/>
                  </a:schemeClr>
                </a:solidFill>
              </a:rPr>
              <a:t>1:1, 50:50</a:t>
            </a:r>
            <a:r>
              <a:rPr lang="en-GB" sz="2400" dirty="0">
                <a:solidFill>
                  <a:schemeClr val="accent6">
                    <a:lumMod val="75000"/>
                  </a:schemeClr>
                </a:solidFill>
              </a:rPr>
              <a:t> </a:t>
            </a:r>
            <a:r>
              <a:rPr lang="en-GB" sz="2400" dirty="0"/>
              <a:t>or </a:t>
            </a:r>
            <a:r>
              <a:rPr lang="en-GB" sz="2400" b="1" dirty="0">
                <a:solidFill>
                  <a:schemeClr val="accent6">
                    <a:lumMod val="75000"/>
                  </a:schemeClr>
                </a:solidFill>
              </a:rPr>
              <a:t>50% </a:t>
            </a:r>
            <a:r>
              <a:rPr lang="en-GB" sz="2400" dirty="0"/>
              <a:t>or</a:t>
            </a:r>
            <a:r>
              <a:rPr lang="en-GB" sz="2400" b="1" dirty="0">
                <a:solidFill>
                  <a:schemeClr val="accent6">
                    <a:lumMod val="50000"/>
                  </a:schemeClr>
                </a:solidFill>
              </a:rPr>
              <a:t> </a:t>
            </a:r>
            <a:r>
              <a:rPr lang="en-GB" sz="2400" b="1" dirty="0">
                <a:solidFill>
                  <a:schemeClr val="accent6">
                    <a:lumMod val="75000"/>
                  </a:schemeClr>
                </a:solidFill>
              </a:rPr>
              <a:t>0.5</a:t>
            </a:r>
            <a:r>
              <a:rPr lang="en-GB" sz="2400" b="1" dirty="0">
                <a:solidFill>
                  <a:schemeClr val="accent6">
                    <a:lumMod val="50000"/>
                  </a:schemeClr>
                </a:solidFill>
              </a:rPr>
              <a:t> </a:t>
            </a:r>
            <a:r>
              <a:rPr lang="en-GB" sz="2400" dirty="0"/>
              <a:t>of being male or female.</a:t>
            </a:r>
          </a:p>
          <a:p>
            <a:endParaRPr lang="en-GB" sz="2400" dirty="0"/>
          </a:p>
        </p:txBody>
      </p:sp>
      <p:graphicFrame>
        <p:nvGraphicFramePr>
          <p:cNvPr id="7" name="Table 6"/>
          <p:cNvGraphicFramePr>
            <a:graphicFrameLocks noGrp="1"/>
          </p:cNvGraphicFramePr>
          <p:nvPr/>
        </p:nvGraphicFramePr>
        <p:xfrm>
          <a:off x="1331640" y="3356600"/>
          <a:ext cx="6096000" cy="1224528"/>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20000"/>
                    </a:ext>
                  </a:extLst>
                </a:gridCol>
                <a:gridCol w="2032000">
                  <a:extLst>
                    <a:ext uri="{9D8B030D-6E8A-4147-A177-3AD203B41FA5}">
                      <a16:colId xmlns:a16="http://schemas.microsoft.com/office/drawing/2014/main" val="20001"/>
                    </a:ext>
                  </a:extLst>
                </a:gridCol>
                <a:gridCol w="2032000">
                  <a:extLst>
                    <a:ext uri="{9D8B030D-6E8A-4147-A177-3AD203B41FA5}">
                      <a16:colId xmlns:a16="http://schemas.microsoft.com/office/drawing/2014/main" val="20002"/>
                    </a:ext>
                  </a:extLst>
                </a:gridCol>
              </a:tblGrid>
              <a:tr h="432048">
                <a:tc>
                  <a:txBody>
                    <a:bodyPr/>
                    <a:lstStyle/>
                    <a:p>
                      <a:pPr algn="ctr"/>
                      <a:r>
                        <a:rPr lang="en-GB" sz="2000" dirty="0"/>
                        <a:t>Gametes</a:t>
                      </a:r>
                    </a:p>
                  </a:txBody>
                  <a:tcPr>
                    <a:solidFill>
                      <a:schemeClr val="accent6">
                        <a:lumMod val="75000"/>
                      </a:schemeClr>
                    </a:solidFill>
                  </a:tcPr>
                </a:tc>
                <a:tc>
                  <a:txBody>
                    <a:bodyPr/>
                    <a:lstStyle/>
                    <a:p>
                      <a:pPr algn="ctr"/>
                      <a:r>
                        <a:rPr lang="en-GB" sz="2000" dirty="0">
                          <a:solidFill>
                            <a:schemeClr val="tx1"/>
                          </a:solidFill>
                        </a:rPr>
                        <a:t>X</a:t>
                      </a:r>
                    </a:p>
                  </a:txBody>
                  <a:tcPr>
                    <a:solidFill>
                      <a:schemeClr val="accent6">
                        <a:lumMod val="75000"/>
                      </a:schemeClr>
                    </a:solidFill>
                  </a:tcPr>
                </a:tc>
                <a:tc>
                  <a:txBody>
                    <a:bodyPr/>
                    <a:lstStyle/>
                    <a:p>
                      <a:pPr algn="ctr"/>
                      <a:r>
                        <a:rPr lang="en-GB" sz="2000" dirty="0">
                          <a:solidFill>
                            <a:schemeClr val="tx1"/>
                          </a:solidFill>
                        </a:rPr>
                        <a:t>X</a:t>
                      </a:r>
                    </a:p>
                  </a:txBody>
                  <a:tcPr>
                    <a:solidFill>
                      <a:schemeClr val="accent6">
                        <a:lumMod val="75000"/>
                      </a:schemeClr>
                    </a:solidFill>
                  </a:tcPr>
                </a:tc>
                <a:extLst>
                  <a:ext uri="{0D108BD9-81ED-4DB2-BD59-A6C34878D82A}">
                    <a16:rowId xmlns:a16="http://schemas.microsoft.com/office/drawing/2014/main" val="10000"/>
                  </a:ext>
                </a:extLst>
              </a:tr>
              <a:tr h="370840">
                <a:tc>
                  <a:txBody>
                    <a:bodyPr/>
                    <a:lstStyle/>
                    <a:p>
                      <a:pPr algn="ctr"/>
                      <a:r>
                        <a:rPr lang="en-GB" sz="2000" b="1" dirty="0">
                          <a:solidFill>
                            <a:schemeClr val="tx1"/>
                          </a:solidFill>
                        </a:rPr>
                        <a:t>X</a:t>
                      </a:r>
                    </a:p>
                  </a:txBody>
                  <a:tcPr>
                    <a:solidFill>
                      <a:schemeClr val="accent6">
                        <a:lumMod val="75000"/>
                      </a:schemeClr>
                    </a:solidFill>
                  </a:tcPr>
                </a:tc>
                <a:tc>
                  <a:txBody>
                    <a:bodyPr/>
                    <a:lstStyle/>
                    <a:p>
                      <a:pPr algn="ctr"/>
                      <a:r>
                        <a:rPr lang="en-GB" sz="2000" b="1" dirty="0">
                          <a:solidFill>
                            <a:schemeClr val="tx1"/>
                          </a:solidFill>
                        </a:rPr>
                        <a:t>XX</a:t>
                      </a:r>
                    </a:p>
                  </a:txBody>
                  <a:tcPr>
                    <a:solidFill>
                      <a:schemeClr val="accent6">
                        <a:lumMod val="75000"/>
                      </a:schemeClr>
                    </a:solidFill>
                  </a:tcPr>
                </a:tc>
                <a:tc>
                  <a:txBody>
                    <a:bodyPr/>
                    <a:lstStyle/>
                    <a:p>
                      <a:pPr algn="ctr"/>
                      <a:r>
                        <a:rPr lang="en-GB" sz="2000" b="1" dirty="0">
                          <a:solidFill>
                            <a:schemeClr val="tx1"/>
                          </a:solidFill>
                        </a:rPr>
                        <a:t>XX</a:t>
                      </a:r>
                    </a:p>
                  </a:txBody>
                  <a:tcPr>
                    <a:solidFill>
                      <a:schemeClr val="accent6">
                        <a:lumMod val="75000"/>
                      </a:schemeClr>
                    </a:solidFill>
                  </a:tcPr>
                </a:tc>
                <a:extLst>
                  <a:ext uri="{0D108BD9-81ED-4DB2-BD59-A6C34878D82A}">
                    <a16:rowId xmlns:a16="http://schemas.microsoft.com/office/drawing/2014/main" val="10001"/>
                  </a:ext>
                </a:extLst>
              </a:tr>
              <a:tr h="370840">
                <a:tc>
                  <a:txBody>
                    <a:bodyPr/>
                    <a:lstStyle/>
                    <a:p>
                      <a:pPr algn="ctr"/>
                      <a:r>
                        <a:rPr lang="en-GB" sz="2000" b="1" dirty="0">
                          <a:solidFill>
                            <a:schemeClr val="tx1"/>
                          </a:solidFill>
                        </a:rPr>
                        <a:t>Y</a:t>
                      </a:r>
                    </a:p>
                  </a:txBody>
                  <a:tcPr>
                    <a:solidFill>
                      <a:schemeClr val="accent6">
                        <a:lumMod val="75000"/>
                      </a:schemeClr>
                    </a:solidFill>
                  </a:tcPr>
                </a:tc>
                <a:tc>
                  <a:txBody>
                    <a:bodyPr/>
                    <a:lstStyle/>
                    <a:p>
                      <a:pPr algn="ctr"/>
                      <a:r>
                        <a:rPr lang="en-GB" sz="2000" b="1" dirty="0">
                          <a:solidFill>
                            <a:schemeClr val="tx1"/>
                          </a:solidFill>
                        </a:rPr>
                        <a:t>XY</a:t>
                      </a:r>
                    </a:p>
                  </a:txBody>
                  <a:tcPr>
                    <a:solidFill>
                      <a:schemeClr val="accent6">
                        <a:lumMod val="75000"/>
                      </a:schemeClr>
                    </a:solidFill>
                  </a:tcPr>
                </a:tc>
                <a:tc>
                  <a:txBody>
                    <a:bodyPr/>
                    <a:lstStyle/>
                    <a:p>
                      <a:pPr algn="ctr"/>
                      <a:r>
                        <a:rPr lang="en-GB" sz="2000" b="1" dirty="0">
                          <a:solidFill>
                            <a:schemeClr val="tx1"/>
                          </a:solidFill>
                        </a:rPr>
                        <a:t>XY</a:t>
                      </a:r>
                    </a:p>
                  </a:txBody>
                  <a:tcPr>
                    <a:solidFill>
                      <a:schemeClr val="accent6">
                        <a:lumMod val="75000"/>
                      </a:schemeClr>
                    </a:solidFill>
                  </a:tcPr>
                </a:tc>
                <a:extLst>
                  <a:ext uri="{0D108BD9-81ED-4DB2-BD59-A6C34878D82A}">
                    <a16:rowId xmlns:a16="http://schemas.microsoft.com/office/drawing/2014/main" val="10002"/>
                  </a:ext>
                </a:extLst>
              </a:tr>
            </a:tbl>
          </a:graphicData>
        </a:graphic>
      </p:graphicFrame>
    </p:spTree>
  </p:cSld>
  <p:clrMapOvr>
    <a:masterClrMapping/>
  </p:clrMapOvr>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3 –  Sex determination</a:t>
            </a:r>
            <a:endParaRPr lang="en-GB" dirty="0"/>
          </a:p>
        </p:txBody>
      </p:sp>
      <p:sp>
        <p:nvSpPr>
          <p:cNvPr id="3" name="Rectangle 2"/>
          <p:cNvSpPr/>
          <p:nvPr/>
        </p:nvSpPr>
        <p:spPr>
          <a:xfrm>
            <a:off x="251520" y="692696"/>
            <a:ext cx="8712968" cy="646331"/>
          </a:xfrm>
          <a:prstGeom prst="rect">
            <a:avLst/>
          </a:prstGeom>
        </p:spPr>
        <p:txBody>
          <a:bodyPr wrap="square">
            <a:spAutoFit/>
          </a:bodyPr>
          <a:lstStyle/>
          <a:p>
            <a:endParaRPr lang="en-GB" dirty="0"/>
          </a:p>
          <a:p>
            <a:endParaRPr lang="en-GB" dirty="0"/>
          </a:p>
        </p:txBody>
      </p:sp>
      <p:sp>
        <p:nvSpPr>
          <p:cNvPr id="4" name="TextBox 3"/>
          <p:cNvSpPr txBox="1"/>
          <p:nvPr/>
        </p:nvSpPr>
        <p:spPr>
          <a:xfrm>
            <a:off x="179512" y="836712"/>
            <a:ext cx="3744416" cy="2677656"/>
          </a:xfrm>
          <a:prstGeom prst="rect">
            <a:avLst/>
          </a:prstGeom>
          <a:noFill/>
        </p:spPr>
        <p:txBody>
          <a:bodyPr wrap="square" rtlCol="0">
            <a:spAutoFit/>
          </a:bodyPr>
          <a:lstStyle/>
          <a:p>
            <a:r>
              <a:rPr lang="en-GB" sz="2400" dirty="0"/>
              <a:t>A man and woman have three children – all boys.</a:t>
            </a:r>
          </a:p>
          <a:p>
            <a:r>
              <a:rPr lang="en-GB" sz="2400" dirty="0"/>
              <a:t>The woman is pregnant with their fourth child. </a:t>
            </a:r>
          </a:p>
          <a:p>
            <a:endParaRPr lang="en-GB" sz="2400" dirty="0"/>
          </a:p>
          <a:p>
            <a:r>
              <a:rPr lang="en-GB" sz="2400" b="1" i="1" dirty="0">
                <a:solidFill>
                  <a:schemeClr val="accent6">
                    <a:lumMod val="75000"/>
                  </a:schemeClr>
                </a:solidFill>
              </a:rPr>
              <a:t>What is the chance of the next child being a girl?</a:t>
            </a:r>
          </a:p>
        </p:txBody>
      </p:sp>
      <p:pic>
        <p:nvPicPr>
          <p:cNvPr id="86018" name="Picture 2"/>
          <p:cNvPicPr>
            <a:picLocks noChangeAspect="1" noChangeArrowheads="1"/>
          </p:cNvPicPr>
          <p:nvPr/>
        </p:nvPicPr>
        <p:blipFill>
          <a:blip r:embed="rId3" cstate="print"/>
          <a:srcRect/>
          <a:stretch>
            <a:fillRect/>
          </a:stretch>
        </p:blipFill>
        <p:spPr bwMode="auto">
          <a:xfrm>
            <a:off x="3995936" y="908721"/>
            <a:ext cx="3724275" cy="2304256"/>
          </a:xfrm>
          <a:prstGeom prst="rect">
            <a:avLst/>
          </a:prstGeom>
          <a:noFill/>
          <a:ln w="9525">
            <a:solidFill>
              <a:schemeClr val="accent6">
                <a:lumMod val="75000"/>
              </a:schemeClr>
            </a:solidFill>
            <a:miter lim="800000"/>
            <a:headEnd/>
            <a:tailEnd/>
          </a:ln>
          <a:effectLst>
            <a:outerShdw blurRad="50800" dist="38100" dir="5400000" algn="t" rotWithShape="0">
              <a:prstClr val="black">
                <a:alpha val="40000"/>
              </a:prstClr>
            </a:outerShdw>
          </a:effectLst>
        </p:spPr>
      </p:pic>
      <p:pic>
        <p:nvPicPr>
          <p:cNvPr id="11" name="Picture 10" descr="GettyImages-4657024843d persons.jpg"/>
          <p:cNvPicPr>
            <a:picLocks noChangeAspect="1"/>
          </p:cNvPicPr>
          <p:nvPr/>
        </p:nvPicPr>
        <p:blipFill>
          <a:blip r:embed="rId4" cstate="print"/>
          <a:stretch>
            <a:fillRect/>
          </a:stretch>
        </p:blipFill>
        <p:spPr>
          <a:xfrm>
            <a:off x="2987824" y="4077072"/>
            <a:ext cx="2808312" cy="2473989"/>
          </a:xfrm>
          <a:prstGeom prst="rect">
            <a:avLst/>
          </a:prstGeom>
        </p:spPr>
      </p:pic>
      <p:sp>
        <p:nvSpPr>
          <p:cNvPr id="10" name="Cloud Callout 9"/>
          <p:cNvSpPr/>
          <p:nvPr/>
        </p:nvSpPr>
        <p:spPr>
          <a:xfrm>
            <a:off x="5940152" y="4005064"/>
            <a:ext cx="2952328" cy="2088232"/>
          </a:xfrm>
          <a:prstGeom prst="cloudCallout">
            <a:avLst>
              <a:gd name="adj1" fmla="val -72314"/>
              <a:gd name="adj2" fmla="val -34650"/>
            </a:avLst>
          </a:prstGeom>
          <a:solidFill>
            <a:schemeClr val="accent6">
              <a:lumMod val="40000"/>
              <a:lumOff val="60000"/>
            </a:schemeClr>
          </a:solidFill>
          <a:ln>
            <a:solidFill>
              <a:schemeClr val="bg1">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tx1"/>
                </a:solidFill>
              </a:rPr>
              <a:t> I think there is </a:t>
            </a:r>
            <a:r>
              <a:rPr lang="en-GB" b="1" dirty="0">
                <a:solidFill>
                  <a:schemeClr val="accent6">
                    <a:lumMod val="50000"/>
                  </a:schemeClr>
                </a:solidFill>
              </a:rPr>
              <a:t>more chance </a:t>
            </a:r>
            <a:r>
              <a:rPr lang="en-GB" dirty="0">
                <a:solidFill>
                  <a:schemeClr val="tx1"/>
                </a:solidFill>
              </a:rPr>
              <a:t>of the new baby being a boy because they </a:t>
            </a:r>
            <a:r>
              <a:rPr lang="en-GB" b="1" dirty="0">
                <a:solidFill>
                  <a:schemeClr val="accent6">
                    <a:lumMod val="50000"/>
                  </a:schemeClr>
                </a:solidFill>
              </a:rPr>
              <a:t>have 3 boys already</a:t>
            </a:r>
            <a:r>
              <a:rPr lang="en-GB" dirty="0">
                <a:solidFill>
                  <a:schemeClr val="tx1"/>
                </a:solidFill>
              </a:rPr>
              <a:t>.</a:t>
            </a:r>
          </a:p>
        </p:txBody>
      </p:sp>
      <p:sp>
        <p:nvSpPr>
          <p:cNvPr id="12" name="Cloud Callout 11"/>
          <p:cNvSpPr/>
          <p:nvPr/>
        </p:nvSpPr>
        <p:spPr>
          <a:xfrm>
            <a:off x="251520" y="3789040"/>
            <a:ext cx="2520280" cy="1728192"/>
          </a:xfrm>
          <a:prstGeom prst="cloudCallout">
            <a:avLst>
              <a:gd name="adj1" fmla="val 73791"/>
              <a:gd name="adj2" fmla="val -2904"/>
            </a:avLst>
          </a:prstGeom>
          <a:solidFill>
            <a:schemeClr val="accent6">
              <a:lumMod val="75000"/>
            </a:schemeClr>
          </a:solidFill>
          <a:ln>
            <a:solidFill>
              <a:srgbClr val="E29524"/>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b="1" dirty="0"/>
              <a:t>I think it is more likely to be a girl as they already have 3 boys .</a:t>
            </a:r>
          </a:p>
        </p:txBody>
      </p:sp>
      <p:sp>
        <p:nvSpPr>
          <p:cNvPr id="13" name="Cloud Callout 12"/>
          <p:cNvSpPr/>
          <p:nvPr/>
        </p:nvSpPr>
        <p:spPr>
          <a:xfrm>
            <a:off x="3851920" y="836712"/>
            <a:ext cx="4464496" cy="2880320"/>
          </a:xfrm>
          <a:prstGeom prst="cloudCallout">
            <a:avLst>
              <a:gd name="adj1" fmla="val -37031"/>
              <a:gd name="adj2" fmla="val 74672"/>
            </a:avLst>
          </a:prstGeom>
          <a:solidFill>
            <a:schemeClr val="accent6">
              <a:lumMod val="20000"/>
              <a:lumOff val="80000"/>
            </a:schemeClr>
          </a:solidFill>
          <a:ln>
            <a:solidFill>
              <a:schemeClr val="accent6">
                <a:lumMod val="50000"/>
              </a:schemeClr>
            </a:solidFill>
          </a:ln>
        </p:spPr>
        <p:style>
          <a:lnRef idx="1">
            <a:schemeClr val="accent1"/>
          </a:lnRef>
          <a:fillRef idx="3">
            <a:schemeClr val="accent1"/>
          </a:fillRef>
          <a:effectRef idx="2">
            <a:schemeClr val="accent1"/>
          </a:effectRef>
          <a:fontRef idx="minor">
            <a:schemeClr val="lt1"/>
          </a:fontRef>
        </p:style>
        <p:txBody>
          <a:bodyPr rtlCol="0" anchor="ctr"/>
          <a:lstStyle/>
          <a:p>
            <a:pPr algn="ctr"/>
            <a:r>
              <a:rPr lang="en-GB" dirty="0">
                <a:solidFill>
                  <a:schemeClr val="tx1"/>
                </a:solidFill>
              </a:rPr>
              <a:t>It is a </a:t>
            </a:r>
            <a:r>
              <a:rPr lang="en-GB" b="1" dirty="0">
                <a:solidFill>
                  <a:schemeClr val="accent6">
                    <a:lumMod val="75000"/>
                  </a:schemeClr>
                </a:solidFill>
              </a:rPr>
              <a:t>1 in 2 </a:t>
            </a:r>
            <a:r>
              <a:rPr lang="en-GB" dirty="0">
                <a:solidFill>
                  <a:schemeClr val="tx1"/>
                </a:solidFill>
              </a:rPr>
              <a:t>chance for </a:t>
            </a:r>
            <a:r>
              <a:rPr lang="en-GB" b="1" u="sng" dirty="0">
                <a:solidFill>
                  <a:schemeClr val="accent6">
                    <a:lumMod val="75000"/>
                  </a:schemeClr>
                </a:solidFill>
              </a:rPr>
              <a:t>every</a:t>
            </a:r>
            <a:r>
              <a:rPr lang="en-GB" dirty="0">
                <a:solidFill>
                  <a:schemeClr val="tx1"/>
                </a:solidFill>
              </a:rPr>
              <a:t> child, because it depends on whether a sperm containing an X chromosome or a Y chromosome fertilises the egg and there are equal numbers of these.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blinds(horizontal)">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blinds(horizontal)">
                                      <p:cBhvr>
                                        <p:cTn id="12" dur="500"/>
                                        <p:tgtEl>
                                          <p:spTgt spid="1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3"/>
                                        </p:tgtEl>
                                        <p:attrNameLst>
                                          <p:attrName>style.visibility</p:attrName>
                                        </p:attrNameLst>
                                      </p:cBhvr>
                                      <p:to>
                                        <p:strVal val="visible"/>
                                      </p:to>
                                    </p:set>
                                    <p:animEffect transition="in" filter="blinds(horizontal)">
                                      <p:cBhvr>
                                        <p:cTn id="1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3"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692696"/>
            <a:ext cx="5364088" cy="5247590"/>
          </a:xfrm>
          <a:prstGeom prst="rect">
            <a:avLst/>
          </a:prstGeom>
          <a:noFill/>
        </p:spPr>
        <p:txBody>
          <a:bodyPr wrap="square" rtlCol="0">
            <a:spAutoFit/>
          </a:bodyPr>
          <a:lstStyle/>
          <a:p>
            <a:r>
              <a:rPr lang="en-GB" sz="7200" b="1" dirty="0">
                <a:latin typeface="+mj-lt"/>
                <a:ea typeface="Beirut" charset="-78"/>
                <a:cs typeface="Beirut" charset="-78"/>
              </a:rPr>
              <a:t>QuestionIT!</a:t>
            </a:r>
          </a:p>
          <a:p>
            <a:r>
              <a:rPr lang="en-GB" sz="4400" b="1" dirty="0">
                <a:solidFill>
                  <a:schemeClr val="tx1">
                    <a:lumMod val="50000"/>
                    <a:lumOff val="50000"/>
                  </a:schemeClr>
                </a:solidFill>
              </a:rPr>
              <a:t>Genetics</a:t>
            </a:r>
          </a:p>
          <a:p>
            <a:r>
              <a:rPr lang="en-GB" sz="4400" b="1" dirty="0">
                <a:solidFill>
                  <a:schemeClr val="tx1">
                    <a:lumMod val="50000"/>
                    <a:lumOff val="50000"/>
                  </a:schemeClr>
                </a:solidFill>
              </a:rPr>
              <a:t>Part 3</a:t>
            </a:r>
          </a:p>
          <a:p>
            <a:pPr marL="685800" lvl="1" indent="-342900">
              <a:buFont typeface="Arial" charset="0"/>
              <a:buChar char="•"/>
            </a:pPr>
            <a:r>
              <a:rPr lang="en-US" sz="2800" b="1" dirty="0">
                <a:solidFill>
                  <a:schemeClr val="bg1">
                    <a:lumMod val="50000"/>
                  </a:schemeClr>
                </a:solidFill>
              </a:rPr>
              <a:t>The work of Mendel (biology)</a:t>
            </a:r>
          </a:p>
          <a:p>
            <a:pPr marL="685800" lvl="1" indent="-342900">
              <a:buFont typeface="Arial" charset="0"/>
              <a:buChar char="•"/>
            </a:pPr>
            <a:r>
              <a:rPr lang="en-US" sz="2800" b="1" dirty="0">
                <a:solidFill>
                  <a:schemeClr val="bg1">
                    <a:lumMod val="50000"/>
                  </a:schemeClr>
                </a:solidFill>
              </a:rPr>
              <a:t>Genetic inheritance</a:t>
            </a:r>
          </a:p>
          <a:p>
            <a:pPr marL="685800" lvl="1" indent="-342900">
              <a:buFont typeface="Arial" charset="0"/>
              <a:buChar char="•"/>
            </a:pPr>
            <a:r>
              <a:rPr lang="en-US" sz="2800" b="1" dirty="0">
                <a:solidFill>
                  <a:schemeClr val="bg1">
                    <a:lumMod val="50000"/>
                  </a:schemeClr>
                </a:solidFill>
              </a:rPr>
              <a:t>Sex determination</a:t>
            </a:r>
          </a:p>
          <a:p>
            <a:pPr marL="685800" lvl="1" indent="-342900">
              <a:buFont typeface="Arial" charset="0"/>
              <a:buChar char="•"/>
            </a:pPr>
            <a:r>
              <a:rPr lang="en-US" sz="2800" b="1" dirty="0">
                <a:solidFill>
                  <a:schemeClr val="bg1">
                    <a:lumMod val="50000"/>
                  </a:schemeClr>
                </a:solidFill>
              </a:rPr>
              <a:t>ABO blood group inheritance</a:t>
            </a:r>
          </a:p>
          <a:p>
            <a:pPr>
              <a:buFont typeface="Arial" pitchFamily="34" charset="0"/>
              <a:buChar char="•"/>
            </a:pPr>
            <a:endParaRPr lang="en-GB" sz="3600" b="1" dirty="0">
              <a:solidFill>
                <a:schemeClr val="tx1">
                  <a:lumMod val="50000"/>
                  <a:lumOff val="50000"/>
                </a:schemeClr>
              </a:solidFill>
            </a:endParaRPr>
          </a:p>
          <a:p>
            <a:pPr marL="457200" indent="-457200">
              <a:lnSpc>
                <a:spcPct val="150000"/>
              </a:lnSpc>
              <a:buFont typeface="Arial" charset="0"/>
              <a:buChar char="•"/>
            </a:pPr>
            <a:endParaRPr lang="en-GB" dirty="0"/>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644008" y="908720"/>
            <a:ext cx="4608512" cy="5638800"/>
          </a:xfrm>
          <a:prstGeom prst="rect">
            <a:avLst/>
          </a:prstGeom>
        </p:spPr>
      </p:pic>
    </p:spTree>
    <p:extLst>
      <p:ext uri="{BB962C8B-B14F-4D97-AF65-F5344CB8AC3E}">
        <p14:creationId xmlns:p14="http://schemas.microsoft.com/office/powerpoint/2010/main" val="1544752612"/>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Genetics part 3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79512" y="671691"/>
            <a:ext cx="8712968" cy="5601533"/>
          </a:xfrm>
          <a:prstGeom prst="rect">
            <a:avLst/>
          </a:prstGeom>
          <a:noFill/>
        </p:spPr>
        <p:txBody>
          <a:bodyPr wrap="square" rtlCol="0">
            <a:spAutoFit/>
          </a:bodyPr>
          <a:lstStyle/>
          <a:p>
            <a:pPr marL="342900" indent="-342900"/>
            <a:r>
              <a:rPr lang="en-GB" sz="2000" dirty="0"/>
              <a:t>1. Complete the sentences below using one of the following words:	</a:t>
            </a:r>
          </a:p>
          <a:p>
            <a:pPr marL="342900" indent="-342900" algn="ctr"/>
            <a:r>
              <a:rPr lang="en-GB" sz="2000" dirty="0"/>
              <a:t>	</a:t>
            </a:r>
            <a:r>
              <a:rPr lang="en-GB" sz="2000" i="1" dirty="0"/>
              <a:t>     genotype     phenotype     homozygous      gamete     chromosome	</a:t>
            </a:r>
          </a:p>
          <a:p>
            <a:pPr marL="342900" indent="-342900"/>
            <a:endParaRPr lang="en-GB" sz="1200" dirty="0"/>
          </a:p>
          <a:p>
            <a:pPr marL="342900" indent="-342900"/>
            <a:r>
              <a:rPr lang="en-GB" sz="2000" dirty="0"/>
              <a:t>	The same alleles for a particular characteristic are described as ..........................</a:t>
            </a:r>
          </a:p>
          <a:p>
            <a:pPr marL="342900" indent="-342900"/>
            <a:r>
              <a:rPr lang="en-GB" sz="2000" dirty="0"/>
              <a:t>	Mice fur can be described by its colour. This is known as the ...............................</a:t>
            </a:r>
          </a:p>
          <a:p>
            <a:pPr marL="342900" indent="-342900"/>
            <a:r>
              <a:rPr lang="en-GB" sz="2000" dirty="0"/>
              <a:t>	The alleles for a particular characteristic determine its ........................................</a:t>
            </a:r>
          </a:p>
          <a:p>
            <a:pPr marL="342900" indent="-342900"/>
            <a:r>
              <a:rPr lang="en-GB" sz="2000" dirty="0"/>
              <a:t>	The pollen of a rose plant can also be described as a male ..................................</a:t>
            </a:r>
          </a:p>
          <a:p>
            <a:pPr marL="342900" indent="-342900"/>
            <a:endParaRPr lang="en-GB" sz="1200" dirty="0"/>
          </a:p>
          <a:p>
            <a:pPr marL="342900" indent="-342900"/>
            <a:r>
              <a:rPr lang="en-GB" sz="2000" dirty="0"/>
              <a:t>2. What are the different forms of a gene called ? </a:t>
            </a:r>
          </a:p>
          <a:p>
            <a:pPr marL="342900" indent="-342900"/>
            <a:endParaRPr lang="en-GB" sz="1200" dirty="0"/>
          </a:p>
          <a:p>
            <a:pPr marL="342900" indent="-342900"/>
            <a:r>
              <a:rPr lang="en-GB" sz="2000" dirty="0"/>
              <a:t>3. Why is it easy to describe an organisms phenotype for a particular characteristic but very difficult to state the genotype? </a:t>
            </a:r>
          </a:p>
          <a:p>
            <a:pPr marL="342900" indent="-342900"/>
            <a:endParaRPr lang="en-GB" sz="1200" dirty="0"/>
          </a:p>
          <a:p>
            <a:pPr marL="342900" indent="-342900"/>
            <a:r>
              <a:rPr lang="en-GB" sz="2000" dirty="0"/>
              <a:t>4. List the alternative ways of describing the following outcome of a genetic cross: </a:t>
            </a:r>
          </a:p>
          <a:p>
            <a:pPr marL="342900" indent="-342900" algn="ctr"/>
            <a:r>
              <a:rPr lang="en-GB" sz="2000" dirty="0"/>
              <a:t> 	</a:t>
            </a:r>
          </a:p>
          <a:p>
            <a:pPr marL="342900" indent="-342900" algn="ctr"/>
            <a:r>
              <a:rPr lang="en-GB" sz="2000" b="1" i="1" dirty="0"/>
              <a:t>3 in every 4 crosses will have black fur.</a:t>
            </a:r>
          </a:p>
          <a:p>
            <a:pPr marL="342900" indent="-342900" algn="ctr"/>
            <a:endParaRPr lang="en-GB" sz="1200" b="1" i="1" dirty="0"/>
          </a:p>
          <a:p>
            <a:pPr marL="342900" indent="-342900"/>
            <a:r>
              <a:rPr lang="en-GB" sz="2000" dirty="0"/>
              <a:t>5. If two heterozygous tall plants were crossed 75 times, what proportion of the offspring would you expect to be short? </a:t>
            </a:r>
          </a:p>
          <a:p>
            <a:pPr marL="342900" indent="-342900"/>
            <a:r>
              <a:rPr lang="en-GB" dirty="0"/>
              <a:t>	</a:t>
            </a:r>
          </a:p>
        </p:txBody>
      </p:sp>
    </p:spTree>
    <p:extLst>
      <p:ext uri="{BB962C8B-B14F-4D97-AF65-F5344CB8AC3E}">
        <p14:creationId xmlns:p14="http://schemas.microsoft.com/office/powerpoint/2010/main" val="148735914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Genetics part 3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p:cNvSpPr txBox="1"/>
          <p:nvPr/>
        </p:nvSpPr>
        <p:spPr>
          <a:xfrm>
            <a:off x="179512" y="692696"/>
            <a:ext cx="8352928" cy="1569660"/>
          </a:xfrm>
          <a:prstGeom prst="rect">
            <a:avLst/>
          </a:prstGeom>
          <a:noFill/>
        </p:spPr>
        <p:txBody>
          <a:bodyPr wrap="square" rtlCol="0">
            <a:spAutoFit/>
          </a:bodyPr>
          <a:lstStyle/>
          <a:p>
            <a:r>
              <a:rPr lang="en-GB" dirty="0"/>
              <a:t>   </a:t>
            </a:r>
            <a:r>
              <a:rPr lang="en-GB" sz="2000" dirty="0"/>
              <a:t>Look at the following picture of a persons chromosomes.</a:t>
            </a:r>
          </a:p>
          <a:p>
            <a:r>
              <a:rPr lang="en-GB" sz="2000" dirty="0"/>
              <a:t>6. How many chromosomes does this person have in a normal body cell?</a:t>
            </a:r>
          </a:p>
          <a:p>
            <a:r>
              <a:rPr lang="en-GB" sz="2000" dirty="0"/>
              <a:t>7. What sex is the person and how do you know?</a:t>
            </a:r>
          </a:p>
          <a:p>
            <a:r>
              <a:rPr lang="en-GB" dirty="0"/>
              <a:t>	</a:t>
            </a:r>
          </a:p>
          <a:p>
            <a:endParaRPr lang="en-GB" dirty="0"/>
          </a:p>
        </p:txBody>
      </p:sp>
      <p:pic>
        <p:nvPicPr>
          <p:cNvPr id="87042" name="Picture 2"/>
          <p:cNvPicPr>
            <a:picLocks noChangeAspect="1" noChangeArrowheads="1"/>
          </p:cNvPicPr>
          <p:nvPr/>
        </p:nvPicPr>
        <p:blipFill>
          <a:blip r:embed="rId2" cstate="print"/>
          <a:srcRect/>
          <a:stretch>
            <a:fillRect/>
          </a:stretch>
        </p:blipFill>
        <p:spPr bwMode="auto">
          <a:xfrm>
            <a:off x="2339752" y="1772816"/>
            <a:ext cx="4579605" cy="3975522"/>
          </a:xfrm>
          <a:prstGeom prst="rect">
            <a:avLst/>
          </a:prstGeom>
          <a:noFill/>
          <a:ln w="9525">
            <a:noFill/>
            <a:miter lim="800000"/>
            <a:headEnd/>
            <a:tailEnd/>
          </a:ln>
        </p:spPr>
      </p:pic>
    </p:spTree>
    <p:extLst>
      <p:ext uri="{BB962C8B-B14F-4D97-AF65-F5344CB8AC3E}">
        <p14:creationId xmlns:p14="http://schemas.microsoft.com/office/powerpoint/2010/main" val="1487359144"/>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Genetics part 3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p:cNvSpPr txBox="1"/>
          <p:nvPr/>
        </p:nvSpPr>
        <p:spPr>
          <a:xfrm>
            <a:off x="107504" y="692696"/>
            <a:ext cx="8928992" cy="11418510"/>
          </a:xfrm>
          <a:prstGeom prst="rect">
            <a:avLst/>
          </a:prstGeom>
          <a:noFill/>
        </p:spPr>
        <p:txBody>
          <a:bodyPr wrap="square" rtlCol="0">
            <a:spAutoFit/>
          </a:bodyPr>
          <a:lstStyle/>
          <a:p>
            <a:r>
              <a:rPr lang="en-GB" dirty="0"/>
              <a:t>8. </a:t>
            </a:r>
            <a:r>
              <a:rPr lang="en-GB" sz="2000" dirty="0"/>
              <a:t>Black fur is dominant to brown fur in mice. </a:t>
            </a:r>
          </a:p>
          <a:p>
            <a:r>
              <a:rPr lang="en-GB" sz="2000" dirty="0"/>
              <a:t>    Use B to represent black fur and b to represent brown fur.</a:t>
            </a:r>
          </a:p>
          <a:p>
            <a:endParaRPr lang="en-GB" sz="2000" dirty="0"/>
          </a:p>
          <a:p>
            <a:r>
              <a:rPr lang="en-GB" sz="2000" dirty="0"/>
              <a:t>    a) Complete the Punnett square diagram to show the outcome of a genetic cross between two heterozygous mice.</a:t>
            </a:r>
          </a:p>
          <a:p>
            <a:endParaRPr lang="en-GB" sz="2000" dirty="0"/>
          </a:p>
          <a:p>
            <a:endParaRPr lang="en-GB" sz="2000" dirty="0"/>
          </a:p>
          <a:p>
            <a:endParaRPr lang="en-GB" sz="2000" dirty="0"/>
          </a:p>
          <a:p>
            <a:endParaRPr lang="en-GB" sz="2000" dirty="0"/>
          </a:p>
          <a:p>
            <a:endParaRPr lang="en-GB" sz="2000" dirty="0"/>
          </a:p>
          <a:p>
            <a:endParaRPr lang="en-GB" sz="2000" dirty="0"/>
          </a:p>
          <a:p>
            <a:r>
              <a:rPr lang="en-GB" sz="2000" dirty="0"/>
              <a:t>   b) What is the phenotype of the parent mice?</a:t>
            </a:r>
          </a:p>
          <a:p>
            <a:r>
              <a:rPr lang="en-GB" sz="2000" dirty="0"/>
              <a:t>   c) What are the chances of a homozygous recessive mouse being born to two heterozygous mice?</a:t>
            </a:r>
          </a:p>
          <a:p>
            <a:endParaRPr lang="en-GB" sz="2000" dirty="0"/>
          </a:p>
          <a:p>
            <a:r>
              <a:rPr lang="en-GB" sz="2000" dirty="0"/>
              <a:t>9.  What is meant by the term zygote?</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dirty="0"/>
              <a:t>	</a:t>
            </a:r>
          </a:p>
          <a:p>
            <a:endParaRPr lang="en-GB" dirty="0"/>
          </a:p>
          <a:p>
            <a:endParaRPr lang="en-GB" dirty="0"/>
          </a:p>
          <a:p>
            <a:endParaRPr lang="en-GB" dirty="0"/>
          </a:p>
        </p:txBody>
      </p:sp>
      <p:graphicFrame>
        <p:nvGraphicFramePr>
          <p:cNvPr id="11" name="Table 10"/>
          <p:cNvGraphicFramePr>
            <a:graphicFrameLocks noGrp="1"/>
          </p:cNvGraphicFramePr>
          <p:nvPr>
            <p:extLst>
              <p:ext uri="{D42A27DB-BD31-4B8C-83A1-F6EECF244321}">
                <p14:modId xmlns:p14="http://schemas.microsoft.com/office/powerpoint/2010/main" val="2476313913"/>
              </p:ext>
            </p:extLst>
          </p:nvPr>
        </p:nvGraphicFramePr>
        <p:xfrm>
          <a:off x="1403648" y="2564904"/>
          <a:ext cx="6096000" cy="111252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20000"/>
                    </a:ext>
                  </a:extLst>
                </a:gridCol>
                <a:gridCol w="2032000">
                  <a:extLst>
                    <a:ext uri="{9D8B030D-6E8A-4147-A177-3AD203B41FA5}">
                      <a16:colId xmlns:a16="http://schemas.microsoft.com/office/drawing/2014/main" val="20001"/>
                    </a:ext>
                  </a:extLst>
                </a:gridCol>
                <a:gridCol w="2032000">
                  <a:extLst>
                    <a:ext uri="{9D8B030D-6E8A-4147-A177-3AD203B41FA5}">
                      <a16:colId xmlns:a16="http://schemas.microsoft.com/office/drawing/2014/main" val="20002"/>
                    </a:ext>
                  </a:extLst>
                </a:gridCol>
              </a:tblGrid>
              <a:tr h="370840">
                <a:tc>
                  <a:txBody>
                    <a:bodyPr/>
                    <a:lstStyle/>
                    <a:p>
                      <a:pPr algn="ctr"/>
                      <a:r>
                        <a:rPr lang="en-GB" sz="1800" dirty="0">
                          <a:solidFill>
                            <a:schemeClr val="tx1"/>
                          </a:solidFill>
                        </a:rPr>
                        <a:t>Gametes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7084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70840">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487359144"/>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8" name="Straight Connector 67"/>
          <p:cNvCxnSpPr/>
          <p:nvPr/>
        </p:nvCxnSpPr>
        <p:spPr>
          <a:xfrm flipV="1">
            <a:off x="1979712" y="2564904"/>
            <a:ext cx="1631614" cy="5167"/>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Genetics part 3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815401" cy="5595731"/>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t"/>
          <a:lstStyle/>
          <a:p>
            <a:pPr marR="0" lvl="0" indent="-342900" fontAlgn="auto">
              <a:lnSpc>
                <a:spcPct val="100000"/>
              </a:lnSpc>
              <a:spcBef>
                <a:spcPts val="0"/>
              </a:spcBef>
              <a:spcAft>
                <a:spcPts val="0"/>
              </a:spcAft>
              <a:buClrTx/>
              <a:buSzTx/>
              <a:tabLst/>
              <a:defRPr/>
            </a:pPr>
            <a:r>
              <a:rPr lang="en-GB" dirty="0">
                <a:solidFill>
                  <a:schemeClr val="tx1"/>
                </a:solidFill>
              </a:rPr>
              <a:t>10. The family tree shows the inheritance of cystic fibrosis (CF). Cystic fibrosis is a condition</a:t>
            </a:r>
          </a:p>
          <a:p>
            <a:pPr marR="0" lvl="0" fontAlgn="auto">
              <a:lnSpc>
                <a:spcPct val="100000"/>
              </a:lnSpc>
              <a:spcBef>
                <a:spcPts val="0"/>
              </a:spcBef>
              <a:spcAft>
                <a:spcPts val="0"/>
              </a:spcAft>
              <a:buClrTx/>
              <a:buSzTx/>
              <a:tabLst/>
              <a:defRPr/>
            </a:pPr>
            <a:r>
              <a:rPr lang="en-GB" dirty="0">
                <a:solidFill>
                  <a:schemeClr val="tx1"/>
                </a:solidFill>
              </a:rPr>
              <a:t>       caused by a recessive allele.  Let F = healthy allele and f = CF allele</a:t>
            </a:r>
          </a:p>
          <a:p>
            <a:pPr marL="342900" marR="0" lvl="0" indent="-342900" defTabSz="914400" eaLnBrk="1" fontAlgn="auto" latinLnBrk="0" hangingPunct="1">
              <a:lnSpc>
                <a:spcPct val="100000"/>
              </a:lnSpc>
              <a:spcBef>
                <a:spcPts val="0"/>
              </a:spcBef>
              <a:spcAft>
                <a:spcPts val="0"/>
              </a:spcAft>
              <a:buClrTx/>
              <a:buSzTx/>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AutoNum type="arabicPeriod" startAt="11"/>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AutoNum type="arabicPeriod" startAt="11"/>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AutoNum type="arabicPeriod" startAt="11"/>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AutoNum type="arabicPeriod" startAt="11"/>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AutoNum type="arabicPeriod" startAt="11"/>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AutoNum type="arabicPeriod" startAt="11"/>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buAutoNum type="alphaLcParenR"/>
              <a:tabLst/>
              <a:defRPr/>
            </a:pPr>
            <a:r>
              <a:rPr lang="en-GB" dirty="0">
                <a:solidFill>
                  <a:schemeClr val="tx1"/>
                </a:solidFill>
              </a:rPr>
              <a:t>What is the genotype of a female carrier?</a:t>
            </a:r>
          </a:p>
          <a:p>
            <a:pPr marL="342900" marR="0" lvl="0" indent="-342900" defTabSz="914400" eaLnBrk="1" fontAlgn="auto" latinLnBrk="0" hangingPunct="1">
              <a:lnSpc>
                <a:spcPct val="100000"/>
              </a:lnSpc>
              <a:spcBef>
                <a:spcPts val="0"/>
              </a:spcBef>
              <a:spcAft>
                <a:spcPts val="0"/>
              </a:spcAft>
              <a:buClrTx/>
              <a:buSzTx/>
              <a:buAutoNum type="alphaLcParenR" startAt="2"/>
              <a:tabLst/>
              <a:defRPr/>
            </a:pPr>
            <a:r>
              <a:rPr lang="en-GB" dirty="0">
                <a:solidFill>
                  <a:schemeClr val="tx1"/>
                </a:solidFill>
              </a:rPr>
              <a:t>Explain why person G inherited cystic fibrosis.</a:t>
            </a:r>
          </a:p>
          <a:p>
            <a:pPr marL="342900" marR="0" lvl="0" indent="-342900" defTabSz="914400" eaLnBrk="1" fontAlgn="auto" latinLnBrk="0" hangingPunct="1">
              <a:lnSpc>
                <a:spcPct val="100000"/>
              </a:lnSpc>
              <a:spcBef>
                <a:spcPts val="0"/>
              </a:spcBef>
              <a:spcAft>
                <a:spcPts val="0"/>
              </a:spcAft>
              <a:buClrTx/>
              <a:buSzTx/>
              <a:buAutoNum type="alphaLcParenR" startAt="2"/>
              <a:tabLst/>
              <a:defRPr/>
            </a:pPr>
            <a:r>
              <a:rPr lang="en-GB" dirty="0">
                <a:solidFill>
                  <a:schemeClr val="tx1"/>
                </a:solidFill>
              </a:rPr>
              <a:t>Explain why person J did not inherit cystic fibrosis.</a:t>
            </a:r>
          </a:p>
          <a:p>
            <a:pPr marL="342900" marR="0" lvl="0" indent="-342900" defTabSz="914400" eaLnBrk="1" fontAlgn="auto" latinLnBrk="0" hangingPunct="1">
              <a:lnSpc>
                <a:spcPct val="100000"/>
              </a:lnSpc>
              <a:spcBef>
                <a:spcPts val="0"/>
              </a:spcBef>
              <a:spcAft>
                <a:spcPts val="0"/>
              </a:spcAft>
              <a:buClrTx/>
              <a:buSzTx/>
              <a:buAutoNum type="alphaLcParenR" startAt="2"/>
              <a:tabLst/>
              <a:defRPr/>
            </a:pPr>
            <a:r>
              <a:rPr lang="en-GB" dirty="0">
                <a:solidFill>
                  <a:schemeClr val="tx1"/>
                </a:solidFill>
              </a:rPr>
              <a:t>What is the probability of a fifth child having cystic fibrosis? </a:t>
            </a:r>
          </a:p>
          <a:p>
            <a:pPr marL="342900" marR="0" lvl="0" indent="-342900" defTabSz="914400" eaLnBrk="1" fontAlgn="auto" latinLnBrk="0" hangingPunct="1">
              <a:lnSpc>
                <a:spcPct val="100000"/>
              </a:lnSpc>
              <a:spcBef>
                <a:spcPts val="0"/>
              </a:spcBef>
              <a:spcAft>
                <a:spcPts val="0"/>
              </a:spcAft>
              <a:buClrTx/>
              <a:buSzTx/>
              <a:buAutoNum type="alphaLcParenR" startAt="2"/>
              <a:tabLst/>
              <a:defRPr/>
            </a:pPr>
            <a:r>
              <a:rPr lang="en-GB" dirty="0">
                <a:solidFill>
                  <a:schemeClr val="tx1"/>
                </a:solidFill>
              </a:rPr>
              <a:t>Many people feel opposed to the screening of embryos to identify the CF allele. </a:t>
            </a:r>
          </a:p>
          <a:p>
            <a:pPr marL="342900" marR="0" lvl="0" indent="-342900" defTabSz="914400" eaLnBrk="1" fontAlgn="auto" latinLnBrk="0" hangingPunct="1">
              <a:lnSpc>
                <a:spcPct val="100000"/>
              </a:lnSpc>
              <a:spcBef>
                <a:spcPts val="0"/>
              </a:spcBef>
              <a:spcAft>
                <a:spcPts val="0"/>
              </a:spcAft>
              <a:buClrTx/>
              <a:buSzTx/>
              <a:tabLst/>
              <a:defRPr/>
            </a:pPr>
            <a:r>
              <a:rPr lang="en-GB" dirty="0">
                <a:solidFill>
                  <a:schemeClr val="tx1"/>
                </a:solidFill>
              </a:rPr>
              <a:t>	Suggest </a:t>
            </a:r>
            <a:r>
              <a:rPr lang="en-GB" b="1" dirty="0">
                <a:solidFill>
                  <a:schemeClr val="tx1"/>
                </a:solidFill>
              </a:rPr>
              <a:t>two</a:t>
            </a:r>
            <a:r>
              <a:rPr lang="en-GB" dirty="0">
                <a:solidFill>
                  <a:schemeClr val="tx1"/>
                </a:solidFill>
              </a:rPr>
              <a:t> reasons why they may feel this way. </a:t>
            </a:r>
          </a:p>
          <a:p>
            <a:pPr marL="342900" marR="0" lvl="0" indent="-342900" defTabSz="914400" eaLnBrk="1" fontAlgn="auto" latinLnBrk="0" hangingPunct="1">
              <a:lnSpc>
                <a:spcPct val="100000"/>
              </a:lnSpc>
              <a:spcBef>
                <a:spcPts val="0"/>
              </a:spcBef>
              <a:spcAft>
                <a:spcPts val="0"/>
              </a:spcAft>
              <a:buClrTx/>
              <a:buSzTx/>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tabLst/>
              <a:defRPr/>
            </a:pPr>
            <a:endParaRPr lang="en-GB" dirty="0">
              <a:solidFill>
                <a:schemeClr val="tx1"/>
              </a:solidFill>
            </a:endParaRPr>
          </a:p>
        </p:txBody>
      </p:sp>
      <p:sp>
        <p:nvSpPr>
          <p:cNvPr id="6" name="Flowchart: Connector 5"/>
          <p:cNvSpPr/>
          <p:nvPr/>
        </p:nvSpPr>
        <p:spPr>
          <a:xfrm>
            <a:off x="7020272" y="1412776"/>
            <a:ext cx="216024" cy="216024"/>
          </a:xfrm>
          <a:prstGeom prst="flowChartConnector">
            <a:avLst/>
          </a:prstGeom>
          <a:solidFill>
            <a:schemeClr val="accent6">
              <a:lumMod val="75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8" name="Flowchart: Connector 7"/>
          <p:cNvSpPr/>
          <p:nvPr/>
        </p:nvSpPr>
        <p:spPr>
          <a:xfrm>
            <a:off x="1259632" y="1844824"/>
            <a:ext cx="216024" cy="216024"/>
          </a:xfrm>
          <a:prstGeom prst="flowChartConnector">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9" name="Rectangle 8"/>
          <p:cNvSpPr/>
          <p:nvPr/>
        </p:nvSpPr>
        <p:spPr>
          <a:xfrm>
            <a:off x="7020272" y="3356992"/>
            <a:ext cx="216024" cy="216024"/>
          </a:xfrm>
          <a:prstGeom prst="rect">
            <a:avLst/>
          </a:prstGeom>
          <a:solidFill>
            <a:schemeClr val="accent6">
              <a:lumMod val="75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4" name="Rectangle 13"/>
          <p:cNvSpPr/>
          <p:nvPr/>
        </p:nvSpPr>
        <p:spPr>
          <a:xfrm>
            <a:off x="3851920" y="1844824"/>
            <a:ext cx="216024" cy="216024"/>
          </a:xfrm>
          <a:prstGeom prst="rect">
            <a:avLst/>
          </a:prstGeom>
          <a:solidFill>
            <a:schemeClr val="bg1"/>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27" name="Group 26"/>
          <p:cNvGrpSpPr/>
          <p:nvPr/>
        </p:nvGrpSpPr>
        <p:grpSpPr>
          <a:xfrm>
            <a:off x="2915816" y="1844824"/>
            <a:ext cx="216024" cy="216024"/>
            <a:chOff x="6732240" y="4365104"/>
            <a:chExt cx="864096" cy="792088"/>
          </a:xfrm>
        </p:grpSpPr>
        <p:sp>
          <p:nvSpPr>
            <p:cNvPr id="17" name="Flowchart: Connector 16"/>
            <p:cNvSpPr/>
            <p:nvPr/>
          </p:nvSpPr>
          <p:spPr>
            <a:xfrm>
              <a:off x="6732240" y="4365104"/>
              <a:ext cx="864096" cy="792088"/>
            </a:xfrm>
            <a:prstGeom prst="flowChartConnector">
              <a:avLst/>
            </a:prstGeom>
            <a:no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1" name="Chord 20"/>
            <p:cNvSpPr/>
            <p:nvPr/>
          </p:nvSpPr>
          <p:spPr>
            <a:xfrm>
              <a:off x="6732240" y="4365104"/>
              <a:ext cx="864096" cy="792088"/>
            </a:xfrm>
            <a:prstGeom prst="chord">
              <a:avLst>
                <a:gd name="adj1" fmla="val 3540741"/>
                <a:gd name="adj2" fmla="val 15141222"/>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grpSp>
        <p:nvGrpSpPr>
          <p:cNvPr id="26" name="Group 25"/>
          <p:cNvGrpSpPr/>
          <p:nvPr/>
        </p:nvGrpSpPr>
        <p:grpSpPr>
          <a:xfrm>
            <a:off x="2195736" y="1844824"/>
            <a:ext cx="216024" cy="216024"/>
            <a:chOff x="3491880" y="2204864"/>
            <a:chExt cx="1296144" cy="1080120"/>
          </a:xfrm>
          <a:effectLst/>
        </p:grpSpPr>
        <p:sp>
          <p:nvSpPr>
            <p:cNvPr id="10" name="Rectangle 9"/>
            <p:cNvSpPr/>
            <p:nvPr/>
          </p:nvSpPr>
          <p:spPr>
            <a:xfrm>
              <a:off x="3491880" y="2204864"/>
              <a:ext cx="1296144" cy="1080120"/>
            </a:xfrm>
            <a:prstGeom prst="rect">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5" name="Rectangle 24"/>
            <p:cNvSpPr/>
            <p:nvPr/>
          </p:nvSpPr>
          <p:spPr>
            <a:xfrm>
              <a:off x="4139952" y="2204864"/>
              <a:ext cx="648072" cy="1080120"/>
            </a:xfrm>
            <a:prstGeom prst="rect">
              <a:avLst/>
            </a:prstGeom>
            <a:solidFill>
              <a:schemeClr val="bg1"/>
            </a:solidFill>
            <a:ln>
              <a:solidFill>
                <a:srgbClr val="0B141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sp>
        <p:nvSpPr>
          <p:cNvPr id="28" name="TextBox 27"/>
          <p:cNvSpPr txBox="1"/>
          <p:nvPr/>
        </p:nvSpPr>
        <p:spPr>
          <a:xfrm>
            <a:off x="7308304" y="1340768"/>
            <a:ext cx="1656184" cy="338554"/>
          </a:xfrm>
          <a:prstGeom prst="rect">
            <a:avLst/>
          </a:prstGeom>
          <a:noFill/>
        </p:spPr>
        <p:txBody>
          <a:bodyPr wrap="square" rtlCol="0">
            <a:spAutoFit/>
          </a:bodyPr>
          <a:lstStyle/>
          <a:p>
            <a:r>
              <a:rPr lang="en-GB" sz="1600" dirty="0"/>
              <a:t>Female with CF</a:t>
            </a:r>
          </a:p>
        </p:txBody>
      </p:sp>
      <p:sp>
        <p:nvSpPr>
          <p:cNvPr id="30" name="TextBox 29"/>
          <p:cNvSpPr txBox="1"/>
          <p:nvPr/>
        </p:nvSpPr>
        <p:spPr>
          <a:xfrm>
            <a:off x="7308304" y="1772816"/>
            <a:ext cx="1944216" cy="338554"/>
          </a:xfrm>
          <a:prstGeom prst="rect">
            <a:avLst/>
          </a:prstGeom>
          <a:noFill/>
        </p:spPr>
        <p:txBody>
          <a:bodyPr wrap="square" rtlCol="0">
            <a:spAutoFit/>
          </a:bodyPr>
          <a:lstStyle/>
          <a:p>
            <a:r>
              <a:rPr lang="en-GB" sz="1600" dirty="0"/>
              <a:t>Female without CF</a:t>
            </a:r>
          </a:p>
        </p:txBody>
      </p:sp>
      <p:sp>
        <p:nvSpPr>
          <p:cNvPr id="31" name="TextBox 30"/>
          <p:cNvSpPr txBox="1"/>
          <p:nvPr/>
        </p:nvSpPr>
        <p:spPr>
          <a:xfrm>
            <a:off x="7308304" y="2154342"/>
            <a:ext cx="1656184" cy="338554"/>
          </a:xfrm>
          <a:prstGeom prst="rect">
            <a:avLst/>
          </a:prstGeom>
          <a:noFill/>
        </p:spPr>
        <p:txBody>
          <a:bodyPr wrap="square" rtlCol="0">
            <a:spAutoFit/>
          </a:bodyPr>
          <a:lstStyle/>
          <a:p>
            <a:r>
              <a:rPr lang="en-GB" sz="1600" dirty="0"/>
              <a:t>Female carrier</a:t>
            </a:r>
          </a:p>
        </p:txBody>
      </p:sp>
      <p:sp>
        <p:nvSpPr>
          <p:cNvPr id="32" name="TextBox 31"/>
          <p:cNvSpPr txBox="1"/>
          <p:nvPr/>
        </p:nvSpPr>
        <p:spPr>
          <a:xfrm>
            <a:off x="7308304" y="2564904"/>
            <a:ext cx="1656184" cy="338554"/>
          </a:xfrm>
          <a:prstGeom prst="rect">
            <a:avLst/>
          </a:prstGeom>
          <a:noFill/>
        </p:spPr>
        <p:txBody>
          <a:bodyPr wrap="square" rtlCol="0">
            <a:spAutoFit/>
          </a:bodyPr>
          <a:lstStyle/>
          <a:p>
            <a:r>
              <a:rPr lang="en-GB" sz="1600" dirty="0"/>
              <a:t>Male without CF</a:t>
            </a:r>
          </a:p>
        </p:txBody>
      </p:sp>
      <p:sp>
        <p:nvSpPr>
          <p:cNvPr id="33" name="TextBox 32"/>
          <p:cNvSpPr txBox="1"/>
          <p:nvPr/>
        </p:nvSpPr>
        <p:spPr>
          <a:xfrm>
            <a:off x="7308304" y="2924944"/>
            <a:ext cx="1656184" cy="338554"/>
          </a:xfrm>
          <a:prstGeom prst="rect">
            <a:avLst/>
          </a:prstGeom>
          <a:noFill/>
        </p:spPr>
        <p:txBody>
          <a:bodyPr wrap="square" rtlCol="0">
            <a:spAutoFit/>
          </a:bodyPr>
          <a:lstStyle/>
          <a:p>
            <a:r>
              <a:rPr lang="en-GB" sz="1600" dirty="0"/>
              <a:t>Male carrier</a:t>
            </a:r>
          </a:p>
        </p:txBody>
      </p:sp>
      <p:sp>
        <p:nvSpPr>
          <p:cNvPr id="34" name="TextBox 33"/>
          <p:cNvSpPr txBox="1"/>
          <p:nvPr/>
        </p:nvSpPr>
        <p:spPr>
          <a:xfrm>
            <a:off x="7308304" y="3356992"/>
            <a:ext cx="1656184" cy="338554"/>
          </a:xfrm>
          <a:prstGeom prst="rect">
            <a:avLst/>
          </a:prstGeom>
          <a:noFill/>
        </p:spPr>
        <p:txBody>
          <a:bodyPr wrap="square" rtlCol="0">
            <a:spAutoFit/>
          </a:bodyPr>
          <a:lstStyle/>
          <a:p>
            <a:r>
              <a:rPr lang="en-GB" sz="1600" dirty="0"/>
              <a:t>Male with CF</a:t>
            </a:r>
          </a:p>
        </p:txBody>
      </p:sp>
      <p:grpSp>
        <p:nvGrpSpPr>
          <p:cNvPr id="42" name="Group 41"/>
          <p:cNvGrpSpPr/>
          <p:nvPr/>
        </p:nvGrpSpPr>
        <p:grpSpPr>
          <a:xfrm>
            <a:off x="1763688" y="2492896"/>
            <a:ext cx="216024" cy="216024"/>
            <a:chOff x="3491880" y="2204864"/>
            <a:chExt cx="1296144" cy="1080120"/>
          </a:xfrm>
          <a:effectLst/>
        </p:grpSpPr>
        <p:sp>
          <p:nvSpPr>
            <p:cNvPr id="43" name="Rectangle 42"/>
            <p:cNvSpPr/>
            <p:nvPr/>
          </p:nvSpPr>
          <p:spPr>
            <a:xfrm>
              <a:off x="3491880" y="2204864"/>
              <a:ext cx="1296144" cy="1080120"/>
            </a:xfrm>
            <a:prstGeom prst="rect">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44" name="Rectangle 43"/>
            <p:cNvSpPr/>
            <p:nvPr/>
          </p:nvSpPr>
          <p:spPr>
            <a:xfrm>
              <a:off x="4139952" y="2204864"/>
              <a:ext cx="648072" cy="1080120"/>
            </a:xfrm>
            <a:prstGeom prst="rect">
              <a:avLst/>
            </a:prstGeom>
            <a:solidFill>
              <a:schemeClr val="bg1"/>
            </a:solidFill>
            <a:ln>
              <a:solidFill>
                <a:srgbClr val="0B141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grpSp>
        <p:nvGrpSpPr>
          <p:cNvPr id="45" name="Group 44"/>
          <p:cNvGrpSpPr/>
          <p:nvPr/>
        </p:nvGrpSpPr>
        <p:grpSpPr>
          <a:xfrm>
            <a:off x="3563888" y="2492896"/>
            <a:ext cx="216024" cy="216024"/>
            <a:chOff x="6732240" y="4365104"/>
            <a:chExt cx="864096" cy="792088"/>
          </a:xfrm>
        </p:grpSpPr>
        <p:sp>
          <p:nvSpPr>
            <p:cNvPr id="46" name="Flowchart: Connector 45"/>
            <p:cNvSpPr/>
            <p:nvPr/>
          </p:nvSpPr>
          <p:spPr>
            <a:xfrm>
              <a:off x="6732240" y="4365104"/>
              <a:ext cx="864096" cy="792088"/>
            </a:xfrm>
            <a:prstGeom prst="flowChartConnector">
              <a:avLst/>
            </a:prstGeom>
            <a:no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47" name="Chord 46"/>
            <p:cNvSpPr/>
            <p:nvPr/>
          </p:nvSpPr>
          <p:spPr>
            <a:xfrm>
              <a:off x="6732240" y="4365104"/>
              <a:ext cx="864096" cy="792088"/>
            </a:xfrm>
            <a:prstGeom prst="chord">
              <a:avLst>
                <a:gd name="adj1" fmla="val 3540741"/>
                <a:gd name="adj2" fmla="val 15141222"/>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grpSp>
        <p:nvGrpSpPr>
          <p:cNvPr id="48" name="Group 47"/>
          <p:cNvGrpSpPr/>
          <p:nvPr/>
        </p:nvGrpSpPr>
        <p:grpSpPr>
          <a:xfrm>
            <a:off x="7020272" y="2204864"/>
            <a:ext cx="216024" cy="216024"/>
            <a:chOff x="6732240" y="4365104"/>
            <a:chExt cx="864096" cy="792088"/>
          </a:xfrm>
        </p:grpSpPr>
        <p:sp>
          <p:nvSpPr>
            <p:cNvPr id="49" name="Flowchart: Connector 48"/>
            <p:cNvSpPr/>
            <p:nvPr/>
          </p:nvSpPr>
          <p:spPr>
            <a:xfrm>
              <a:off x="6732240" y="4365104"/>
              <a:ext cx="864096" cy="792088"/>
            </a:xfrm>
            <a:prstGeom prst="flowChartConnector">
              <a:avLst/>
            </a:prstGeom>
            <a:no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0" name="Chord 49"/>
            <p:cNvSpPr/>
            <p:nvPr/>
          </p:nvSpPr>
          <p:spPr>
            <a:xfrm>
              <a:off x="6732240" y="4365104"/>
              <a:ext cx="864096" cy="792088"/>
            </a:xfrm>
            <a:prstGeom prst="chord">
              <a:avLst>
                <a:gd name="adj1" fmla="val 3540741"/>
                <a:gd name="adj2" fmla="val 15141222"/>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sp>
        <p:nvSpPr>
          <p:cNvPr id="51" name="Rectangle 50"/>
          <p:cNvSpPr/>
          <p:nvPr/>
        </p:nvSpPr>
        <p:spPr>
          <a:xfrm>
            <a:off x="7020272" y="2636912"/>
            <a:ext cx="216024" cy="216024"/>
          </a:xfrm>
          <a:prstGeom prst="rect">
            <a:avLst/>
          </a:prstGeom>
          <a:solidFill>
            <a:schemeClr val="bg1"/>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52" name="Group 51"/>
          <p:cNvGrpSpPr/>
          <p:nvPr/>
        </p:nvGrpSpPr>
        <p:grpSpPr>
          <a:xfrm>
            <a:off x="7020272" y="2996952"/>
            <a:ext cx="216024" cy="216024"/>
            <a:chOff x="3491880" y="2204864"/>
            <a:chExt cx="1296144" cy="1080120"/>
          </a:xfrm>
          <a:effectLst/>
        </p:grpSpPr>
        <p:sp>
          <p:nvSpPr>
            <p:cNvPr id="53" name="Rectangle 52"/>
            <p:cNvSpPr/>
            <p:nvPr/>
          </p:nvSpPr>
          <p:spPr>
            <a:xfrm>
              <a:off x="3491880" y="2204864"/>
              <a:ext cx="1296144" cy="1080120"/>
            </a:xfrm>
            <a:prstGeom prst="rect">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4" name="Rectangle 53"/>
            <p:cNvSpPr/>
            <p:nvPr/>
          </p:nvSpPr>
          <p:spPr>
            <a:xfrm>
              <a:off x="4139952" y="2204864"/>
              <a:ext cx="648072" cy="1080120"/>
            </a:xfrm>
            <a:prstGeom prst="rect">
              <a:avLst/>
            </a:prstGeom>
            <a:solidFill>
              <a:schemeClr val="bg1"/>
            </a:solidFill>
            <a:ln>
              <a:solidFill>
                <a:srgbClr val="0B141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sp>
        <p:nvSpPr>
          <p:cNvPr id="55" name="Flowchart: Connector 54"/>
          <p:cNvSpPr/>
          <p:nvPr/>
        </p:nvSpPr>
        <p:spPr>
          <a:xfrm>
            <a:off x="7020272" y="1772816"/>
            <a:ext cx="216024" cy="216024"/>
          </a:xfrm>
          <a:prstGeom prst="flowChartConnector">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6" name="Flowchart: Connector 55"/>
          <p:cNvSpPr/>
          <p:nvPr/>
        </p:nvSpPr>
        <p:spPr>
          <a:xfrm>
            <a:off x="4067944" y="3140968"/>
            <a:ext cx="216024" cy="216024"/>
          </a:xfrm>
          <a:prstGeom prst="flowChartConnector">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57" name="Group 56"/>
          <p:cNvGrpSpPr/>
          <p:nvPr/>
        </p:nvGrpSpPr>
        <p:grpSpPr>
          <a:xfrm>
            <a:off x="3203848" y="3140968"/>
            <a:ext cx="216024" cy="216024"/>
            <a:chOff x="6732240" y="4365104"/>
            <a:chExt cx="864096" cy="792088"/>
          </a:xfrm>
        </p:grpSpPr>
        <p:sp>
          <p:nvSpPr>
            <p:cNvPr id="58" name="Flowchart: Connector 57"/>
            <p:cNvSpPr/>
            <p:nvPr/>
          </p:nvSpPr>
          <p:spPr>
            <a:xfrm>
              <a:off x="6732240" y="4365104"/>
              <a:ext cx="864096" cy="792088"/>
            </a:xfrm>
            <a:prstGeom prst="flowChartConnector">
              <a:avLst/>
            </a:prstGeom>
            <a:no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9" name="Chord 58"/>
            <p:cNvSpPr/>
            <p:nvPr/>
          </p:nvSpPr>
          <p:spPr>
            <a:xfrm>
              <a:off x="6732240" y="4365104"/>
              <a:ext cx="864096" cy="792088"/>
            </a:xfrm>
            <a:prstGeom prst="chord">
              <a:avLst>
                <a:gd name="adj1" fmla="val 3540741"/>
                <a:gd name="adj2" fmla="val 15141222"/>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grpSp>
        <p:nvGrpSpPr>
          <p:cNvPr id="60" name="Group 59"/>
          <p:cNvGrpSpPr/>
          <p:nvPr/>
        </p:nvGrpSpPr>
        <p:grpSpPr>
          <a:xfrm>
            <a:off x="2051720" y="3140968"/>
            <a:ext cx="216024" cy="216024"/>
            <a:chOff x="6732240" y="4365104"/>
            <a:chExt cx="864096" cy="792088"/>
          </a:xfrm>
        </p:grpSpPr>
        <p:sp>
          <p:nvSpPr>
            <p:cNvPr id="61" name="Flowchart: Connector 60"/>
            <p:cNvSpPr/>
            <p:nvPr/>
          </p:nvSpPr>
          <p:spPr>
            <a:xfrm>
              <a:off x="6732240" y="4365104"/>
              <a:ext cx="864096" cy="792088"/>
            </a:xfrm>
            <a:prstGeom prst="flowChartConnector">
              <a:avLst/>
            </a:prstGeom>
            <a:no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62" name="Chord 61"/>
            <p:cNvSpPr/>
            <p:nvPr/>
          </p:nvSpPr>
          <p:spPr>
            <a:xfrm>
              <a:off x="6732240" y="4365104"/>
              <a:ext cx="864096" cy="792088"/>
            </a:xfrm>
            <a:prstGeom prst="chord">
              <a:avLst>
                <a:gd name="adj1" fmla="val 3540741"/>
                <a:gd name="adj2" fmla="val 15141222"/>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sp>
        <p:nvSpPr>
          <p:cNvPr id="63" name="Rectangle 62"/>
          <p:cNvSpPr/>
          <p:nvPr/>
        </p:nvSpPr>
        <p:spPr>
          <a:xfrm>
            <a:off x="1259632" y="3140968"/>
            <a:ext cx="216024" cy="216024"/>
          </a:xfrm>
          <a:prstGeom prst="rect">
            <a:avLst/>
          </a:prstGeom>
          <a:solidFill>
            <a:schemeClr val="accent6">
              <a:lumMod val="75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cxnSp>
        <p:nvCxnSpPr>
          <p:cNvPr id="65" name="Straight Connector 64"/>
          <p:cNvCxnSpPr>
            <a:stCxn id="8" idx="6"/>
            <a:endCxn id="10" idx="1"/>
          </p:cNvCxnSpPr>
          <p:nvPr/>
        </p:nvCxnSpPr>
        <p:spPr>
          <a:xfrm>
            <a:off x="1475656" y="1952836"/>
            <a:ext cx="720080"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66" name="Straight Connector 65"/>
          <p:cNvCxnSpPr/>
          <p:nvPr/>
        </p:nvCxnSpPr>
        <p:spPr>
          <a:xfrm>
            <a:off x="3131840" y="1988840"/>
            <a:ext cx="720080"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0" name="Straight Connector 69"/>
          <p:cNvCxnSpPr/>
          <p:nvPr/>
        </p:nvCxnSpPr>
        <p:spPr>
          <a:xfrm>
            <a:off x="1835696" y="1988840"/>
            <a:ext cx="0" cy="216024"/>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1" name="Straight Connector 70"/>
          <p:cNvCxnSpPr/>
          <p:nvPr/>
        </p:nvCxnSpPr>
        <p:spPr>
          <a:xfrm>
            <a:off x="3491880" y="1988840"/>
            <a:ext cx="0" cy="216024"/>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3" name="Straight Connector 72"/>
          <p:cNvCxnSpPr/>
          <p:nvPr/>
        </p:nvCxnSpPr>
        <p:spPr>
          <a:xfrm>
            <a:off x="1835696" y="2204864"/>
            <a:ext cx="1656184"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5" name="Straight Connector 74"/>
          <p:cNvCxnSpPr/>
          <p:nvPr/>
        </p:nvCxnSpPr>
        <p:spPr>
          <a:xfrm>
            <a:off x="2699792" y="2204864"/>
            <a:ext cx="0" cy="72008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9" name="Straight Connector 78"/>
          <p:cNvCxnSpPr/>
          <p:nvPr/>
        </p:nvCxnSpPr>
        <p:spPr>
          <a:xfrm>
            <a:off x="1403648" y="2924944"/>
            <a:ext cx="2736304"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9" name="Straight Connector 98"/>
          <p:cNvCxnSpPr/>
          <p:nvPr/>
        </p:nvCxnSpPr>
        <p:spPr>
          <a:xfrm flipH="1">
            <a:off x="2123728" y="2924944"/>
            <a:ext cx="0" cy="216024"/>
          </a:xfrm>
          <a:prstGeom prst="line">
            <a:avLst/>
          </a:prstGeom>
          <a:ln>
            <a:solidFill>
              <a:srgbClr val="0B141F"/>
            </a:solidFill>
          </a:ln>
        </p:spPr>
        <p:style>
          <a:lnRef idx="2">
            <a:schemeClr val="accent1"/>
          </a:lnRef>
          <a:fillRef idx="0">
            <a:schemeClr val="accent1"/>
          </a:fillRef>
          <a:effectRef idx="1">
            <a:schemeClr val="accent1"/>
          </a:effectRef>
          <a:fontRef idx="minor">
            <a:schemeClr val="tx1"/>
          </a:fontRef>
        </p:style>
      </p:cxnSp>
      <p:cxnSp>
        <p:nvCxnSpPr>
          <p:cNvPr id="107" name="Straight Connector 106"/>
          <p:cNvCxnSpPr/>
          <p:nvPr/>
        </p:nvCxnSpPr>
        <p:spPr>
          <a:xfrm flipH="1">
            <a:off x="3275856" y="2924944"/>
            <a:ext cx="0" cy="216024"/>
          </a:xfrm>
          <a:prstGeom prst="line">
            <a:avLst/>
          </a:prstGeom>
          <a:ln>
            <a:solidFill>
              <a:srgbClr val="0B141F"/>
            </a:solidFill>
          </a:ln>
        </p:spPr>
        <p:style>
          <a:lnRef idx="2">
            <a:schemeClr val="accent1"/>
          </a:lnRef>
          <a:fillRef idx="0">
            <a:schemeClr val="accent1"/>
          </a:fillRef>
          <a:effectRef idx="1">
            <a:schemeClr val="accent1"/>
          </a:effectRef>
          <a:fontRef idx="minor">
            <a:schemeClr val="tx1"/>
          </a:fontRef>
        </p:style>
      </p:cxnSp>
      <p:cxnSp>
        <p:nvCxnSpPr>
          <p:cNvPr id="108" name="Straight Connector 107"/>
          <p:cNvCxnSpPr/>
          <p:nvPr/>
        </p:nvCxnSpPr>
        <p:spPr>
          <a:xfrm flipH="1">
            <a:off x="4139952" y="2924944"/>
            <a:ext cx="0" cy="216024"/>
          </a:xfrm>
          <a:prstGeom prst="line">
            <a:avLst/>
          </a:prstGeom>
          <a:ln>
            <a:solidFill>
              <a:srgbClr val="0B141F"/>
            </a:solidFill>
          </a:ln>
        </p:spPr>
        <p:style>
          <a:lnRef idx="2">
            <a:schemeClr val="accent1"/>
          </a:lnRef>
          <a:fillRef idx="0">
            <a:schemeClr val="accent1"/>
          </a:fillRef>
          <a:effectRef idx="1">
            <a:schemeClr val="accent1"/>
          </a:effectRef>
          <a:fontRef idx="minor">
            <a:schemeClr val="tx1"/>
          </a:fontRef>
        </p:style>
      </p:cxnSp>
      <p:cxnSp>
        <p:nvCxnSpPr>
          <p:cNvPr id="109" name="Straight Connector 108"/>
          <p:cNvCxnSpPr/>
          <p:nvPr/>
        </p:nvCxnSpPr>
        <p:spPr>
          <a:xfrm flipH="1">
            <a:off x="1403648" y="2924944"/>
            <a:ext cx="0" cy="216024"/>
          </a:xfrm>
          <a:prstGeom prst="line">
            <a:avLst/>
          </a:prstGeom>
          <a:ln>
            <a:solidFill>
              <a:srgbClr val="0B141F"/>
            </a:solidFill>
          </a:ln>
        </p:spPr>
        <p:style>
          <a:lnRef idx="2">
            <a:schemeClr val="accent1"/>
          </a:lnRef>
          <a:fillRef idx="0">
            <a:schemeClr val="accent1"/>
          </a:fillRef>
          <a:effectRef idx="1">
            <a:schemeClr val="accent1"/>
          </a:effectRef>
          <a:fontRef idx="minor">
            <a:schemeClr val="tx1"/>
          </a:fontRef>
        </p:style>
      </p:cxnSp>
      <p:sp>
        <p:nvSpPr>
          <p:cNvPr id="115" name="TextBox 114"/>
          <p:cNvSpPr txBox="1"/>
          <p:nvPr/>
        </p:nvSpPr>
        <p:spPr>
          <a:xfrm>
            <a:off x="1187624" y="1556792"/>
            <a:ext cx="360040" cy="369332"/>
          </a:xfrm>
          <a:prstGeom prst="rect">
            <a:avLst/>
          </a:prstGeom>
          <a:noFill/>
        </p:spPr>
        <p:txBody>
          <a:bodyPr wrap="square" rtlCol="0">
            <a:spAutoFit/>
          </a:bodyPr>
          <a:lstStyle/>
          <a:p>
            <a:r>
              <a:rPr lang="en-GB" dirty="0"/>
              <a:t>A</a:t>
            </a:r>
          </a:p>
        </p:txBody>
      </p:sp>
      <p:sp>
        <p:nvSpPr>
          <p:cNvPr id="116" name="TextBox 115"/>
          <p:cNvSpPr txBox="1"/>
          <p:nvPr/>
        </p:nvSpPr>
        <p:spPr>
          <a:xfrm>
            <a:off x="2195736" y="1556792"/>
            <a:ext cx="360040" cy="369332"/>
          </a:xfrm>
          <a:prstGeom prst="rect">
            <a:avLst/>
          </a:prstGeom>
          <a:noFill/>
        </p:spPr>
        <p:txBody>
          <a:bodyPr wrap="square" rtlCol="0">
            <a:spAutoFit/>
          </a:bodyPr>
          <a:lstStyle/>
          <a:p>
            <a:r>
              <a:rPr lang="en-GB" dirty="0"/>
              <a:t>B</a:t>
            </a:r>
          </a:p>
        </p:txBody>
      </p:sp>
      <p:sp>
        <p:nvSpPr>
          <p:cNvPr id="117" name="TextBox 116"/>
          <p:cNvSpPr txBox="1"/>
          <p:nvPr/>
        </p:nvSpPr>
        <p:spPr>
          <a:xfrm>
            <a:off x="2843808" y="1556792"/>
            <a:ext cx="360040" cy="369332"/>
          </a:xfrm>
          <a:prstGeom prst="rect">
            <a:avLst/>
          </a:prstGeom>
          <a:noFill/>
        </p:spPr>
        <p:txBody>
          <a:bodyPr wrap="square" rtlCol="0">
            <a:spAutoFit/>
          </a:bodyPr>
          <a:lstStyle/>
          <a:p>
            <a:r>
              <a:rPr lang="en-GB" dirty="0"/>
              <a:t>C</a:t>
            </a:r>
          </a:p>
        </p:txBody>
      </p:sp>
      <p:sp>
        <p:nvSpPr>
          <p:cNvPr id="118" name="TextBox 117"/>
          <p:cNvSpPr txBox="1"/>
          <p:nvPr/>
        </p:nvSpPr>
        <p:spPr>
          <a:xfrm>
            <a:off x="3779912" y="1556792"/>
            <a:ext cx="360040" cy="369332"/>
          </a:xfrm>
          <a:prstGeom prst="rect">
            <a:avLst/>
          </a:prstGeom>
          <a:noFill/>
        </p:spPr>
        <p:txBody>
          <a:bodyPr wrap="square" rtlCol="0">
            <a:spAutoFit/>
          </a:bodyPr>
          <a:lstStyle/>
          <a:p>
            <a:r>
              <a:rPr lang="en-GB" dirty="0"/>
              <a:t>D</a:t>
            </a:r>
          </a:p>
        </p:txBody>
      </p:sp>
      <p:sp>
        <p:nvSpPr>
          <p:cNvPr id="119" name="TextBox 118"/>
          <p:cNvSpPr txBox="1"/>
          <p:nvPr/>
        </p:nvSpPr>
        <p:spPr>
          <a:xfrm>
            <a:off x="1475656" y="2420888"/>
            <a:ext cx="576064" cy="369332"/>
          </a:xfrm>
          <a:prstGeom prst="rect">
            <a:avLst/>
          </a:prstGeom>
          <a:noFill/>
        </p:spPr>
        <p:txBody>
          <a:bodyPr wrap="square" rtlCol="0">
            <a:spAutoFit/>
          </a:bodyPr>
          <a:lstStyle/>
          <a:p>
            <a:r>
              <a:rPr lang="en-GB" dirty="0"/>
              <a:t>E</a:t>
            </a:r>
          </a:p>
        </p:txBody>
      </p:sp>
      <p:sp>
        <p:nvSpPr>
          <p:cNvPr id="120" name="TextBox 119"/>
          <p:cNvSpPr txBox="1"/>
          <p:nvPr/>
        </p:nvSpPr>
        <p:spPr>
          <a:xfrm>
            <a:off x="3779912" y="2411596"/>
            <a:ext cx="504056" cy="369332"/>
          </a:xfrm>
          <a:prstGeom prst="rect">
            <a:avLst/>
          </a:prstGeom>
          <a:noFill/>
        </p:spPr>
        <p:txBody>
          <a:bodyPr wrap="square" rtlCol="0">
            <a:spAutoFit/>
          </a:bodyPr>
          <a:lstStyle/>
          <a:p>
            <a:r>
              <a:rPr lang="en-GB" dirty="0"/>
              <a:t>F</a:t>
            </a:r>
          </a:p>
        </p:txBody>
      </p:sp>
      <p:sp>
        <p:nvSpPr>
          <p:cNvPr id="121" name="TextBox 120"/>
          <p:cNvSpPr txBox="1"/>
          <p:nvPr/>
        </p:nvSpPr>
        <p:spPr>
          <a:xfrm>
            <a:off x="1187624" y="3356992"/>
            <a:ext cx="576064" cy="369332"/>
          </a:xfrm>
          <a:prstGeom prst="rect">
            <a:avLst/>
          </a:prstGeom>
          <a:noFill/>
        </p:spPr>
        <p:txBody>
          <a:bodyPr wrap="square" rtlCol="0">
            <a:spAutoFit/>
          </a:bodyPr>
          <a:lstStyle/>
          <a:p>
            <a:r>
              <a:rPr lang="en-GB" dirty="0"/>
              <a:t>G</a:t>
            </a:r>
          </a:p>
        </p:txBody>
      </p:sp>
      <p:sp>
        <p:nvSpPr>
          <p:cNvPr id="122" name="TextBox 121"/>
          <p:cNvSpPr txBox="1"/>
          <p:nvPr/>
        </p:nvSpPr>
        <p:spPr>
          <a:xfrm>
            <a:off x="1979712" y="3356992"/>
            <a:ext cx="576064" cy="369332"/>
          </a:xfrm>
          <a:prstGeom prst="rect">
            <a:avLst/>
          </a:prstGeom>
          <a:noFill/>
        </p:spPr>
        <p:txBody>
          <a:bodyPr wrap="square" rtlCol="0">
            <a:spAutoFit/>
          </a:bodyPr>
          <a:lstStyle/>
          <a:p>
            <a:r>
              <a:rPr lang="en-GB" dirty="0"/>
              <a:t>H</a:t>
            </a:r>
          </a:p>
        </p:txBody>
      </p:sp>
      <p:sp>
        <p:nvSpPr>
          <p:cNvPr id="123" name="TextBox 122"/>
          <p:cNvSpPr txBox="1"/>
          <p:nvPr/>
        </p:nvSpPr>
        <p:spPr>
          <a:xfrm>
            <a:off x="3203848" y="3356992"/>
            <a:ext cx="576064" cy="369332"/>
          </a:xfrm>
          <a:prstGeom prst="rect">
            <a:avLst/>
          </a:prstGeom>
          <a:noFill/>
        </p:spPr>
        <p:txBody>
          <a:bodyPr wrap="square" rtlCol="0">
            <a:spAutoFit/>
          </a:bodyPr>
          <a:lstStyle/>
          <a:p>
            <a:r>
              <a:rPr lang="en-GB" dirty="0"/>
              <a:t>I</a:t>
            </a:r>
          </a:p>
        </p:txBody>
      </p:sp>
      <p:sp>
        <p:nvSpPr>
          <p:cNvPr id="124" name="TextBox 123"/>
          <p:cNvSpPr txBox="1"/>
          <p:nvPr/>
        </p:nvSpPr>
        <p:spPr>
          <a:xfrm>
            <a:off x="4067944" y="3356992"/>
            <a:ext cx="576064" cy="369332"/>
          </a:xfrm>
          <a:prstGeom prst="rect">
            <a:avLst/>
          </a:prstGeom>
          <a:noFill/>
        </p:spPr>
        <p:txBody>
          <a:bodyPr wrap="square" rtlCol="0">
            <a:spAutoFit/>
          </a:bodyPr>
          <a:lstStyle/>
          <a:p>
            <a:r>
              <a:rPr lang="en-GB" dirty="0"/>
              <a:t>J</a:t>
            </a:r>
          </a:p>
        </p:txBody>
      </p:sp>
    </p:spTree>
    <p:extLst>
      <p:ext uri="{BB962C8B-B14F-4D97-AF65-F5344CB8AC3E}">
        <p14:creationId xmlns:p14="http://schemas.microsoft.com/office/powerpoint/2010/main" val="1487359144"/>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Genetics part 3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p:cNvSpPr txBox="1"/>
          <p:nvPr/>
        </p:nvSpPr>
        <p:spPr>
          <a:xfrm>
            <a:off x="179512" y="692696"/>
            <a:ext cx="8640960" cy="5909310"/>
          </a:xfrm>
          <a:prstGeom prst="rect">
            <a:avLst/>
          </a:prstGeom>
          <a:noFill/>
        </p:spPr>
        <p:txBody>
          <a:bodyPr wrap="square" rtlCol="0">
            <a:spAutoFit/>
          </a:bodyPr>
          <a:lstStyle/>
          <a:p>
            <a:r>
              <a:rPr lang="en-GB" dirty="0"/>
              <a:t>11. The flower colour for pea plants is controlled by a single gene. Red flowers are</a:t>
            </a:r>
          </a:p>
          <a:p>
            <a:r>
              <a:rPr lang="en-GB" dirty="0"/>
              <a:t>       dominant to white flowers. A homozygous dominant plant and a heterozygous plant   are crossed to produce offspring.</a:t>
            </a:r>
          </a:p>
          <a:p>
            <a:pPr marL="342900" indent="-342900">
              <a:buAutoNum type="alphaLcParenR"/>
            </a:pPr>
            <a:r>
              <a:rPr lang="en-GB" dirty="0"/>
              <a:t>What is the phenotype of the homozygous dominant plant?</a:t>
            </a:r>
          </a:p>
          <a:p>
            <a:pPr marL="342900" indent="-342900"/>
            <a:endParaRPr lang="en-GB" dirty="0"/>
          </a:p>
          <a:p>
            <a:r>
              <a:rPr lang="en-GB" dirty="0"/>
              <a:t>b) Draw a genetic diagram to show all the possible arrangements of alleles in the offspring.</a:t>
            </a:r>
          </a:p>
          <a:p>
            <a:endParaRPr lang="en-GB" dirty="0"/>
          </a:p>
          <a:p>
            <a:r>
              <a:rPr lang="en-GB" dirty="0"/>
              <a:t>c) What is the chance of producing homozygous dominant red flowering plants?</a:t>
            </a:r>
          </a:p>
          <a:p>
            <a:endParaRPr lang="en-GB" dirty="0"/>
          </a:p>
          <a:p>
            <a:r>
              <a:rPr lang="en-GB" b="1" u="sng" dirty="0"/>
              <a:t>Biology only</a:t>
            </a:r>
          </a:p>
          <a:p>
            <a:r>
              <a:rPr lang="en-GB" dirty="0"/>
              <a:t>12. What were the three conclusions Mendel proposed after his work on the inheritance in peas?</a:t>
            </a:r>
          </a:p>
          <a:p>
            <a:endParaRPr lang="en-GB" sz="1200" dirty="0"/>
          </a:p>
          <a:p>
            <a:r>
              <a:rPr lang="en-GB" dirty="0"/>
              <a:t>13. What made it hard for scientists at the time to understand Mendel’s ideas?</a:t>
            </a:r>
          </a:p>
          <a:p>
            <a:endParaRPr lang="en-GB" sz="1200" dirty="0"/>
          </a:p>
          <a:p>
            <a:pPr marL="342900" indent="-342900"/>
            <a:r>
              <a:rPr lang="en-GB" dirty="0"/>
              <a:t>14. How many alleles exist for inheritance of blood group?</a:t>
            </a:r>
          </a:p>
          <a:p>
            <a:pPr marL="342900" indent="-342900">
              <a:buAutoNum type="arabicPeriod" startAt="15"/>
            </a:pPr>
            <a:endParaRPr lang="en-GB" sz="1200" dirty="0"/>
          </a:p>
          <a:p>
            <a:pPr marL="342900" indent="-342900">
              <a:buAutoNum type="arabicPeriod" startAt="15"/>
            </a:pPr>
            <a:r>
              <a:rPr lang="en-GB" dirty="0"/>
              <a:t>What is meant by co-dominance?</a:t>
            </a:r>
          </a:p>
          <a:p>
            <a:pPr marL="342900" indent="-342900"/>
            <a:endParaRPr lang="en-GB" dirty="0"/>
          </a:p>
          <a:p>
            <a:pPr marL="342900" indent="-342900"/>
            <a:r>
              <a:rPr lang="en-GB" dirty="0"/>
              <a:t>16. If someone has a blood group of A, what alleles do they possess?</a:t>
            </a:r>
          </a:p>
          <a:p>
            <a:endParaRPr lang="en-GB" dirty="0"/>
          </a:p>
          <a:p>
            <a:endParaRPr lang="en-GB" dirty="0"/>
          </a:p>
        </p:txBody>
      </p:sp>
    </p:spTree>
    <p:extLst>
      <p:ext uri="{BB962C8B-B14F-4D97-AF65-F5344CB8AC3E}">
        <p14:creationId xmlns:p14="http://schemas.microsoft.com/office/powerpoint/2010/main" val="1487359144"/>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Genetics part 3 – </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QuestionIT (biology</a:t>
            </a:r>
            <a:r>
              <a:rPr kumimoji="0" lang="en-US" sz="2400" b="1" i="0" u="none" strike="noStrike" kern="1200" cap="none" spc="0" normalizeH="0" noProof="0" dirty="0">
                <a:ln>
                  <a:noFill/>
                </a:ln>
                <a:solidFill>
                  <a:schemeClr val="tx1"/>
                </a:solidFill>
                <a:effectLst/>
                <a:uLnTx/>
                <a:uFillTx/>
                <a:latin typeface="Calibri"/>
                <a:ea typeface=""/>
                <a:cs typeface="News Gothic MT"/>
              </a:rPr>
              <a:t> only)</a:t>
            </a:r>
            <a:endParaRPr kumimoji="0" lang="en-US" sz="2400" b="1" i="0" u="none" strike="noStrike" kern="1200" cap="none" spc="0" normalizeH="0" baseline="0" noProof="0" dirty="0">
              <a:ln>
                <a:noFill/>
              </a:ln>
              <a:solidFill>
                <a:schemeClr val="tx1"/>
              </a:solidFill>
              <a:effectLst/>
              <a:uLnTx/>
              <a:uFillTx/>
              <a:latin typeface="Calibri"/>
              <a:ea typeface=""/>
              <a:cs typeface="News Gothic MT"/>
            </a:endParaRP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p:cNvSpPr txBox="1"/>
          <p:nvPr/>
        </p:nvSpPr>
        <p:spPr>
          <a:xfrm>
            <a:off x="179512" y="692696"/>
            <a:ext cx="8640960" cy="646331"/>
          </a:xfrm>
          <a:prstGeom prst="rect">
            <a:avLst/>
          </a:prstGeom>
          <a:noFill/>
        </p:spPr>
        <p:txBody>
          <a:bodyPr wrap="square" rtlCol="0">
            <a:spAutoFit/>
          </a:bodyPr>
          <a:lstStyle/>
          <a:p>
            <a:endParaRPr lang="en-GB" dirty="0"/>
          </a:p>
          <a:p>
            <a:endParaRPr lang="en-GB" dirty="0"/>
          </a:p>
        </p:txBody>
      </p:sp>
      <p:sp>
        <p:nvSpPr>
          <p:cNvPr id="6" name="Rectangle 5"/>
          <p:cNvSpPr/>
          <p:nvPr/>
        </p:nvSpPr>
        <p:spPr>
          <a:xfrm>
            <a:off x="323528" y="836712"/>
            <a:ext cx="8568952" cy="1877437"/>
          </a:xfrm>
          <a:prstGeom prst="rect">
            <a:avLst/>
          </a:prstGeom>
        </p:spPr>
        <p:txBody>
          <a:bodyPr wrap="square">
            <a:spAutoFit/>
          </a:bodyPr>
          <a:lstStyle/>
          <a:p>
            <a:pPr marL="342900" indent="-342900">
              <a:buAutoNum type="arabicPeriod" startAt="17"/>
            </a:pPr>
            <a:r>
              <a:rPr lang="en-GB" sz="2000" dirty="0"/>
              <a:t>A woman with the genotype X</a:t>
            </a:r>
            <a:r>
              <a:rPr lang="en-GB" sz="2000" baseline="30000" dirty="0"/>
              <a:t>N</a:t>
            </a:r>
            <a:r>
              <a:rPr lang="en-GB" sz="2000" dirty="0"/>
              <a:t> X</a:t>
            </a:r>
            <a:r>
              <a:rPr lang="en-GB" sz="2000" baseline="30000" dirty="0"/>
              <a:t>N  </a:t>
            </a:r>
            <a:r>
              <a:rPr lang="en-GB" sz="2000" dirty="0"/>
              <a:t>for colour blindness (where N = the allele for normal vision) can be described as:</a:t>
            </a:r>
          </a:p>
          <a:p>
            <a:pPr marL="342900" indent="-342900">
              <a:buAutoNum type="arabicPeriod" startAt="17"/>
            </a:pPr>
            <a:endParaRPr lang="en-GB" sz="2000" dirty="0"/>
          </a:p>
          <a:p>
            <a:pPr marL="342900" indent="-342900"/>
            <a:r>
              <a:rPr lang="en-GB" sz="2000" dirty="0"/>
              <a:t>	</a:t>
            </a:r>
            <a:r>
              <a:rPr lang="en-GB" sz="2000" i="1" u="sng" dirty="0"/>
              <a:t>Tick all word/s that apply .</a:t>
            </a:r>
          </a:p>
          <a:p>
            <a:pPr marL="342900" indent="-342900"/>
            <a:endParaRPr lang="en-GB" i="1" u="sng" dirty="0"/>
          </a:p>
          <a:p>
            <a:pPr marL="342900" indent="-342900"/>
            <a:endParaRPr lang="en-GB" dirty="0"/>
          </a:p>
        </p:txBody>
      </p:sp>
      <p:graphicFrame>
        <p:nvGraphicFramePr>
          <p:cNvPr id="7" name="Table 6"/>
          <p:cNvGraphicFramePr>
            <a:graphicFrameLocks noGrp="1"/>
          </p:cNvGraphicFramePr>
          <p:nvPr/>
        </p:nvGraphicFramePr>
        <p:xfrm>
          <a:off x="395536" y="2580888"/>
          <a:ext cx="8496944" cy="1280160"/>
        </p:xfrm>
        <a:graphic>
          <a:graphicData uri="http://schemas.openxmlformats.org/drawingml/2006/table">
            <a:tbl>
              <a:tblPr firstRow="1" bandRow="1">
                <a:tableStyleId>{5C22544A-7EE6-4342-B048-85BDC9FD1C3A}</a:tableStyleId>
              </a:tblPr>
              <a:tblGrid>
                <a:gridCol w="2427698">
                  <a:extLst>
                    <a:ext uri="{9D8B030D-6E8A-4147-A177-3AD203B41FA5}">
                      <a16:colId xmlns:a16="http://schemas.microsoft.com/office/drawing/2014/main" val="20000"/>
                    </a:ext>
                  </a:extLst>
                </a:gridCol>
                <a:gridCol w="499820">
                  <a:extLst>
                    <a:ext uri="{9D8B030D-6E8A-4147-A177-3AD203B41FA5}">
                      <a16:colId xmlns:a16="http://schemas.microsoft.com/office/drawing/2014/main" val="20001"/>
                    </a:ext>
                  </a:extLst>
                </a:gridCol>
                <a:gridCol w="2213490">
                  <a:extLst>
                    <a:ext uri="{9D8B030D-6E8A-4147-A177-3AD203B41FA5}">
                      <a16:colId xmlns:a16="http://schemas.microsoft.com/office/drawing/2014/main" val="20002"/>
                    </a:ext>
                  </a:extLst>
                </a:gridCol>
                <a:gridCol w="571223">
                  <a:extLst>
                    <a:ext uri="{9D8B030D-6E8A-4147-A177-3AD203B41FA5}">
                      <a16:colId xmlns:a16="http://schemas.microsoft.com/office/drawing/2014/main" val="20003"/>
                    </a:ext>
                  </a:extLst>
                </a:gridCol>
                <a:gridCol w="2213490">
                  <a:extLst>
                    <a:ext uri="{9D8B030D-6E8A-4147-A177-3AD203B41FA5}">
                      <a16:colId xmlns:a16="http://schemas.microsoft.com/office/drawing/2014/main" val="20004"/>
                    </a:ext>
                  </a:extLst>
                </a:gridCol>
                <a:gridCol w="571223">
                  <a:extLst>
                    <a:ext uri="{9D8B030D-6E8A-4147-A177-3AD203B41FA5}">
                      <a16:colId xmlns:a16="http://schemas.microsoft.com/office/drawing/2014/main" val="20005"/>
                    </a:ext>
                  </a:extLst>
                </a:gridCol>
              </a:tblGrid>
              <a:tr h="288032">
                <a:tc>
                  <a:txBody>
                    <a:bodyPr/>
                    <a:lstStyle/>
                    <a:p>
                      <a:pPr algn="ctr"/>
                      <a:r>
                        <a:rPr lang="en-GB" sz="1800" b="1" dirty="0">
                          <a:solidFill>
                            <a:schemeClr val="tx1"/>
                          </a:solidFill>
                        </a:rPr>
                        <a:t>Colour blind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dirty="0">
                          <a:solidFill>
                            <a:schemeClr val="tx1"/>
                          </a:solidFill>
                        </a:rPr>
                        <a:t>Normal vision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dirty="0">
                          <a:solidFill>
                            <a:schemeClr val="tx1"/>
                          </a:solidFill>
                        </a:rPr>
                        <a:t>Carrier</a:t>
                      </a:r>
                    </a:p>
                    <a:p>
                      <a:pPr algn="ctr"/>
                      <a:endParaRPr lang="en-GB" sz="18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504056">
                <a:tc>
                  <a:txBody>
                    <a:bodyPr/>
                    <a:lstStyle/>
                    <a:p>
                      <a:pPr algn="ctr"/>
                      <a:r>
                        <a:rPr lang="en-GB" sz="1800" b="1" dirty="0"/>
                        <a:t>Homozygous dominant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endParaRPr lang="en-GB" sz="1800" b="1" dirty="0">
                        <a:solidFill>
                          <a:srgbClr val="00B050"/>
                        </a:solidFill>
                      </a:endParaRPr>
                    </a:p>
                    <a:p>
                      <a:pPr algn="ctr"/>
                      <a:endParaRPr lang="en-GB"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dirty="0"/>
                        <a:t>Heterozygous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dirty="0"/>
                        <a:t>Homozygous recessive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487359144"/>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88024" y="442248"/>
            <a:ext cx="4392488" cy="4786952"/>
          </a:xfrm>
          <a:prstGeom prst="rect">
            <a:avLst/>
          </a:prstGeom>
        </p:spPr>
      </p:pic>
      <p:sp>
        <p:nvSpPr>
          <p:cNvPr id="7" name="TextBox 6"/>
          <p:cNvSpPr txBox="1"/>
          <p:nvPr/>
        </p:nvSpPr>
        <p:spPr>
          <a:xfrm>
            <a:off x="0" y="836712"/>
            <a:ext cx="6372200" cy="5632311"/>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sz="4000" b="1" dirty="0">
              <a:solidFill>
                <a:schemeClr val="bg1">
                  <a:lumMod val="50000"/>
                </a:schemeClr>
              </a:solidFill>
            </a:endParaRPr>
          </a:p>
          <a:p>
            <a:r>
              <a:rPr lang="en-GB" sz="4400" b="1" dirty="0">
                <a:solidFill>
                  <a:schemeClr val="bg1">
                    <a:lumMod val="50000"/>
                  </a:schemeClr>
                </a:solidFill>
              </a:rPr>
              <a:t>Genetics</a:t>
            </a:r>
          </a:p>
          <a:p>
            <a:r>
              <a:rPr lang="en-GB" sz="4400" b="1" dirty="0">
                <a:solidFill>
                  <a:schemeClr val="tx1">
                    <a:lumMod val="50000"/>
                    <a:lumOff val="50000"/>
                  </a:schemeClr>
                </a:solidFill>
              </a:rPr>
              <a:t>Part 3</a:t>
            </a:r>
          </a:p>
          <a:p>
            <a:pPr marL="685800" lvl="1" indent="-342900">
              <a:buFont typeface="Arial" charset="0"/>
              <a:buChar char="•"/>
            </a:pPr>
            <a:r>
              <a:rPr lang="en-US" sz="3200" b="1" dirty="0">
                <a:solidFill>
                  <a:schemeClr val="bg1">
                    <a:lumMod val="50000"/>
                  </a:schemeClr>
                </a:solidFill>
              </a:rPr>
              <a:t>The work of Mendel (biology)</a:t>
            </a:r>
          </a:p>
          <a:p>
            <a:pPr marL="685800" lvl="1" indent="-342900">
              <a:buFont typeface="Arial" charset="0"/>
              <a:buChar char="•"/>
            </a:pPr>
            <a:r>
              <a:rPr lang="en-US" sz="3200" b="1" dirty="0">
                <a:solidFill>
                  <a:schemeClr val="bg1">
                    <a:lumMod val="50000"/>
                  </a:schemeClr>
                </a:solidFill>
              </a:rPr>
              <a:t>Genetic inheritance</a:t>
            </a:r>
          </a:p>
          <a:p>
            <a:pPr marL="685800" lvl="1" indent="-342900">
              <a:buFont typeface="Arial" charset="0"/>
              <a:buChar char="•"/>
            </a:pPr>
            <a:r>
              <a:rPr lang="en-US" sz="3200" b="1" dirty="0">
                <a:solidFill>
                  <a:schemeClr val="bg1">
                    <a:lumMod val="50000"/>
                  </a:schemeClr>
                </a:solidFill>
              </a:rPr>
              <a:t>Sex determination</a:t>
            </a:r>
          </a:p>
          <a:p>
            <a:pPr marL="685800" lvl="1" indent="-342900">
              <a:buFont typeface="Arial" charset="0"/>
              <a:buChar char="•"/>
            </a:pPr>
            <a:r>
              <a:rPr lang="en-US" sz="3200" b="1" dirty="0">
                <a:solidFill>
                  <a:schemeClr val="bg1">
                    <a:lumMod val="50000"/>
                  </a:schemeClr>
                </a:solidFill>
              </a:rPr>
              <a:t>ABO blood group inheritance</a:t>
            </a:r>
          </a:p>
          <a:p>
            <a:pPr>
              <a:buFont typeface="Arial" pitchFamily="34" charset="0"/>
              <a:buChar char="•"/>
            </a:pPr>
            <a:endParaRPr lang="en-GB" sz="3200" b="1" dirty="0">
              <a:solidFill>
                <a:schemeClr val="bg1">
                  <a:lumMod val="50000"/>
                </a:schemeClr>
              </a:solidFill>
            </a:endParaRPr>
          </a:p>
        </p:txBody>
      </p:sp>
    </p:spTree>
    <p:extLst>
      <p:ext uri="{BB962C8B-B14F-4D97-AF65-F5344CB8AC3E}">
        <p14:creationId xmlns:p14="http://schemas.microsoft.com/office/powerpoint/2010/main" val="1921545672"/>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Genetics part 3 – </a:t>
            </a:r>
            <a:r>
              <a:rPr lang="en-US" sz="2400" b="1" kern="1200" dirty="0">
                <a:solidFill>
                  <a:schemeClr val="tx1"/>
                </a:solidFill>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TextBox 5"/>
          <p:cNvSpPr txBox="1"/>
          <p:nvPr/>
        </p:nvSpPr>
        <p:spPr>
          <a:xfrm>
            <a:off x="179512" y="671691"/>
            <a:ext cx="8712968" cy="6740307"/>
          </a:xfrm>
          <a:prstGeom prst="rect">
            <a:avLst/>
          </a:prstGeom>
          <a:noFill/>
        </p:spPr>
        <p:txBody>
          <a:bodyPr wrap="square" rtlCol="0">
            <a:spAutoFit/>
          </a:bodyPr>
          <a:lstStyle/>
          <a:p>
            <a:pPr marL="342900" indent="-342900">
              <a:buAutoNum type="arabicPeriod"/>
            </a:pPr>
            <a:r>
              <a:rPr lang="en-GB" dirty="0"/>
              <a:t>Complete the sentences below using one of the following words:	</a:t>
            </a:r>
          </a:p>
          <a:p>
            <a:pPr marL="342900" indent="-342900" algn="ctr"/>
            <a:r>
              <a:rPr lang="en-GB" dirty="0"/>
              <a:t>	</a:t>
            </a:r>
            <a:r>
              <a:rPr lang="en-GB" i="1" dirty="0"/>
              <a:t>     genotype     phenotype     homozygous      gamete     chromosome	</a:t>
            </a:r>
          </a:p>
          <a:p>
            <a:pPr marL="342900" indent="-342900"/>
            <a:r>
              <a:rPr lang="en-GB" dirty="0"/>
              <a:t>	The same alleles for a particular characteristic are described as </a:t>
            </a:r>
            <a:r>
              <a:rPr lang="en-GB" b="1" i="1" dirty="0">
                <a:solidFill>
                  <a:srgbClr val="00B050"/>
                </a:solidFill>
              </a:rPr>
              <a:t>homozygous</a:t>
            </a:r>
            <a:endParaRPr lang="en-GB" dirty="0"/>
          </a:p>
          <a:p>
            <a:pPr marL="342900" indent="-342900"/>
            <a:r>
              <a:rPr lang="en-GB" dirty="0"/>
              <a:t>	Mice fur can be described by its colour. This is known as the </a:t>
            </a:r>
            <a:r>
              <a:rPr lang="en-GB" b="1" i="1" dirty="0">
                <a:solidFill>
                  <a:srgbClr val="00B050"/>
                </a:solidFill>
              </a:rPr>
              <a:t>phenotype</a:t>
            </a:r>
          </a:p>
          <a:p>
            <a:pPr marL="342900" indent="-342900"/>
            <a:r>
              <a:rPr lang="en-GB" dirty="0"/>
              <a:t>	The alleles for a particular characteristic determine its </a:t>
            </a:r>
            <a:r>
              <a:rPr lang="en-GB" b="1" i="1" dirty="0">
                <a:solidFill>
                  <a:srgbClr val="00B050"/>
                </a:solidFill>
              </a:rPr>
              <a:t>genotype</a:t>
            </a:r>
            <a:endParaRPr lang="en-GB" dirty="0"/>
          </a:p>
          <a:p>
            <a:pPr marL="342900" indent="-342900"/>
            <a:r>
              <a:rPr lang="en-GB" dirty="0"/>
              <a:t>	The pollen of a rose plant can also be described as a male </a:t>
            </a:r>
            <a:r>
              <a:rPr lang="en-GB" b="1" i="1" dirty="0">
                <a:solidFill>
                  <a:srgbClr val="00B050"/>
                </a:solidFill>
              </a:rPr>
              <a:t>gamete</a:t>
            </a:r>
          </a:p>
          <a:p>
            <a:pPr marL="342900" indent="-342900"/>
            <a:endParaRPr lang="en-GB" b="1" i="1" dirty="0">
              <a:solidFill>
                <a:srgbClr val="00B050"/>
              </a:solidFill>
            </a:endParaRPr>
          </a:p>
          <a:p>
            <a:pPr marL="342900" indent="-342900"/>
            <a:r>
              <a:rPr lang="en-GB" dirty="0"/>
              <a:t>2. What are the different forms of a gene called ?</a:t>
            </a:r>
          </a:p>
          <a:p>
            <a:pPr marL="342900" indent="-342900"/>
            <a:r>
              <a:rPr lang="en-GB" dirty="0"/>
              <a:t>	 </a:t>
            </a:r>
            <a:r>
              <a:rPr lang="en-GB" b="1" i="1" dirty="0">
                <a:solidFill>
                  <a:srgbClr val="00B050"/>
                </a:solidFill>
              </a:rPr>
              <a:t>Alleles</a:t>
            </a:r>
          </a:p>
          <a:p>
            <a:pPr marL="342900" indent="-342900"/>
            <a:r>
              <a:rPr lang="en-GB" dirty="0"/>
              <a:t>3. Why is it easy to describe an organisms phenotype for a particular characteristic but very</a:t>
            </a:r>
          </a:p>
          <a:p>
            <a:pPr marL="342900" indent="-342900"/>
            <a:r>
              <a:rPr lang="en-GB" dirty="0"/>
              <a:t>    difficult to state the genotype? </a:t>
            </a:r>
          </a:p>
          <a:p>
            <a:pPr marL="342900" indent="-342900"/>
            <a:r>
              <a:rPr lang="en-GB" dirty="0"/>
              <a:t>	</a:t>
            </a:r>
            <a:r>
              <a:rPr lang="en-GB" b="1" i="1" dirty="0">
                <a:solidFill>
                  <a:srgbClr val="00B050"/>
                </a:solidFill>
              </a:rPr>
              <a:t>Most characteristics are a result of multiple genes interacting .</a:t>
            </a:r>
          </a:p>
          <a:p>
            <a:pPr marL="342900" indent="-342900"/>
            <a:r>
              <a:rPr lang="en-GB" dirty="0"/>
              <a:t>4. List the alternative ways of describing the following outcome of a genetic cross: </a:t>
            </a:r>
          </a:p>
          <a:p>
            <a:pPr marL="342900" indent="-342900" algn="ctr"/>
            <a:r>
              <a:rPr lang="en-GB" dirty="0"/>
              <a:t> 	</a:t>
            </a:r>
          </a:p>
          <a:p>
            <a:pPr marL="342900" indent="-342900" algn="ctr"/>
            <a:r>
              <a:rPr lang="en-GB" b="1" i="1" dirty="0"/>
              <a:t>3 in every 4 crosses will have black fur.</a:t>
            </a:r>
          </a:p>
          <a:p>
            <a:pPr marL="342900" indent="-342900"/>
            <a:r>
              <a:rPr lang="en-GB" b="1" i="1" dirty="0">
                <a:solidFill>
                  <a:srgbClr val="00B050"/>
                </a:solidFill>
              </a:rPr>
              <a:t>	75%  0.75  3/4</a:t>
            </a:r>
          </a:p>
          <a:p>
            <a:pPr marL="342900" indent="-342900"/>
            <a:r>
              <a:rPr lang="en-GB" dirty="0"/>
              <a:t>5. If two heterozygous tall plants were crossed 75 times, what proportion of the offspring  </a:t>
            </a:r>
          </a:p>
          <a:p>
            <a:pPr marL="342900" indent="-342900"/>
            <a:r>
              <a:rPr lang="en-GB" dirty="0"/>
              <a:t>     would you expect to be short? </a:t>
            </a:r>
          </a:p>
          <a:p>
            <a:pPr marL="342900" indent="-342900"/>
            <a:r>
              <a:rPr lang="en-GB" b="1" i="1" dirty="0">
                <a:solidFill>
                  <a:srgbClr val="00B050"/>
                </a:solidFill>
              </a:rPr>
              <a:t>	25% or 19</a:t>
            </a:r>
          </a:p>
          <a:p>
            <a:pPr marL="342900" indent="-342900"/>
            <a:r>
              <a:rPr lang="en-GB" dirty="0"/>
              <a:t>	 </a:t>
            </a:r>
          </a:p>
          <a:p>
            <a:pPr marL="342900" indent="-342900"/>
            <a:r>
              <a:rPr lang="en-GB" dirty="0"/>
              <a:t>	</a:t>
            </a:r>
          </a:p>
          <a:p>
            <a:pPr marL="342900" indent="-342900"/>
            <a:r>
              <a:rPr lang="en-GB" dirty="0"/>
              <a:t>	</a:t>
            </a:r>
          </a:p>
          <a:p>
            <a:pPr marL="342900" indent="-342900"/>
            <a:endParaRPr lang="en-GB" dirty="0"/>
          </a:p>
          <a:p>
            <a:pPr marL="342900" indent="-342900"/>
            <a:r>
              <a:rPr lang="en-GB" dirty="0"/>
              <a:t>	</a:t>
            </a:r>
          </a:p>
        </p:txBody>
      </p:sp>
    </p:spTree>
    <p:extLst>
      <p:ext uri="{BB962C8B-B14F-4D97-AF65-F5344CB8AC3E}">
        <p14:creationId xmlns:p14="http://schemas.microsoft.com/office/powerpoint/2010/main" val="148735914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Genetics part 3 – </a:t>
            </a:r>
            <a:r>
              <a:rPr lang="en-US" sz="2400" b="1" dirty="0">
                <a:solidFill>
                  <a:schemeClr val="tx1"/>
                </a:solidFill>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p:cNvSpPr txBox="1"/>
          <p:nvPr/>
        </p:nvSpPr>
        <p:spPr>
          <a:xfrm>
            <a:off x="323528" y="908720"/>
            <a:ext cx="8352928" cy="2308324"/>
          </a:xfrm>
          <a:prstGeom prst="rect">
            <a:avLst/>
          </a:prstGeom>
          <a:noFill/>
        </p:spPr>
        <p:txBody>
          <a:bodyPr wrap="square" rtlCol="0">
            <a:spAutoFit/>
          </a:bodyPr>
          <a:lstStyle/>
          <a:p>
            <a:r>
              <a:rPr lang="en-GB" dirty="0"/>
              <a:t>   Look at the following picture of a persons chromosomes.</a:t>
            </a:r>
          </a:p>
          <a:p>
            <a:r>
              <a:rPr lang="en-GB" dirty="0"/>
              <a:t>6. How many chromosomes does this person have in a normal body cell?</a:t>
            </a:r>
          </a:p>
          <a:p>
            <a:r>
              <a:rPr lang="en-GB" dirty="0"/>
              <a:t>     </a:t>
            </a:r>
            <a:r>
              <a:rPr lang="en-GB" b="1" i="1" dirty="0">
                <a:solidFill>
                  <a:srgbClr val="00B050"/>
                </a:solidFill>
              </a:rPr>
              <a:t>23 pairs or 46</a:t>
            </a:r>
          </a:p>
          <a:p>
            <a:r>
              <a:rPr lang="en-GB" dirty="0"/>
              <a:t>7. What sex is the person and how do you know?</a:t>
            </a:r>
          </a:p>
          <a:p>
            <a:r>
              <a:rPr lang="en-GB" b="1" i="1" dirty="0">
                <a:solidFill>
                  <a:srgbClr val="00B050"/>
                </a:solidFill>
              </a:rPr>
              <a:t>      A male</a:t>
            </a:r>
          </a:p>
          <a:p>
            <a:r>
              <a:rPr lang="en-GB" b="1" i="1" dirty="0">
                <a:solidFill>
                  <a:srgbClr val="00B050"/>
                </a:solidFill>
              </a:rPr>
              <a:t>      Because the sex chromosomes are different (XY)</a:t>
            </a:r>
          </a:p>
          <a:p>
            <a:r>
              <a:rPr lang="en-GB" dirty="0"/>
              <a:t>	</a:t>
            </a:r>
          </a:p>
          <a:p>
            <a:endParaRPr lang="en-GB" dirty="0"/>
          </a:p>
        </p:txBody>
      </p:sp>
      <p:pic>
        <p:nvPicPr>
          <p:cNvPr id="87042" name="Picture 2"/>
          <p:cNvPicPr>
            <a:picLocks noChangeAspect="1" noChangeArrowheads="1"/>
          </p:cNvPicPr>
          <p:nvPr/>
        </p:nvPicPr>
        <p:blipFill>
          <a:blip r:embed="rId2" cstate="print"/>
          <a:srcRect/>
          <a:stretch>
            <a:fillRect/>
          </a:stretch>
        </p:blipFill>
        <p:spPr bwMode="auto">
          <a:xfrm>
            <a:off x="2555776" y="2780928"/>
            <a:ext cx="3744416" cy="3250500"/>
          </a:xfrm>
          <a:prstGeom prst="rect">
            <a:avLst/>
          </a:prstGeom>
          <a:noFill/>
          <a:ln w="9525">
            <a:noFill/>
            <a:miter lim="800000"/>
            <a:headEnd/>
            <a:tailEnd/>
          </a:ln>
        </p:spPr>
      </p:pic>
    </p:spTree>
    <p:extLst>
      <p:ext uri="{BB962C8B-B14F-4D97-AF65-F5344CB8AC3E}">
        <p14:creationId xmlns:p14="http://schemas.microsoft.com/office/powerpoint/2010/main" val="1487359144"/>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Genetics part 3 –</a:t>
            </a:r>
            <a:r>
              <a:rPr lang="en-US" sz="2400" b="1" dirty="0">
                <a:solidFill>
                  <a:schemeClr val="tx1"/>
                </a:solidFill>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p:cNvSpPr txBox="1"/>
          <p:nvPr/>
        </p:nvSpPr>
        <p:spPr>
          <a:xfrm>
            <a:off x="179512" y="692696"/>
            <a:ext cx="8749480" cy="9787295"/>
          </a:xfrm>
          <a:prstGeom prst="rect">
            <a:avLst/>
          </a:prstGeom>
          <a:noFill/>
        </p:spPr>
        <p:txBody>
          <a:bodyPr wrap="square" rtlCol="0">
            <a:spAutoFit/>
          </a:bodyPr>
          <a:lstStyle/>
          <a:p>
            <a:r>
              <a:rPr lang="en-GB" dirty="0"/>
              <a:t>8. Black fur is dominant to brown fur in mice. </a:t>
            </a:r>
          </a:p>
          <a:p>
            <a:r>
              <a:rPr lang="en-GB" dirty="0"/>
              <a:t>    Use B to represent black fur and b to represent brown fur.</a:t>
            </a:r>
          </a:p>
          <a:p>
            <a:r>
              <a:rPr lang="en-GB" dirty="0"/>
              <a:t>    a) Complete the Punnett square diagram to show the outcome of a genetic cross between</a:t>
            </a:r>
          </a:p>
          <a:p>
            <a:r>
              <a:rPr lang="en-GB" dirty="0"/>
              <a:t>         two heterozygous mice.</a:t>
            </a:r>
          </a:p>
          <a:p>
            <a:endParaRPr lang="en-GB" dirty="0"/>
          </a:p>
          <a:p>
            <a:endParaRPr lang="en-GB" dirty="0"/>
          </a:p>
          <a:p>
            <a:endParaRPr lang="en-GB" dirty="0"/>
          </a:p>
          <a:p>
            <a:endParaRPr lang="en-GB" dirty="0"/>
          </a:p>
          <a:p>
            <a:endParaRPr lang="en-GB" dirty="0"/>
          </a:p>
          <a:p>
            <a:r>
              <a:rPr lang="en-GB" dirty="0"/>
              <a:t>   b) What is the phenotype of the parent mice? </a:t>
            </a:r>
          </a:p>
          <a:p>
            <a:r>
              <a:rPr lang="en-GB" b="1" i="1" dirty="0">
                <a:solidFill>
                  <a:srgbClr val="00B050"/>
                </a:solidFill>
              </a:rPr>
              <a:t>	Black fur</a:t>
            </a:r>
          </a:p>
          <a:p>
            <a:r>
              <a:rPr lang="en-GB" dirty="0"/>
              <a:t>   c) What are the chances of a homozygous recessive mouse being born to two </a:t>
            </a:r>
          </a:p>
          <a:p>
            <a:r>
              <a:rPr lang="en-GB" dirty="0"/>
              <a:t>        heterozygous mice?</a:t>
            </a:r>
          </a:p>
          <a:p>
            <a:r>
              <a:rPr lang="en-GB" b="1" i="1" dirty="0">
                <a:solidFill>
                  <a:srgbClr val="00B050"/>
                </a:solidFill>
              </a:rPr>
              <a:t>	1 in 4  or 25% or 0.25 </a:t>
            </a:r>
          </a:p>
          <a:p>
            <a:r>
              <a:rPr lang="en-GB" dirty="0"/>
              <a:t>	</a:t>
            </a:r>
          </a:p>
          <a:p>
            <a:r>
              <a:rPr lang="en-GB" dirty="0"/>
              <a:t>9. What is meant by the term zygote?</a:t>
            </a:r>
          </a:p>
          <a:p>
            <a:r>
              <a:rPr lang="en-GB" b="1" i="1" dirty="0">
                <a:solidFill>
                  <a:srgbClr val="00B050"/>
                </a:solidFill>
              </a:rPr>
              <a:t>     	 A zygote is the single cell formed when the gametes fuse at fertilisation.</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r>
              <a:rPr lang="en-GB" dirty="0"/>
              <a:t>	</a:t>
            </a:r>
          </a:p>
          <a:p>
            <a:endParaRPr lang="en-GB" dirty="0"/>
          </a:p>
          <a:p>
            <a:endParaRPr lang="en-GB" dirty="0"/>
          </a:p>
          <a:p>
            <a:endParaRPr lang="en-GB" dirty="0"/>
          </a:p>
        </p:txBody>
      </p:sp>
      <p:graphicFrame>
        <p:nvGraphicFramePr>
          <p:cNvPr id="11" name="Table 10"/>
          <p:cNvGraphicFramePr>
            <a:graphicFrameLocks noGrp="1"/>
          </p:cNvGraphicFramePr>
          <p:nvPr>
            <p:extLst>
              <p:ext uri="{D42A27DB-BD31-4B8C-83A1-F6EECF244321}">
                <p14:modId xmlns:p14="http://schemas.microsoft.com/office/powerpoint/2010/main" val="267881847"/>
              </p:ext>
            </p:extLst>
          </p:nvPr>
        </p:nvGraphicFramePr>
        <p:xfrm>
          <a:off x="1403648" y="1988840"/>
          <a:ext cx="6096000" cy="111252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20000"/>
                    </a:ext>
                  </a:extLst>
                </a:gridCol>
                <a:gridCol w="2032000">
                  <a:extLst>
                    <a:ext uri="{9D8B030D-6E8A-4147-A177-3AD203B41FA5}">
                      <a16:colId xmlns:a16="http://schemas.microsoft.com/office/drawing/2014/main" val="20001"/>
                    </a:ext>
                  </a:extLst>
                </a:gridCol>
                <a:gridCol w="2032000">
                  <a:extLst>
                    <a:ext uri="{9D8B030D-6E8A-4147-A177-3AD203B41FA5}">
                      <a16:colId xmlns:a16="http://schemas.microsoft.com/office/drawing/2014/main" val="20002"/>
                    </a:ext>
                  </a:extLst>
                </a:gridCol>
              </a:tblGrid>
              <a:tr h="370840">
                <a:tc>
                  <a:txBody>
                    <a:bodyPr/>
                    <a:lstStyle/>
                    <a:p>
                      <a:pPr algn="ctr"/>
                      <a:r>
                        <a:rPr lang="en-GB" sz="1800" dirty="0">
                          <a:solidFill>
                            <a:schemeClr val="tx1"/>
                          </a:solidFill>
                        </a:rPr>
                        <a:t>Gametes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i="1" dirty="0">
                          <a:solidFill>
                            <a:srgbClr val="00B050"/>
                          </a:solidFill>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i="1" dirty="0">
                          <a:solidFill>
                            <a:srgbClr val="00B050"/>
                          </a:solidFill>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70840">
                <a:tc>
                  <a:txBody>
                    <a:bodyPr/>
                    <a:lstStyle/>
                    <a:p>
                      <a:pPr algn="ctr"/>
                      <a:r>
                        <a:rPr lang="en-GB" sz="1800" b="1" i="1" dirty="0">
                          <a:solidFill>
                            <a:srgbClr val="00B050"/>
                          </a:solidFill>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i="1" dirty="0">
                          <a:solidFill>
                            <a:srgbClr val="00B050"/>
                          </a:solidFill>
                        </a:rPr>
                        <a:t>BB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i="1" dirty="0">
                          <a:solidFill>
                            <a:srgbClr val="00B050"/>
                          </a:solidFill>
                        </a:rPr>
                        <a:t>Bb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70840">
                <a:tc>
                  <a:txBody>
                    <a:bodyPr/>
                    <a:lstStyle/>
                    <a:p>
                      <a:pPr algn="ctr"/>
                      <a:r>
                        <a:rPr lang="en-GB" sz="1800" b="1" i="1" dirty="0">
                          <a:solidFill>
                            <a:srgbClr val="00B050"/>
                          </a:solidFill>
                        </a:rPr>
                        <a:t>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i="1" dirty="0">
                          <a:solidFill>
                            <a:srgbClr val="00B050"/>
                          </a:solidFill>
                        </a:rPr>
                        <a:t>Bb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i="1" dirty="0">
                          <a:solidFill>
                            <a:srgbClr val="00B050"/>
                          </a:solidFill>
                        </a:rPr>
                        <a:t>bb</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487359144"/>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8" name="Straight Connector 67"/>
          <p:cNvCxnSpPr/>
          <p:nvPr/>
        </p:nvCxnSpPr>
        <p:spPr>
          <a:xfrm flipV="1">
            <a:off x="1979712" y="2564904"/>
            <a:ext cx="1631614" cy="5167"/>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Genetics part 3 – </a:t>
            </a:r>
            <a:r>
              <a:rPr lang="en-US" sz="2400" b="1" dirty="0">
                <a:solidFill>
                  <a:schemeClr val="tx1"/>
                </a:solidFill>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620688"/>
            <a:ext cx="8815401" cy="6237312"/>
          </a:xfrm>
          <a:prstGeom prst="rect">
            <a:avLst/>
          </a:prstGeom>
          <a:noFill/>
          <a:ln>
            <a:noFill/>
          </a:ln>
          <a:effectLst/>
        </p:spPr>
        <p:style>
          <a:lnRef idx="1">
            <a:schemeClr val="accent1"/>
          </a:lnRef>
          <a:fillRef idx="3">
            <a:schemeClr val="accent1"/>
          </a:fillRef>
          <a:effectRef idx="2">
            <a:schemeClr val="accent1"/>
          </a:effectRef>
          <a:fontRef idx="minor">
            <a:schemeClr val="lt1"/>
          </a:fontRef>
        </p:style>
        <p:txBody>
          <a:bodyPr rtlCol="0" anchor="t"/>
          <a:lstStyle/>
          <a:p>
            <a:pPr marR="0" lvl="0" indent="-342900" fontAlgn="auto">
              <a:lnSpc>
                <a:spcPct val="100000"/>
              </a:lnSpc>
              <a:spcBef>
                <a:spcPts val="0"/>
              </a:spcBef>
              <a:spcAft>
                <a:spcPts val="0"/>
              </a:spcAft>
              <a:buClrTx/>
              <a:buSzTx/>
              <a:tabLst/>
              <a:defRPr/>
            </a:pPr>
            <a:r>
              <a:rPr lang="en-GB" dirty="0">
                <a:solidFill>
                  <a:schemeClr val="tx1"/>
                </a:solidFill>
              </a:rPr>
              <a:t>10. The family tree shows the inheritance of cystic fibrosis (CF). Cystic fibrosis is a condition</a:t>
            </a:r>
          </a:p>
          <a:p>
            <a:pPr marR="0" lvl="0" fontAlgn="auto">
              <a:lnSpc>
                <a:spcPct val="100000"/>
              </a:lnSpc>
              <a:spcBef>
                <a:spcPts val="0"/>
              </a:spcBef>
              <a:spcAft>
                <a:spcPts val="0"/>
              </a:spcAft>
              <a:buClrTx/>
              <a:buSzTx/>
              <a:tabLst/>
              <a:defRPr/>
            </a:pPr>
            <a:r>
              <a:rPr lang="en-GB" dirty="0">
                <a:solidFill>
                  <a:schemeClr val="tx1"/>
                </a:solidFill>
              </a:rPr>
              <a:t>       caused by a recessive allele.  Let F = healthy allele and f = CF allele</a:t>
            </a:r>
          </a:p>
          <a:p>
            <a:pPr marL="342900" marR="0" lvl="0" indent="-342900" defTabSz="914400" eaLnBrk="1" fontAlgn="auto" latinLnBrk="0" hangingPunct="1">
              <a:lnSpc>
                <a:spcPct val="100000"/>
              </a:lnSpc>
              <a:spcBef>
                <a:spcPts val="0"/>
              </a:spcBef>
              <a:spcAft>
                <a:spcPts val="0"/>
              </a:spcAft>
              <a:buClrTx/>
              <a:buSzTx/>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AutoNum type="arabicPeriod" startAt="11"/>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AutoNum type="arabicPeriod" startAt="11"/>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AutoNum type="arabicPeriod" startAt="11"/>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AutoNum type="arabicPeriod" startAt="11"/>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AutoNum type="arabicPeriod" startAt="11"/>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buFont typeface="+mj-lt"/>
              <a:buAutoNum type="arabicPeriod" startAt="11"/>
              <a:tabLst/>
              <a:defRPr/>
            </a:pP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buAutoNum type="alphaLcParenR"/>
              <a:tabLst/>
              <a:defRPr/>
            </a:pPr>
            <a:r>
              <a:rPr lang="en-GB" dirty="0">
                <a:solidFill>
                  <a:schemeClr val="tx1"/>
                </a:solidFill>
              </a:rPr>
              <a:t>What is the genotype of a female carrier? </a:t>
            </a:r>
            <a:r>
              <a:rPr lang="en-GB" b="1" i="1" dirty="0">
                <a:solidFill>
                  <a:srgbClr val="00B050"/>
                </a:solidFill>
              </a:rPr>
              <a:t>Ff</a:t>
            </a: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buAutoNum type="alphaLcParenR" startAt="2"/>
              <a:tabLst/>
              <a:defRPr/>
            </a:pPr>
            <a:r>
              <a:rPr lang="en-GB" dirty="0">
                <a:solidFill>
                  <a:schemeClr val="tx1"/>
                </a:solidFill>
              </a:rPr>
              <a:t>Explain why person G inherited cystic fibrosis</a:t>
            </a:r>
          </a:p>
          <a:p>
            <a:pPr marL="342900" marR="0" lvl="0" indent="-342900" defTabSz="914400" eaLnBrk="1" fontAlgn="auto" latinLnBrk="0" hangingPunct="1">
              <a:lnSpc>
                <a:spcPct val="100000"/>
              </a:lnSpc>
              <a:spcBef>
                <a:spcPts val="0"/>
              </a:spcBef>
              <a:spcAft>
                <a:spcPts val="0"/>
              </a:spcAft>
              <a:buClrTx/>
              <a:buSzTx/>
              <a:tabLst/>
              <a:defRPr/>
            </a:pPr>
            <a:r>
              <a:rPr lang="en-GB" dirty="0">
                <a:solidFill>
                  <a:schemeClr val="tx1"/>
                </a:solidFill>
              </a:rPr>
              <a:t>	 </a:t>
            </a:r>
            <a:r>
              <a:rPr lang="en-GB" b="1" i="1" dirty="0">
                <a:solidFill>
                  <a:srgbClr val="00B050"/>
                </a:solidFill>
              </a:rPr>
              <a:t>Inherited a recessive allele from both E and F. </a:t>
            </a:r>
          </a:p>
          <a:p>
            <a:pPr marL="342900" marR="0" lvl="0" indent="-342900" defTabSz="914400" eaLnBrk="1" fontAlgn="auto" latinLnBrk="0" hangingPunct="1">
              <a:lnSpc>
                <a:spcPct val="100000"/>
              </a:lnSpc>
              <a:spcBef>
                <a:spcPts val="0"/>
              </a:spcBef>
              <a:spcAft>
                <a:spcPts val="0"/>
              </a:spcAft>
              <a:buClrTx/>
              <a:buSzTx/>
              <a:tabLst/>
              <a:defRPr/>
            </a:pPr>
            <a:r>
              <a:rPr lang="en-GB" b="1" i="1" dirty="0">
                <a:solidFill>
                  <a:srgbClr val="00B050"/>
                </a:solidFill>
              </a:rPr>
              <a:t>	As no dominant allele present, the CF alleles code for faulty cell membranes</a:t>
            </a:r>
          </a:p>
          <a:p>
            <a:pPr marL="342900" marR="0" lvl="0" indent="-342900" defTabSz="914400" eaLnBrk="1" fontAlgn="auto" latinLnBrk="0" hangingPunct="1">
              <a:lnSpc>
                <a:spcPct val="100000"/>
              </a:lnSpc>
              <a:spcBef>
                <a:spcPts val="0"/>
              </a:spcBef>
              <a:spcAft>
                <a:spcPts val="0"/>
              </a:spcAft>
              <a:buClrTx/>
              <a:buSzTx/>
              <a:tabLst/>
              <a:defRPr/>
            </a:pPr>
            <a:r>
              <a:rPr lang="en-GB" dirty="0">
                <a:solidFill>
                  <a:schemeClr val="tx1"/>
                </a:solidFill>
              </a:rPr>
              <a:t>c) 	Explain why person J did not inherit cystic fibrosis. </a:t>
            </a:r>
          </a:p>
          <a:p>
            <a:pPr marL="342900" marR="0" lvl="0" indent="-342900" defTabSz="914400" eaLnBrk="1" fontAlgn="auto" latinLnBrk="0" hangingPunct="1">
              <a:lnSpc>
                <a:spcPct val="100000"/>
              </a:lnSpc>
              <a:spcBef>
                <a:spcPts val="0"/>
              </a:spcBef>
              <a:spcAft>
                <a:spcPts val="0"/>
              </a:spcAft>
              <a:buClrTx/>
              <a:buSzTx/>
              <a:tabLst/>
              <a:defRPr/>
            </a:pPr>
            <a:r>
              <a:rPr lang="en-GB" b="1" i="1" dirty="0">
                <a:solidFill>
                  <a:schemeClr val="tx1"/>
                </a:solidFill>
              </a:rPr>
              <a:t>	</a:t>
            </a:r>
            <a:r>
              <a:rPr lang="en-GB" b="1" i="1" dirty="0">
                <a:solidFill>
                  <a:srgbClr val="00B050"/>
                </a:solidFill>
              </a:rPr>
              <a:t>Inherited two dominant alleles from E and F</a:t>
            </a:r>
            <a:endParaRPr lang="en-GB" dirty="0">
              <a:solidFill>
                <a:schemeClr val="tx1"/>
              </a:solidFill>
            </a:endParaRPr>
          </a:p>
          <a:p>
            <a:pPr marL="342900" marR="0" lvl="0" indent="-342900" defTabSz="914400" eaLnBrk="1" fontAlgn="auto" latinLnBrk="0" hangingPunct="1">
              <a:lnSpc>
                <a:spcPct val="100000"/>
              </a:lnSpc>
              <a:spcBef>
                <a:spcPts val="0"/>
              </a:spcBef>
              <a:spcAft>
                <a:spcPts val="0"/>
              </a:spcAft>
              <a:buClrTx/>
              <a:buSzTx/>
              <a:tabLst/>
              <a:defRPr/>
            </a:pPr>
            <a:r>
              <a:rPr lang="en-GB" dirty="0">
                <a:solidFill>
                  <a:schemeClr val="tx1"/>
                </a:solidFill>
              </a:rPr>
              <a:t>d) 	What is the probability of E and F having a fifth child with cystic fibrosis? </a:t>
            </a:r>
          </a:p>
          <a:p>
            <a:pPr marL="342900" marR="0" lvl="0" indent="-342900" defTabSz="914400" eaLnBrk="1" fontAlgn="auto" latinLnBrk="0" hangingPunct="1">
              <a:lnSpc>
                <a:spcPct val="100000"/>
              </a:lnSpc>
              <a:spcBef>
                <a:spcPts val="0"/>
              </a:spcBef>
              <a:spcAft>
                <a:spcPts val="0"/>
              </a:spcAft>
              <a:buClrTx/>
              <a:buSzTx/>
              <a:tabLst/>
              <a:defRPr/>
            </a:pPr>
            <a:r>
              <a:rPr lang="en-GB" b="1" i="1" dirty="0">
                <a:solidFill>
                  <a:schemeClr val="tx1"/>
                </a:solidFill>
              </a:rPr>
              <a:t>	</a:t>
            </a:r>
            <a:r>
              <a:rPr lang="en-GB" b="1" i="1" dirty="0">
                <a:solidFill>
                  <a:srgbClr val="00B050"/>
                </a:solidFill>
              </a:rPr>
              <a:t>1 in 4, 25%, 0.25, 1:3 or ¼</a:t>
            </a:r>
            <a:endParaRPr lang="en-GB" dirty="0">
              <a:solidFill>
                <a:schemeClr val="tx1"/>
              </a:solidFill>
            </a:endParaRPr>
          </a:p>
        </p:txBody>
      </p:sp>
      <p:sp>
        <p:nvSpPr>
          <p:cNvPr id="6" name="Flowchart: Connector 5"/>
          <p:cNvSpPr/>
          <p:nvPr/>
        </p:nvSpPr>
        <p:spPr>
          <a:xfrm>
            <a:off x="7020272" y="1412776"/>
            <a:ext cx="216024" cy="216024"/>
          </a:xfrm>
          <a:prstGeom prst="flowChartConnector">
            <a:avLst/>
          </a:prstGeom>
          <a:solidFill>
            <a:schemeClr val="accent6">
              <a:lumMod val="75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8" name="Flowchart: Connector 7"/>
          <p:cNvSpPr/>
          <p:nvPr/>
        </p:nvSpPr>
        <p:spPr>
          <a:xfrm>
            <a:off x="1259632" y="1844824"/>
            <a:ext cx="216024" cy="216024"/>
          </a:xfrm>
          <a:prstGeom prst="flowChartConnector">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9" name="Rectangle 8"/>
          <p:cNvSpPr/>
          <p:nvPr/>
        </p:nvSpPr>
        <p:spPr>
          <a:xfrm>
            <a:off x="7020272" y="3356992"/>
            <a:ext cx="216024" cy="216024"/>
          </a:xfrm>
          <a:prstGeom prst="rect">
            <a:avLst/>
          </a:prstGeom>
          <a:solidFill>
            <a:schemeClr val="accent6">
              <a:lumMod val="75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14" name="Rectangle 13"/>
          <p:cNvSpPr/>
          <p:nvPr/>
        </p:nvSpPr>
        <p:spPr>
          <a:xfrm>
            <a:off x="3851920" y="1844824"/>
            <a:ext cx="216024" cy="216024"/>
          </a:xfrm>
          <a:prstGeom prst="rect">
            <a:avLst/>
          </a:prstGeom>
          <a:solidFill>
            <a:schemeClr val="bg1"/>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3" name="Group 26"/>
          <p:cNvGrpSpPr/>
          <p:nvPr/>
        </p:nvGrpSpPr>
        <p:grpSpPr>
          <a:xfrm>
            <a:off x="2915816" y="1844824"/>
            <a:ext cx="216024" cy="216024"/>
            <a:chOff x="6732240" y="4365104"/>
            <a:chExt cx="864096" cy="792088"/>
          </a:xfrm>
        </p:grpSpPr>
        <p:sp>
          <p:nvSpPr>
            <p:cNvPr id="17" name="Flowchart: Connector 16"/>
            <p:cNvSpPr/>
            <p:nvPr/>
          </p:nvSpPr>
          <p:spPr>
            <a:xfrm>
              <a:off x="6732240" y="4365104"/>
              <a:ext cx="864096" cy="792088"/>
            </a:xfrm>
            <a:prstGeom prst="flowChartConnector">
              <a:avLst/>
            </a:prstGeom>
            <a:no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1" name="Chord 20"/>
            <p:cNvSpPr/>
            <p:nvPr/>
          </p:nvSpPr>
          <p:spPr>
            <a:xfrm>
              <a:off x="6732240" y="4365104"/>
              <a:ext cx="864096" cy="792088"/>
            </a:xfrm>
            <a:prstGeom prst="chord">
              <a:avLst>
                <a:gd name="adj1" fmla="val 3540741"/>
                <a:gd name="adj2" fmla="val 15141222"/>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grpSp>
        <p:nvGrpSpPr>
          <p:cNvPr id="5" name="Group 25"/>
          <p:cNvGrpSpPr/>
          <p:nvPr/>
        </p:nvGrpSpPr>
        <p:grpSpPr>
          <a:xfrm>
            <a:off x="2195736" y="1844824"/>
            <a:ext cx="216024" cy="216024"/>
            <a:chOff x="3491880" y="2204864"/>
            <a:chExt cx="1296144" cy="1080120"/>
          </a:xfrm>
          <a:effectLst/>
        </p:grpSpPr>
        <p:sp>
          <p:nvSpPr>
            <p:cNvPr id="10" name="Rectangle 9"/>
            <p:cNvSpPr/>
            <p:nvPr/>
          </p:nvSpPr>
          <p:spPr>
            <a:xfrm>
              <a:off x="3491880" y="2204864"/>
              <a:ext cx="1296144" cy="1080120"/>
            </a:xfrm>
            <a:prstGeom prst="rect">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25" name="Rectangle 24"/>
            <p:cNvSpPr/>
            <p:nvPr/>
          </p:nvSpPr>
          <p:spPr>
            <a:xfrm>
              <a:off x="4139952" y="2204864"/>
              <a:ext cx="648072" cy="1080120"/>
            </a:xfrm>
            <a:prstGeom prst="rect">
              <a:avLst/>
            </a:prstGeom>
            <a:solidFill>
              <a:schemeClr val="bg1"/>
            </a:solidFill>
            <a:ln>
              <a:solidFill>
                <a:srgbClr val="0B141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sp>
        <p:nvSpPr>
          <p:cNvPr id="28" name="TextBox 27"/>
          <p:cNvSpPr txBox="1"/>
          <p:nvPr/>
        </p:nvSpPr>
        <p:spPr>
          <a:xfrm>
            <a:off x="7308304" y="1340768"/>
            <a:ext cx="1656184" cy="338554"/>
          </a:xfrm>
          <a:prstGeom prst="rect">
            <a:avLst/>
          </a:prstGeom>
          <a:noFill/>
        </p:spPr>
        <p:txBody>
          <a:bodyPr wrap="square" rtlCol="0">
            <a:spAutoFit/>
          </a:bodyPr>
          <a:lstStyle/>
          <a:p>
            <a:r>
              <a:rPr lang="en-GB" sz="1600" dirty="0"/>
              <a:t>Female with CF</a:t>
            </a:r>
          </a:p>
        </p:txBody>
      </p:sp>
      <p:sp>
        <p:nvSpPr>
          <p:cNvPr id="30" name="TextBox 29"/>
          <p:cNvSpPr txBox="1"/>
          <p:nvPr/>
        </p:nvSpPr>
        <p:spPr>
          <a:xfrm>
            <a:off x="7308304" y="1772816"/>
            <a:ext cx="1944216" cy="338554"/>
          </a:xfrm>
          <a:prstGeom prst="rect">
            <a:avLst/>
          </a:prstGeom>
          <a:noFill/>
        </p:spPr>
        <p:txBody>
          <a:bodyPr wrap="square" rtlCol="0">
            <a:spAutoFit/>
          </a:bodyPr>
          <a:lstStyle/>
          <a:p>
            <a:r>
              <a:rPr lang="en-GB" sz="1600" dirty="0"/>
              <a:t>Female without CF</a:t>
            </a:r>
          </a:p>
        </p:txBody>
      </p:sp>
      <p:sp>
        <p:nvSpPr>
          <p:cNvPr id="31" name="TextBox 30"/>
          <p:cNvSpPr txBox="1"/>
          <p:nvPr/>
        </p:nvSpPr>
        <p:spPr>
          <a:xfrm>
            <a:off x="7308304" y="2154342"/>
            <a:ext cx="1656184" cy="338554"/>
          </a:xfrm>
          <a:prstGeom prst="rect">
            <a:avLst/>
          </a:prstGeom>
          <a:noFill/>
        </p:spPr>
        <p:txBody>
          <a:bodyPr wrap="square" rtlCol="0">
            <a:spAutoFit/>
          </a:bodyPr>
          <a:lstStyle/>
          <a:p>
            <a:r>
              <a:rPr lang="en-GB" sz="1600" dirty="0"/>
              <a:t>Female carrier</a:t>
            </a:r>
          </a:p>
        </p:txBody>
      </p:sp>
      <p:sp>
        <p:nvSpPr>
          <p:cNvPr id="32" name="TextBox 31"/>
          <p:cNvSpPr txBox="1"/>
          <p:nvPr/>
        </p:nvSpPr>
        <p:spPr>
          <a:xfrm>
            <a:off x="7308304" y="2564904"/>
            <a:ext cx="1656184" cy="338554"/>
          </a:xfrm>
          <a:prstGeom prst="rect">
            <a:avLst/>
          </a:prstGeom>
          <a:noFill/>
        </p:spPr>
        <p:txBody>
          <a:bodyPr wrap="square" rtlCol="0">
            <a:spAutoFit/>
          </a:bodyPr>
          <a:lstStyle/>
          <a:p>
            <a:r>
              <a:rPr lang="en-GB" sz="1600" dirty="0"/>
              <a:t>Male without CF</a:t>
            </a:r>
          </a:p>
        </p:txBody>
      </p:sp>
      <p:sp>
        <p:nvSpPr>
          <p:cNvPr id="33" name="TextBox 32"/>
          <p:cNvSpPr txBox="1"/>
          <p:nvPr/>
        </p:nvSpPr>
        <p:spPr>
          <a:xfrm>
            <a:off x="7308304" y="2924944"/>
            <a:ext cx="1656184" cy="338554"/>
          </a:xfrm>
          <a:prstGeom prst="rect">
            <a:avLst/>
          </a:prstGeom>
          <a:noFill/>
        </p:spPr>
        <p:txBody>
          <a:bodyPr wrap="square" rtlCol="0">
            <a:spAutoFit/>
          </a:bodyPr>
          <a:lstStyle/>
          <a:p>
            <a:r>
              <a:rPr lang="en-GB" sz="1600" dirty="0"/>
              <a:t>Male carrier</a:t>
            </a:r>
          </a:p>
        </p:txBody>
      </p:sp>
      <p:sp>
        <p:nvSpPr>
          <p:cNvPr id="34" name="TextBox 33"/>
          <p:cNvSpPr txBox="1"/>
          <p:nvPr/>
        </p:nvSpPr>
        <p:spPr>
          <a:xfrm>
            <a:off x="7308304" y="3356992"/>
            <a:ext cx="1656184" cy="338554"/>
          </a:xfrm>
          <a:prstGeom prst="rect">
            <a:avLst/>
          </a:prstGeom>
          <a:noFill/>
        </p:spPr>
        <p:txBody>
          <a:bodyPr wrap="square" rtlCol="0">
            <a:spAutoFit/>
          </a:bodyPr>
          <a:lstStyle/>
          <a:p>
            <a:r>
              <a:rPr lang="en-GB" sz="1600" dirty="0"/>
              <a:t>Male with CF</a:t>
            </a:r>
          </a:p>
        </p:txBody>
      </p:sp>
      <p:grpSp>
        <p:nvGrpSpPr>
          <p:cNvPr id="7" name="Group 41"/>
          <p:cNvGrpSpPr/>
          <p:nvPr/>
        </p:nvGrpSpPr>
        <p:grpSpPr>
          <a:xfrm>
            <a:off x="1763688" y="2492896"/>
            <a:ext cx="216024" cy="216024"/>
            <a:chOff x="3491880" y="2204864"/>
            <a:chExt cx="1296144" cy="1080120"/>
          </a:xfrm>
          <a:effectLst/>
        </p:grpSpPr>
        <p:sp>
          <p:nvSpPr>
            <p:cNvPr id="43" name="Rectangle 42"/>
            <p:cNvSpPr/>
            <p:nvPr/>
          </p:nvSpPr>
          <p:spPr>
            <a:xfrm>
              <a:off x="3491880" y="2204864"/>
              <a:ext cx="1296144" cy="1080120"/>
            </a:xfrm>
            <a:prstGeom prst="rect">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44" name="Rectangle 43"/>
            <p:cNvSpPr/>
            <p:nvPr/>
          </p:nvSpPr>
          <p:spPr>
            <a:xfrm>
              <a:off x="4139952" y="2204864"/>
              <a:ext cx="648072" cy="1080120"/>
            </a:xfrm>
            <a:prstGeom prst="rect">
              <a:avLst/>
            </a:prstGeom>
            <a:solidFill>
              <a:schemeClr val="bg1"/>
            </a:solidFill>
            <a:ln>
              <a:solidFill>
                <a:srgbClr val="0B141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grpSp>
        <p:nvGrpSpPr>
          <p:cNvPr id="11" name="Group 44"/>
          <p:cNvGrpSpPr/>
          <p:nvPr/>
        </p:nvGrpSpPr>
        <p:grpSpPr>
          <a:xfrm>
            <a:off x="3563888" y="2492896"/>
            <a:ext cx="216024" cy="216024"/>
            <a:chOff x="6732240" y="4365104"/>
            <a:chExt cx="864096" cy="792088"/>
          </a:xfrm>
        </p:grpSpPr>
        <p:sp>
          <p:nvSpPr>
            <p:cNvPr id="46" name="Flowchart: Connector 45"/>
            <p:cNvSpPr/>
            <p:nvPr/>
          </p:nvSpPr>
          <p:spPr>
            <a:xfrm>
              <a:off x="6732240" y="4365104"/>
              <a:ext cx="864096" cy="792088"/>
            </a:xfrm>
            <a:prstGeom prst="flowChartConnector">
              <a:avLst/>
            </a:prstGeom>
            <a:no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47" name="Chord 46"/>
            <p:cNvSpPr/>
            <p:nvPr/>
          </p:nvSpPr>
          <p:spPr>
            <a:xfrm>
              <a:off x="6732240" y="4365104"/>
              <a:ext cx="864096" cy="792088"/>
            </a:xfrm>
            <a:prstGeom prst="chord">
              <a:avLst>
                <a:gd name="adj1" fmla="val 3540741"/>
                <a:gd name="adj2" fmla="val 15141222"/>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grpSp>
        <p:nvGrpSpPr>
          <p:cNvPr id="12" name="Group 47"/>
          <p:cNvGrpSpPr/>
          <p:nvPr/>
        </p:nvGrpSpPr>
        <p:grpSpPr>
          <a:xfrm>
            <a:off x="7020272" y="2204864"/>
            <a:ext cx="216024" cy="216024"/>
            <a:chOff x="6732240" y="4365104"/>
            <a:chExt cx="864096" cy="792088"/>
          </a:xfrm>
        </p:grpSpPr>
        <p:sp>
          <p:nvSpPr>
            <p:cNvPr id="49" name="Flowchart: Connector 48"/>
            <p:cNvSpPr/>
            <p:nvPr/>
          </p:nvSpPr>
          <p:spPr>
            <a:xfrm>
              <a:off x="6732240" y="4365104"/>
              <a:ext cx="864096" cy="792088"/>
            </a:xfrm>
            <a:prstGeom prst="flowChartConnector">
              <a:avLst/>
            </a:prstGeom>
            <a:no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0" name="Chord 49"/>
            <p:cNvSpPr/>
            <p:nvPr/>
          </p:nvSpPr>
          <p:spPr>
            <a:xfrm>
              <a:off x="6732240" y="4365104"/>
              <a:ext cx="864096" cy="792088"/>
            </a:xfrm>
            <a:prstGeom prst="chord">
              <a:avLst>
                <a:gd name="adj1" fmla="val 3540741"/>
                <a:gd name="adj2" fmla="val 15141222"/>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sp>
        <p:nvSpPr>
          <p:cNvPr id="51" name="Rectangle 50"/>
          <p:cNvSpPr/>
          <p:nvPr/>
        </p:nvSpPr>
        <p:spPr>
          <a:xfrm>
            <a:off x="7020272" y="2636912"/>
            <a:ext cx="216024" cy="216024"/>
          </a:xfrm>
          <a:prstGeom prst="rect">
            <a:avLst/>
          </a:prstGeom>
          <a:solidFill>
            <a:schemeClr val="bg1"/>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13" name="Group 51"/>
          <p:cNvGrpSpPr/>
          <p:nvPr/>
        </p:nvGrpSpPr>
        <p:grpSpPr>
          <a:xfrm>
            <a:off x="7020272" y="2996952"/>
            <a:ext cx="216024" cy="216024"/>
            <a:chOff x="3491880" y="2204864"/>
            <a:chExt cx="1296144" cy="1080120"/>
          </a:xfrm>
          <a:effectLst/>
        </p:grpSpPr>
        <p:sp>
          <p:nvSpPr>
            <p:cNvPr id="53" name="Rectangle 52"/>
            <p:cNvSpPr/>
            <p:nvPr/>
          </p:nvSpPr>
          <p:spPr>
            <a:xfrm>
              <a:off x="3491880" y="2204864"/>
              <a:ext cx="1296144" cy="1080120"/>
            </a:xfrm>
            <a:prstGeom prst="rect">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4" name="Rectangle 53"/>
            <p:cNvSpPr/>
            <p:nvPr/>
          </p:nvSpPr>
          <p:spPr>
            <a:xfrm>
              <a:off x="4139952" y="2204864"/>
              <a:ext cx="648072" cy="1080120"/>
            </a:xfrm>
            <a:prstGeom prst="rect">
              <a:avLst/>
            </a:prstGeom>
            <a:solidFill>
              <a:schemeClr val="bg1"/>
            </a:solidFill>
            <a:ln>
              <a:solidFill>
                <a:srgbClr val="0B141F"/>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sp>
        <p:nvSpPr>
          <p:cNvPr id="55" name="Flowchart: Connector 54"/>
          <p:cNvSpPr/>
          <p:nvPr/>
        </p:nvSpPr>
        <p:spPr>
          <a:xfrm>
            <a:off x="7020272" y="1772816"/>
            <a:ext cx="216024" cy="216024"/>
          </a:xfrm>
          <a:prstGeom prst="flowChartConnector">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6" name="Flowchart: Connector 55"/>
          <p:cNvSpPr/>
          <p:nvPr/>
        </p:nvSpPr>
        <p:spPr>
          <a:xfrm>
            <a:off x="4067944" y="3140968"/>
            <a:ext cx="216024" cy="216024"/>
          </a:xfrm>
          <a:prstGeom prst="flowChartConnector">
            <a:avLst/>
          </a:prstGeom>
          <a:no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nvGrpSpPr>
          <p:cNvPr id="15" name="Group 56"/>
          <p:cNvGrpSpPr/>
          <p:nvPr/>
        </p:nvGrpSpPr>
        <p:grpSpPr>
          <a:xfrm>
            <a:off x="3203848" y="3140968"/>
            <a:ext cx="216024" cy="216024"/>
            <a:chOff x="6732240" y="4365104"/>
            <a:chExt cx="864096" cy="792088"/>
          </a:xfrm>
        </p:grpSpPr>
        <p:sp>
          <p:nvSpPr>
            <p:cNvPr id="58" name="Flowchart: Connector 57"/>
            <p:cNvSpPr/>
            <p:nvPr/>
          </p:nvSpPr>
          <p:spPr>
            <a:xfrm>
              <a:off x="6732240" y="4365104"/>
              <a:ext cx="864096" cy="792088"/>
            </a:xfrm>
            <a:prstGeom prst="flowChartConnector">
              <a:avLst/>
            </a:prstGeom>
            <a:no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59" name="Chord 58"/>
            <p:cNvSpPr/>
            <p:nvPr/>
          </p:nvSpPr>
          <p:spPr>
            <a:xfrm>
              <a:off x="6732240" y="4365104"/>
              <a:ext cx="864096" cy="792088"/>
            </a:xfrm>
            <a:prstGeom prst="chord">
              <a:avLst>
                <a:gd name="adj1" fmla="val 3540741"/>
                <a:gd name="adj2" fmla="val 15141222"/>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grpSp>
        <p:nvGrpSpPr>
          <p:cNvPr id="16" name="Group 59"/>
          <p:cNvGrpSpPr/>
          <p:nvPr/>
        </p:nvGrpSpPr>
        <p:grpSpPr>
          <a:xfrm>
            <a:off x="2051720" y="3140968"/>
            <a:ext cx="216024" cy="216024"/>
            <a:chOff x="6732240" y="4365104"/>
            <a:chExt cx="864096" cy="792088"/>
          </a:xfrm>
        </p:grpSpPr>
        <p:sp>
          <p:nvSpPr>
            <p:cNvPr id="61" name="Flowchart: Connector 60"/>
            <p:cNvSpPr/>
            <p:nvPr/>
          </p:nvSpPr>
          <p:spPr>
            <a:xfrm>
              <a:off x="6732240" y="4365104"/>
              <a:ext cx="864096" cy="792088"/>
            </a:xfrm>
            <a:prstGeom prst="flowChartConnector">
              <a:avLst/>
            </a:prstGeom>
            <a:no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sp>
          <p:nvSpPr>
            <p:cNvPr id="62" name="Chord 61"/>
            <p:cNvSpPr/>
            <p:nvPr/>
          </p:nvSpPr>
          <p:spPr>
            <a:xfrm>
              <a:off x="6732240" y="4365104"/>
              <a:ext cx="864096" cy="792088"/>
            </a:xfrm>
            <a:prstGeom prst="chord">
              <a:avLst>
                <a:gd name="adj1" fmla="val 3540741"/>
                <a:gd name="adj2" fmla="val 15141222"/>
              </a:avLst>
            </a:prstGeom>
            <a:solidFill>
              <a:schemeClr val="accent6">
                <a:lumMod val="75000"/>
              </a:schemeClr>
            </a:solidFill>
            <a:ln>
              <a:solidFill>
                <a:srgbClr val="0B141F"/>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grpSp>
      <p:sp>
        <p:nvSpPr>
          <p:cNvPr id="63" name="Rectangle 62"/>
          <p:cNvSpPr/>
          <p:nvPr/>
        </p:nvSpPr>
        <p:spPr>
          <a:xfrm>
            <a:off x="1259632" y="3140968"/>
            <a:ext cx="216024" cy="216024"/>
          </a:xfrm>
          <a:prstGeom prst="rect">
            <a:avLst/>
          </a:prstGeom>
          <a:solidFill>
            <a:schemeClr val="accent6">
              <a:lumMod val="75000"/>
            </a:schemeClr>
          </a:solidFill>
          <a:ln>
            <a:solidFill>
              <a:schemeClr val="tx1"/>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GB" dirty="0"/>
          </a:p>
        </p:txBody>
      </p:sp>
      <p:cxnSp>
        <p:nvCxnSpPr>
          <p:cNvPr id="65" name="Straight Connector 64"/>
          <p:cNvCxnSpPr>
            <a:stCxn id="8" idx="6"/>
            <a:endCxn id="10" idx="1"/>
          </p:cNvCxnSpPr>
          <p:nvPr/>
        </p:nvCxnSpPr>
        <p:spPr>
          <a:xfrm>
            <a:off x="1475656" y="1952836"/>
            <a:ext cx="720080"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66" name="Straight Connector 65"/>
          <p:cNvCxnSpPr/>
          <p:nvPr/>
        </p:nvCxnSpPr>
        <p:spPr>
          <a:xfrm>
            <a:off x="3131840" y="1988840"/>
            <a:ext cx="720080"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0" name="Straight Connector 69"/>
          <p:cNvCxnSpPr/>
          <p:nvPr/>
        </p:nvCxnSpPr>
        <p:spPr>
          <a:xfrm>
            <a:off x="1835696" y="1988840"/>
            <a:ext cx="0" cy="216024"/>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1" name="Straight Connector 70"/>
          <p:cNvCxnSpPr/>
          <p:nvPr/>
        </p:nvCxnSpPr>
        <p:spPr>
          <a:xfrm>
            <a:off x="3491880" y="1988840"/>
            <a:ext cx="0" cy="216024"/>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3" name="Straight Connector 72"/>
          <p:cNvCxnSpPr/>
          <p:nvPr/>
        </p:nvCxnSpPr>
        <p:spPr>
          <a:xfrm>
            <a:off x="1835696" y="2204864"/>
            <a:ext cx="1656184"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5" name="Straight Connector 74"/>
          <p:cNvCxnSpPr/>
          <p:nvPr/>
        </p:nvCxnSpPr>
        <p:spPr>
          <a:xfrm>
            <a:off x="2699792" y="2204864"/>
            <a:ext cx="0" cy="72008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79" name="Straight Connector 78"/>
          <p:cNvCxnSpPr/>
          <p:nvPr/>
        </p:nvCxnSpPr>
        <p:spPr>
          <a:xfrm>
            <a:off x="1403648" y="2924944"/>
            <a:ext cx="2736304" cy="0"/>
          </a:xfrm>
          <a:prstGeom prst="line">
            <a:avLst/>
          </a:prstGeom>
          <a:ln>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9" name="Straight Connector 98"/>
          <p:cNvCxnSpPr/>
          <p:nvPr/>
        </p:nvCxnSpPr>
        <p:spPr>
          <a:xfrm flipH="1">
            <a:off x="2123728" y="2924944"/>
            <a:ext cx="0" cy="216024"/>
          </a:xfrm>
          <a:prstGeom prst="line">
            <a:avLst/>
          </a:prstGeom>
          <a:ln>
            <a:solidFill>
              <a:srgbClr val="0B141F"/>
            </a:solidFill>
          </a:ln>
        </p:spPr>
        <p:style>
          <a:lnRef idx="2">
            <a:schemeClr val="accent1"/>
          </a:lnRef>
          <a:fillRef idx="0">
            <a:schemeClr val="accent1"/>
          </a:fillRef>
          <a:effectRef idx="1">
            <a:schemeClr val="accent1"/>
          </a:effectRef>
          <a:fontRef idx="minor">
            <a:schemeClr val="tx1"/>
          </a:fontRef>
        </p:style>
      </p:cxnSp>
      <p:cxnSp>
        <p:nvCxnSpPr>
          <p:cNvPr id="107" name="Straight Connector 106"/>
          <p:cNvCxnSpPr/>
          <p:nvPr/>
        </p:nvCxnSpPr>
        <p:spPr>
          <a:xfrm flipH="1">
            <a:off x="3275856" y="2924944"/>
            <a:ext cx="0" cy="216024"/>
          </a:xfrm>
          <a:prstGeom prst="line">
            <a:avLst/>
          </a:prstGeom>
          <a:ln>
            <a:solidFill>
              <a:srgbClr val="0B141F"/>
            </a:solidFill>
          </a:ln>
        </p:spPr>
        <p:style>
          <a:lnRef idx="2">
            <a:schemeClr val="accent1"/>
          </a:lnRef>
          <a:fillRef idx="0">
            <a:schemeClr val="accent1"/>
          </a:fillRef>
          <a:effectRef idx="1">
            <a:schemeClr val="accent1"/>
          </a:effectRef>
          <a:fontRef idx="minor">
            <a:schemeClr val="tx1"/>
          </a:fontRef>
        </p:style>
      </p:cxnSp>
      <p:cxnSp>
        <p:nvCxnSpPr>
          <p:cNvPr id="108" name="Straight Connector 107"/>
          <p:cNvCxnSpPr/>
          <p:nvPr/>
        </p:nvCxnSpPr>
        <p:spPr>
          <a:xfrm flipH="1">
            <a:off x="4139952" y="2924944"/>
            <a:ext cx="0" cy="216024"/>
          </a:xfrm>
          <a:prstGeom prst="line">
            <a:avLst/>
          </a:prstGeom>
          <a:ln>
            <a:solidFill>
              <a:srgbClr val="0B141F"/>
            </a:solidFill>
          </a:ln>
        </p:spPr>
        <p:style>
          <a:lnRef idx="2">
            <a:schemeClr val="accent1"/>
          </a:lnRef>
          <a:fillRef idx="0">
            <a:schemeClr val="accent1"/>
          </a:fillRef>
          <a:effectRef idx="1">
            <a:schemeClr val="accent1"/>
          </a:effectRef>
          <a:fontRef idx="minor">
            <a:schemeClr val="tx1"/>
          </a:fontRef>
        </p:style>
      </p:cxnSp>
      <p:cxnSp>
        <p:nvCxnSpPr>
          <p:cNvPr id="109" name="Straight Connector 108"/>
          <p:cNvCxnSpPr/>
          <p:nvPr/>
        </p:nvCxnSpPr>
        <p:spPr>
          <a:xfrm flipH="1">
            <a:off x="1403648" y="2924944"/>
            <a:ext cx="0" cy="216024"/>
          </a:xfrm>
          <a:prstGeom prst="line">
            <a:avLst/>
          </a:prstGeom>
          <a:ln>
            <a:solidFill>
              <a:srgbClr val="0B141F"/>
            </a:solidFill>
          </a:ln>
        </p:spPr>
        <p:style>
          <a:lnRef idx="2">
            <a:schemeClr val="accent1"/>
          </a:lnRef>
          <a:fillRef idx="0">
            <a:schemeClr val="accent1"/>
          </a:fillRef>
          <a:effectRef idx="1">
            <a:schemeClr val="accent1"/>
          </a:effectRef>
          <a:fontRef idx="minor">
            <a:schemeClr val="tx1"/>
          </a:fontRef>
        </p:style>
      </p:cxnSp>
      <p:sp>
        <p:nvSpPr>
          <p:cNvPr id="115" name="TextBox 114"/>
          <p:cNvSpPr txBox="1"/>
          <p:nvPr/>
        </p:nvSpPr>
        <p:spPr>
          <a:xfrm>
            <a:off x="1187624" y="1556792"/>
            <a:ext cx="360040" cy="369332"/>
          </a:xfrm>
          <a:prstGeom prst="rect">
            <a:avLst/>
          </a:prstGeom>
          <a:noFill/>
        </p:spPr>
        <p:txBody>
          <a:bodyPr wrap="square" rtlCol="0">
            <a:spAutoFit/>
          </a:bodyPr>
          <a:lstStyle/>
          <a:p>
            <a:r>
              <a:rPr lang="en-GB" dirty="0"/>
              <a:t>A</a:t>
            </a:r>
          </a:p>
        </p:txBody>
      </p:sp>
      <p:sp>
        <p:nvSpPr>
          <p:cNvPr id="116" name="TextBox 115"/>
          <p:cNvSpPr txBox="1"/>
          <p:nvPr/>
        </p:nvSpPr>
        <p:spPr>
          <a:xfrm>
            <a:off x="2195736" y="1556792"/>
            <a:ext cx="360040" cy="369332"/>
          </a:xfrm>
          <a:prstGeom prst="rect">
            <a:avLst/>
          </a:prstGeom>
          <a:noFill/>
        </p:spPr>
        <p:txBody>
          <a:bodyPr wrap="square" rtlCol="0">
            <a:spAutoFit/>
          </a:bodyPr>
          <a:lstStyle/>
          <a:p>
            <a:r>
              <a:rPr lang="en-GB" dirty="0"/>
              <a:t>B</a:t>
            </a:r>
          </a:p>
        </p:txBody>
      </p:sp>
      <p:sp>
        <p:nvSpPr>
          <p:cNvPr id="117" name="TextBox 116"/>
          <p:cNvSpPr txBox="1"/>
          <p:nvPr/>
        </p:nvSpPr>
        <p:spPr>
          <a:xfrm>
            <a:off x="2843808" y="1556792"/>
            <a:ext cx="360040" cy="369332"/>
          </a:xfrm>
          <a:prstGeom prst="rect">
            <a:avLst/>
          </a:prstGeom>
          <a:noFill/>
        </p:spPr>
        <p:txBody>
          <a:bodyPr wrap="square" rtlCol="0">
            <a:spAutoFit/>
          </a:bodyPr>
          <a:lstStyle/>
          <a:p>
            <a:r>
              <a:rPr lang="en-GB" dirty="0"/>
              <a:t>C</a:t>
            </a:r>
          </a:p>
        </p:txBody>
      </p:sp>
      <p:sp>
        <p:nvSpPr>
          <p:cNvPr id="118" name="TextBox 117"/>
          <p:cNvSpPr txBox="1"/>
          <p:nvPr/>
        </p:nvSpPr>
        <p:spPr>
          <a:xfrm>
            <a:off x="3779912" y="1556792"/>
            <a:ext cx="360040" cy="369332"/>
          </a:xfrm>
          <a:prstGeom prst="rect">
            <a:avLst/>
          </a:prstGeom>
          <a:noFill/>
        </p:spPr>
        <p:txBody>
          <a:bodyPr wrap="square" rtlCol="0">
            <a:spAutoFit/>
          </a:bodyPr>
          <a:lstStyle/>
          <a:p>
            <a:r>
              <a:rPr lang="en-GB" dirty="0"/>
              <a:t>D</a:t>
            </a:r>
          </a:p>
        </p:txBody>
      </p:sp>
      <p:sp>
        <p:nvSpPr>
          <p:cNvPr id="119" name="TextBox 118"/>
          <p:cNvSpPr txBox="1"/>
          <p:nvPr/>
        </p:nvSpPr>
        <p:spPr>
          <a:xfrm>
            <a:off x="1475656" y="2420888"/>
            <a:ext cx="576064" cy="369332"/>
          </a:xfrm>
          <a:prstGeom prst="rect">
            <a:avLst/>
          </a:prstGeom>
          <a:noFill/>
        </p:spPr>
        <p:txBody>
          <a:bodyPr wrap="square" rtlCol="0">
            <a:spAutoFit/>
          </a:bodyPr>
          <a:lstStyle/>
          <a:p>
            <a:r>
              <a:rPr lang="en-GB" dirty="0"/>
              <a:t>E</a:t>
            </a:r>
          </a:p>
        </p:txBody>
      </p:sp>
      <p:sp>
        <p:nvSpPr>
          <p:cNvPr id="120" name="TextBox 119"/>
          <p:cNvSpPr txBox="1"/>
          <p:nvPr/>
        </p:nvSpPr>
        <p:spPr>
          <a:xfrm>
            <a:off x="3779912" y="2411596"/>
            <a:ext cx="504056" cy="369332"/>
          </a:xfrm>
          <a:prstGeom prst="rect">
            <a:avLst/>
          </a:prstGeom>
          <a:noFill/>
        </p:spPr>
        <p:txBody>
          <a:bodyPr wrap="square" rtlCol="0">
            <a:spAutoFit/>
          </a:bodyPr>
          <a:lstStyle/>
          <a:p>
            <a:r>
              <a:rPr lang="en-GB" dirty="0"/>
              <a:t>F</a:t>
            </a:r>
          </a:p>
        </p:txBody>
      </p:sp>
      <p:sp>
        <p:nvSpPr>
          <p:cNvPr id="121" name="TextBox 120"/>
          <p:cNvSpPr txBox="1"/>
          <p:nvPr/>
        </p:nvSpPr>
        <p:spPr>
          <a:xfrm>
            <a:off x="1187624" y="3356992"/>
            <a:ext cx="576064" cy="369332"/>
          </a:xfrm>
          <a:prstGeom prst="rect">
            <a:avLst/>
          </a:prstGeom>
          <a:noFill/>
        </p:spPr>
        <p:txBody>
          <a:bodyPr wrap="square" rtlCol="0">
            <a:spAutoFit/>
          </a:bodyPr>
          <a:lstStyle/>
          <a:p>
            <a:r>
              <a:rPr lang="en-GB" dirty="0"/>
              <a:t>G</a:t>
            </a:r>
          </a:p>
        </p:txBody>
      </p:sp>
      <p:sp>
        <p:nvSpPr>
          <p:cNvPr id="122" name="TextBox 121"/>
          <p:cNvSpPr txBox="1"/>
          <p:nvPr/>
        </p:nvSpPr>
        <p:spPr>
          <a:xfrm>
            <a:off x="1979712" y="3356992"/>
            <a:ext cx="576064" cy="369332"/>
          </a:xfrm>
          <a:prstGeom prst="rect">
            <a:avLst/>
          </a:prstGeom>
          <a:noFill/>
        </p:spPr>
        <p:txBody>
          <a:bodyPr wrap="square" rtlCol="0">
            <a:spAutoFit/>
          </a:bodyPr>
          <a:lstStyle/>
          <a:p>
            <a:r>
              <a:rPr lang="en-GB" dirty="0"/>
              <a:t>H</a:t>
            </a:r>
          </a:p>
        </p:txBody>
      </p:sp>
      <p:sp>
        <p:nvSpPr>
          <p:cNvPr id="123" name="TextBox 122"/>
          <p:cNvSpPr txBox="1"/>
          <p:nvPr/>
        </p:nvSpPr>
        <p:spPr>
          <a:xfrm>
            <a:off x="3203848" y="3356992"/>
            <a:ext cx="576064" cy="369332"/>
          </a:xfrm>
          <a:prstGeom prst="rect">
            <a:avLst/>
          </a:prstGeom>
          <a:noFill/>
        </p:spPr>
        <p:txBody>
          <a:bodyPr wrap="square" rtlCol="0">
            <a:spAutoFit/>
          </a:bodyPr>
          <a:lstStyle/>
          <a:p>
            <a:r>
              <a:rPr lang="en-GB" dirty="0"/>
              <a:t>I</a:t>
            </a:r>
          </a:p>
        </p:txBody>
      </p:sp>
      <p:sp>
        <p:nvSpPr>
          <p:cNvPr id="124" name="TextBox 123"/>
          <p:cNvSpPr txBox="1"/>
          <p:nvPr/>
        </p:nvSpPr>
        <p:spPr>
          <a:xfrm>
            <a:off x="4067944" y="3356992"/>
            <a:ext cx="576064" cy="369332"/>
          </a:xfrm>
          <a:prstGeom prst="rect">
            <a:avLst/>
          </a:prstGeom>
          <a:noFill/>
        </p:spPr>
        <p:txBody>
          <a:bodyPr wrap="square" rtlCol="0">
            <a:spAutoFit/>
          </a:bodyPr>
          <a:lstStyle/>
          <a:p>
            <a:r>
              <a:rPr lang="en-GB" dirty="0"/>
              <a:t>J</a:t>
            </a:r>
          </a:p>
        </p:txBody>
      </p:sp>
    </p:spTree>
    <p:extLst>
      <p:ext uri="{BB962C8B-B14F-4D97-AF65-F5344CB8AC3E}">
        <p14:creationId xmlns:p14="http://schemas.microsoft.com/office/powerpoint/2010/main" val="1487359144"/>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Genetics part 3 – </a:t>
            </a:r>
            <a:r>
              <a:rPr lang="en-US" sz="2400" b="1" dirty="0">
                <a:solidFill>
                  <a:schemeClr val="tx1"/>
                </a:solidFill>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6" name="Rectangle 5"/>
          <p:cNvSpPr/>
          <p:nvPr/>
        </p:nvSpPr>
        <p:spPr>
          <a:xfrm>
            <a:off x="395536" y="836712"/>
            <a:ext cx="8496944" cy="2585323"/>
          </a:xfrm>
          <a:prstGeom prst="rect">
            <a:avLst/>
          </a:prstGeom>
        </p:spPr>
        <p:txBody>
          <a:bodyPr wrap="square">
            <a:spAutoFit/>
          </a:bodyPr>
          <a:lstStyle/>
          <a:p>
            <a:pPr lvl="0">
              <a:defRPr/>
            </a:pPr>
            <a:r>
              <a:rPr lang="en-GB" dirty="0"/>
              <a:t>e)   Many people feel opposed to the screening of embryos to identify the CF allele. </a:t>
            </a:r>
          </a:p>
          <a:p>
            <a:pPr marL="342900" lvl="0" indent="-342900">
              <a:defRPr/>
            </a:pPr>
            <a:r>
              <a:rPr lang="en-GB" dirty="0"/>
              <a:t>	Suggest </a:t>
            </a:r>
            <a:r>
              <a:rPr lang="en-GB" b="1" dirty="0"/>
              <a:t>two</a:t>
            </a:r>
            <a:r>
              <a:rPr lang="en-GB" dirty="0"/>
              <a:t> reasons why they may feel this way</a:t>
            </a:r>
            <a:r>
              <a:rPr lang="en-GB" b="1" i="1" dirty="0">
                <a:solidFill>
                  <a:srgbClr val="00B050"/>
                </a:solidFill>
              </a:rPr>
              <a:t>. </a:t>
            </a:r>
          </a:p>
          <a:p>
            <a:pPr marL="342900" lvl="0" indent="-342900">
              <a:defRPr/>
            </a:pPr>
            <a:endParaRPr lang="en-GB" b="1" i="1" dirty="0">
              <a:solidFill>
                <a:srgbClr val="00B050"/>
              </a:solidFill>
            </a:endParaRPr>
          </a:p>
          <a:p>
            <a:pPr marL="342900" lvl="0" indent="-342900">
              <a:defRPr/>
            </a:pPr>
            <a:r>
              <a:rPr lang="en-GB" b="1" i="1" dirty="0">
                <a:solidFill>
                  <a:srgbClr val="00B050"/>
                </a:solidFill>
              </a:rPr>
              <a:t>	Screening procedure may cause miscarriage or damage embryo/fetus</a:t>
            </a:r>
          </a:p>
          <a:p>
            <a:pPr marL="342900" lvl="0" indent="-342900">
              <a:defRPr/>
            </a:pPr>
            <a:r>
              <a:rPr lang="en-GB" b="1" i="1" dirty="0">
                <a:solidFill>
                  <a:srgbClr val="00B050"/>
                </a:solidFill>
              </a:rPr>
              <a:t>	The embryo has a right to life</a:t>
            </a:r>
          </a:p>
          <a:p>
            <a:pPr marL="342900" lvl="0" indent="-342900">
              <a:defRPr/>
            </a:pPr>
            <a:r>
              <a:rPr lang="en-GB" b="1" i="1" dirty="0">
                <a:solidFill>
                  <a:srgbClr val="00B050"/>
                </a:solidFill>
              </a:rPr>
              <a:t>	Screening is expensive and could be used for other purposes</a:t>
            </a:r>
          </a:p>
          <a:p>
            <a:pPr marL="342900" lvl="0" indent="-342900">
              <a:defRPr/>
            </a:pPr>
            <a:r>
              <a:rPr lang="en-GB" b="1" i="1" dirty="0">
                <a:solidFill>
                  <a:srgbClr val="00B050"/>
                </a:solidFill>
              </a:rPr>
              <a:t>	Have to make moral/ethical or religious decisions as a result such as whether to terminate.</a:t>
            </a:r>
          </a:p>
          <a:p>
            <a:pPr marL="342900" lvl="0" indent="-342900">
              <a:defRPr/>
            </a:pPr>
            <a:r>
              <a:rPr lang="en-GB" b="1" i="1" dirty="0">
                <a:solidFill>
                  <a:srgbClr val="00B050"/>
                </a:solidFill>
              </a:rPr>
              <a:t>	</a:t>
            </a:r>
          </a:p>
        </p:txBody>
      </p:sp>
    </p:spTree>
    <p:extLst>
      <p:ext uri="{BB962C8B-B14F-4D97-AF65-F5344CB8AC3E}">
        <p14:creationId xmlns:p14="http://schemas.microsoft.com/office/powerpoint/2010/main" val="1487359144"/>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Genetics part 3 – </a:t>
            </a:r>
            <a:r>
              <a:rPr lang="en-US" sz="2400" b="1" dirty="0">
                <a:solidFill>
                  <a:schemeClr val="tx1"/>
                </a:solidFill>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 (HT only)</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TextBox 4"/>
          <p:cNvSpPr txBox="1"/>
          <p:nvPr/>
        </p:nvSpPr>
        <p:spPr>
          <a:xfrm>
            <a:off x="323528" y="908720"/>
            <a:ext cx="8640960" cy="5355312"/>
          </a:xfrm>
          <a:prstGeom prst="rect">
            <a:avLst/>
          </a:prstGeom>
          <a:noFill/>
        </p:spPr>
        <p:txBody>
          <a:bodyPr wrap="square" rtlCol="0">
            <a:spAutoFit/>
          </a:bodyPr>
          <a:lstStyle/>
          <a:p>
            <a:r>
              <a:rPr lang="en-GB" b="1" u="sng" dirty="0"/>
              <a:t>Higher tier question</a:t>
            </a:r>
          </a:p>
          <a:p>
            <a:r>
              <a:rPr lang="en-GB" dirty="0"/>
              <a:t>11. The flower colour for pea plants is controlled by a single gene. Red flowers are </a:t>
            </a:r>
          </a:p>
          <a:p>
            <a:r>
              <a:rPr lang="en-GB" dirty="0"/>
              <a:t>       dominant to white flowers.</a:t>
            </a:r>
          </a:p>
          <a:p>
            <a:r>
              <a:rPr lang="en-GB" dirty="0"/>
              <a:t>       A homozygous dominant plant and a heterozygous plant are crossed to produce   </a:t>
            </a:r>
          </a:p>
          <a:p>
            <a:r>
              <a:rPr lang="en-GB" dirty="0"/>
              <a:t>       offspring.</a:t>
            </a:r>
          </a:p>
          <a:p>
            <a:r>
              <a:rPr lang="en-GB" dirty="0"/>
              <a:t>       Let R represent the dominant allele.</a:t>
            </a:r>
          </a:p>
          <a:p>
            <a:pPr marL="342900" indent="-342900">
              <a:buAutoNum type="alphaLcParenR"/>
            </a:pPr>
            <a:r>
              <a:rPr lang="en-GB" dirty="0"/>
              <a:t>What is the phenotype of the homozygous dominant plant?</a:t>
            </a:r>
          </a:p>
          <a:p>
            <a:pPr marL="342900" indent="-342900"/>
            <a:r>
              <a:rPr lang="en-GB" b="1" dirty="0">
                <a:solidFill>
                  <a:srgbClr val="00B050"/>
                </a:solidFill>
              </a:rPr>
              <a:t>	</a:t>
            </a:r>
            <a:r>
              <a:rPr lang="en-GB" b="1" i="1" dirty="0">
                <a:solidFill>
                  <a:srgbClr val="00B050"/>
                </a:solidFill>
              </a:rPr>
              <a:t>Red flowers</a:t>
            </a:r>
            <a:endParaRPr lang="en-GB" b="1" dirty="0">
              <a:solidFill>
                <a:srgbClr val="00B050"/>
              </a:solidFill>
            </a:endParaRPr>
          </a:p>
          <a:p>
            <a:r>
              <a:rPr lang="en-GB" dirty="0"/>
              <a:t>b) Draw a genetic diagram to show all the possible arrangements of alleles in the offspring.</a:t>
            </a:r>
          </a:p>
          <a:p>
            <a:endParaRPr lang="en-GB" dirty="0"/>
          </a:p>
          <a:p>
            <a:endParaRPr lang="en-GB" dirty="0"/>
          </a:p>
          <a:p>
            <a:endParaRPr lang="en-GB" dirty="0"/>
          </a:p>
          <a:p>
            <a:endParaRPr lang="en-GB" dirty="0"/>
          </a:p>
          <a:p>
            <a:endParaRPr lang="en-GB" dirty="0"/>
          </a:p>
          <a:p>
            <a:endParaRPr lang="en-GB" dirty="0"/>
          </a:p>
          <a:p>
            <a:r>
              <a:rPr lang="en-GB" dirty="0"/>
              <a:t>c) What is the chance of producing homozygous dominant red flowering plants?</a:t>
            </a:r>
          </a:p>
          <a:p>
            <a:r>
              <a:rPr lang="en-GB" dirty="0"/>
              <a:t>	</a:t>
            </a:r>
            <a:r>
              <a:rPr lang="en-GB" b="1" i="1" dirty="0">
                <a:solidFill>
                  <a:srgbClr val="00B050"/>
                </a:solidFill>
              </a:rPr>
              <a:t>1 in 2   50:50  50% or ½ or 1:1</a:t>
            </a:r>
          </a:p>
          <a:p>
            <a:endParaRPr lang="en-GB" dirty="0"/>
          </a:p>
          <a:p>
            <a:endParaRPr lang="en-GB" dirty="0"/>
          </a:p>
        </p:txBody>
      </p:sp>
      <p:graphicFrame>
        <p:nvGraphicFramePr>
          <p:cNvPr id="6" name="Table 5"/>
          <p:cNvGraphicFramePr>
            <a:graphicFrameLocks noGrp="1"/>
          </p:cNvGraphicFramePr>
          <p:nvPr/>
        </p:nvGraphicFramePr>
        <p:xfrm>
          <a:off x="1547664" y="3564384"/>
          <a:ext cx="6096000" cy="1188720"/>
        </p:xfrm>
        <a:graphic>
          <a:graphicData uri="http://schemas.openxmlformats.org/drawingml/2006/table">
            <a:tbl>
              <a:tblPr firstRow="1" bandRow="1">
                <a:tableStyleId>{5C22544A-7EE6-4342-B048-85BDC9FD1C3A}</a:tableStyleId>
              </a:tblPr>
              <a:tblGrid>
                <a:gridCol w="2032000">
                  <a:extLst>
                    <a:ext uri="{9D8B030D-6E8A-4147-A177-3AD203B41FA5}">
                      <a16:colId xmlns:a16="http://schemas.microsoft.com/office/drawing/2014/main" val="20000"/>
                    </a:ext>
                  </a:extLst>
                </a:gridCol>
                <a:gridCol w="2032000">
                  <a:extLst>
                    <a:ext uri="{9D8B030D-6E8A-4147-A177-3AD203B41FA5}">
                      <a16:colId xmlns:a16="http://schemas.microsoft.com/office/drawing/2014/main" val="20001"/>
                    </a:ext>
                  </a:extLst>
                </a:gridCol>
                <a:gridCol w="2032000">
                  <a:extLst>
                    <a:ext uri="{9D8B030D-6E8A-4147-A177-3AD203B41FA5}">
                      <a16:colId xmlns:a16="http://schemas.microsoft.com/office/drawing/2014/main" val="20002"/>
                    </a:ext>
                  </a:extLst>
                </a:gridCol>
              </a:tblGrid>
              <a:tr h="0">
                <a:tc>
                  <a:txBody>
                    <a:bodyPr/>
                    <a:lstStyle/>
                    <a:p>
                      <a:pPr algn="ctr"/>
                      <a:r>
                        <a:rPr lang="en-GB" sz="2000" dirty="0">
                          <a:solidFill>
                            <a:schemeClr val="tx1"/>
                          </a:solidFill>
                        </a:rPr>
                        <a:t>Gamete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1" i="1" dirty="0">
                          <a:solidFill>
                            <a:srgbClr val="00B050"/>
                          </a:solidFill>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1" i="1" dirty="0">
                          <a:solidFill>
                            <a:srgbClr val="00B050"/>
                          </a:solidFill>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370840">
                <a:tc>
                  <a:txBody>
                    <a:bodyPr/>
                    <a:lstStyle/>
                    <a:p>
                      <a:pPr algn="ctr"/>
                      <a:r>
                        <a:rPr lang="en-GB" sz="2000" b="1" i="1" dirty="0">
                          <a:solidFill>
                            <a:srgbClr val="00B050"/>
                          </a:solidFill>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1" i="1" dirty="0">
                          <a:solidFill>
                            <a:srgbClr val="00B050"/>
                          </a:solidFill>
                        </a:rPr>
                        <a:t>RR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1" i="1" dirty="0">
                          <a:solidFill>
                            <a:srgbClr val="00B050"/>
                          </a:solidFill>
                        </a:rPr>
                        <a:t>Rr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r h="370840">
                <a:tc>
                  <a:txBody>
                    <a:bodyPr/>
                    <a:lstStyle/>
                    <a:p>
                      <a:pPr algn="ctr"/>
                      <a:r>
                        <a:rPr lang="en-GB" sz="2000" b="1" i="1" dirty="0">
                          <a:solidFill>
                            <a:srgbClr val="00B050"/>
                          </a:solidFill>
                        </a:rPr>
                        <a:t>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1" i="1" dirty="0">
                          <a:solidFill>
                            <a:srgbClr val="00B050"/>
                          </a:solidFill>
                        </a:rPr>
                        <a:t>RR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2000" b="1" i="1" dirty="0">
                          <a:solidFill>
                            <a:srgbClr val="00B050"/>
                          </a:solidFill>
                        </a:rPr>
                        <a:t>Rr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1487359144"/>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31639" y="33832"/>
            <a:ext cx="7812360" cy="657041"/>
          </a:xfrm>
        </p:spPr>
        <p:txBody>
          <a:bodyPr>
            <a:noAutofit/>
          </a:bodyPr>
          <a:lstStyle/>
          <a:p>
            <a:pPr marL="342900" lvl="1" algn="r" defTabSz="342900" rtl="0">
              <a:spcBef>
                <a:spcPct val="20000"/>
              </a:spcBef>
            </a:pPr>
            <a:r>
              <a:rPr lang="en-US" sz="2400" b="1" dirty="0">
                <a:solidFill>
                  <a:schemeClr val="accent6"/>
                </a:solidFill>
              </a:rPr>
              <a:t>Genetics part 3 – </a:t>
            </a:r>
            <a:r>
              <a:rPr lang="en-US" sz="2400" b="1" dirty="0">
                <a:solidFill>
                  <a:schemeClr val="tx1"/>
                </a:solidFill>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5" name="Rectangle 4"/>
          <p:cNvSpPr/>
          <p:nvPr/>
        </p:nvSpPr>
        <p:spPr>
          <a:xfrm>
            <a:off x="107504" y="620688"/>
            <a:ext cx="8784976" cy="4801314"/>
          </a:xfrm>
          <a:prstGeom prst="rect">
            <a:avLst/>
          </a:prstGeom>
        </p:spPr>
        <p:txBody>
          <a:bodyPr wrap="square">
            <a:spAutoFit/>
          </a:bodyPr>
          <a:lstStyle/>
          <a:p>
            <a:r>
              <a:rPr lang="en-GB" b="1" u="sng" dirty="0"/>
              <a:t>Biology only</a:t>
            </a:r>
          </a:p>
          <a:p>
            <a:r>
              <a:rPr lang="en-GB" dirty="0"/>
              <a:t>12. What were the three conclusions Mendel proposed after his work on the inheritance in peas?</a:t>
            </a:r>
          </a:p>
          <a:p>
            <a:r>
              <a:rPr lang="en-GB" dirty="0"/>
              <a:t> 	</a:t>
            </a:r>
            <a:r>
              <a:rPr lang="en-GB" b="1" i="1" dirty="0">
                <a:solidFill>
                  <a:srgbClr val="00B050"/>
                </a:solidFill>
              </a:rPr>
              <a:t>that characteristics are held as separate units of inheritance</a:t>
            </a:r>
          </a:p>
          <a:p>
            <a:r>
              <a:rPr lang="en-GB" b="1" i="1" dirty="0">
                <a:solidFill>
                  <a:srgbClr val="00B050"/>
                </a:solidFill>
              </a:rPr>
              <a:t>	the units of inheritance are passed on to offspring unchanged</a:t>
            </a:r>
          </a:p>
          <a:p>
            <a:r>
              <a:rPr lang="en-GB" b="1" i="1" dirty="0">
                <a:solidFill>
                  <a:srgbClr val="00B050"/>
                </a:solidFill>
              </a:rPr>
              <a:t>	each unit of inheritance exists in two forms – dominant and  recessive</a:t>
            </a:r>
            <a:r>
              <a:rPr lang="en-GB" dirty="0"/>
              <a:t>.</a:t>
            </a:r>
          </a:p>
          <a:p>
            <a:r>
              <a:rPr lang="en-GB" dirty="0"/>
              <a:t>13. What made it hard for scientists at the time to understand Mendel’s ideas?</a:t>
            </a:r>
          </a:p>
          <a:p>
            <a:r>
              <a:rPr lang="en-GB" sz="1200" dirty="0"/>
              <a:t>	</a:t>
            </a:r>
            <a:r>
              <a:rPr lang="en-GB" b="1" i="1" dirty="0">
                <a:solidFill>
                  <a:srgbClr val="00B050"/>
                </a:solidFill>
              </a:rPr>
              <a:t> they did not know about the existence of chromosomes or DNA</a:t>
            </a:r>
          </a:p>
          <a:p>
            <a:pPr marL="342900" indent="-342900"/>
            <a:r>
              <a:rPr lang="en-GB" dirty="0"/>
              <a:t>14. How many alleles exist for inheritance of blood group? </a:t>
            </a:r>
          </a:p>
          <a:p>
            <a:r>
              <a:rPr lang="en-GB" b="1" i="1" dirty="0">
                <a:solidFill>
                  <a:srgbClr val="00B050"/>
                </a:solidFill>
              </a:rPr>
              <a:t>	Three different alleles: I</a:t>
            </a:r>
            <a:r>
              <a:rPr lang="en-GB" b="1" i="1" baseline="30000" dirty="0">
                <a:solidFill>
                  <a:srgbClr val="00B050"/>
                </a:solidFill>
              </a:rPr>
              <a:t>A </a:t>
            </a:r>
            <a:r>
              <a:rPr lang="en-GB" b="1" i="1" dirty="0">
                <a:solidFill>
                  <a:srgbClr val="00B050"/>
                </a:solidFill>
              </a:rPr>
              <a:t>, I</a:t>
            </a:r>
            <a:r>
              <a:rPr lang="en-GB" b="1" i="1" baseline="30000" dirty="0">
                <a:solidFill>
                  <a:srgbClr val="00B050"/>
                </a:solidFill>
              </a:rPr>
              <a:t>B</a:t>
            </a:r>
            <a:r>
              <a:rPr lang="en-GB" b="1" i="1" dirty="0">
                <a:solidFill>
                  <a:srgbClr val="00B050"/>
                </a:solidFill>
              </a:rPr>
              <a:t> and I</a:t>
            </a:r>
            <a:r>
              <a:rPr lang="en-GB" b="1" i="1" baseline="30000" dirty="0">
                <a:solidFill>
                  <a:srgbClr val="00B050"/>
                </a:solidFill>
              </a:rPr>
              <a:t>O</a:t>
            </a:r>
          </a:p>
          <a:p>
            <a:pPr marL="342900" indent="-342900"/>
            <a:r>
              <a:rPr lang="en-GB" dirty="0"/>
              <a:t>15. What is meant by co-dominance?</a:t>
            </a:r>
          </a:p>
          <a:p>
            <a:pPr marL="342900" indent="-342900"/>
            <a:r>
              <a:rPr lang="en-GB" dirty="0"/>
              <a:t>	 	 </a:t>
            </a:r>
            <a:r>
              <a:rPr lang="en-GB" b="1" i="1" dirty="0">
                <a:solidFill>
                  <a:srgbClr val="00B050"/>
                </a:solidFill>
              </a:rPr>
              <a:t>alleles are equally dominant.</a:t>
            </a:r>
          </a:p>
          <a:p>
            <a:pPr marL="342900" indent="-342900"/>
            <a:r>
              <a:rPr lang="en-GB" dirty="0"/>
              <a:t>16. If someone has a blood group of A, what alleles do they possess?</a:t>
            </a:r>
          </a:p>
          <a:p>
            <a:pPr marL="342900" indent="-342900"/>
            <a:r>
              <a:rPr lang="en-GB" dirty="0"/>
              <a:t>		</a:t>
            </a:r>
            <a:r>
              <a:rPr lang="en-GB" b="1" i="1" dirty="0">
                <a:solidFill>
                  <a:srgbClr val="00B050"/>
                </a:solidFill>
              </a:rPr>
              <a:t>EITHER I</a:t>
            </a:r>
            <a:r>
              <a:rPr lang="en-GB" b="1" i="1" baseline="30000" dirty="0">
                <a:solidFill>
                  <a:srgbClr val="00B050"/>
                </a:solidFill>
              </a:rPr>
              <a:t>A</a:t>
            </a:r>
            <a:r>
              <a:rPr lang="en-GB" b="1" i="1" dirty="0">
                <a:solidFill>
                  <a:srgbClr val="00B050"/>
                </a:solidFill>
              </a:rPr>
              <a:t> I</a:t>
            </a:r>
            <a:r>
              <a:rPr lang="en-GB" b="1" i="1" baseline="30000" dirty="0">
                <a:solidFill>
                  <a:srgbClr val="00B050"/>
                </a:solidFill>
              </a:rPr>
              <a:t>A  </a:t>
            </a:r>
            <a:r>
              <a:rPr lang="en-GB" b="1" i="1" dirty="0">
                <a:solidFill>
                  <a:srgbClr val="00B050"/>
                </a:solidFill>
              </a:rPr>
              <a:t> OR  I</a:t>
            </a:r>
            <a:r>
              <a:rPr lang="en-GB" b="1" i="1" baseline="30000" dirty="0">
                <a:solidFill>
                  <a:srgbClr val="00B050"/>
                </a:solidFill>
              </a:rPr>
              <a:t>A </a:t>
            </a:r>
            <a:r>
              <a:rPr lang="en-GB" b="1" i="1" dirty="0">
                <a:solidFill>
                  <a:srgbClr val="00B050"/>
                </a:solidFill>
              </a:rPr>
              <a:t>I</a:t>
            </a:r>
            <a:r>
              <a:rPr lang="en-GB" b="1" i="1" baseline="30000" dirty="0">
                <a:solidFill>
                  <a:srgbClr val="00B050"/>
                </a:solidFill>
              </a:rPr>
              <a:t>O</a:t>
            </a:r>
          </a:p>
          <a:p>
            <a:pPr marL="342900" indent="-342900">
              <a:buAutoNum type="arabicPeriod" startAt="17"/>
            </a:pPr>
            <a:r>
              <a:rPr lang="en-GB" dirty="0"/>
              <a:t>A woman with the genotype X</a:t>
            </a:r>
            <a:r>
              <a:rPr lang="en-GB" baseline="30000" dirty="0"/>
              <a:t>N</a:t>
            </a:r>
            <a:r>
              <a:rPr lang="en-GB" dirty="0"/>
              <a:t> X</a:t>
            </a:r>
            <a:r>
              <a:rPr lang="en-GB" baseline="30000" dirty="0"/>
              <a:t>N  </a:t>
            </a:r>
            <a:r>
              <a:rPr lang="en-GB" dirty="0"/>
              <a:t>for colour blindness  (where N = the allele for normal vision) can be described as:</a:t>
            </a:r>
          </a:p>
          <a:p>
            <a:pPr marL="342900" indent="-342900"/>
            <a:r>
              <a:rPr lang="en-GB" dirty="0"/>
              <a:t>	</a:t>
            </a:r>
            <a:r>
              <a:rPr lang="en-GB" i="1" u="sng" dirty="0"/>
              <a:t>Tick all word/s that apply .</a:t>
            </a:r>
            <a:endParaRPr lang="en-GB" dirty="0"/>
          </a:p>
        </p:txBody>
      </p:sp>
      <p:graphicFrame>
        <p:nvGraphicFramePr>
          <p:cNvPr id="7" name="Table 6"/>
          <p:cNvGraphicFramePr>
            <a:graphicFrameLocks noGrp="1"/>
          </p:cNvGraphicFramePr>
          <p:nvPr/>
        </p:nvGraphicFramePr>
        <p:xfrm>
          <a:off x="395536" y="5445224"/>
          <a:ext cx="8568952" cy="1005840"/>
        </p:xfrm>
        <a:graphic>
          <a:graphicData uri="http://schemas.openxmlformats.org/drawingml/2006/table">
            <a:tbl>
              <a:tblPr firstRow="1" bandRow="1">
                <a:tableStyleId>{5C22544A-7EE6-4342-B048-85BDC9FD1C3A}</a:tableStyleId>
              </a:tblPr>
              <a:tblGrid>
                <a:gridCol w="2713118">
                  <a:extLst>
                    <a:ext uri="{9D8B030D-6E8A-4147-A177-3AD203B41FA5}">
                      <a16:colId xmlns:a16="http://schemas.microsoft.com/office/drawing/2014/main" val="20000"/>
                    </a:ext>
                  </a:extLst>
                </a:gridCol>
                <a:gridCol w="499784">
                  <a:extLst>
                    <a:ext uri="{9D8B030D-6E8A-4147-A177-3AD203B41FA5}">
                      <a16:colId xmlns:a16="http://schemas.microsoft.com/office/drawing/2014/main" val="20001"/>
                    </a:ext>
                  </a:extLst>
                </a:gridCol>
                <a:gridCol w="1927739">
                  <a:extLst>
                    <a:ext uri="{9D8B030D-6E8A-4147-A177-3AD203B41FA5}">
                      <a16:colId xmlns:a16="http://schemas.microsoft.com/office/drawing/2014/main" val="20002"/>
                    </a:ext>
                  </a:extLst>
                </a:gridCol>
                <a:gridCol w="475985">
                  <a:extLst>
                    <a:ext uri="{9D8B030D-6E8A-4147-A177-3AD203B41FA5}">
                      <a16:colId xmlns:a16="http://schemas.microsoft.com/office/drawing/2014/main" val="20003"/>
                    </a:ext>
                  </a:extLst>
                </a:gridCol>
                <a:gridCol w="2438797">
                  <a:extLst>
                    <a:ext uri="{9D8B030D-6E8A-4147-A177-3AD203B41FA5}">
                      <a16:colId xmlns:a16="http://schemas.microsoft.com/office/drawing/2014/main" val="20004"/>
                    </a:ext>
                  </a:extLst>
                </a:gridCol>
                <a:gridCol w="513529">
                  <a:extLst>
                    <a:ext uri="{9D8B030D-6E8A-4147-A177-3AD203B41FA5}">
                      <a16:colId xmlns:a16="http://schemas.microsoft.com/office/drawing/2014/main" val="20005"/>
                    </a:ext>
                  </a:extLst>
                </a:gridCol>
              </a:tblGrid>
              <a:tr h="288032">
                <a:tc>
                  <a:txBody>
                    <a:bodyPr/>
                    <a:lstStyle/>
                    <a:p>
                      <a:pPr algn="ctr"/>
                      <a:r>
                        <a:rPr lang="en-GB" sz="1800" b="1" dirty="0">
                          <a:solidFill>
                            <a:schemeClr val="tx1"/>
                          </a:solidFill>
                        </a:rPr>
                        <a:t>Colour blind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dirty="0">
                          <a:solidFill>
                            <a:schemeClr val="tx1"/>
                          </a:solidFill>
                        </a:rPr>
                        <a:t>Normal vision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dirty="0">
                          <a:solidFill>
                            <a:srgbClr val="00B050"/>
                          </a:solidFill>
                          <a:sym typeface="Wingdings"/>
                        </a:rPr>
                        <a:t></a:t>
                      </a:r>
                      <a:endParaRPr lang="en-GB" sz="1800" b="1" dirty="0">
                        <a:solidFill>
                          <a:srgbClr val="00B050"/>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dirty="0">
                          <a:solidFill>
                            <a:schemeClr val="tx1"/>
                          </a:solidFill>
                        </a:rPr>
                        <a:t>Carrier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solidFill>
                          <a:schemeClr val="tx1"/>
                        </a:solidFill>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504056">
                <a:tc>
                  <a:txBody>
                    <a:bodyPr/>
                    <a:lstStyle/>
                    <a:p>
                      <a:pPr algn="ctr"/>
                      <a:r>
                        <a:rPr lang="en-GB" sz="1800" b="1" dirty="0"/>
                        <a:t>Homozygous dominant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indent="0" algn="ctr" defTabSz="342900" rtl="0" eaLnBrk="1" fontAlgn="auto" latinLnBrk="0" hangingPunct="1">
                        <a:lnSpc>
                          <a:spcPct val="100000"/>
                        </a:lnSpc>
                        <a:spcBef>
                          <a:spcPts val="0"/>
                        </a:spcBef>
                        <a:spcAft>
                          <a:spcPts val="0"/>
                        </a:spcAft>
                        <a:buClrTx/>
                        <a:buSzTx/>
                        <a:buFontTx/>
                        <a:buNone/>
                        <a:tabLst/>
                        <a:defRPr/>
                      </a:pPr>
                      <a:r>
                        <a:rPr lang="en-GB" sz="1800" b="1" dirty="0">
                          <a:solidFill>
                            <a:srgbClr val="00B050"/>
                          </a:solidFill>
                          <a:sym typeface="Wingdings"/>
                        </a:rPr>
                        <a:t></a:t>
                      </a:r>
                      <a:endParaRPr lang="en-GB" sz="1800" b="1" dirty="0">
                        <a:solidFill>
                          <a:srgbClr val="00B050"/>
                        </a:solidFill>
                      </a:endParaRPr>
                    </a:p>
                    <a:p>
                      <a:pPr algn="ctr"/>
                      <a:endParaRPr lang="en-GB"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dirty="0"/>
                        <a:t>Heterozygous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800" b="1" dirty="0"/>
                        <a:t>Homozygous recessive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GB" sz="1800" b="1"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48735914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8" name="Picture 7"/>
          <p:cNvPicPr>
            <a:picLocks noChangeAspect="1"/>
          </p:cNvPicPr>
          <p:nvPr/>
        </p:nvPicPr>
        <p:blipFill>
          <a:blip r:embed="rId3" cstate="print">
            <a:clrChange>
              <a:clrFrom>
                <a:srgbClr val="FFFFFF"/>
              </a:clrFrom>
              <a:clrTo>
                <a:srgbClr val="FFFFFF">
                  <a:alpha val="0"/>
                </a:srgbClr>
              </a:clrTo>
            </a:clrChange>
          </a:blip>
          <a:stretch>
            <a:fillRect/>
          </a:stretch>
        </p:blipFill>
        <p:spPr>
          <a:xfrm>
            <a:off x="3491880" y="0"/>
            <a:ext cx="5688632" cy="6525344"/>
          </a:xfrm>
          <a:prstGeom prst="rect">
            <a:avLst/>
          </a:prstGeom>
        </p:spPr>
      </p:pic>
      <p:sp>
        <p:nvSpPr>
          <p:cNvPr id="6" name="TextBox 5"/>
          <p:cNvSpPr txBox="1"/>
          <p:nvPr/>
        </p:nvSpPr>
        <p:spPr>
          <a:xfrm>
            <a:off x="179512" y="692696"/>
            <a:ext cx="4752528" cy="5570756"/>
          </a:xfrm>
          <a:prstGeom prst="rect">
            <a:avLst/>
          </a:prstGeom>
          <a:noFill/>
        </p:spPr>
        <p:txBody>
          <a:bodyPr wrap="square" rtlCol="0">
            <a:spAutoFit/>
          </a:bodyPr>
          <a:lstStyle/>
          <a:p>
            <a:r>
              <a:rPr lang="en-GB" sz="7200" b="1" dirty="0">
                <a:latin typeface="+mj-lt"/>
                <a:ea typeface="Beirut" charset="-78"/>
                <a:cs typeface="Beirut" charset="-78"/>
              </a:rPr>
              <a:t>LearnIT!</a:t>
            </a:r>
          </a:p>
          <a:p>
            <a:r>
              <a:rPr lang="en-GB" sz="7200" b="1" dirty="0">
                <a:latin typeface="+mj-lt"/>
                <a:ea typeface="Beirut" charset="-78"/>
                <a:cs typeface="Beirut" charset="-78"/>
              </a:rPr>
              <a:t>KnowIT!</a:t>
            </a:r>
          </a:p>
          <a:p>
            <a:r>
              <a:rPr lang="en-GB" sz="4800" b="1" dirty="0">
                <a:solidFill>
                  <a:schemeClr val="tx1">
                    <a:lumMod val="50000"/>
                    <a:lumOff val="50000"/>
                  </a:schemeClr>
                </a:solidFill>
              </a:rPr>
              <a:t>Genetics </a:t>
            </a:r>
          </a:p>
          <a:p>
            <a:r>
              <a:rPr lang="en-GB" sz="4400" b="1" dirty="0">
                <a:solidFill>
                  <a:schemeClr val="tx1">
                    <a:lumMod val="50000"/>
                    <a:lumOff val="50000"/>
                  </a:schemeClr>
                </a:solidFill>
              </a:rPr>
              <a:t>Part 4</a:t>
            </a:r>
          </a:p>
          <a:p>
            <a:pPr>
              <a:buFont typeface="Arial" pitchFamily="34" charset="0"/>
              <a:buChar char="•"/>
            </a:pPr>
            <a:r>
              <a:rPr lang="en-GB" sz="3200" b="1" dirty="0">
                <a:solidFill>
                  <a:schemeClr val="tx1">
                    <a:lumMod val="50000"/>
                    <a:lumOff val="50000"/>
                  </a:schemeClr>
                </a:solidFill>
              </a:rPr>
              <a:t>Variation</a:t>
            </a:r>
          </a:p>
          <a:p>
            <a:pPr>
              <a:buFont typeface="Arial" pitchFamily="34" charset="0"/>
              <a:buChar char="•"/>
            </a:pPr>
            <a:r>
              <a:rPr lang="en-US" sz="3200" b="1" dirty="0">
                <a:solidFill>
                  <a:schemeClr val="bg1">
                    <a:lumMod val="50000"/>
                  </a:schemeClr>
                </a:solidFill>
              </a:rPr>
              <a:t>Human Genome Project</a:t>
            </a:r>
          </a:p>
          <a:p>
            <a:pPr>
              <a:buFont typeface="Arial" pitchFamily="34" charset="0"/>
              <a:buChar char="•"/>
            </a:pPr>
            <a:r>
              <a:rPr lang="en-US" sz="3200" b="1" dirty="0">
                <a:solidFill>
                  <a:schemeClr val="bg1">
                    <a:lumMod val="50000"/>
                  </a:schemeClr>
                </a:solidFill>
              </a:rPr>
              <a:t>Mutations</a:t>
            </a:r>
          </a:p>
          <a:p>
            <a:pPr>
              <a:buFont typeface="Arial" pitchFamily="34" charset="0"/>
              <a:buChar char="•"/>
            </a:pPr>
            <a:endParaRPr lang="en-GB" sz="2400" dirty="0"/>
          </a:p>
        </p:txBody>
      </p:sp>
    </p:spTree>
    <p:extLst>
      <p:ext uri="{BB962C8B-B14F-4D97-AF65-F5344CB8AC3E}">
        <p14:creationId xmlns:p14="http://schemas.microsoft.com/office/powerpoint/2010/main" val="632385037"/>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4 –  Variation</a:t>
            </a:r>
            <a:endParaRPr lang="en-GB" dirty="0"/>
          </a:p>
        </p:txBody>
      </p:sp>
      <p:sp>
        <p:nvSpPr>
          <p:cNvPr id="5" name="TextBox 4"/>
          <p:cNvSpPr txBox="1"/>
          <p:nvPr/>
        </p:nvSpPr>
        <p:spPr>
          <a:xfrm>
            <a:off x="251520" y="692696"/>
            <a:ext cx="8712968" cy="1508105"/>
          </a:xfrm>
          <a:prstGeom prst="rect">
            <a:avLst/>
          </a:prstGeom>
          <a:noFill/>
        </p:spPr>
        <p:txBody>
          <a:bodyPr wrap="square" rtlCol="0">
            <a:spAutoFit/>
          </a:bodyPr>
          <a:lstStyle/>
          <a:p>
            <a:r>
              <a:rPr lang="en-GB" sz="2300" b="1" dirty="0">
                <a:solidFill>
                  <a:schemeClr val="accent6">
                    <a:lumMod val="75000"/>
                  </a:schemeClr>
                </a:solidFill>
              </a:rPr>
              <a:t>Variation</a:t>
            </a:r>
            <a:r>
              <a:rPr lang="en-GB" sz="2300" dirty="0"/>
              <a:t> means that individuals in a population show </a:t>
            </a:r>
            <a:r>
              <a:rPr lang="en-GB" sz="2300" b="1" dirty="0">
                <a:solidFill>
                  <a:schemeClr val="accent6">
                    <a:lumMod val="75000"/>
                  </a:schemeClr>
                </a:solidFill>
              </a:rPr>
              <a:t>differences </a:t>
            </a:r>
            <a:r>
              <a:rPr lang="en-GB" sz="2300" dirty="0"/>
              <a:t>in characteristics. Population is the number of one species in a habitat.</a:t>
            </a:r>
          </a:p>
          <a:p>
            <a:r>
              <a:rPr lang="en-GB" sz="2300" dirty="0"/>
              <a:t>The </a:t>
            </a:r>
            <a:r>
              <a:rPr lang="en-GB" sz="2300" b="1" dirty="0">
                <a:solidFill>
                  <a:schemeClr val="accent6">
                    <a:lumMod val="75000"/>
                  </a:schemeClr>
                </a:solidFill>
              </a:rPr>
              <a:t>genome</a:t>
            </a:r>
            <a:r>
              <a:rPr lang="en-GB" sz="2300" dirty="0"/>
              <a:t> and its </a:t>
            </a:r>
            <a:r>
              <a:rPr lang="en-GB" sz="2300" b="1" dirty="0">
                <a:solidFill>
                  <a:schemeClr val="accent6">
                    <a:lumMod val="75000"/>
                  </a:schemeClr>
                </a:solidFill>
              </a:rPr>
              <a:t>interaction </a:t>
            </a:r>
            <a:r>
              <a:rPr lang="en-GB" sz="2300" dirty="0"/>
              <a:t>with </a:t>
            </a:r>
            <a:r>
              <a:rPr lang="en-GB" sz="2300" b="1" dirty="0">
                <a:solidFill>
                  <a:schemeClr val="accent6">
                    <a:lumMod val="75000"/>
                  </a:schemeClr>
                </a:solidFill>
              </a:rPr>
              <a:t>the environment </a:t>
            </a:r>
            <a:r>
              <a:rPr lang="en-GB" sz="2300" dirty="0"/>
              <a:t>influence the development of a </a:t>
            </a:r>
            <a:r>
              <a:rPr lang="en-GB" sz="2300" b="1" dirty="0">
                <a:solidFill>
                  <a:schemeClr val="accent6">
                    <a:lumMod val="75000"/>
                  </a:schemeClr>
                </a:solidFill>
              </a:rPr>
              <a:t>phenotype</a:t>
            </a:r>
            <a:r>
              <a:rPr lang="en-GB" sz="2300" dirty="0"/>
              <a:t> in an organism.</a:t>
            </a:r>
          </a:p>
        </p:txBody>
      </p:sp>
      <p:pic>
        <p:nvPicPr>
          <p:cNvPr id="7" name="Picture 6" descr="GettyImages-502303041dogs.jpg"/>
          <p:cNvPicPr>
            <a:picLocks noChangeAspect="1"/>
          </p:cNvPicPr>
          <p:nvPr/>
        </p:nvPicPr>
        <p:blipFill>
          <a:blip r:embed="rId3" cstate="print"/>
          <a:stretch>
            <a:fillRect/>
          </a:stretch>
        </p:blipFill>
        <p:spPr>
          <a:xfrm>
            <a:off x="5796136" y="2203249"/>
            <a:ext cx="3168352" cy="2448272"/>
          </a:xfrm>
          <a:prstGeom prst="rect">
            <a:avLst/>
          </a:prstGeom>
          <a:ln>
            <a:solidFill>
              <a:schemeClr val="accent6">
                <a:lumMod val="75000"/>
              </a:schemeClr>
            </a:solidFill>
          </a:ln>
        </p:spPr>
      </p:pic>
      <p:pic>
        <p:nvPicPr>
          <p:cNvPr id="8" name="Picture 7" descr="GettyImages-dv1954035crowd.jpg"/>
          <p:cNvPicPr>
            <a:picLocks noChangeAspect="1"/>
          </p:cNvPicPr>
          <p:nvPr/>
        </p:nvPicPr>
        <p:blipFill>
          <a:blip r:embed="rId4" cstate="print"/>
          <a:stretch>
            <a:fillRect/>
          </a:stretch>
        </p:blipFill>
        <p:spPr>
          <a:xfrm>
            <a:off x="323528" y="2200801"/>
            <a:ext cx="3024336" cy="2482758"/>
          </a:xfrm>
          <a:prstGeom prst="rect">
            <a:avLst/>
          </a:prstGeom>
          <a:ln>
            <a:solidFill>
              <a:schemeClr val="accent6">
                <a:lumMod val="75000"/>
              </a:schemeClr>
            </a:solidFill>
          </a:ln>
        </p:spPr>
      </p:pic>
      <p:sp>
        <p:nvSpPr>
          <p:cNvPr id="13" name="TextBox 12"/>
          <p:cNvSpPr txBox="1"/>
          <p:nvPr/>
        </p:nvSpPr>
        <p:spPr>
          <a:xfrm>
            <a:off x="3419872" y="2200801"/>
            <a:ext cx="2304256" cy="1938992"/>
          </a:xfrm>
          <a:prstGeom prst="rect">
            <a:avLst/>
          </a:prstGeom>
          <a:solidFill>
            <a:schemeClr val="accent6">
              <a:lumMod val="60000"/>
              <a:lumOff val="40000"/>
            </a:schemeClr>
          </a:solidFill>
          <a:ln>
            <a:solidFill>
              <a:schemeClr val="accent6">
                <a:lumMod val="50000"/>
              </a:schemeClr>
            </a:solidFill>
          </a:ln>
        </p:spPr>
        <p:txBody>
          <a:bodyPr wrap="square" rtlCol="0">
            <a:spAutoFit/>
          </a:bodyPr>
          <a:lstStyle/>
          <a:p>
            <a:pPr algn="ctr"/>
            <a:r>
              <a:rPr lang="en-GB" sz="2000" b="1" dirty="0"/>
              <a:t>Variation</a:t>
            </a:r>
            <a:r>
              <a:rPr lang="en-GB" sz="2000" dirty="0"/>
              <a:t> within a </a:t>
            </a:r>
            <a:r>
              <a:rPr lang="en-GB" sz="2000" b="1" dirty="0"/>
              <a:t>population </a:t>
            </a:r>
            <a:r>
              <a:rPr lang="en-GB" sz="2000" dirty="0"/>
              <a:t>of a species is usually </a:t>
            </a:r>
            <a:r>
              <a:rPr lang="en-GB" sz="2000" b="1" dirty="0"/>
              <a:t>extensive,</a:t>
            </a:r>
            <a:r>
              <a:rPr lang="en-GB" sz="2000" dirty="0"/>
              <a:t> mostly arising from </a:t>
            </a:r>
            <a:r>
              <a:rPr lang="en-GB" sz="2000" b="1" dirty="0"/>
              <a:t>mutations</a:t>
            </a:r>
            <a:r>
              <a:rPr lang="en-GB" sz="2000" dirty="0"/>
              <a:t>.</a:t>
            </a:r>
          </a:p>
        </p:txBody>
      </p:sp>
      <p:sp>
        <p:nvSpPr>
          <p:cNvPr id="14" name="TextBox 13"/>
          <p:cNvSpPr txBox="1"/>
          <p:nvPr/>
        </p:nvSpPr>
        <p:spPr>
          <a:xfrm>
            <a:off x="251520" y="4702541"/>
            <a:ext cx="2880320" cy="1862048"/>
          </a:xfrm>
          <a:prstGeom prst="rect">
            <a:avLst/>
          </a:prstGeom>
          <a:noFill/>
        </p:spPr>
        <p:txBody>
          <a:bodyPr wrap="square" rtlCol="0">
            <a:spAutoFit/>
          </a:bodyPr>
          <a:lstStyle/>
          <a:p>
            <a:pPr>
              <a:buClr>
                <a:schemeClr val="accent6">
                  <a:lumMod val="75000"/>
                </a:schemeClr>
              </a:buClr>
              <a:buFont typeface="Wingdings" pitchFamily="2" charset="2"/>
              <a:buChar char="q"/>
            </a:pPr>
            <a:r>
              <a:rPr lang="en-GB" sz="2300" dirty="0"/>
              <a:t> </a:t>
            </a:r>
            <a:r>
              <a:rPr lang="en-GB" sz="2300" b="1" dirty="0">
                <a:solidFill>
                  <a:schemeClr val="accent6">
                    <a:lumMod val="75000"/>
                  </a:schemeClr>
                </a:solidFill>
              </a:rPr>
              <a:t>differences</a:t>
            </a:r>
            <a:r>
              <a:rPr lang="en-GB" sz="2300" dirty="0"/>
              <a:t> in the </a:t>
            </a:r>
            <a:r>
              <a:rPr lang="en-GB" sz="2300" b="1" dirty="0">
                <a:solidFill>
                  <a:schemeClr val="accent6">
                    <a:lumMod val="75000"/>
                  </a:schemeClr>
                </a:solidFill>
              </a:rPr>
              <a:t>genes</a:t>
            </a:r>
            <a:r>
              <a:rPr lang="en-GB" sz="2300" dirty="0"/>
              <a:t> individuals have inherited due to </a:t>
            </a:r>
            <a:r>
              <a:rPr lang="en-GB" sz="2300" b="1" dirty="0">
                <a:solidFill>
                  <a:schemeClr val="accent6">
                    <a:lumMod val="75000"/>
                  </a:schemeClr>
                </a:solidFill>
              </a:rPr>
              <a:t>mutation</a:t>
            </a:r>
            <a:r>
              <a:rPr lang="en-GB" sz="2300" dirty="0"/>
              <a:t> and </a:t>
            </a:r>
            <a:r>
              <a:rPr lang="en-GB" sz="2300" b="1" dirty="0">
                <a:solidFill>
                  <a:schemeClr val="accent6">
                    <a:lumMod val="75000"/>
                  </a:schemeClr>
                </a:solidFill>
              </a:rPr>
              <a:t>sexual reproduction. </a:t>
            </a:r>
          </a:p>
        </p:txBody>
      </p:sp>
      <p:sp>
        <p:nvSpPr>
          <p:cNvPr id="15" name="TextBox 14"/>
          <p:cNvSpPr txBox="1"/>
          <p:nvPr/>
        </p:nvSpPr>
        <p:spPr>
          <a:xfrm>
            <a:off x="3347864" y="4797152"/>
            <a:ext cx="2880320" cy="1862048"/>
          </a:xfrm>
          <a:prstGeom prst="rect">
            <a:avLst/>
          </a:prstGeom>
          <a:noFill/>
        </p:spPr>
        <p:txBody>
          <a:bodyPr wrap="square" rtlCol="0">
            <a:spAutoFit/>
          </a:bodyPr>
          <a:lstStyle/>
          <a:p>
            <a:pPr>
              <a:buClr>
                <a:schemeClr val="accent6">
                  <a:lumMod val="75000"/>
                </a:schemeClr>
              </a:buClr>
              <a:buFont typeface="Wingdings" pitchFamily="2" charset="2"/>
              <a:buChar char="q"/>
            </a:pPr>
            <a:r>
              <a:rPr lang="en-GB" sz="2300" dirty="0"/>
              <a:t> </a:t>
            </a:r>
            <a:r>
              <a:rPr lang="en-GB" sz="2300" b="1" dirty="0">
                <a:solidFill>
                  <a:schemeClr val="accent6">
                    <a:lumMod val="75000"/>
                  </a:schemeClr>
                </a:solidFill>
              </a:rPr>
              <a:t>differences</a:t>
            </a:r>
            <a:r>
              <a:rPr lang="en-GB" sz="2300" dirty="0"/>
              <a:t> in the </a:t>
            </a:r>
            <a:r>
              <a:rPr lang="en-GB" sz="2300" b="1" dirty="0">
                <a:solidFill>
                  <a:schemeClr val="accent6">
                    <a:lumMod val="75000"/>
                  </a:schemeClr>
                </a:solidFill>
              </a:rPr>
              <a:t>environmental </a:t>
            </a:r>
            <a:r>
              <a:rPr lang="en-GB" sz="2300" dirty="0"/>
              <a:t>conditions have led to variation </a:t>
            </a:r>
            <a:r>
              <a:rPr lang="en-GB" sz="2300" b="1" dirty="0">
                <a:solidFill>
                  <a:schemeClr val="accent6">
                    <a:lumMod val="75000"/>
                  </a:schemeClr>
                </a:solidFill>
              </a:rPr>
              <a:t>(acquired characteristics).</a:t>
            </a:r>
          </a:p>
        </p:txBody>
      </p:sp>
      <p:sp>
        <p:nvSpPr>
          <p:cNvPr id="18" name="TextBox 17"/>
          <p:cNvSpPr txBox="1"/>
          <p:nvPr/>
        </p:nvSpPr>
        <p:spPr>
          <a:xfrm>
            <a:off x="3419872" y="4077072"/>
            <a:ext cx="2304256" cy="769441"/>
          </a:xfrm>
          <a:prstGeom prst="rect">
            <a:avLst/>
          </a:prstGeom>
          <a:noFill/>
          <a:ln>
            <a:noFill/>
          </a:ln>
        </p:spPr>
        <p:txBody>
          <a:bodyPr wrap="square" rtlCol="0">
            <a:spAutoFit/>
          </a:bodyPr>
          <a:lstStyle/>
          <a:p>
            <a:r>
              <a:rPr lang="en-GB" sz="2200" b="1" u="sng" dirty="0"/>
              <a:t>Causes of variation may be:</a:t>
            </a:r>
          </a:p>
        </p:txBody>
      </p:sp>
      <p:sp>
        <p:nvSpPr>
          <p:cNvPr id="17" name="TextBox 16"/>
          <p:cNvSpPr txBox="1"/>
          <p:nvPr/>
        </p:nvSpPr>
        <p:spPr>
          <a:xfrm>
            <a:off x="6228184" y="4683559"/>
            <a:ext cx="2664296" cy="1508105"/>
          </a:xfrm>
          <a:prstGeom prst="rect">
            <a:avLst/>
          </a:prstGeom>
          <a:noFill/>
        </p:spPr>
        <p:txBody>
          <a:bodyPr wrap="square" rtlCol="0">
            <a:spAutoFit/>
          </a:bodyPr>
          <a:lstStyle/>
          <a:p>
            <a:pPr>
              <a:buClr>
                <a:schemeClr val="accent6">
                  <a:lumMod val="75000"/>
                </a:schemeClr>
              </a:buClr>
              <a:buFont typeface="Wingdings" pitchFamily="2" charset="2"/>
              <a:buChar char="q"/>
            </a:pPr>
            <a:r>
              <a:rPr lang="en-GB" sz="2300" dirty="0"/>
              <a:t> or a </a:t>
            </a:r>
            <a:r>
              <a:rPr lang="en-GB" sz="2300" b="1" dirty="0">
                <a:solidFill>
                  <a:schemeClr val="accent6">
                    <a:lumMod val="75000"/>
                  </a:schemeClr>
                </a:solidFill>
              </a:rPr>
              <a:t>combination</a:t>
            </a:r>
            <a:r>
              <a:rPr lang="en-GB" sz="2300" dirty="0"/>
              <a:t> of both genetic and environmental causes.</a:t>
            </a:r>
          </a:p>
        </p:txBody>
      </p:sp>
    </p:spTree>
  </p:cSld>
  <p:clrMapOvr>
    <a:masterClrMapping/>
  </p:clrMapOvr>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4 –  Variation</a:t>
            </a:r>
            <a:endParaRPr lang="en-GB" dirty="0"/>
          </a:p>
        </p:txBody>
      </p:sp>
      <p:pic>
        <p:nvPicPr>
          <p:cNvPr id="3" name="Picture 2" descr="GettyImages-498529053twins.jpg"/>
          <p:cNvPicPr>
            <a:picLocks noChangeAspect="1"/>
          </p:cNvPicPr>
          <p:nvPr/>
        </p:nvPicPr>
        <p:blipFill>
          <a:blip r:embed="rId3" cstate="print"/>
          <a:stretch>
            <a:fillRect/>
          </a:stretch>
        </p:blipFill>
        <p:spPr>
          <a:xfrm>
            <a:off x="539552" y="2276872"/>
            <a:ext cx="4536504" cy="2592288"/>
          </a:xfrm>
          <a:prstGeom prst="rect">
            <a:avLst/>
          </a:prstGeom>
          <a:ln>
            <a:solidFill>
              <a:schemeClr val="accent6">
                <a:lumMod val="75000"/>
              </a:schemeClr>
            </a:solidFill>
          </a:ln>
        </p:spPr>
      </p:pic>
      <p:sp>
        <p:nvSpPr>
          <p:cNvPr id="4" name="TextBox 3"/>
          <p:cNvSpPr txBox="1"/>
          <p:nvPr/>
        </p:nvSpPr>
        <p:spPr>
          <a:xfrm>
            <a:off x="467544" y="717664"/>
            <a:ext cx="4824536" cy="1631216"/>
          </a:xfrm>
          <a:prstGeom prst="rect">
            <a:avLst/>
          </a:prstGeom>
          <a:noFill/>
        </p:spPr>
        <p:txBody>
          <a:bodyPr wrap="square" rtlCol="0">
            <a:spAutoFit/>
          </a:bodyPr>
          <a:lstStyle/>
          <a:p>
            <a:r>
              <a:rPr lang="en-GB" sz="2000" b="1" dirty="0">
                <a:solidFill>
                  <a:schemeClr val="accent6">
                    <a:lumMod val="75000"/>
                  </a:schemeClr>
                </a:solidFill>
              </a:rPr>
              <a:t>Identical</a:t>
            </a:r>
            <a:r>
              <a:rPr lang="en-GB" sz="2000" dirty="0"/>
              <a:t> twins are produced from the same egg and sperm. They show </a:t>
            </a:r>
            <a:r>
              <a:rPr lang="en-GB" sz="2000" b="1" dirty="0">
                <a:solidFill>
                  <a:schemeClr val="accent6">
                    <a:lumMod val="75000"/>
                  </a:schemeClr>
                </a:solidFill>
              </a:rPr>
              <a:t>very little </a:t>
            </a:r>
            <a:r>
              <a:rPr lang="en-GB" sz="2000" dirty="0"/>
              <a:t>or no </a:t>
            </a:r>
            <a:r>
              <a:rPr lang="en-GB" sz="2000" b="1" dirty="0">
                <a:solidFill>
                  <a:schemeClr val="accent6">
                    <a:lumMod val="75000"/>
                  </a:schemeClr>
                </a:solidFill>
              </a:rPr>
              <a:t>genetic variation</a:t>
            </a:r>
            <a:r>
              <a:rPr lang="en-GB" sz="2000" dirty="0"/>
              <a:t>. One twin has a scar and this is </a:t>
            </a:r>
            <a:r>
              <a:rPr lang="en-GB" sz="2000" b="1" dirty="0">
                <a:solidFill>
                  <a:schemeClr val="accent6">
                    <a:lumMod val="75000"/>
                  </a:schemeClr>
                </a:solidFill>
              </a:rPr>
              <a:t>environmental </a:t>
            </a:r>
            <a:r>
              <a:rPr lang="en-GB" sz="2000" dirty="0"/>
              <a:t>variation (an </a:t>
            </a:r>
            <a:r>
              <a:rPr lang="en-GB" sz="2000" b="1" dirty="0">
                <a:solidFill>
                  <a:schemeClr val="accent6">
                    <a:lumMod val="75000"/>
                  </a:schemeClr>
                </a:solidFill>
              </a:rPr>
              <a:t>acquired characteristic)</a:t>
            </a:r>
          </a:p>
        </p:txBody>
      </p:sp>
      <p:sp>
        <p:nvSpPr>
          <p:cNvPr id="5" name="TextBox 4"/>
          <p:cNvSpPr txBox="1"/>
          <p:nvPr/>
        </p:nvSpPr>
        <p:spPr>
          <a:xfrm>
            <a:off x="5508104" y="3846527"/>
            <a:ext cx="3384376" cy="2246769"/>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pPr algn="ctr"/>
            <a:r>
              <a:rPr lang="en-GB" sz="2000" dirty="0"/>
              <a:t>Human phenotypes influenced by the </a:t>
            </a:r>
            <a:r>
              <a:rPr lang="en-GB" sz="2000" b="1" dirty="0">
                <a:solidFill>
                  <a:schemeClr val="accent6">
                    <a:lumMod val="75000"/>
                  </a:schemeClr>
                </a:solidFill>
              </a:rPr>
              <a:t>environment</a:t>
            </a:r>
            <a:r>
              <a:rPr lang="en-GB" sz="2000" dirty="0"/>
              <a:t> are:</a:t>
            </a:r>
          </a:p>
          <a:p>
            <a:pPr algn="ctr"/>
            <a:r>
              <a:rPr lang="en-GB" sz="2000" dirty="0"/>
              <a:t>Hair length</a:t>
            </a:r>
          </a:p>
          <a:p>
            <a:pPr algn="ctr"/>
            <a:r>
              <a:rPr lang="en-GB" sz="2000" dirty="0"/>
              <a:t>Accents</a:t>
            </a:r>
          </a:p>
          <a:p>
            <a:pPr algn="ctr"/>
            <a:r>
              <a:rPr lang="en-GB" sz="2000" dirty="0"/>
              <a:t>Tattoos</a:t>
            </a:r>
          </a:p>
          <a:p>
            <a:pPr algn="ctr"/>
            <a:r>
              <a:rPr lang="en-GB" sz="2000" dirty="0"/>
              <a:t>Scars</a:t>
            </a:r>
          </a:p>
          <a:p>
            <a:pPr algn="ctr"/>
            <a:r>
              <a:rPr lang="en-GB" sz="2000" dirty="0"/>
              <a:t>Language spoken</a:t>
            </a:r>
          </a:p>
        </p:txBody>
      </p:sp>
      <p:sp>
        <p:nvSpPr>
          <p:cNvPr id="7" name="TextBox 6"/>
          <p:cNvSpPr txBox="1"/>
          <p:nvPr/>
        </p:nvSpPr>
        <p:spPr>
          <a:xfrm>
            <a:off x="5508104" y="836712"/>
            <a:ext cx="3384376" cy="2554545"/>
          </a:xfrm>
          <a:prstGeom prst="rect">
            <a:avLst/>
          </a:prstGeom>
          <a:solidFill>
            <a:schemeClr val="accent6">
              <a:lumMod val="40000"/>
              <a:lumOff val="60000"/>
            </a:schemeClr>
          </a:solidFill>
          <a:ln>
            <a:solidFill>
              <a:schemeClr val="accent6">
                <a:lumMod val="50000"/>
              </a:schemeClr>
            </a:solidFill>
          </a:ln>
        </p:spPr>
        <p:txBody>
          <a:bodyPr wrap="square" rtlCol="0">
            <a:spAutoFit/>
          </a:bodyPr>
          <a:lstStyle/>
          <a:p>
            <a:pPr algn="ctr"/>
            <a:r>
              <a:rPr lang="en-GB" sz="2000" dirty="0"/>
              <a:t>Human phenotypes which are caused by </a:t>
            </a:r>
            <a:r>
              <a:rPr lang="en-GB" sz="2000" b="1" dirty="0">
                <a:solidFill>
                  <a:schemeClr val="accent6">
                    <a:lumMod val="75000"/>
                  </a:schemeClr>
                </a:solidFill>
              </a:rPr>
              <a:t>genetic variation </a:t>
            </a:r>
            <a:r>
              <a:rPr lang="en-GB" sz="2000" dirty="0"/>
              <a:t>are:</a:t>
            </a:r>
          </a:p>
          <a:p>
            <a:pPr algn="ctr"/>
            <a:r>
              <a:rPr lang="en-GB" sz="2000" dirty="0"/>
              <a:t>Eye colour</a:t>
            </a:r>
          </a:p>
          <a:p>
            <a:pPr algn="ctr"/>
            <a:r>
              <a:rPr lang="en-GB" sz="2000" dirty="0"/>
              <a:t>Natural hair colour</a:t>
            </a:r>
          </a:p>
          <a:p>
            <a:pPr algn="ctr"/>
            <a:r>
              <a:rPr lang="en-GB" sz="2000" dirty="0"/>
              <a:t>Nose shape</a:t>
            </a:r>
          </a:p>
          <a:p>
            <a:pPr algn="ctr"/>
            <a:r>
              <a:rPr lang="en-GB" sz="2000" dirty="0"/>
              <a:t>Ear lobe shape</a:t>
            </a:r>
          </a:p>
          <a:p>
            <a:pPr algn="ctr"/>
            <a:r>
              <a:rPr lang="en-GB" sz="2000" dirty="0"/>
              <a:t>Blood group</a:t>
            </a:r>
          </a:p>
        </p:txBody>
      </p:sp>
      <p:sp>
        <p:nvSpPr>
          <p:cNvPr id="13" name="TextBox 12"/>
          <p:cNvSpPr txBox="1"/>
          <p:nvPr/>
        </p:nvSpPr>
        <p:spPr>
          <a:xfrm>
            <a:off x="467544" y="4869160"/>
            <a:ext cx="4824536" cy="1631216"/>
          </a:xfrm>
          <a:prstGeom prst="rect">
            <a:avLst/>
          </a:prstGeom>
          <a:noFill/>
        </p:spPr>
        <p:txBody>
          <a:bodyPr wrap="square" rtlCol="0">
            <a:spAutoFit/>
          </a:bodyPr>
          <a:lstStyle/>
          <a:p>
            <a:r>
              <a:rPr lang="en-GB" sz="2000" b="1" dirty="0">
                <a:solidFill>
                  <a:schemeClr val="accent6">
                    <a:lumMod val="75000"/>
                  </a:schemeClr>
                </a:solidFill>
              </a:rPr>
              <a:t>Factors</a:t>
            </a:r>
            <a:r>
              <a:rPr lang="en-GB" sz="2000" dirty="0"/>
              <a:t> which are </a:t>
            </a:r>
            <a:r>
              <a:rPr lang="en-GB" sz="2000" b="1" dirty="0">
                <a:solidFill>
                  <a:schemeClr val="accent6">
                    <a:lumMod val="75000"/>
                  </a:schemeClr>
                </a:solidFill>
              </a:rPr>
              <a:t>influenced</a:t>
            </a:r>
            <a:r>
              <a:rPr lang="en-GB" sz="2000" dirty="0"/>
              <a:t> by </a:t>
            </a:r>
            <a:r>
              <a:rPr lang="en-GB" sz="2000" b="1" dirty="0">
                <a:solidFill>
                  <a:schemeClr val="accent6">
                    <a:lumMod val="75000"/>
                  </a:schemeClr>
                </a:solidFill>
              </a:rPr>
              <a:t>both</a:t>
            </a:r>
            <a:r>
              <a:rPr lang="en-GB" sz="2000" dirty="0"/>
              <a:t> </a:t>
            </a:r>
            <a:r>
              <a:rPr lang="en-GB" sz="2000" b="1" dirty="0">
                <a:solidFill>
                  <a:schemeClr val="accent6">
                    <a:lumMod val="75000"/>
                  </a:schemeClr>
                </a:solidFill>
              </a:rPr>
              <a:t>genetic </a:t>
            </a:r>
            <a:r>
              <a:rPr lang="en-GB" sz="2000" b="1" dirty="0"/>
              <a:t>and</a:t>
            </a:r>
            <a:r>
              <a:rPr lang="en-GB" sz="2000" b="1" dirty="0">
                <a:solidFill>
                  <a:schemeClr val="accent6">
                    <a:lumMod val="75000"/>
                  </a:schemeClr>
                </a:solidFill>
              </a:rPr>
              <a:t> environmental </a:t>
            </a:r>
            <a:r>
              <a:rPr lang="en-GB" sz="2000" dirty="0"/>
              <a:t>variation are:</a:t>
            </a:r>
          </a:p>
          <a:p>
            <a:pPr algn="ctr"/>
            <a:r>
              <a:rPr lang="en-GB" sz="2000" dirty="0"/>
              <a:t>skin colour (can be tanned),</a:t>
            </a:r>
          </a:p>
          <a:p>
            <a:pPr algn="ctr"/>
            <a:r>
              <a:rPr lang="en-GB" sz="2000" dirty="0"/>
              <a:t>weight (can be affected by food availability) or being athletic.</a:t>
            </a:r>
          </a:p>
        </p:txBody>
      </p:sp>
    </p:spTree>
  </p:cSld>
  <p:clrMapOvr>
    <a:masterClrMapping/>
  </p:clrMapOvr>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34"/>
          <p:cNvGrpSpPr/>
          <p:nvPr/>
        </p:nvGrpSpPr>
        <p:grpSpPr>
          <a:xfrm>
            <a:off x="6156176" y="809418"/>
            <a:ext cx="2736304" cy="3195646"/>
            <a:chOff x="971600" y="4506365"/>
            <a:chExt cx="2952328" cy="3317923"/>
          </a:xfrm>
        </p:grpSpPr>
        <p:pic>
          <p:nvPicPr>
            <p:cNvPr id="5" name="Picture 4" descr="brown eye.jpg"/>
            <p:cNvPicPr>
              <a:picLocks noChangeAspect="1"/>
            </p:cNvPicPr>
            <p:nvPr/>
          </p:nvPicPr>
          <p:blipFill>
            <a:blip r:embed="rId2" cstate="print"/>
            <a:stretch>
              <a:fillRect/>
            </a:stretch>
          </p:blipFill>
          <p:spPr>
            <a:xfrm>
              <a:off x="971600" y="4506365"/>
              <a:ext cx="2952328" cy="1944216"/>
            </a:xfrm>
            <a:prstGeom prst="rect">
              <a:avLst/>
            </a:prstGeom>
            <a:ln>
              <a:solidFill>
                <a:schemeClr val="accent6">
                  <a:lumMod val="75000"/>
                </a:schemeClr>
              </a:solidFill>
            </a:ln>
          </p:spPr>
        </p:pic>
        <p:sp>
          <p:nvSpPr>
            <p:cNvPr id="6" name="Rectangle 5"/>
            <p:cNvSpPr/>
            <p:nvPr/>
          </p:nvSpPr>
          <p:spPr>
            <a:xfrm>
              <a:off x="971600" y="6450209"/>
              <a:ext cx="2952328" cy="1374079"/>
            </a:xfrm>
            <a:prstGeom prst="rect">
              <a:avLst/>
            </a:prstGeom>
            <a:solidFill>
              <a:schemeClr val="accent6">
                <a:lumMod val="40000"/>
                <a:lumOff val="60000"/>
              </a:schemeClr>
            </a:solidFill>
            <a:ln>
              <a:solidFill>
                <a:schemeClr val="accent6">
                  <a:lumMod val="75000"/>
                </a:schemeClr>
              </a:solidFill>
            </a:ln>
            <a:effectLst>
              <a:outerShdw blurRad="50800" dist="38100" dir="5400000" algn="t" rotWithShape="0">
                <a:prstClr val="black">
                  <a:alpha val="40000"/>
                </a:prstClr>
              </a:outerShdw>
            </a:effectLst>
          </p:spPr>
          <p:txBody>
            <a:bodyPr wrap="square">
              <a:spAutoFit/>
            </a:bodyPr>
            <a:lstStyle/>
            <a:p>
              <a:pPr lvl="0" algn="ctr"/>
              <a:r>
                <a:rPr lang="en-GB" sz="2000" dirty="0">
                  <a:solidFill>
                    <a:prstClr val="black"/>
                  </a:solidFill>
                </a:rPr>
                <a:t>Human eye colour is an example of when </a:t>
              </a:r>
              <a:r>
                <a:rPr lang="en-GB" sz="2000" b="1" dirty="0"/>
                <a:t>multiple </a:t>
              </a:r>
              <a:r>
                <a:rPr lang="en-GB" sz="2000" dirty="0">
                  <a:solidFill>
                    <a:prstClr val="black"/>
                  </a:solidFill>
                </a:rPr>
                <a:t>genes affect the phenotype. </a:t>
              </a:r>
            </a:p>
          </p:txBody>
        </p:sp>
      </p:grpSp>
      <p:sp>
        <p:nvSpPr>
          <p:cNvPr id="7" name="Content Placeholder 6"/>
          <p:cNvSpPr>
            <a:spLocks noGrp="1"/>
          </p:cNvSpPr>
          <p:nvPr>
            <p:ph idx="1"/>
          </p:nvPr>
        </p:nvSpPr>
        <p:spPr>
          <a:xfrm>
            <a:off x="0" y="697217"/>
            <a:ext cx="6372200" cy="6327886"/>
          </a:xfrm>
          <a:prstGeom prst="rect">
            <a:avLst/>
          </a:prstGeom>
        </p:spPr>
        <p:txBody>
          <a:bodyPr wrap="square">
            <a:spAutoFit/>
          </a:bodyPr>
          <a:lstStyle/>
          <a:p>
            <a:pPr>
              <a:buClr>
                <a:schemeClr val="tx1"/>
              </a:buClr>
              <a:buFont typeface="Arial" pitchFamily="34" charset="0"/>
              <a:buChar char="•"/>
            </a:pPr>
            <a:r>
              <a:rPr lang="en-GB" sz="2200" b="1" dirty="0">
                <a:solidFill>
                  <a:schemeClr val="accent6">
                    <a:lumMod val="75000"/>
                  </a:schemeClr>
                </a:solidFill>
                <a:latin typeface="+mn-lt"/>
              </a:rPr>
              <a:t>Most phenotypic features </a:t>
            </a:r>
            <a:r>
              <a:rPr lang="en-GB" sz="2200" dirty="0">
                <a:latin typeface="+mn-lt"/>
              </a:rPr>
              <a:t>are actually a result of </a:t>
            </a:r>
            <a:r>
              <a:rPr lang="en-GB" sz="2200" b="1" dirty="0">
                <a:solidFill>
                  <a:schemeClr val="accent6">
                    <a:lumMod val="75000"/>
                  </a:schemeClr>
                </a:solidFill>
                <a:latin typeface="+mn-lt"/>
              </a:rPr>
              <a:t>multiple genes </a:t>
            </a:r>
            <a:r>
              <a:rPr lang="en-GB" sz="2200" dirty="0">
                <a:latin typeface="+mn-lt"/>
              </a:rPr>
              <a:t>interacting, rather than single gene inheritance. </a:t>
            </a:r>
          </a:p>
          <a:p>
            <a:pPr>
              <a:buNone/>
            </a:pPr>
            <a:endParaRPr lang="en-GB" sz="1200" dirty="0">
              <a:latin typeface="+mn-lt"/>
            </a:endParaRPr>
          </a:p>
          <a:p>
            <a:r>
              <a:rPr lang="en-GB" sz="2200" dirty="0">
                <a:latin typeface="+mn-lt"/>
              </a:rPr>
              <a:t>We are able to describe a </a:t>
            </a:r>
            <a:r>
              <a:rPr lang="en-GB" sz="2200" b="1" dirty="0">
                <a:solidFill>
                  <a:schemeClr val="accent6">
                    <a:lumMod val="75000"/>
                  </a:schemeClr>
                </a:solidFill>
                <a:latin typeface="+mn-lt"/>
              </a:rPr>
              <a:t>phenotype </a:t>
            </a:r>
            <a:r>
              <a:rPr lang="en-GB" sz="2200" dirty="0">
                <a:latin typeface="+mn-lt"/>
              </a:rPr>
              <a:t>for these features </a:t>
            </a:r>
            <a:r>
              <a:rPr lang="en-GB" sz="2200" b="1" u="sng" dirty="0">
                <a:solidFill>
                  <a:schemeClr val="accent6">
                    <a:lumMod val="75000"/>
                  </a:schemeClr>
                </a:solidFill>
                <a:latin typeface="+mn-lt"/>
              </a:rPr>
              <a:t>but</a:t>
            </a:r>
            <a:r>
              <a:rPr lang="en-GB" sz="2200" b="1" dirty="0">
                <a:solidFill>
                  <a:schemeClr val="accent6">
                    <a:lumMod val="75000"/>
                  </a:schemeClr>
                </a:solidFill>
                <a:latin typeface="+mn-lt"/>
              </a:rPr>
              <a:t> cannot write down a genotype</a:t>
            </a:r>
            <a:r>
              <a:rPr lang="en-GB" sz="2200" dirty="0">
                <a:latin typeface="+mn-lt"/>
              </a:rPr>
              <a:t> because more than one gene is involved.</a:t>
            </a:r>
          </a:p>
          <a:p>
            <a:pPr>
              <a:buNone/>
            </a:pPr>
            <a:endParaRPr lang="en-GB" sz="1200" dirty="0">
              <a:latin typeface="+mn-lt"/>
            </a:endParaRPr>
          </a:p>
          <a:p>
            <a:r>
              <a:rPr lang="en-GB" sz="2200" dirty="0">
                <a:latin typeface="+mn-lt"/>
              </a:rPr>
              <a:t>Some characteristics in a species show </a:t>
            </a:r>
            <a:r>
              <a:rPr lang="en-GB" sz="2200" b="1" dirty="0">
                <a:solidFill>
                  <a:schemeClr val="accent6">
                    <a:lumMod val="75000"/>
                  </a:schemeClr>
                </a:solidFill>
                <a:latin typeface="+mn-lt"/>
              </a:rPr>
              <a:t>continuous variation</a:t>
            </a:r>
            <a:r>
              <a:rPr lang="en-GB" sz="2200" dirty="0">
                <a:latin typeface="+mn-lt"/>
              </a:rPr>
              <a:t>. There is a </a:t>
            </a:r>
            <a:r>
              <a:rPr lang="en-GB" sz="2200" b="1" dirty="0">
                <a:solidFill>
                  <a:schemeClr val="accent6">
                    <a:lumMod val="75000"/>
                  </a:schemeClr>
                </a:solidFill>
                <a:latin typeface="+mn-lt"/>
              </a:rPr>
              <a:t>range </a:t>
            </a:r>
            <a:r>
              <a:rPr lang="en-GB" sz="2200" dirty="0">
                <a:latin typeface="+mn-lt"/>
              </a:rPr>
              <a:t>of values and an individual can be anywhere in between the maximum and minimum. </a:t>
            </a:r>
            <a:r>
              <a:rPr lang="en-GB" sz="2200" b="1" dirty="0">
                <a:solidFill>
                  <a:schemeClr val="accent6">
                    <a:lumMod val="75000"/>
                  </a:schemeClr>
                </a:solidFill>
                <a:latin typeface="+mn-lt"/>
              </a:rPr>
              <a:t>Height</a:t>
            </a:r>
            <a:r>
              <a:rPr lang="en-GB" sz="2200" dirty="0">
                <a:latin typeface="+mn-lt"/>
              </a:rPr>
              <a:t> is an example.</a:t>
            </a:r>
          </a:p>
          <a:p>
            <a:pPr>
              <a:buNone/>
            </a:pPr>
            <a:endParaRPr lang="en-GB" sz="1200" dirty="0">
              <a:latin typeface="+mn-lt"/>
            </a:endParaRPr>
          </a:p>
          <a:p>
            <a:r>
              <a:rPr lang="en-GB" sz="2200" b="1" dirty="0">
                <a:solidFill>
                  <a:schemeClr val="accent6">
                    <a:lumMod val="75000"/>
                  </a:schemeClr>
                </a:solidFill>
                <a:latin typeface="+mn-lt"/>
              </a:rPr>
              <a:t>Discontinuous variation </a:t>
            </a:r>
            <a:r>
              <a:rPr lang="en-GB" sz="2200" dirty="0">
                <a:latin typeface="+mn-lt"/>
              </a:rPr>
              <a:t>is when there is a limited number of values that an individual can possess. There is </a:t>
            </a:r>
            <a:r>
              <a:rPr lang="en-GB" sz="2200" b="1" dirty="0">
                <a:solidFill>
                  <a:schemeClr val="accent6">
                    <a:lumMod val="75000"/>
                  </a:schemeClr>
                </a:solidFill>
                <a:latin typeface="+mn-lt"/>
              </a:rPr>
              <a:t>no range</a:t>
            </a:r>
            <a:r>
              <a:rPr lang="en-GB" sz="2200" dirty="0">
                <a:latin typeface="+mn-lt"/>
              </a:rPr>
              <a:t>. </a:t>
            </a:r>
            <a:r>
              <a:rPr lang="en-GB" sz="2200" b="1" dirty="0">
                <a:solidFill>
                  <a:schemeClr val="accent6">
                    <a:lumMod val="75000"/>
                  </a:schemeClr>
                </a:solidFill>
                <a:latin typeface="+mn-lt"/>
              </a:rPr>
              <a:t>Blood group </a:t>
            </a:r>
            <a:r>
              <a:rPr lang="en-GB" sz="2200" dirty="0">
                <a:latin typeface="+mn-lt"/>
              </a:rPr>
              <a:t>and </a:t>
            </a:r>
            <a:r>
              <a:rPr lang="en-GB" sz="2200" b="1" dirty="0">
                <a:solidFill>
                  <a:schemeClr val="accent6">
                    <a:lumMod val="75000"/>
                  </a:schemeClr>
                </a:solidFill>
                <a:latin typeface="+mn-lt"/>
              </a:rPr>
              <a:t>gender</a:t>
            </a:r>
            <a:r>
              <a:rPr lang="en-GB" sz="2200" dirty="0">
                <a:latin typeface="+mn-lt"/>
              </a:rPr>
              <a:t> are examples of discontinuous variation.</a:t>
            </a:r>
          </a:p>
          <a:p>
            <a:pPr algn="ctr">
              <a:buNone/>
            </a:pPr>
            <a:endParaRPr lang="en-GB" dirty="0"/>
          </a:p>
        </p:txBody>
      </p:sp>
      <p:pic>
        <p:nvPicPr>
          <p:cNvPr id="8" name="Picture 7" descr="GettyImages-92461587height.jpg"/>
          <p:cNvPicPr>
            <a:picLocks noChangeAspect="1"/>
          </p:cNvPicPr>
          <p:nvPr/>
        </p:nvPicPr>
        <p:blipFill>
          <a:blip r:embed="rId3" cstate="print"/>
          <a:stretch>
            <a:fillRect/>
          </a:stretch>
        </p:blipFill>
        <p:spPr>
          <a:xfrm>
            <a:off x="6156480" y="4521557"/>
            <a:ext cx="2736000" cy="1787763"/>
          </a:xfrm>
          <a:prstGeom prst="rect">
            <a:avLst/>
          </a:prstGeom>
          <a:ln>
            <a:solidFill>
              <a:schemeClr val="accent6">
                <a:lumMod val="75000"/>
              </a:schemeClr>
            </a:solidFill>
          </a:ln>
          <a:effectLst>
            <a:outerShdw blurRad="50800" dist="38100" dir="5400000" algn="t" rotWithShape="0">
              <a:prstClr val="black">
                <a:alpha val="40000"/>
              </a:prstClr>
            </a:outerShdw>
          </a:effectLst>
        </p:spPr>
      </p:pic>
      <p:sp>
        <p:nvSpPr>
          <p:cNvPr id="9" name="Rectangle 8"/>
          <p:cNvSpPr/>
          <p:nvPr/>
        </p:nvSpPr>
        <p:spPr>
          <a:xfrm>
            <a:off x="3707904" y="0"/>
            <a:ext cx="5372753" cy="646331"/>
          </a:xfrm>
          <a:prstGeom prst="rect">
            <a:avLst/>
          </a:prstGeom>
        </p:spPr>
        <p:txBody>
          <a:bodyPr wrap="none">
            <a:spAutoFit/>
          </a:bodyPr>
          <a:lstStyle/>
          <a:p>
            <a:r>
              <a:rPr lang="en-US" sz="3600" b="1" dirty="0">
                <a:solidFill>
                  <a:schemeClr val="accent6"/>
                </a:solidFill>
              </a:rPr>
              <a:t>Genetics part 4 –  Variation</a:t>
            </a:r>
            <a:endParaRPr lang="en-GB" sz="3600" dirty="0"/>
          </a:p>
        </p:txBody>
      </p:sp>
    </p:spTree>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descr="ThinkstockPhotos-547499578DNA human.jpg"/>
          <p:cNvPicPr>
            <a:picLocks noChangeAspect="1"/>
          </p:cNvPicPr>
          <p:nvPr/>
        </p:nvPicPr>
        <p:blipFill>
          <a:blip r:embed="rId3" cstate="print"/>
          <a:stretch>
            <a:fillRect/>
          </a:stretch>
        </p:blipFill>
        <p:spPr>
          <a:xfrm>
            <a:off x="7795960" y="1677912"/>
            <a:ext cx="1240536" cy="2615184"/>
          </a:xfrm>
          <a:prstGeom prst="rect">
            <a:avLst/>
          </a:prstGeom>
        </p:spPr>
      </p:pic>
      <p:sp>
        <p:nvSpPr>
          <p:cNvPr id="2" name="Title 1"/>
          <p:cNvSpPr>
            <a:spLocks noGrp="1"/>
          </p:cNvSpPr>
          <p:nvPr>
            <p:ph type="ctrTitle"/>
          </p:nvPr>
        </p:nvSpPr>
        <p:spPr>
          <a:xfrm>
            <a:off x="539552" y="35655"/>
            <a:ext cx="8604448" cy="513025"/>
          </a:xfrm>
        </p:spPr>
        <p:txBody>
          <a:bodyPr>
            <a:noAutofit/>
          </a:bodyPr>
          <a:lstStyle/>
          <a:p>
            <a:pPr marL="342900" marR="0" lvl="1" algn="r" defTabSz="342900" rtl="0" eaLnBrk="1" fontAlgn="auto" latinLnBrk="0" hangingPunct="1">
              <a:lnSpc>
                <a:spcPct val="100000"/>
              </a:lnSpc>
              <a:spcBef>
                <a:spcPct val="20000"/>
              </a:spcBef>
              <a:spcAft>
                <a:spcPts val="0"/>
              </a:spcAft>
              <a:buClrTx/>
              <a:buSzTx/>
              <a:tabLst/>
              <a:defRPr/>
            </a:pPr>
            <a:br>
              <a:rPr lang="en-US" sz="2400" b="1" dirty="0">
                <a:solidFill>
                  <a:schemeClr val="accent6"/>
                </a:solidFill>
              </a:rPr>
            </a:br>
            <a:r>
              <a:rPr lang="en-US" sz="2400" b="1" dirty="0">
                <a:solidFill>
                  <a:schemeClr val="accent6"/>
                </a:solidFill>
              </a:rPr>
              <a:t>Genetics part 4 –DNA and the genome</a:t>
            </a:r>
            <a:br>
              <a:rPr lang="en-US" sz="2400" b="1" dirty="0">
                <a:solidFill>
                  <a:schemeClr val="accent6"/>
                </a:solidFill>
              </a:rPr>
            </a:br>
            <a:endParaRPr lang="en-GB" sz="2400" b="1" dirty="0">
              <a:solidFill>
                <a:schemeClr val="accent6"/>
              </a:solidFill>
            </a:endParaRPr>
          </a:p>
        </p:txBody>
      </p:sp>
      <p:sp>
        <p:nvSpPr>
          <p:cNvPr id="9" name="TextBox 8"/>
          <p:cNvSpPr txBox="1"/>
          <p:nvPr/>
        </p:nvSpPr>
        <p:spPr>
          <a:xfrm>
            <a:off x="395536" y="2276872"/>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0" name="TextBox 9"/>
          <p:cNvSpPr txBox="1"/>
          <p:nvPr/>
        </p:nvSpPr>
        <p:spPr>
          <a:xfrm>
            <a:off x="755576" y="4149080"/>
            <a:ext cx="4032448"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11" name="TextBox 10"/>
          <p:cNvSpPr txBox="1"/>
          <p:nvPr/>
        </p:nvSpPr>
        <p:spPr>
          <a:xfrm>
            <a:off x="611560" y="4509120"/>
            <a:ext cx="2880320" cy="1754326"/>
          </a:xfrm>
          <a:prstGeom prst="rect">
            <a:avLst/>
          </a:prstGeom>
          <a:noFill/>
        </p:spPr>
        <p:txBody>
          <a:bodyPr wrap="square" rtlCol="0">
            <a:spAutoFit/>
          </a:bodyPr>
          <a:lstStyle/>
          <a:p>
            <a:endParaRPr lang="en-GB" dirty="0"/>
          </a:p>
          <a:p>
            <a:endParaRPr lang="en-GB" dirty="0"/>
          </a:p>
          <a:p>
            <a:endParaRPr lang="en-GB" dirty="0"/>
          </a:p>
          <a:p>
            <a:endParaRPr lang="en-GB" dirty="0"/>
          </a:p>
          <a:p>
            <a:endParaRPr lang="en-GB" dirty="0"/>
          </a:p>
          <a:p>
            <a:endParaRPr lang="en-GB" dirty="0"/>
          </a:p>
        </p:txBody>
      </p:sp>
      <p:sp>
        <p:nvSpPr>
          <p:cNvPr id="21" name="TextBox 20"/>
          <p:cNvSpPr txBox="1"/>
          <p:nvPr/>
        </p:nvSpPr>
        <p:spPr>
          <a:xfrm>
            <a:off x="1403648" y="4293096"/>
            <a:ext cx="2880320" cy="369332"/>
          </a:xfrm>
          <a:prstGeom prst="rect">
            <a:avLst/>
          </a:prstGeom>
          <a:noFill/>
        </p:spPr>
        <p:txBody>
          <a:bodyPr wrap="square" rtlCol="0">
            <a:spAutoFit/>
          </a:bodyPr>
          <a:lstStyle/>
          <a:p>
            <a:r>
              <a:rPr lang="en-GB" dirty="0">
                <a:solidFill>
                  <a:schemeClr val="bg1"/>
                </a:solidFill>
              </a:rPr>
              <a:t>A human chromosome</a:t>
            </a:r>
          </a:p>
        </p:txBody>
      </p:sp>
      <p:sp>
        <p:nvSpPr>
          <p:cNvPr id="23" name="TextBox 22"/>
          <p:cNvSpPr txBox="1"/>
          <p:nvPr/>
        </p:nvSpPr>
        <p:spPr>
          <a:xfrm>
            <a:off x="179512" y="1700808"/>
            <a:ext cx="8712968" cy="5109091"/>
          </a:xfrm>
          <a:prstGeom prst="rect">
            <a:avLst/>
          </a:prstGeom>
          <a:noFill/>
        </p:spPr>
        <p:txBody>
          <a:bodyPr wrap="square" rtlCol="0">
            <a:spAutoFit/>
          </a:bodyPr>
          <a:lstStyle/>
          <a:p>
            <a:r>
              <a:rPr lang="en-GB" sz="2400" dirty="0"/>
              <a:t>The </a:t>
            </a:r>
            <a:r>
              <a:rPr lang="en-GB" sz="2400" b="1" dirty="0">
                <a:solidFill>
                  <a:schemeClr val="accent6">
                    <a:lumMod val="75000"/>
                  </a:schemeClr>
                </a:solidFill>
              </a:rPr>
              <a:t>Human Genome Project </a:t>
            </a:r>
            <a:r>
              <a:rPr lang="en-GB" sz="2400" dirty="0"/>
              <a:t>(HGP) was an international </a:t>
            </a:r>
          </a:p>
          <a:p>
            <a:r>
              <a:rPr lang="en-GB" sz="2400" dirty="0"/>
              <a:t>scientific research project set up to </a:t>
            </a:r>
            <a:r>
              <a:rPr lang="en-GB" sz="2400" b="1" dirty="0">
                <a:solidFill>
                  <a:schemeClr val="accent6">
                    <a:lumMod val="75000"/>
                  </a:schemeClr>
                </a:solidFill>
              </a:rPr>
              <a:t>map all the genetic </a:t>
            </a:r>
          </a:p>
          <a:p>
            <a:r>
              <a:rPr lang="en-GB" sz="2400" b="1" dirty="0">
                <a:solidFill>
                  <a:schemeClr val="accent6">
                    <a:lumMod val="75000"/>
                  </a:schemeClr>
                </a:solidFill>
              </a:rPr>
              <a:t>information</a:t>
            </a:r>
            <a:r>
              <a:rPr lang="en-GB" sz="2400" dirty="0"/>
              <a:t> in a human being. </a:t>
            </a:r>
          </a:p>
          <a:p>
            <a:endParaRPr lang="en-GB" sz="1400" dirty="0"/>
          </a:p>
          <a:p>
            <a:r>
              <a:rPr lang="en-GB" sz="2400" dirty="0"/>
              <a:t>It began in 1990 and was completed in 2003. The whole</a:t>
            </a:r>
          </a:p>
          <a:p>
            <a:r>
              <a:rPr lang="en-GB" sz="2400" b="1" dirty="0">
                <a:solidFill>
                  <a:schemeClr val="accent6">
                    <a:lumMod val="75000"/>
                  </a:schemeClr>
                </a:solidFill>
              </a:rPr>
              <a:t>human genome has now been studied </a:t>
            </a:r>
            <a:r>
              <a:rPr lang="en-GB" sz="2400" dirty="0"/>
              <a:t>and this will have great significance for </a:t>
            </a:r>
            <a:r>
              <a:rPr lang="en-GB" sz="2400" b="1" dirty="0">
                <a:solidFill>
                  <a:schemeClr val="accent6">
                    <a:lumMod val="75000"/>
                  </a:schemeClr>
                </a:solidFill>
              </a:rPr>
              <a:t>medicine </a:t>
            </a:r>
            <a:r>
              <a:rPr lang="en-GB" sz="2400" dirty="0"/>
              <a:t>in the future. This work to understand </a:t>
            </a:r>
          </a:p>
          <a:p>
            <a:r>
              <a:rPr lang="en-GB" sz="2400" dirty="0"/>
              <a:t>the human genome is important for several reasons:</a:t>
            </a:r>
          </a:p>
          <a:p>
            <a:endParaRPr lang="en-GB" sz="1400" dirty="0"/>
          </a:p>
          <a:p>
            <a:pPr marL="457200" indent="-457200">
              <a:buFont typeface="Wingdings" pitchFamily="2" charset="2"/>
              <a:buChar char="q"/>
            </a:pPr>
            <a:r>
              <a:rPr lang="en-GB" sz="2400" dirty="0"/>
              <a:t>To enable scientists to search for the </a:t>
            </a:r>
            <a:r>
              <a:rPr lang="en-GB" sz="2400" b="1" dirty="0">
                <a:solidFill>
                  <a:schemeClr val="accent6">
                    <a:lumMod val="75000"/>
                  </a:schemeClr>
                </a:solidFill>
              </a:rPr>
              <a:t>genes linked to different</a:t>
            </a:r>
          </a:p>
          <a:p>
            <a:pPr marL="457200" indent="-457200"/>
            <a:r>
              <a:rPr lang="en-GB" sz="2400" b="1" dirty="0">
                <a:solidFill>
                  <a:schemeClr val="accent6"/>
                </a:solidFill>
              </a:rPr>
              <a:t>	</a:t>
            </a:r>
            <a:r>
              <a:rPr lang="en-GB" sz="2400" b="1" dirty="0">
                <a:solidFill>
                  <a:schemeClr val="accent6">
                    <a:lumMod val="75000"/>
                  </a:schemeClr>
                </a:solidFill>
              </a:rPr>
              <a:t>types of disease </a:t>
            </a:r>
            <a:r>
              <a:rPr lang="en-GB" sz="2400" dirty="0"/>
              <a:t>to look for possible treatment or correction.</a:t>
            </a:r>
          </a:p>
          <a:p>
            <a:pPr marL="457200" indent="-457200">
              <a:buFont typeface="Wingdings" pitchFamily="2" charset="2"/>
              <a:buChar char="q"/>
            </a:pPr>
            <a:r>
              <a:rPr lang="en-GB" sz="2400" dirty="0"/>
              <a:t>To enable doctors to better </a:t>
            </a:r>
            <a:r>
              <a:rPr lang="en-GB" sz="2400" b="1" dirty="0">
                <a:solidFill>
                  <a:schemeClr val="accent6">
                    <a:lumMod val="75000"/>
                  </a:schemeClr>
                </a:solidFill>
              </a:rPr>
              <a:t>understand and treat inherited disorders </a:t>
            </a:r>
            <a:r>
              <a:rPr lang="en-GB" sz="2400" dirty="0"/>
              <a:t>e.g. cystic fibrosis, sickle cell anaemia, thalassemia.</a:t>
            </a:r>
          </a:p>
          <a:p>
            <a:pPr marL="457200" indent="-457200">
              <a:buFont typeface="Wingdings" pitchFamily="2" charset="2"/>
              <a:buChar char="q"/>
            </a:pPr>
            <a:r>
              <a:rPr lang="en-GB" sz="2400" dirty="0"/>
              <a:t>To be able to trace historic </a:t>
            </a:r>
            <a:r>
              <a:rPr lang="en-GB" sz="2400" b="1" dirty="0">
                <a:solidFill>
                  <a:schemeClr val="accent6">
                    <a:lumMod val="75000"/>
                  </a:schemeClr>
                </a:solidFill>
              </a:rPr>
              <a:t>human migration patterns. </a:t>
            </a:r>
            <a:r>
              <a:rPr lang="en-GB" sz="2400" b="1" dirty="0">
                <a:solidFill>
                  <a:schemeClr val="accent6"/>
                </a:solidFill>
                <a:hlinkClick r:id="rId4"/>
              </a:rPr>
              <a:t>video</a:t>
            </a:r>
            <a:endParaRPr lang="en-GB" sz="2400" b="1" dirty="0">
              <a:solidFill>
                <a:schemeClr val="accent6"/>
              </a:solidFill>
            </a:endParaRPr>
          </a:p>
        </p:txBody>
      </p:sp>
      <p:sp>
        <p:nvSpPr>
          <p:cNvPr id="13" name="Rectangle 12"/>
          <p:cNvSpPr/>
          <p:nvPr/>
        </p:nvSpPr>
        <p:spPr>
          <a:xfrm>
            <a:off x="179512" y="836713"/>
            <a:ext cx="8784976" cy="830997"/>
          </a:xfrm>
          <a:prstGeom prst="rect">
            <a:avLst/>
          </a:prstGeom>
          <a:solidFill>
            <a:schemeClr val="accent6">
              <a:lumMod val="75000"/>
            </a:schemeClr>
          </a:solidFill>
        </p:spPr>
        <p:txBody>
          <a:bodyPr wrap="square">
            <a:spAutoFit/>
          </a:bodyPr>
          <a:lstStyle/>
          <a:p>
            <a:pPr lvl="0" algn="ctr"/>
            <a:r>
              <a:rPr lang="en-GB" sz="2400" dirty="0">
                <a:solidFill>
                  <a:schemeClr val="bg1"/>
                </a:solidFill>
              </a:rPr>
              <a:t>The </a:t>
            </a:r>
            <a:r>
              <a:rPr lang="en-GB" sz="2400" b="1" u="sng" dirty="0">
                <a:solidFill>
                  <a:schemeClr val="bg1"/>
                </a:solidFill>
              </a:rPr>
              <a:t>genome</a:t>
            </a:r>
            <a:r>
              <a:rPr lang="en-GB" sz="2400" dirty="0">
                <a:solidFill>
                  <a:schemeClr val="bg1"/>
                </a:solidFill>
              </a:rPr>
              <a:t> of an organism is defined as the </a:t>
            </a:r>
            <a:r>
              <a:rPr lang="en-GB" sz="2400" b="1" u="sng" dirty="0">
                <a:solidFill>
                  <a:schemeClr val="bg1"/>
                </a:solidFill>
              </a:rPr>
              <a:t>entire genetic material </a:t>
            </a:r>
            <a:r>
              <a:rPr lang="en-GB" sz="2400" u="sng" dirty="0">
                <a:solidFill>
                  <a:schemeClr val="bg1"/>
                </a:solidFill>
              </a:rPr>
              <a:t>of that organism.</a:t>
            </a:r>
          </a:p>
        </p:txBody>
      </p:sp>
    </p:spTree>
    <p:extLst>
      <p:ext uri="{BB962C8B-B14F-4D97-AF65-F5344CB8AC3E}">
        <p14:creationId xmlns:p14="http://schemas.microsoft.com/office/powerpoint/2010/main" val="111330520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619672" y="0"/>
            <a:ext cx="7524328" cy="749300"/>
          </a:xfrm>
        </p:spPr>
        <p:txBody>
          <a:bodyPr>
            <a:normAutofit/>
          </a:bodyPr>
          <a:lstStyle/>
          <a:p>
            <a:pPr algn="r"/>
            <a:r>
              <a:rPr lang="en-US" sz="3600" b="1" dirty="0">
                <a:solidFill>
                  <a:schemeClr val="accent6"/>
                </a:solidFill>
              </a:rPr>
              <a:t>Genetics part 4 –  Mutations</a:t>
            </a:r>
            <a:endParaRPr lang="en-GB" dirty="0"/>
          </a:p>
        </p:txBody>
      </p:sp>
      <p:sp>
        <p:nvSpPr>
          <p:cNvPr id="3" name="TextBox 2"/>
          <p:cNvSpPr txBox="1"/>
          <p:nvPr/>
        </p:nvSpPr>
        <p:spPr>
          <a:xfrm>
            <a:off x="179512" y="620688"/>
            <a:ext cx="8784976" cy="4939814"/>
          </a:xfrm>
          <a:prstGeom prst="rect">
            <a:avLst/>
          </a:prstGeom>
          <a:noFill/>
        </p:spPr>
        <p:txBody>
          <a:bodyPr wrap="square" rtlCol="0">
            <a:spAutoFit/>
          </a:bodyPr>
          <a:lstStyle/>
          <a:p>
            <a:pPr algn="ctr"/>
            <a:r>
              <a:rPr lang="en-GB" sz="2100" dirty="0"/>
              <a:t>All </a:t>
            </a:r>
            <a:r>
              <a:rPr lang="en-GB" sz="2100" b="1" dirty="0">
                <a:solidFill>
                  <a:schemeClr val="accent6">
                    <a:lumMod val="75000"/>
                  </a:schemeClr>
                </a:solidFill>
              </a:rPr>
              <a:t>genetic variations </a:t>
            </a:r>
            <a:r>
              <a:rPr lang="en-GB" sz="2100" dirty="0"/>
              <a:t>arise from </a:t>
            </a:r>
            <a:r>
              <a:rPr lang="en-GB" sz="2100" b="1" dirty="0">
                <a:solidFill>
                  <a:schemeClr val="accent6">
                    <a:lumMod val="75000"/>
                  </a:schemeClr>
                </a:solidFill>
              </a:rPr>
              <a:t>mutations</a:t>
            </a:r>
            <a:r>
              <a:rPr lang="en-GB" sz="2100" dirty="0"/>
              <a:t>.</a:t>
            </a:r>
          </a:p>
          <a:p>
            <a:pPr algn="ctr"/>
            <a:r>
              <a:rPr lang="en-GB" sz="2100" dirty="0"/>
              <a:t>A mutation is a change in the DNA sequence of an organism. </a:t>
            </a:r>
            <a:r>
              <a:rPr lang="en-GB" sz="2100" b="1" dirty="0">
                <a:solidFill>
                  <a:schemeClr val="accent6">
                    <a:lumMod val="75000"/>
                  </a:schemeClr>
                </a:solidFill>
              </a:rPr>
              <a:t>Mutations </a:t>
            </a:r>
            <a:r>
              <a:rPr lang="en-GB" sz="2100" dirty="0"/>
              <a:t>are occurring </a:t>
            </a:r>
            <a:r>
              <a:rPr lang="en-GB" sz="2100" b="1" dirty="0">
                <a:solidFill>
                  <a:schemeClr val="accent6">
                    <a:lumMod val="75000"/>
                  </a:schemeClr>
                </a:solidFill>
              </a:rPr>
              <a:t>continuously</a:t>
            </a:r>
            <a:r>
              <a:rPr lang="en-GB" sz="2100" dirty="0"/>
              <a:t> during cell division. </a:t>
            </a:r>
            <a:r>
              <a:rPr lang="en-GB" sz="2100" b="1" dirty="0">
                <a:solidFill>
                  <a:schemeClr val="accent6">
                    <a:lumMod val="75000"/>
                  </a:schemeClr>
                </a:solidFill>
              </a:rPr>
              <a:t>Most</a:t>
            </a:r>
            <a:r>
              <a:rPr lang="en-GB" sz="2100" dirty="0"/>
              <a:t> genetic mutations </a:t>
            </a:r>
            <a:r>
              <a:rPr lang="en-GB" sz="2100" b="1" dirty="0">
                <a:solidFill>
                  <a:schemeClr val="accent6">
                    <a:lumMod val="75000"/>
                  </a:schemeClr>
                </a:solidFill>
              </a:rPr>
              <a:t>do not alter</a:t>
            </a:r>
            <a:r>
              <a:rPr lang="en-GB" sz="2100" dirty="0"/>
              <a:t> the </a:t>
            </a:r>
            <a:r>
              <a:rPr lang="en-GB" sz="2100" b="1" dirty="0">
                <a:solidFill>
                  <a:schemeClr val="accent6">
                    <a:lumMod val="75000"/>
                  </a:schemeClr>
                </a:solidFill>
              </a:rPr>
              <a:t>phenotype. </a:t>
            </a:r>
            <a:r>
              <a:rPr lang="en-GB" sz="2100" dirty="0"/>
              <a:t>Some mutations will have a small effect on the phenotype, and rarely a single mutation will significantly affect the phenotype. </a:t>
            </a:r>
          </a:p>
          <a:p>
            <a:pPr algn="ctr"/>
            <a:r>
              <a:rPr lang="en-GB" sz="2100" dirty="0"/>
              <a:t>If a </a:t>
            </a:r>
            <a:r>
              <a:rPr lang="en-GB" sz="2100" b="1" dirty="0">
                <a:solidFill>
                  <a:schemeClr val="accent6">
                    <a:lumMod val="75000"/>
                  </a:schemeClr>
                </a:solidFill>
              </a:rPr>
              <a:t>new phenotype </a:t>
            </a:r>
            <a:r>
              <a:rPr lang="en-GB" sz="2100" dirty="0"/>
              <a:t>is </a:t>
            </a:r>
            <a:r>
              <a:rPr lang="en-GB" sz="2100" b="1" dirty="0">
                <a:solidFill>
                  <a:schemeClr val="accent6">
                    <a:lumMod val="75000"/>
                  </a:schemeClr>
                </a:solidFill>
              </a:rPr>
              <a:t>suited</a:t>
            </a:r>
            <a:r>
              <a:rPr lang="en-GB" sz="2100" dirty="0"/>
              <a:t> to an environmental change, it can </a:t>
            </a:r>
            <a:r>
              <a:rPr lang="en-GB" sz="2100" b="1" dirty="0">
                <a:solidFill>
                  <a:schemeClr val="accent6">
                    <a:lumMod val="75000"/>
                  </a:schemeClr>
                </a:solidFill>
              </a:rPr>
              <a:t>lead </a:t>
            </a:r>
            <a:r>
              <a:rPr lang="en-GB" sz="2100" dirty="0"/>
              <a:t>to a relatively </a:t>
            </a:r>
            <a:r>
              <a:rPr lang="en-GB" sz="2100" b="1" dirty="0">
                <a:solidFill>
                  <a:schemeClr val="accent6">
                    <a:lumMod val="75000"/>
                  </a:schemeClr>
                </a:solidFill>
              </a:rPr>
              <a:t>rapid change </a:t>
            </a:r>
            <a:r>
              <a:rPr lang="en-GB" sz="2100" dirty="0"/>
              <a:t>in the </a:t>
            </a:r>
            <a:r>
              <a:rPr lang="en-GB" sz="2100" b="1" dirty="0">
                <a:solidFill>
                  <a:schemeClr val="accent6">
                    <a:lumMod val="75000"/>
                  </a:schemeClr>
                </a:solidFill>
              </a:rPr>
              <a:t>species</a:t>
            </a:r>
            <a:r>
              <a:rPr lang="en-GB" sz="2100" dirty="0"/>
              <a:t>. An example is seen below:</a:t>
            </a:r>
          </a:p>
          <a:p>
            <a:pPr algn="ctr"/>
            <a:endParaRPr lang="en-GB" sz="2400" dirty="0"/>
          </a:p>
          <a:p>
            <a:pPr algn="ctr"/>
            <a:endParaRPr lang="en-GB" sz="2400" dirty="0"/>
          </a:p>
          <a:p>
            <a:pPr algn="ctr"/>
            <a:endParaRPr lang="en-GB" sz="2400" dirty="0"/>
          </a:p>
          <a:p>
            <a:pPr algn="ctr"/>
            <a:endParaRPr lang="en-GB" sz="2400" dirty="0"/>
          </a:p>
          <a:p>
            <a:pPr algn="ctr"/>
            <a:endParaRPr lang="en-GB" sz="2400" dirty="0"/>
          </a:p>
          <a:p>
            <a:pPr algn="ctr"/>
            <a:endParaRPr lang="en-GB" sz="2400" dirty="0"/>
          </a:p>
          <a:p>
            <a:pPr algn="ctr"/>
            <a:endParaRPr lang="en-GB" sz="2400" dirty="0"/>
          </a:p>
        </p:txBody>
      </p:sp>
      <p:pic>
        <p:nvPicPr>
          <p:cNvPr id="7" name="Picture 6" descr="GettyImages-821828926moth.jpg"/>
          <p:cNvPicPr>
            <a:picLocks noChangeAspect="1"/>
          </p:cNvPicPr>
          <p:nvPr/>
        </p:nvPicPr>
        <p:blipFill>
          <a:blip r:embed="rId3" cstate="print"/>
          <a:stretch>
            <a:fillRect/>
          </a:stretch>
        </p:blipFill>
        <p:spPr>
          <a:xfrm rot="5400000">
            <a:off x="2502480" y="3482300"/>
            <a:ext cx="3600398" cy="2485692"/>
          </a:xfrm>
          <a:prstGeom prst="rect">
            <a:avLst/>
          </a:prstGeom>
        </p:spPr>
      </p:pic>
      <p:sp>
        <p:nvSpPr>
          <p:cNvPr id="8" name="TextBox 7"/>
          <p:cNvSpPr txBox="1"/>
          <p:nvPr/>
        </p:nvSpPr>
        <p:spPr>
          <a:xfrm>
            <a:off x="179512" y="2924944"/>
            <a:ext cx="2736304" cy="3477875"/>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r>
              <a:rPr lang="en-GB" sz="2000" dirty="0"/>
              <a:t>The peppered moth is camouflaged against tree bark. Birds cannot see it easily. The peppered moth lives long enough to breed and pass on its genetic information. This phenotype is found mainly in the countryside now.</a:t>
            </a:r>
          </a:p>
        </p:txBody>
      </p:sp>
      <p:sp>
        <p:nvSpPr>
          <p:cNvPr id="9" name="TextBox 8"/>
          <p:cNvSpPr txBox="1"/>
          <p:nvPr/>
        </p:nvSpPr>
        <p:spPr>
          <a:xfrm>
            <a:off x="5724128" y="2924944"/>
            <a:ext cx="3240360" cy="3549883"/>
          </a:xfrm>
          <a:prstGeom prst="rect">
            <a:avLst/>
          </a:prstGeom>
          <a:solidFill>
            <a:schemeClr val="accent6">
              <a:lumMod val="20000"/>
              <a:lumOff val="80000"/>
            </a:schemeClr>
          </a:solidFill>
          <a:ln>
            <a:solidFill>
              <a:schemeClr val="accent6">
                <a:lumMod val="75000"/>
              </a:schemeClr>
            </a:solidFill>
          </a:ln>
        </p:spPr>
        <p:txBody>
          <a:bodyPr wrap="square" rtlCol="0">
            <a:spAutoFit/>
          </a:bodyPr>
          <a:lstStyle/>
          <a:p>
            <a:r>
              <a:rPr lang="en-GB" sz="2000" dirty="0"/>
              <a:t>During the industrial revolution, tree bark and buildings in cities and towns became blackened. The peppered moth became easy prey for the birds. A mutation occurred which changed the colour of the moth to black. The black phenotype is now found in large numbers in cities.</a:t>
            </a:r>
          </a:p>
        </p:txBody>
      </p:sp>
      <p:cxnSp>
        <p:nvCxnSpPr>
          <p:cNvPr id="11" name="Straight Arrow Connector 10"/>
          <p:cNvCxnSpPr/>
          <p:nvPr/>
        </p:nvCxnSpPr>
        <p:spPr>
          <a:xfrm>
            <a:off x="2555776" y="3356992"/>
            <a:ext cx="1008112" cy="504056"/>
          </a:xfrm>
          <a:prstGeom prst="straightConnector1">
            <a:avLst/>
          </a:prstGeom>
          <a:ln>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5" name="Straight Arrow Connector 14"/>
          <p:cNvCxnSpPr/>
          <p:nvPr/>
        </p:nvCxnSpPr>
        <p:spPr>
          <a:xfrm flipH="1">
            <a:off x="5292080" y="5517232"/>
            <a:ext cx="504056" cy="0"/>
          </a:xfrm>
          <a:prstGeom prst="straightConnector1">
            <a:avLst/>
          </a:prstGeom>
          <a:ln>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cxnSp>
        <p:nvCxnSpPr>
          <p:cNvPr id="17" name="Straight Arrow Connector 16"/>
          <p:cNvCxnSpPr/>
          <p:nvPr/>
        </p:nvCxnSpPr>
        <p:spPr>
          <a:xfrm flipH="1" flipV="1">
            <a:off x="5436096" y="3933056"/>
            <a:ext cx="360040" cy="360040"/>
          </a:xfrm>
          <a:prstGeom prst="straightConnector1">
            <a:avLst/>
          </a:prstGeom>
          <a:ln>
            <a:solidFill>
              <a:schemeClr val="accent6">
                <a:lumMod val="75000"/>
              </a:schemeClr>
            </a:solidFill>
            <a:tailEnd type="arrow"/>
          </a:ln>
        </p:spPr>
        <p:style>
          <a:lnRef idx="2">
            <a:schemeClr val="accent1"/>
          </a:lnRef>
          <a:fillRef idx="0">
            <a:schemeClr val="accent1"/>
          </a:fillRef>
          <a:effectRef idx="1">
            <a:schemeClr val="accent1"/>
          </a:effectRef>
          <a:fontRef idx="minor">
            <a:schemeClr val="tx1"/>
          </a:fontRef>
        </p:style>
      </p:cxnSp>
    </p:spTree>
  </p:cSld>
  <p:clrMapOvr>
    <a:masterClrMapping/>
  </p:clrMapOvr>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sp>
        <p:nvSpPr>
          <p:cNvPr id="7" name="TextBox 6"/>
          <p:cNvSpPr txBox="1"/>
          <p:nvPr/>
        </p:nvSpPr>
        <p:spPr>
          <a:xfrm>
            <a:off x="0" y="692696"/>
            <a:ext cx="5364088" cy="5863144"/>
          </a:xfrm>
          <a:prstGeom prst="rect">
            <a:avLst/>
          </a:prstGeom>
          <a:noFill/>
        </p:spPr>
        <p:txBody>
          <a:bodyPr wrap="square" rtlCol="0">
            <a:spAutoFit/>
          </a:bodyPr>
          <a:lstStyle/>
          <a:p>
            <a:r>
              <a:rPr lang="en-GB" sz="7200" b="1" dirty="0">
                <a:latin typeface="+mj-lt"/>
                <a:ea typeface="Beirut" charset="-78"/>
                <a:cs typeface="Beirut" charset="-78"/>
              </a:rPr>
              <a:t>QuestionIT!</a:t>
            </a:r>
          </a:p>
          <a:p>
            <a:r>
              <a:rPr lang="en-GB" sz="4400" b="1" dirty="0">
                <a:solidFill>
                  <a:schemeClr val="tx1">
                    <a:lumMod val="50000"/>
                    <a:lumOff val="50000"/>
                  </a:schemeClr>
                </a:solidFill>
              </a:rPr>
              <a:t>Genetics</a:t>
            </a:r>
          </a:p>
          <a:p>
            <a:r>
              <a:rPr lang="en-GB" sz="4400" b="1" dirty="0">
                <a:solidFill>
                  <a:schemeClr val="tx1">
                    <a:lumMod val="50000"/>
                    <a:lumOff val="50000"/>
                  </a:schemeClr>
                </a:solidFill>
              </a:rPr>
              <a:t>Part 4</a:t>
            </a:r>
          </a:p>
          <a:p>
            <a:endParaRPr lang="en-GB" sz="4400" b="1" dirty="0">
              <a:solidFill>
                <a:schemeClr val="tx1">
                  <a:lumMod val="50000"/>
                  <a:lumOff val="50000"/>
                </a:schemeClr>
              </a:solidFill>
            </a:endParaRPr>
          </a:p>
          <a:p>
            <a:pPr>
              <a:buFont typeface="Arial" pitchFamily="34" charset="0"/>
              <a:buChar char="•"/>
            </a:pPr>
            <a:r>
              <a:rPr lang="en-GB" sz="3600" b="1" dirty="0">
                <a:solidFill>
                  <a:schemeClr val="tx1">
                    <a:lumMod val="50000"/>
                    <a:lumOff val="50000"/>
                  </a:schemeClr>
                </a:solidFill>
              </a:rPr>
              <a:t>Variation</a:t>
            </a:r>
          </a:p>
          <a:p>
            <a:pPr>
              <a:buFont typeface="Arial" pitchFamily="34" charset="0"/>
              <a:buChar char="•"/>
            </a:pPr>
            <a:r>
              <a:rPr lang="en-US" sz="3600" b="1" dirty="0">
                <a:solidFill>
                  <a:schemeClr val="bg1">
                    <a:lumMod val="50000"/>
                  </a:schemeClr>
                </a:solidFill>
              </a:rPr>
              <a:t>Human Genome Project</a:t>
            </a:r>
          </a:p>
          <a:p>
            <a:pPr>
              <a:buFont typeface="Arial" pitchFamily="34" charset="0"/>
              <a:buChar char="•"/>
            </a:pPr>
            <a:r>
              <a:rPr lang="en-US" sz="3600" b="1" dirty="0">
                <a:solidFill>
                  <a:schemeClr val="bg1">
                    <a:lumMod val="50000"/>
                  </a:schemeClr>
                </a:solidFill>
              </a:rPr>
              <a:t>Mutations</a:t>
            </a:r>
          </a:p>
          <a:p>
            <a:endParaRPr lang="en-GB" sz="3600" b="1" dirty="0">
              <a:solidFill>
                <a:schemeClr val="tx1">
                  <a:lumMod val="50000"/>
                  <a:lumOff val="50000"/>
                </a:schemeClr>
              </a:solidFill>
            </a:endParaRPr>
          </a:p>
          <a:p>
            <a:pPr marL="457200" indent="-457200">
              <a:lnSpc>
                <a:spcPct val="150000"/>
              </a:lnSpc>
              <a:buFont typeface="Arial" charset="0"/>
              <a:buChar char="•"/>
            </a:pPr>
            <a:endParaRPr lang="en-GB" dirty="0"/>
          </a:p>
        </p:txBody>
      </p:sp>
      <p:pic>
        <p:nvPicPr>
          <p:cNvPr id="5" name="Picture 4"/>
          <p:cNvPicPr>
            <a:picLocks noChangeAspect="1"/>
          </p:cNvPicPr>
          <p:nvPr/>
        </p:nvPicPr>
        <p:blipFill>
          <a:blip r:embed="rId3" cstate="print">
            <a:clrChange>
              <a:clrFrom>
                <a:srgbClr val="FFFFFF"/>
              </a:clrFrom>
              <a:clrTo>
                <a:srgbClr val="FFFFFF">
                  <a:alpha val="0"/>
                </a:srgbClr>
              </a:clrTo>
            </a:clrChange>
          </a:blip>
          <a:stretch>
            <a:fillRect/>
          </a:stretch>
        </p:blipFill>
        <p:spPr>
          <a:xfrm>
            <a:off x="4644008" y="908720"/>
            <a:ext cx="4608512" cy="5638800"/>
          </a:xfrm>
          <a:prstGeom prst="rect">
            <a:avLst/>
          </a:prstGeom>
        </p:spPr>
      </p:pic>
    </p:spTree>
    <p:extLst>
      <p:ext uri="{BB962C8B-B14F-4D97-AF65-F5344CB8AC3E}">
        <p14:creationId xmlns:p14="http://schemas.microsoft.com/office/powerpoint/2010/main" val="1544752612"/>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3855" y="-169381"/>
            <a:ext cx="7812360" cy="657041"/>
          </a:xfrm>
        </p:spPr>
        <p:txBody>
          <a:bodyPr>
            <a:noAutofit/>
          </a:bodyPr>
          <a:lstStyle/>
          <a:p>
            <a:pPr marL="342900" lvl="1" algn="r" defTabSz="342900" rtl="0">
              <a:spcBef>
                <a:spcPct val="20000"/>
              </a:spcBef>
            </a:pPr>
            <a:r>
              <a:rPr lang="en-US" sz="2400" b="1" dirty="0">
                <a:solidFill>
                  <a:schemeClr val="accent6"/>
                </a:solidFill>
              </a:rPr>
              <a:t>Genetics part 4 – </a:t>
            </a:r>
            <a:r>
              <a:rPr lang="en-US" sz="2400" b="1" kern="1200" dirty="0">
                <a:solidFill>
                  <a:schemeClr val="tx1"/>
                </a:solidFill>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8" name="TextBox 47"/>
          <p:cNvSpPr txBox="1"/>
          <p:nvPr/>
        </p:nvSpPr>
        <p:spPr>
          <a:xfrm>
            <a:off x="179512" y="692696"/>
            <a:ext cx="8568952" cy="5078313"/>
          </a:xfrm>
          <a:prstGeom prst="rect">
            <a:avLst/>
          </a:prstGeom>
          <a:noFill/>
        </p:spPr>
        <p:txBody>
          <a:bodyPr wrap="square" rtlCol="0">
            <a:spAutoFit/>
          </a:bodyPr>
          <a:lstStyle/>
          <a:p>
            <a:pPr marL="457200" indent="-457200"/>
            <a:endParaRPr lang="en-GB" sz="2000" i="1" dirty="0"/>
          </a:p>
          <a:p>
            <a:pPr marL="457200" indent="-457200"/>
            <a:r>
              <a:rPr lang="en-GB" sz="2000" dirty="0"/>
              <a:t>1.	Write down the definition of the genome of a horse.</a:t>
            </a:r>
          </a:p>
          <a:p>
            <a:pPr marL="457200" indent="-457200"/>
            <a:r>
              <a:rPr lang="en-GB" sz="2000" dirty="0"/>
              <a:t>	</a:t>
            </a:r>
            <a:endParaRPr lang="en-GB" sz="2000" b="1" i="1" dirty="0">
              <a:solidFill>
                <a:srgbClr val="00B050"/>
              </a:solidFill>
            </a:endParaRPr>
          </a:p>
          <a:p>
            <a:pPr marL="457200" indent="-457200">
              <a:buAutoNum type="arabicPeriod" startAt="2"/>
            </a:pPr>
            <a:r>
              <a:rPr lang="en-GB" sz="2000" dirty="0"/>
              <a:t>List </a:t>
            </a:r>
            <a:r>
              <a:rPr lang="en-GB" sz="2000" b="1" dirty="0"/>
              <a:t>two</a:t>
            </a:r>
            <a:r>
              <a:rPr lang="en-GB" sz="2000" dirty="0"/>
              <a:t> reasons why it is important to understand more about the human genome. </a:t>
            </a:r>
          </a:p>
          <a:p>
            <a:pPr marL="457200" indent="-457200">
              <a:buAutoNum type="arabicPeriod" startAt="2"/>
            </a:pPr>
            <a:endParaRPr lang="en-GB" sz="2000" dirty="0"/>
          </a:p>
          <a:p>
            <a:pPr marL="457200" indent="-457200"/>
            <a:r>
              <a:rPr lang="en-GB" sz="2000" dirty="0"/>
              <a:t>3. 	What can bring about genetic variation in a species?</a:t>
            </a:r>
          </a:p>
          <a:p>
            <a:pPr marL="457200" indent="-457200"/>
            <a:r>
              <a:rPr lang="en-GB" sz="2000" dirty="0"/>
              <a:t>	</a:t>
            </a:r>
            <a:endParaRPr lang="en-GB" sz="2000" b="1" i="1" dirty="0">
              <a:solidFill>
                <a:srgbClr val="00B050"/>
              </a:solidFill>
            </a:endParaRPr>
          </a:p>
          <a:p>
            <a:pPr marL="457200" indent="-457200">
              <a:buAutoNum type="arabicPeriod" startAt="4"/>
            </a:pPr>
            <a:r>
              <a:rPr lang="en-GB" sz="2000" dirty="0"/>
              <a:t>What is meant by ‘an acquired characteristic’?</a:t>
            </a:r>
          </a:p>
          <a:p>
            <a:pPr marL="457200" indent="-457200"/>
            <a:r>
              <a:rPr lang="en-GB" sz="2000" dirty="0"/>
              <a:t>	</a:t>
            </a:r>
            <a:endParaRPr lang="en-GB" sz="2000" b="1" i="1" dirty="0">
              <a:solidFill>
                <a:srgbClr val="00B050"/>
              </a:solidFill>
            </a:endParaRPr>
          </a:p>
          <a:p>
            <a:pPr marL="457200" indent="-457200">
              <a:buAutoNum type="arabicPeriod" startAt="5"/>
            </a:pPr>
            <a:r>
              <a:rPr lang="en-GB" sz="2000" dirty="0"/>
              <a:t>What is the chance of most genetic mutations having an effect on the phenotype? </a:t>
            </a:r>
            <a:r>
              <a:rPr lang="en-GB" sz="2000" b="1" dirty="0"/>
              <a:t>High, Medium or Low</a:t>
            </a:r>
          </a:p>
          <a:p>
            <a:pPr marL="457200" indent="-457200"/>
            <a:r>
              <a:rPr lang="en-GB" sz="2000" dirty="0"/>
              <a:t>	</a:t>
            </a:r>
            <a:endParaRPr lang="en-GB" sz="2000" b="1" i="1" dirty="0">
              <a:solidFill>
                <a:srgbClr val="00B050"/>
              </a:solidFill>
            </a:endParaRPr>
          </a:p>
          <a:p>
            <a:pPr marL="457200" indent="-457200">
              <a:buAutoNum type="arabicPeriod" startAt="6"/>
            </a:pPr>
            <a:r>
              <a:rPr lang="en-GB" sz="2000" dirty="0"/>
              <a:t>What is meant by discontinuous variation? </a:t>
            </a:r>
          </a:p>
          <a:p>
            <a:pPr marL="457200" indent="-457200"/>
            <a:r>
              <a:rPr lang="en-GB" sz="2000" b="1" i="1" dirty="0"/>
              <a:t>	</a:t>
            </a:r>
            <a:endParaRPr lang="en-GB" sz="2400" dirty="0"/>
          </a:p>
          <a:p>
            <a:pPr marL="457200" indent="-457200"/>
            <a:endParaRPr lang="en-GB" sz="2400" dirty="0"/>
          </a:p>
        </p:txBody>
      </p:sp>
      <p:sp>
        <p:nvSpPr>
          <p:cNvPr id="53" name="Rectangle 52"/>
          <p:cNvSpPr/>
          <p:nvPr/>
        </p:nvSpPr>
        <p:spPr>
          <a:xfrm>
            <a:off x="4453217" y="3244334"/>
            <a:ext cx="237566" cy="369332"/>
          </a:xfrm>
          <a:prstGeom prst="rect">
            <a:avLst/>
          </a:prstGeom>
        </p:spPr>
        <p:txBody>
          <a:bodyPr wrap="none">
            <a:spAutoFit/>
          </a:bodyPr>
          <a:lstStyle/>
          <a:p>
            <a:r>
              <a:rPr lang="en-GB" dirty="0"/>
              <a:t> </a:t>
            </a:r>
          </a:p>
        </p:txBody>
      </p:sp>
    </p:spTree>
    <p:extLst>
      <p:ext uri="{BB962C8B-B14F-4D97-AF65-F5344CB8AC3E}">
        <p14:creationId xmlns:p14="http://schemas.microsoft.com/office/powerpoint/2010/main" val="36742461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9087" y="802524"/>
            <a:ext cx="8915400" cy="5595731"/>
          </a:xfrm>
          <a:prstGeom prst="rect">
            <a:avLst/>
          </a:prstGeom>
          <a:noFill/>
          <a:ln>
            <a:noFill/>
          </a:ln>
        </p:spPr>
        <p:style>
          <a:lnRef idx="1">
            <a:schemeClr val="accent1"/>
          </a:lnRef>
          <a:fillRef idx="3">
            <a:schemeClr val="accent1"/>
          </a:fillRef>
          <a:effectRef idx="2">
            <a:schemeClr val="accent1"/>
          </a:effectRef>
          <a:fontRef idx="minor">
            <a:schemeClr val="lt1"/>
          </a:fontRef>
        </p:style>
        <p:txBody>
          <a:bodyPr rtlCol="0" anchor="t"/>
          <a:lstStyle/>
          <a:p>
            <a:pPr marL="342900" marR="0" lvl="0" indent="-342900" defTabSz="914400" eaLnBrk="1" fontAlgn="auto" latinLnBrk="0" hangingPunct="1">
              <a:lnSpc>
                <a:spcPct val="100000"/>
              </a:lnSpc>
              <a:spcBef>
                <a:spcPts val="0"/>
              </a:spcBef>
              <a:spcAft>
                <a:spcPts val="0"/>
              </a:spcAft>
              <a:buClrTx/>
              <a:buSzTx/>
              <a:buFont typeface="+mj-lt"/>
              <a:buNone/>
              <a:tabLst/>
              <a:defRPr/>
            </a:pPr>
            <a:endParaRPr lang="en-GB" sz="2000" dirty="0">
              <a:solidFill>
                <a:schemeClr val="tx1"/>
              </a:solidFill>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788024" y="442248"/>
            <a:ext cx="4392488" cy="4786952"/>
          </a:xfrm>
          <a:prstGeom prst="rect">
            <a:avLst/>
          </a:prstGeom>
        </p:spPr>
      </p:pic>
      <p:sp>
        <p:nvSpPr>
          <p:cNvPr id="7" name="TextBox 6"/>
          <p:cNvSpPr txBox="1"/>
          <p:nvPr/>
        </p:nvSpPr>
        <p:spPr>
          <a:xfrm>
            <a:off x="0" y="836712"/>
            <a:ext cx="6372200" cy="3847207"/>
          </a:xfrm>
          <a:prstGeom prst="rect">
            <a:avLst/>
          </a:prstGeom>
          <a:noFill/>
        </p:spPr>
        <p:txBody>
          <a:bodyPr wrap="square" rtlCol="0">
            <a:spAutoFit/>
          </a:bodyPr>
          <a:lstStyle/>
          <a:p>
            <a:r>
              <a:rPr lang="en-GB" sz="7200" b="1" dirty="0">
                <a:latin typeface="+mj-lt"/>
                <a:ea typeface="Beirut" charset="-78"/>
                <a:cs typeface="Beirut" charset="-78"/>
              </a:rPr>
              <a:t>AnswerIT!</a:t>
            </a:r>
          </a:p>
          <a:p>
            <a:endParaRPr lang="en-GB" sz="4000" b="1" dirty="0">
              <a:solidFill>
                <a:schemeClr val="bg1">
                  <a:lumMod val="50000"/>
                </a:schemeClr>
              </a:solidFill>
            </a:endParaRPr>
          </a:p>
          <a:p>
            <a:r>
              <a:rPr lang="en-GB" sz="4400" b="1" dirty="0">
                <a:solidFill>
                  <a:schemeClr val="bg1">
                    <a:lumMod val="50000"/>
                  </a:schemeClr>
                </a:solidFill>
              </a:rPr>
              <a:t>Genetics</a:t>
            </a:r>
          </a:p>
          <a:p>
            <a:r>
              <a:rPr lang="en-GB" sz="4400" b="1" dirty="0">
                <a:solidFill>
                  <a:schemeClr val="tx1">
                    <a:lumMod val="50000"/>
                    <a:lumOff val="50000"/>
                  </a:schemeClr>
                </a:solidFill>
              </a:rPr>
              <a:t>Part 4</a:t>
            </a:r>
          </a:p>
          <a:p>
            <a:endParaRPr lang="en-GB" sz="4400" b="1" dirty="0">
              <a:solidFill>
                <a:schemeClr val="tx1">
                  <a:lumMod val="50000"/>
                  <a:lumOff val="50000"/>
                </a:schemeClr>
              </a:solidFill>
            </a:endParaRPr>
          </a:p>
        </p:txBody>
      </p:sp>
      <p:sp>
        <p:nvSpPr>
          <p:cNvPr id="5" name="Rectangle 4"/>
          <p:cNvSpPr/>
          <p:nvPr/>
        </p:nvSpPr>
        <p:spPr>
          <a:xfrm>
            <a:off x="107504" y="4077072"/>
            <a:ext cx="4572000" cy="1569660"/>
          </a:xfrm>
          <a:prstGeom prst="rect">
            <a:avLst/>
          </a:prstGeom>
        </p:spPr>
        <p:txBody>
          <a:bodyPr>
            <a:spAutoFit/>
          </a:bodyPr>
          <a:lstStyle/>
          <a:p>
            <a:pPr>
              <a:buFont typeface="Arial" pitchFamily="34" charset="0"/>
              <a:buChar char="•"/>
            </a:pPr>
            <a:r>
              <a:rPr lang="en-GB" sz="3200" b="1" dirty="0">
                <a:solidFill>
                  <a:schemeClr val="tx1">
                    <a:lumMod val="50000"/>
                    <a:lumOff val="50000"/>
                  </a:schemeClr>
                </a:solidFill>
              </a:rPr>
              <a:t>Variation</a:t>
            </a:r>
          </a:p>
          <a:p>
            <a:pPr>
              <a:buFont typeface="Arial" pitchFamily="34" charset="0"/>
              <a:buChar char="•"/>
            </a:pPr>
            <a:r>
              <a:rPr lang="en-US" sz="3200" b="1" dirty="0">
                <a:solidFill>
                  <a:schemeClr val="bg1">
                    <a:lumMod val="50000"/>
                  </a:schemeClr>
                </a:solidFill>
              </a:rPr>
              <a:t>Human Genome Project</a:t>
            </a:r>
          </a:p>
          <a:p>
            <a:pPr>
              <a:buFont typeface="Arial" pitchFamily="34" charset="0"/>
              <a:buChar char="•"/>
            </a:pPr>
            <a:r>
              <a:rPr lang="en-US" sz="3200" b="1" dirty="0">
                <a:solidFill>
                  <a:schemeClr val="bg1">
                    <a:lumMod val="50000"/>
                  </a:schemeClr>
                </a:solidFill>
              </a:rPr>
              <a:t>Mutations</a:t>
            </a:r>
          </a:p>
        </p:txBody>
      </p:sp>
    </p:spTree>
    <p:extLst>
      <p:ext uri="{BB962C8B-B14F-4D97-AF65-F5344CB8AC3E}">
        <p14:creationId xmlns:p14="http://schemas.microsoft.com/office/powerpoint/2010/main" val="1921545672"/>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353855" y="-169381"/>
            <a:ext cx="7812360" cy="657041"/>
          </a:xfrm>
        </p:spPr>
        <p:txBody>
          <a:bodyPr>
            <a:noAutofit/>
          </a:bodyPr>
          <a:lstStyle/>
          <a:p>
            <a:pPr marL="342900" lvl="1" algn="r" defTabSz="342900" rtl="0">
              <a:spcBef>
                <a:spcPct val="20000"/>
              </a:spcBef>
            </a:pPr>
            <a:r>
              <a:rPr lang="en-US" sz="2400" b="1" dirty="0">
                <a:solidFill>
                  <a:schemeClr val="accent6"/>
                </a:solidFill>
              </a:rPr>
              <a:t>Genetics part 4 – </a:t>
            </a:r>
            <a:r>
              <a:rPr lang="en-US" sz="2400" b="1" kern="1200" dirty="0">
                <a:solidFill>
                  <a:schemeClr val="tx1"/>
                </a:solidFill>
                <a:latin typeface="Calibri"/>
              </a:rPr>
              <a:t>Answer</a:t>
            </a:r>
            <a:r>
              <a:rPr kumimoji="0" lang="en-US" sz="2400" b="1" i="0" u="none" strike="noStrike" kern="1200" cap="none" spc="0" normalizeH="0" baseline="0" noProof="0" dirty="0">
                <a:ln>
                  <a:noFill/>
                </a:ln>
                <a:solidFill>
                  <a:schemeClr val="tx1"/>
                </a:solidFill>
                <a:effectLst/>
                <a:uLnTx/>
                <a:uFillTx/>
                <a:latin typeface="Calibri"/>
                <a:ea typeface=""/>
                <a:cs typeface="News Gothic MT"/>
              </a:rPr>
              <a:t>IT</a:t>
            </a:r>
          </a:p>
        </p:txBody>
      </p:sp>
      <p:sp>
        <p:nvSpPr>
          <p:cNvPr id="48" name="TextBox 47"/>
          <p:cNvSpPr txBox="1"/>
          <p:nvPr/>
        </p:nvSpPr>
        <p:spPr>
          <a:xfrm>
            <a:off x="179512" y="692696"/>
            <a:ext cx="8568952" cy="8156079"/>
          </a:xfrm>
          <a:prstGeom prst="rect">
            <a:avLst/>
          </a:prstGeom>
          <a:noFill/>
        </p:spPr>
        <p:txBody>
          <a:bodyPr wrap="square" rtlCol="0">
            <a:spAutoFit/>
          </a:bodyPr>
          <a:lstStyle/>
          <a:p>
            <a:pPr marL="457200" indent="-457200"/>
            <a:endParaRPr lang="en-GB" sz="2000" i="1" dirty="0"/>
          </a:p>
          <a:p>
            <a:pPr marL="457200" indent="-457200"/>
            <a:r>
              <a:rPr lang="en-GB" sz="2000" dirty="0"/>
              <a:t>1.	Write down the definition of the genome of a horse.</a:t>
            </a:r>
          </a:p>
          <a:p>
            <a:pPr marL="457200" indent="-457200"/>
            <a:r>
              <a:rPr lang="en-GB" sz="2000" dirty="0"/>
              <a:t>	</a:t>
            </a:r>
            <a:r>
              <a:rPr lang="en-GB" sz="2000" b="1" i="1" dirty="0">
                <a:solidFill>
                  <a:srgbClr val="00B050"/>
                </a:solidFill>
              </a:rPr>
              <a:t>All the genetic material of the horse.</a:t>
            </a:r>
          </a:p>
          <a:p>
            <a:pPr marL="457200" indent="-457200"/>
            <a:r>
              <a:rPr lang="en-GB" sz="2000" dirty="0"/>
              <a:t>2.	List </a:t>
            </a:r>
            <a:r>
              <a:rPr lang="en-GB" sz="2000" b="1" dirty="0"/>
              <a:t>two</a:t>
            </a:r>
            <a:r>
              <a:rPr lang="en-GB" sz="2000" dirty="0"/>
              <a:t> reasons why it is important to understand more about the human genome. </a:t>
            </a:r>
          </a:p>
          <a:p>
            <a:pPr marL="457200" indent="-457200"/>
            <a:r>
              <a:rPr lang="en-GB" sz="2000" dirty="0"/>
              <a:t>	</a:t>
            </a:r>
            <a:r>
              <a:rPr lang="en-GB" sz="2000" b="1" i="1" dirty="0">
                <a:solidFill>
                  <a:srgbClr val="00B050"/>
                </a:solidFill>
              </a:rPr>
              <a:t>To be able to identify the genes which are linked to different diseases.</a:t>
            </a:r>
          </a:p>
          <a:p>
            <a:pPr marL="457200" indent="-457200"/>
            <a:r>
              <a:rPr lang="en-GB" sz="2000" b="1" i="1" dirty="0">
                <a:solidFill>
                  <a:srgbClr val="00B050"/>
                </a:solidFill>
              </a:rPr>
              <a:t>	To understand and be able to treat inherited disorders.</a:t>
            </a:r>
          </a:p>
          <a:p>
            <a:pPr marL="457200" indent="-457200"/>
            <a:r>
              <a:rPr lang="en-GB" sz="2000" b="1" i="1" dirty="0">
                <a:solidFill>
                  <a:srgbClr val="00B050"/>
                </a:solidFill>
              </a:rPr>
              <a:t>	Useful in tracing human migration patterns from the past.</a:t>
            </a:r>
          </a:p>
          <a:p>
            <a:pPr marL="457200" indent="-457200">
              <a:buAutoNum type="arabicPeriod" startAt="3"/>
            </a:pPr>
            <a:r>
              <a:rPr lang="en-GB" sz="2000" dirty="0"/>
              <a:t>What can bring about genetic variation in a species?</a:t>
            </a:r>
          </a:p>
          <a:p>
            <a:pPr marL="457200" indent="-457200"/>
            <a:r>
              <a:rPr lang="en-GB" sz="2000" dirty="0"/>
              <a:t>	</a:t>
            </a:r>
            <a:r>
              <a:rPr lang="en-GB" sz="2000" b="1" i="1" dirty="0">
                <a:solidFill>
                  <a:srgbClr val="00B050"/>
                </a:solidFill>
              </a:rPr>
              <a:t>Mutations</a:t>
            </a:r>
          </a:p>
          <a:p>
            <a:pPr marL="457200" indent="-457200">
              <a:buAutoNum type="arabicPeriod" startAt="4"/>
            </a:pPr>
            <a:r>
              <a:rPr lang="en-GB" sz="2000" dirty="0"/>
              <a:t>What is an acquired characteristic?</a:t>
            </a:r>
          </a:p>
          <a:p>
            <a:pPr marL="457200" indent="-457200"/>
            <a:r>
              <a:rPr lang="en-GB" sz="2000"/>
              <a:t>	</a:t>
            </a:r>
            <a:r>
              <a:rPr lang="en-GB" sz="2000" b="1" i="1" dirty="0">
                <a:solidFill>
                  <a:srgbClr val="00B050"/>
                </a:solidFill>
              </a:rPr>
              <a:t>A</a:t>
            </a:r>
            <a:r>
              <a:rPr lang="en-GB" sz="2000" b="1" i="1">
                <a:solidFill>
                  <a:srgbClr val="00B050"/>
                </a:solidFill>
              </a:rPr>
              <a:t> </a:t>
            </a:r>
            <a:r>
              <a:rPr lang="en-GB" sz="2000" b="1" i="1" dirty="0">
                <a:solidFill>
                  <a:srgbClr val="00B050"/>
                </a:solidFill>
              </a:rPr>
              <a:t>characteristic caused by the organisms environment e.g. a scar</a:t>
            </a:r>
          </a:p>
          <a:p>
            <a:pPr marL="457200" indent="-457200">
              <a:buAutoNum type="arabicPeriod" startAt="5"/>
            </a:pPr>
            <a:r>
              <a:rPr lang="en-GB" sz="2000" dirty="0"/>
              <a:t>What is the chance of most genetic mutations having an effect on the phenotype? </a:t>
            </a:r>
            <a:r>
              <a:rPr lang="en-GB" sz="2000" b="1" dirty="0"/>
              <a:t>High, Medium or Low</a:t>
            </a:r>
          </a:p>
          <a:p>
            <a:pPr marL="457200" indent="-457200"/>
            <a:r>
              <a:rPr lang="en-GB" sz="2000" dirty="0"/>
              <a:t>	</a:t>
            </a:r>
            <a:r>
              <a:rPr lang="en-GB" sz="2000" b="1" i="1" dirty="0">
                <a:solidFill>
                  <a:srgbClr val="00B050"/>
                </a:solidFill>
              </a:rPr>
              <a:t>Low – very few mutations have an effect on the phenotype</a:t>
            </a:r>
          </a:p>
          <a:p>
            <a:pPr marL="457200" indent="-457200">
              <a:buAutoNum type="arabicPeriod" startAt="6"/>
            </a:pPr>
            <a:r>
              <a:rPr lang="en-GB" sz="2000" dirty="0"/>
              <a:t>What is meant by discontinuous variation? </a:t>
            </a:r>
          </a:p>
          <a:p>
            <a:pPr marL="457200" indent="-457200"/>
            <a:r>
              <a:rPr lang="en-GB" sz="2000" b="1" i="1" dirty="0"/>
              <a:t>	</a:t>
            </a:r>
            <a:r>
              <a:rPr lang="en-GB" sz="2000" b="1" i="1" dirty="0">
                <a:solidFill>
                  <a:srgbClr val="00B050"/>
                </a:solidFill>
              </a:rPr>
              <a:t>A feature has a limited number of possible values. e.g. gender</a:t>
            </a:r>
          </a:p>
          <a:p>
            <a:pPr marL="457200" indent="-457200"/>
            <a:endParaRPr lang="en-GB" sz="2000" b="1" i="1" dirty="0">
              <a:solidFill>
                <a:srgbClr val="00B050"/>
              </a:solidFill>
            </a:endParaRPr>
          </a:p>
          <a:p>
            <a:pPr marL="457200" indent="-457200"/>
            <a:endParaRPr lang="en-GB" sz="2000" dirty="0"/>
          </a:p>
          <a:p>
            <a:pPr marL="457200" indent="-457200"/>
            <a:endParaRPr lang="en-GB" sz="2400" dirty="0"/>
          </a:p>
          <a:p>
            <a:pPr marL="457200" indent="-457200"/>
            <a:endParaRPr lang="en-GB" sz="2400" dirty="0"/>
          </a:p>
          <a:p>
            <a:pPr marL="457200" indent="-457200">
              <a:buAutoNum type="arabicPeriod" startAt="5"/>
            </a:pPr>
            <a:endParaRPr lang="en-GB" sz="2400" dirty="0"/>
          </a:p>
          <a:p>
            <a:pPr marL="457200" indent="-457200">
              <a:buAutoNum type="arabicPeriod" startAt="5"/>
            </a:pPr>
            <a:endParaRPr lang="en-GB" sz="2400" dirty="0"/>
          </a:p>
          <a:p>
            <a:pPr marL="457200" indent="-457200">
              <a:buAutoNum type="arabicPeriod" startAt="5"/>
            </a:pPr>
            <a:endParaRPr lang="en-GB" sz="2400" dirty="0"/>
          </a:p>
          <a:p>
            <a:pPr marL="457200" indent="-457200"/>
            <a:endParaRPr lang="en-GB" sz="2400" dirty="0"/>
          </a:p>
        </p:txBody>
      </p:sp>
      <p:sp>
        <p:nvSpPr>
          <p:cNvPr id="53" name="Rectangle 52"/>
          <p:cNvSpPr/>
          <p:nvPr/>
        </p:nvSpPr>
        <p:spPr>
          <a:xfrm>
            <a:off x="4453217" y="3244334"/>
            <a:ext cx="237566" cy="369332"/>
          </a:xfrm>
          <a:prstGeom prst="rect">
            <a:avLst/>
          </a:prstGeom>
        </p:spPr>
        <p:txBody>
          <a:bodyPr wrap="none">
            <a:spAutoFit/>
          </a:bodyPr>
          <a:lstStyle/>
          <a:p>
            <a:r>
              <a:rPr lang="en-GB" dirty="0"/>
              <a:t> </a:t>
            </a:r>
          </a:p>
        </p:txBody>
      </p:sp>
    </p:spTree>
    <p:extLst>
      <p:ext uri="{BB962C8B-B14F-4D97-AF65-F5344CB8AC3E}">
        <p14:creationId xmlns:p14="http://schemas.microsoft.com/office/powerpoint/2010/main" val="367424619"/>
      </p:ext>
    </p:extLst>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rtlCol="0" anchor="ctr"/>
      <a:lstStyle>
        <a:defPPr algn="ctr">
          <a:defRPr dirty="0"/>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3" id="{4489A17B-A778-43E8-8CAD-39AF0ABD1C3C}" vid="{5B90DF28-B678-4AF8-820C-D210C98786D7}"/>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28857</TotalTime>
  <Words>8659</Words>
  <Application>Microsoft Office PowerPoint</Application>
  <PresentationFormat>On-screen Show (4:3)</PresentationFormat>
  <Paragraphs>1573</Paragraphs>
  <Slides>81</Slides>
  <Notes>57</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81</vt:i4>
      </vt:variant>
    </vt:vector>
  </HeadingPairs>
  <TitlesOfParts>
    <vt:vector size="91" baseType="lpstr">
      <vt:lpstr>Arial</vt:lpstr>
      <vt:lpstr>Beirut</vt:lpstr>
      <vt:lpstr>Calibri</vt:lpstr>
      <vt:lpstr>Calibri Light</vt:lpstr>
      <vt:lpstr>Lato Medium</vt:lpstr>
      <vt:lpstr>News Gothic MT</vt:lpstr>
      <vt:lpstr>Times New Roman</vt:lpstr>
      <vt:lpstr>Wingdings</vt:lpstr>
      <vt:lpstr>1_Office Theme</vt:lpstr>
      <vt:lpstr>Custom Design</vt:lpstr>
      <vt:lpstr>PowerPoint Presentation</vt:lpstr>
      <vt:lpstr>Genetics - Overview  </vt:lpstr>
      <vt:lpstr>PowerPoint Presentation</vt:lpstr>
      <vt:lpstr>Genetics part 1 – Sexual and asexual reproduction</vt:lpstr>
      <vt:lpstr> Genetics part 1 – Sexual and asexual reproduction  (biology only) </vt:lpstr>
      <vt:lpstr> Genetics part 1 Sexual and asexual reproduction (biology only) </vt:lpstr>
      <vt:lpstr>Genetics part 1 – Meiosis</vt:lpstr>
      <vt:lpstr>Genetics part 1 – Meiosis</vt:lpstr>
      <vt:lpstr> Genetics part 1 –Meiosis </vt:lpstr>
      <vt:lpstr>PowerPoint Presentation</vt:lpstr>
      <vt:lpstr>Genetics part 1– QuestionIT</vt:lpstr>
      <vt:lpstr> Genetics part 1 – QuestionIT</vt:lpstr>
      <vt:lpstr> Genetics part 1 – QuestionIT</vt:lpstr>
      <vt:lpstr>PowerPoint Presentation</vt:lpstr>
      <vt:lpstr>Genetics part 1 – AnswerIT</vt:lpstr>
      <vt:lpstr> Genetics part 1 – QuestionIT</vt:lpstr>
      <vt:lpstr> Genetics part 1 – QuestionIT</vt:lpstr>
      <vt:lpstr>PowerPoint Presentation</vt:lpstr>
      <vt:lpstr> Genetics part 2 – DNA structure </vt:lpstr>
      <vt:lpstr>Genetics part 2 – DNA structure </vt:lpstr>
      <vt:lpstr> Genetics part 2 – DNA and the genome </vt:lpstr>
      <vt:lpstr> Genetics part 2 – DNA and the genome </vt:lpstr>
      <vt:lpstr> Genetics part 2 – Protein synthesis (biology HT only) </vt:lpstr>
      <vt:lpstr> Genetics part 2 – DNA structure (biology HT only) </vt:lpstr>
      <vt:lpstr> Genetics part 2 – Protein synthesis (biology HT only) </vt:lpstr>
      <vt:lpstr>  Genetics part 2 – Protein synthesis(biology HT only) </vt:lpstr>
      <vt:lpstr> Genetics part 2 – Protein synthesis (biology HT only) </vt:lpstr>
      <vt:lpstr>Genetics part 2 – Protein synthesis (biology HT only) </vt:lpstr>
      <vt:lpstr>Genetics part 2 – Protein synthesis (biology HT only) </vt:lpstr>
      <vt:lpstr>PowerPoint Presentation</vt:lpstr>
      <vt:lpstr>Genetics part 2– QuestionIT</vt:lpstr>
      <vt:lpstr>Genetics part 2 – QuestionIT ( biology only)</vt:lpstr>
      <vt:lpstr>PowerPoint Presentation</vt:lpstr>
      <vt:lpstr>Genetics part 2 – AnswerIT</vt:lpstr>
      <vt:lpstr>Genetics part 2 – AnswerIT </vt:lpstr>
      <vt:lpstr>PowerPoint Presentation</vt:lpstr>
      <vt:lpstr>PowerPoint Presentation</vt:lpstr>
      <vt:lpstr>PowerPoint Presentation</vt:lpstr>
      <vt:lpstr>PowerPoint Presentation</vt:lpstr>
      <vt:lpstr> Genetics part 3 – Genetic Inheritance</vt:lpstr>
      <vt:lpstr>Genetics part 3 –  Genetic Inheritance</vt:lpstr>
      <vt:lpstr>Genetics part 3 –  Genetic Inheritance</vt:lpstr>
      <vt:lpstr>Genetics part 3 –  Genetic Inheritance</vt:lpstr>
      <vt:lpstr>Genetics part 3 –  Genetic Inheritance</vt:lpstr>
      <vt:lpstr>Genetics part 3 –  Genetic Inheritance</vt:lpstr>
      <vt:lpstr>Genetics part 3 –  Genetic Inheritance</vt:lpstr>
      <vt:lpstr>Genetics part 3 –  Genetic Inheritance</vt:lpstr>
      <vt:lpstr>Genetics part 3 –  Genetic Inheritance</vt:lpstr>
      <vt:lpstr>Genetics part 3 –  Genetic Inheritance</vt:lpstr>
      <vt:lpstr>Genetics part 3 – Sex-Linked genetic disorder (biology HT)</vt:lpstr>
      <vt:lpstr>Genetics part 3 –  Genetic Inheritance</vt:lpstr>
      <vt:lpstr>Genetics part 4 – ABO inheritance (biology)</vt:lpstr>
      <vt:lpstr>Genetics part 4 – ABO inheritance (biology)</vt:lpstr>
      <vt:lpstr>Genetics part 4 –  Sex determination</vt:lpstr>
      <vt:lpstr>Genetics part 4 –  Sex determination</vt:lpstr>
      <vt:lpstr>Genetics part 3 –  Sex determination</vt:lpstr>
      <vt:lpstr>PowerPoint Presentation</vt:lpstr>
      <vt:lpstr>Genetics part 3 – QuestionIT</vt:lpstr>
      <vt:lpstr>Genetics part 3 – QuestionIT</vt:lpstr>
      <vt:lpstr>Genetics part 3 – QuestionIT</vt:lpstr>
      <vt:lpstr>Genetics part 3 – QuestionIT</vt:lpstr>
      <vt:lpstr>Genetics part 3 – QuestionIT</vt:lpstr>
      <vt:lpstr>Genetics part 3 – QuestionIT (biology only)</vt:lpstr>
      <vt:lpstr>PowerPoint Presentation</vt:lpstr>
      <vt:lpstr>Genetics part 3 – AnswerIT</vt:lpstr>
      <vt:lpstr>Genetics part 3 – AnswerIT</vt:lpstr>
      <vt:lpstr>Genetics part 3 –AnswerIT</vt:lpstr>
      <vt:lpstr>Genetics part 3 – AnswerIT</vt:lpstr>
      <vt:lpstr>Genetics part 3 – AnswerIT</vt:lpstr>
      <vt:lpstr>Genetics part 3 – AnswerIT (HT only)</vt:lpstr>
      <vt:lpstr>Genetics part 3 – AnswerIT</vt:lpstr>
      <vt:lpstr>PowerPoint Presentation</vt:lpstr>
      <vt:lpstr>Genetics part 4 –  Variation</vt:lpstr>
      <vt:lpstr>Genetics part 4 –  Variation</vt:lpstr>
      <vt:lpstr>PowerPoint Presentation</vt:lpstr>
      <vt:lpstr> Genetics part 4 –DNA and the genome </vt:lpstr>
      <vt:lpstr>Genetics part 4 –  Mutations</vt:lpstr>
      <vt:lpstr>PowerPoint Presentation</vt:lpstr>
      <vt:lpstr>Genetics part 4 – AnswerIT</vt:lpstr>
      <vt:lpstr>PowerPoint Presentation</vt:lpstr>
      <vt:lpstr>Genetics part 4 – AnswerIT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zarina shaffi</dc:creator>
  <cp:lastModifiedBy>James Pettener</cp:lastModifiedBy>
  <cp:revision>682</cp:revision>
  <cp:lastPrinted>2017-05-23T14:15:43Z</cp:lastPrinted>
  <dcterms:created xsi:type="dcterms:W3CDTF">2016-03-05T09:38:04Z</dcterms:created>
  <dcterms:modified xsi:type="dcterms:W3CDTF">2018-11-13T11:10:46Z</dcterms:modified>
</cp:coreProperties>
</file>