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 Id="rId3"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2"/>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
          <p:cNvSpPr/>
          <p:nvPr/>
        </p:nvSpPr>
        <p:spPr>
          <a:xfrm>
            <a:off x="920834" y="4299696"/>
            <a:ext cx="10222992" cy="80683"/>
          </a:xfrm>
          <a:prstGeom prst="rect">
            <a:avLst/>
          </a:prstGeom>
          <a:blipFill rotWithShape="1">
            <a:blip r:embed="rId2">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920834" y="1484779"/>
            <a:ext cx="10222992" cy="274320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2"/>
          <p:cNvGrpSpPr/>
          <p:nvPr/>
        </p:nvGrpSpPr>
        <p:grpSpPr>
          <a:xfrm>
            <a:off x="9649215" y="4068923"/>
            <a:ext cx="1080904" cy="1080902"/>
            <a:chOff x="9685338" y="4460675"/>
            <a:chExt cx="1080904" cy="1080902"/>
          </a:xfrm>
        </p:grpSpPr>
        <p:sp>
          <p:nvSpPr>
            <p:cNvPr id="19" name="Google Shape;19;p2"/>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2"/>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2"/>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3"/>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3"/>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4"/>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4"/>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4"/>
          <p:cNvGrpSpPr/>
          <p:nvPr/>
        </p:nvGrpSpPr>
        <p:grpSpPr>
          <a:xfrm>
            <a:off x="897399" y="2325848"/>
            <a:ext cx="1080904" cy="1080902"/>
            <a:chOff x="9685338" y="4460675"/>
            <a:chExt cx="1080904" cy="1080902"/>
          </a:xfrm>
        </p:grpSpPr>
        <p:sp>
          <p:nvSpPr>
            <p:cNvPr id="39" name="Google Shape;39;p4"/>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4"/>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 name="Google Shape;41;p4"/>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5"/>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5"/>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5" name="Google Shape;45;p5"/>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6" name="Google Shape;46;p5"/>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6"/>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2" name="Google Shape;52;p6"/>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3" name="Google Shape;53;p6"/>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4" name="Google Shape;54;p6"/>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5" name="Google Shape;55;p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9"/>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9"/>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9"/>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9"/>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9"/>
          <p:cNvGrpSpPr/>
          <p:nvPr/>
        </p:nvGrpSpPr>
        <p:grpSpPr>
          <a:xfrm>
            <a:off x="11401725" y="6229681"/>
            <a:ext cx="457200" cy="457200"/>
            <a:chOff x="11361456" y="6195813"/>
            <a:chExt cx="548640" cy="548640"/>
          </a:xfrm>
        </p:grpSpPr>
        <p:sp>
          <p:nvSpPr>
            <p:cNvPr id="75" name="Google Shape;75;p9"/>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9"/>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10"/>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0"/>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10"/>
          <p:cNvSpPr/>
          <p:nvPr>
            <p:ph idx="2" type="pic"/>
          </p:nvPr>
        </p:nvSpPr>
        <p:spPr>
          <a:xfrm>
            <a:off x="0" y="0"/>
            <a:ext cx="8303740" cy="6858000"/>
          </a:xfrm>
          <a:prstGeom prst="rect">
            <a:avLst/>
          </a:prstGeom>
          <a:solidFill>
            <a:srgbClr val="E1DFDF"/>
          </a:solidFill>
          <a:ln>
            <a:noFill/>
          </a:ln>
        </p:spPr>
        <p:txBody>
          <a:bodyPr anchorCtr="0" anchor="t" bIns="45700" lIns="91425" spcFirstLastPara="1" rIns="91425" wrap="square" tIns="45700">
            <a:noAutofit/>
          </a:bodyPr>
          <a:lstStyle>
            <a:lvl1pPr lvl="0" marR="0" rtl="0" algn="l">
              <a:lnSpc>
                <a:spcPct val="90000"/>
              </a:lnSpc>
              <a:spcBef>
                <a:spcPts val="1200"/>
              </a:spcBef>
              <a:spcAft>
                <a:spcPts val="0"/>
              </a:spcAft>
              <a:buClr>
                <a:srgbClr val="9E3611"/>
              </a:buClr>
              <a:buSzPts val="2720"/>
              <a:buFont typeface="Noto Sans Symbols"/>
              <a:buNone/>
              <a:defRPr b="0" i="0" sz="3200" u="none" cap="none" strike="noStrike">
                <a:solidFill>
                  <a:schemeClr val="dk1"/>
                </a:solidFill>
                <a:latin typeface="Rockwell"/>
                <a:ea typeface="Rockwell"/>
                <a:cs typeface="Rockwell"/>
                <a:sym typeface="Rockwell"/>
              </a:defRPr>
            </a:lvl1pPr>
            <a:lvl2pPr lvl="1" marR="0" rtl="0" algn="l">
              <a:lnSpc>
                <a:spcPct val="90000"/>
              </a:lnSpc>
              <a:spcBef>
                <a:spcPts val="400"/>
              </a:spcBef>
              <a:spcAft>
                <a:spcPts val="0"/>
              </a:spcAft>
              <a:buClr>
                <a:srgbClr val="9E3611"/>
              </a:buClr>
              <a:buSzPts val="2380"/>
              <a:buFont typeface="Noto Sans Symbols"/>
              <a:buNone/>
              <a:defRPr b="0" i="0" sz="2800" u="none" cap="none" strike="noStrike">
                <a:solidFill>
                  <a:schemeClr val="dk1"/>
                </a:solidFill>
                <a:latin typeface="Rockwell"/>
                <a:ea typeface="Rockwell"/>
                <a:cs typeface="Rockwell"/>
                <a:sym typeface="Rockwell"/>
              </a:defRPr>
            </a:lvl2pPr>
            <a:lvl3pPr lvl="2" marR="0" rtl="0" algn="l">
              <a:lnSpc>
                <a:spcPct val="90000"/>
              </a:lnSpc>
              <a:spcBef>
                <a:spcPts val="400"/>
              </a:spcBef>
              <a:spcAft>
                <a:spcPts val="0"/>
              </a:spcAft>
              <a:buClr>
                <a:srgbClr val="9E3611"/>
              </a:buClr>
              <a:buSzPts val="2040"/>
              <a:buFont typeface="Noto Sans Symbols"/>
              <a:buNone/>
              <a:defRPr b="0" i="0" sz="2400" u="none" cap="none" strike="noStrike">
                <a:solidFill>
                  <a:schemeClr val="dk1"/>
                </a:solidFill>
                <a:latin typeface="Rockwell"/>
                <a:ea typeface="Rockwell"/>
                <a:cs typeface="Rockwell"/>
                <a:sym typeface="Rockwell"/>
              </a:defRPr>
            </a:lvl3pPr>
            <a:lvl4pPr lvl="3"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4pPr>
            <a:lvl5pPr lvl="4"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5pPr>
            <a:lvl6pPr lvl="5"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6pPr>
            <a:lvl7pPr lvl="6"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7pPr>
            <a:lvl8pPr lvl="7" marR="0" rtl="0" algn="l">
              <a:lnSpc>
                <a:spcPct val="90000"/>
              </a:lnSpc>
              <a:spcBef>
                <a:spcPts val="400"/>
              </a:spcBef>
              <a:spcAft>
                <a:spcPts val="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8pPr>
            <a:lvl9pPr lvl="8" marR="0" rtl="0" algn="l">
              <a:lnSpc>
                <a:spcPct val="90000"/>
              </a:lnSpc>
              <a:spcBef>
                <a:spcPts val="400"/>
              </a:spcBef>
              <a:spcAft>
                <a:spcPts val="200"/>
              </a:spcAft>
              <a:buClr>
                <a:srgbClr val="9E3611"/>
              </a:buClr>
              <a:buSzPts val="1700"/>
              <a:buFont typeface="Noto Sans Symbols"/>
              <a:buNone/>
              <a:defRPr b="0" i="0" sz="2000" u="none" cap="none" strike="noStrike">
                <a:solidFill>
                  <a:schemeClr val="dk1"/>
                </a:solidFill>
                <a:latin typeface="Rockwell"/>
                <a:ea typeface="Rockwell"/>
                <a:cs typeface="Rockwell"/>
                <a:sym typeface="Rockwell"/>
              </a:defRPr>
            </a:lvl9pPr>
          </a:lstStyle>
          <a:p/>
        </p:txBody>
      </p:sp>
      <p:sp>
        <p:nvSpPr>
          <p:cNvPr id="82" name="Google Shape;82;p10"/>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1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10"/>
          <p:cNvGrpSpPr/>
          <p:nvPr/>
        </p:nvGrpSpPr>
        <p:grpSpPr>
          <a:xfrm>
            <a:off x="11401725" y="6229681"/>
            <a:ext cx="457200" cy="457200"/>
            <a:chOff x="11361456" y="6195813"/>
            <a:chExt cx="548640" cy="548640"/>
          </a:xfrm>
        </p:grpSpPr>
        <p:sp>
          <p:nvSpPr>
            <p:cNvPr id="85" name="Google Shape;85;p10"/>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1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1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11"/>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1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1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1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12"/>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12"/>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1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1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1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1"/>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1"/>
          <p:cNvGrpSpPr/>
          <p:nvPr/>
        </p:nvGrpSpPr>
        <p:grpSpPr>
          <a:xfrm>
            <a:off x="11401725" y="6229681"/>
            <a:ext cx="457200" cy="457200"/>
            <a:chOff x="11361456" y="6195813"/>
            <a:chExt cx="548640" cy="548640"/>
          </a:xfrm>
        </p:grpSpPr>
        <p:sp>
          <p:nvSpPr>
            <p:cNvPr id="11" name="Google Shape;11;p1"/>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5.png"/><Relationship Id="rId5" Type="http://schemas.openxmlformats.org/officeDocument/2006/relationships/hyperlink" Target="https://www.youtube.com/watch?v=gQRzW24KrDc"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03" name="Shape 103"/>
        <p:cNvGrpSpPr/>
        <p:nvPr/>
      </p:nvGrpSpPr>
      <p:grpSpPr>
        <a:xfrm>
          <a:off x="0" y="0"/>
          <a:ext cx="0" cy="0"/>
          <a:chOff x="0" y="0"/>
          <a:chExt cx="0" cy="0"/>
        </a:xfrm>
      </p:grpSpPr>
      <p:sp>
        <p:nvSpPr>
          <p:cNvPr id="104" name="Google Shape;104;p13"/>
          <p:cNvSpPr/>
          <p:nvPr/>
        </p:nvSpPr>
        <p:spPr>
          <a:xfrm>
            <a:off x="0" y="-1"/>
            <a:ext cx="12192000"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pic>
        <p:nvPicPr>
          <p:cNvPr id="105" name="Google Shape;105;p13"/>
          <p:cNvPicPr preferRelativeResize="0"/>
          <p:nvPr/>
        </p:nvPicPr>
        <p:blipFill rotWithShape="1">
          <a:blip r:embed="rId3">
            <a:alphaModFix/>
          </a:blip>
          <a:srcRect b="0" l="0" r="0" t="0"/>
          <a:stretch/>
        </p:blipFill>
        <p:spPr>
          <a:xfrm>
            <a:off x="20" y="10"/>
            <a:ext cx="12191980" cy="6857989"/>
          </a:xfrm>
          <a:prstGeom prst="rect">
            <a:avLst/>
          </a:prstGeom>
          <a:noFill/>
          <a:ln>
            <a:noFill/>
          </a:ln>
        </p:spPr>
      </p:pic>
      <p:sp>
        <p:nvSpPr>
          <p:cNvPr id="106" name="Google Shape;106;p13"/>
          <p:cNvSpPr/>
          <p:nvPr/>
        </p:nvSpPr>
        <p:spPr>
          <a:xfrm>
            <a:off x="0" y="1"/>
            <a:ext cx="12192000" cy="6857999"/>
          </a:xfrm>
          <a:prstGeom prst="rect">
            <a:avLst/>
          </a:prstGeom>
          <a:solidFill>
            <a:schemeClr val="dk1">
              <a:alpha val="20000"/>
            </a:schemeClr>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07" name="Google Shape;107;p13"/>
          <p:cNvSpPr/>
          <p:nvPr/>
        </p:nvSpPr>
        <p:spPr>
          <a:xfrm>
            <a:off x="1524" y="0"/>
            <a:ext cx="12188952" cy="6858000"/>
          </a:xfrm>
          <a:prstGeom prst="rect">
            <a:avLst/>
          </a:prstGeom>
          <a:blipFill rotWithShape="1">
            <a:blip r:embed="rId4">
              <a:alphaModFix amt="30000"/>
            </a:blip>
            <a:tile algn="ctr" flip="xy" tx="0" sx="92000" ty="-76200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08" name="Google Shape;108;p13"/>
          <p:cNvSpPr txBox="1"/>
          <p:nvPr>
            <p:ph type="ctrTitle"/>
          </p:nvPr>
        </p:nvSpPr>
        <p:spPr>
          <a:xfrm>
            <a:off x="1051560" y="1432223"/>
            <a:ext cx="9966960" cy="3035808"/>
          </a:xfrm>
          <a:prstGeom prst="rect">
            <a:avLst/>
          </a:prstGeom>
          <a:noFill/>
          <a:ln>
            <a:noFill/>
          </a:ln>
        </p:spPr>
        <p:txBody>
          <a:bodyPr anchorCtr="0" anchor="b" bIns="45700" lIns="91425" spcFirstLastPara="1" rIns="91425" wrap="square" tIns="45700">
            <a:normAutofit/>
          </a:bodyPr>
          <a:lstStyle/>
          <a:p>
            <a:pPr indent="0" lvl="0" marL="0" rtl="0" algn="l">
              <a:lnSpc>
                <a:spcPct val="80000"/>
              </a:lnSpc>
              <a:spcBef>
                <a:spcPts val="0"/>
              </a:spcBef>
              <a:spcAft>
                <a:spcPts val="0"/>
              </a:spcAft>
              <a:buClr>
                <a:srgbClr val="FFFFFF"/>
              </a:buClr>
              <a:buSzPts val="9600"/>
              <a:buFont typeface="Rockwell"/>
              <a:buNone/>
            </a:pPr>
            <a:r>
              <a:rPr lang="en-US">
                <a:solidFill>
                  <a:srgbClr val="FFFFFF"/>
                </a:solidFill>
              </a:rPr>
              <a:t>SELF EXPLANATION </a:t>
            </a:r>
            <a:endParaRPr/>
          </a:p>
        </p:txBody>
      </p:sp>
      <p:sp>
        <p:nvSpPr>
          <p:cNvPr id="109" name="Google Shape;109;p13"/>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870"/>
              <a:buNone/>
            </a:pPr>
            <a:r>
              <a:rPr lang="en-US">
                <a:solidFill>
                  <a:srgbClr val="FFFFFF"/>
                </a:solidFill>
              </a:rPr>
              <a:t>Elaboration – a key study strategy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3" name="Shape 113"/>
        <p:cNvGrpSpPr/>
        <p:nvPr/>
      </p:nvGrpSpPr>
      <p:grpSpPr>
        <a:xfrm>
          <a:off x="0" y="0"/>
          <a:ext cx="0" cy="0"/>
          <a:chOff x="0" y="0"/>
          <a:chExt cx="0" cy="0"/>
        </a:xfrm>
      </p:grpSpPr>
      <p:sp>
        <p:nvSpPr>
          <p:cNvPr id="114" name="Google Shape;114;p14"/>
          <p:cNvSpPr/>
          <p:nvPr/>
        </p:nvSpPr>
        <p:spPr>
          <a:xfrm>
            <a:off x="3048" y="0"/>
            <a:ext cx="12188952" cy="685800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grpSp>
        <p:nvGrpSpPr>
          <p:cNvPr id="115" name="Google Shape;115;p14"/>
          <p:cNvGrpSpPr/>
          <p:nvPr/>
        </p:nvGrpSpPr>
        <p:grpSpPr>
          <a:xfrm>
            <a:off x="1061035" y="1679569"/>
            <a:ext cx="3498864" cy="3498858"/>
            <a:chOff x="1061035" y="1679569"/>
            <a:chExt cx="3498864" cy="3498858"/>
          </a:xfrm>
        </p:grpSpPr>
        <p:sp>
          <p:nvSpPr>
            <p:cNvPr id="116" name="Google Shape;116;p14"/>
            <p:cNvSpPr/>
            <p:nvPr/>
          </p:nvSpPr>
          <p:spPr>
            <a:xfrm>
              <a:off x="1061035" y="1679569"/>
              <a:ext cx="3498864" cy="3498858"/>
            </a:xfrm>
            <a:prstGeom prst="ellipse">
              <a:avLst/>
            </a:prstGeom>
            <a:blipFill rotWithShape="1">
              <a:blip r:embed="rId3">
                <a:alphaModFix/>
              </a:blip>
              <a:tile algn="tl" flip="none" tx="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17" name="Google Shape;117;p14"/>
            <p:cNvSpPr/>
            <p:nvPr/>
          </p:nvSpPr>
          <p:spPr>
            <a:xfrm>
              <a:off x="1246134" y="1864667"/>
              <a:ext cx="3128666" cy="3128662"/>
            </a:xfrm>
            <a:prstGeom prst="ellipse">
              <a:avLst/>
            </a:prstGeom>
            <a:noFill/>
            <a:ln cap="flat" cmpd="sng" w="254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
        <p:nvSpPr>
          <p:cNvPr id="118" name="Google Shape;118;p14"/>
          <p:cNvSpPr txBox="1"/>
          <p:nvPr>
            <p:ph type="title"/>
          </p:nvPr>
        </p:nvSpPr>
        <p:spPr>
          <a:xfrm>
            <a:off x="1490145" y="2376862"/>
            <a:ext cx="2640646" cy="210427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000"/>
              <a:buFont typeface="Rockwell"/>
              <a:buNone/>
            </a:pPr>
            <a:r>
              <a:rPr lang="en-US" sz="3000">
                <a:solidFill>
                  <a:srgbClr val="FFFFFF"/>
                </a:solidFill>
              </a:rPr>
              <a:t>WHAT IS IT?</a:t>
            </a:r>
            <a:endParaRPr/>
          </a:p>
        </p:txBody>
      </p:sp>
      <p:sp>
        <p:nvSpPr>
          <p:cNvPr id="119" name="Google Shape;119;p14"/>
          <p:cNvSpPr/>
          <p:nvPr/>
        </p:nvSpPr>
        <p:spPr>
          <a:xfrm rot="5400000">
            <a:off x="3502277" y="3388659"/>
            <a:ext cx="3657600" cy="80683"/>
          </a:xfrm>
          <a:prstGeom prst="rect">
            <a:avLst/>
          </a:prstGeom>
          <a:blipFill rotWithShape="1">
            <a:blip r:embed="rId4">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4"/>
          <p:cNvSpPr txBox="1"/>
          <p:nvPr>
            <p:ph idx="1" type="body"/>
          </p:nvPr>
        </p:nvSpPr>
        <p:spPr>
          <a:xfrm>
            <a:off x="6081089" y="725394"/>
            <a:ext cx="5142658" cy="5407212"/>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en-US"/>
              <a:t>It is a study strategy that involves explaining and describing ideas with lots of detail. </a:t>
            </a:r>
            <a:endParaRPr/>
          </a:p>
          <a:p>
            <a:pPr indent="-182880" lvl="0" marL="182880" rtl="0" algn="l">
              <a:lnSpc>
                <a:spcPct val="90000"/>
              </a:lnSpc>
              <a:spcBef>
                <a:spcPts val="1200"/>
              </a:spcBef>
              <a:spcAft>
                <a:spcPts val="0"/>
              </a:spcAft>
              <a:buSzPts val="1700"/>
              <a:buChar char="▪"/>
            </a:pPr>
            <a:r>
              <a:rPr lang="en-US"/>
              <a:t>It involves making lots of connections among ideas you are trying to learn. </a:t>
            </a:r>
            <a:endParaRPr/>
          </a:p>
          <a:p>
            <a:pPr indent="-182880" lvl="0" marL="182880" rtl="0" algn="l">
              <a:lnSpc>
                <a:spcPct val="90000"/>
              </a:lnSpc>
              <a:spcBef>
                <a:spcPts val="1200"/>
              </a:spcBef>
              <a:spcAft>
                <a:spcPts val="0"/>
              </a:spcAft>
              <a:buSzPts val="1700"/>
              <a:buChar char="▪"/>
            </a:pPr>
            <a:r>
              <a:rPr lang="en-US"/>
              <a:t>It can also involve you asking questions of yourself, about how and why things work. This will vary depending on the subject you are working on. However, the principle remains – you can ask yourself why a certain thing happens in physics, or you can ask yourself how a writer uses a specific language device for effect in English when you are learning quotations. </a:t>
            </a:r>
            <a:endParaRPr/>
          </a:p>
          <a:p>
            <a:pPr indent="-182880" lvl="0" marL="182880" rtl="0" algn="l">
              <a:lnSpc>
                <a:spcPct val="90000"/>
              </a:lnSpc>
              <a:spcBef>
                <a:spcPts val="1200"/>
              </a:spcBef>
              <a:spcAft>
                <a:spcPts val="0"/>
              </a:spcAft>
              <a:buSzPts val="1700"/>
              <a:buChar char="▪"/>
            </a:pPr>
            <a:r>
              <a:rPr lang="en-US" u="sng">
                <a:solidFill>
                  <a:schemeClr val="hlink"/>
                </a:solidFill>
                <a:hlinkClick r:id="rId5"/>
              </a:rPr>
              <a:t>https://www.youtube.com/watch?v=gQRzW24KrDc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pic>
        <p:nvPicPr>
          <p:cNvPr descr="Elaboration.pdf" id="125" name="Google Shape;125;p15"/>
          <p:cNvPicPr preferRelativeResize="0"/>
          <p:nvPr/>
        </p:nvPicPr>
        <p:blipFill rotWithShape="1">
          <a:blip r:embed="rId3">
            <a:alphaModFix/>
          </a:blip>
          <a:srcRect b="0" l="0" r="0" t="0"/>
          <a:stretch/>
        </p:blipFill>
        <p:spPr>
          <a:xfrm>
            <a:off x="1498600" y="0"/>
            <a:ext cx="9144000" cy="68580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pic>
        <p:nvPicPr>
          <p:cNvPr descr="Elaboration.pdf" id="130" name="Google Shape;130;p16"/>
          <p:cNvPicPr preferRelativeResize="0"/>
          <p:nvPr/>
        </p:nvPicPr>
        <p:blipFill rotWithShape="1">
          <a:blip r:embed="rId3">
            <a:alphaModFix/>
          </a:blip>
          <a:srcRect b="0" l="0" r="0" t="0"/>
          <a:stretch/>
        </p:blipFill>
        <p:spPr>
          <a:xfrm>
            <a:off x="1371600" y="0"/>
            <a:ext cx="9144000" cy="6858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descr="Elaboration.pdf" id="135" name="Google Shape;135;p17"/>
          <p:cNvPicPr preferRelativeResize="0"/>
          <p:nvPr/>
        </p:nvPicPr>
        <p:blipFill rotWithShape="1">
          <a:blip r:embed="rId3">
            <a:alphaModFix/>
          </a:blip>
          <a:srcRect b="0" l="0" r="0" t="0"/>
          <a:stretch/>
        </p:blipFill>
        <p:spPr>
          <a:xfrm>
            <a:off x="1689100" y="0"/>
            <a:ext cx="9144000" cy="68580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pic>
        <p:nvPicPr>
          <p:cNvPr descr="Elaboration.pdf" id="140" name="Google Shape;140;p18"/>
          <p:cNvPicPr preferRelativeResize="0"/>
          <p:nvPr/>
        </p:nvPicPr>
        <p:blipFill rotWithShape="1">
          <a:blip r:embed="rId3">
            <a:alphaModFix/>
          </a:blip>
          <a:srcRect b="0" l="0" r="0" t="0"/>
          <a:stretch/>
        </p:blipFill>
        <p:spPr>
          <a:xfrm>
            <a:off x="1612900" y="0"/>
            <a:ext cx="9144000" cy="6858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pic>
        <p:nvPicPr>
          <p:cNvPr descr="Elaboration.pdf" id="145" name="Google Shape;145;p19"/>
          <p:cNvPicPr preferRelativeResize="0"/>
          <p:nvPr/>
        </p:nvPicPr>
        <p:blipFill rotWithShape="1">
          <a:blip r:embed="rId3">
            <a:alphaModFix/>
          </a:blip>
          <a:srcRect b="0" l="0" r="0" t="0"/>
          <a:stretch/>
        </p:blipFill>
        <p:spPr>
          <a:xfrm>
            <a:off x="1549400" y="0"/>
            <a:ext cx="9144000" cy="68580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9" name="Shape 149"/>
        <p:cNvGrpSpPr/>
        <p:nvPr/>
      </p:nvGrpSpPr>
      <p:grpSpPr>
        <a:xfrm>
          <a:off x="0" y="0"/>
          <a:ext cx="0" cy="0"/>
          <a:chOff x="0" y="0"/>
          <a:chExt cx="0" cy="0"/>
        </a:xfrm>
      </p:grpSpPr>
      <p:sp>
        <p:nvSpPr>
          <p:cNvPr id="150" name="Google Shape;150;p20"/>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51" name="Google Shape;151;p20"/>
          <p:cNvSpPr/>
          <p:nvPr/>
        </p:nvSpPr>
        <p:spPr>
          <a:xfrm>
            <a:off x="3344" y="0"/>
            <a:ext cx="4648169" cy="6858000"/>
          </a:xfrm>
          <a:prstGeom prst="rect">
            <a:avLst/>
          </a:prstGeom>
          <a:blipFill rotWithShape="1">
            <a:blip r:embed="rId3">
              <a:alphaModFix/>
            </a:blip>
            <a:tile algn="tl" flip="none" tx="0" sx="85000" ty="0" sy="85000"/>
          </a:blipFill>
          <a:ln>
            <a:noFill/>
          </a:ln>
        </p:spPr>
        <p:txBody>
          <a:bodyPr anchorCtr="0" anchor="ctr" bIns="0" lIns="0" spcFirstLastPara="1" rIns="0" wrap="square" tIns="0">
            <a:noAutofit/>
          </a:bodyPr>
          <a:lstStyle/>
          <a:p>
            <a:pPr indent="0" lvl="0" marL="0" marR="0" rtl="0" algn="ctr">
              <a:spcBef>
                <a:spcPts val="0"/>
              </a:spcBef>
              <a:spcAft>
                <a:spcPts val="0"/>
              </a:spcAft>
              <a:buNone/>
            </a:pPr>
            <a:r>
              <a:t/>
            </a:r>
            <a:endParaRPr b="1" i="0" sz="2000" u="none" cap="none" strike="noStrike">
              <a:solidFill>
                <a:srgbClr val="FFFFFF"/>
              </a:solidFill>
              <a:latin typeface="Rockwell"/>
              <a:ea typeface="Rockwell"/>
              <a:cs typeface="Rockwell"/>
              <a:sym typeface="Rockwell"/>
            </a:endParaRPr>
          </a:p>
        </p:txBody>
      </p:sp>
      <p:sp>
        <p:nvSpPr>
          <p:cNvPr id="152" name="Google Shape;152;p20"/>
          <p:cNvSpPr txBox="1"/>
          <p:nvPr>
            <p:ph type="title"/>
          </p:nvPr>
        </p:nvSpPr>
        <p:spPr>
          <a:xfrm>
            <a:off x="643468" y="643466"/>
            <a:ext cx="3686312" cy="5528734"/>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rgbClr val="FFFFFF"/>
              </a:buClr>
              <a:buSzPts val="4800"/>
              <a:buFont typeface="Rockwell"/>
              <a:buNone/>
            </a:pPr>
            <a:r>
              <a:rPr lang="en-US" sz="4800">
                <a:solidFill>
                  <a:srgbClr val="FFFFFF"/>
                </a:solidFill>
              </a:rPr>
              <a:t>HOW CAN I START ON THIS? </a:t>
            </a:r>
            <a:endParaRPr/>
          </a:p>
        </p:txBody>
      </p:sp>
      <p:sp>
        <p:nvSpPr>
          <p:cNvPr id="153" name="Google Shape;153;p20"/>
          <p:cNvSpPr txBox="1"/>
          <p:nvPr>
            <p:ph idx="1" type="body"/>
          </p:nvPr>
        </p:nvSpPr>
        <p:spPr>
          <a:xfrm>
            <a:off x="4651513" y="1"/>
            <a:ext cx="7537143" cy="6887192"/>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1700"/>
              <a:buChar char="▪"/>
            </a:pPr>
            <a:r>
              <a:rPr lang="en-US"/>
              <a:t>You could start by making a list of all of the things that you need to learn for a certain subject. </a:t>
            </a:r>
            <a:endParaRPr/>
          </a:p>
          <a:p>
            <a:pPr indent="-182880" lvl="0" marL="182880" rtl="0" algn="l">
              <a:lnSpc>
                <a:spcPct val="90000"/>
              </a:lnSpc>
              <a:spcBef>
                <a:spcPts val="1200"/>
              </a:spcBef>
              <a:spcAft>
                <a:spcPts val="0"/>
              </a:spcAft>
              <a:buSzPts val="1700"/>
              <a:buChar char="▪"/>
            </a:pPr>
            <a:r>
              <a:rPr lang="en-US"/>
              <a:t>Work your way down the list and ask yourself questions about how these ideas work and why they work that way. </a:t>
            </a:r>
            <a:endParaRPr/>
          </a:p>
          <a:p>
            <a:pPr indent="-182880" lvl="0" marL="182880" rtl="0" algn="l">
              <a:lnSpc>
                <a:spcPct val="90000"/>
              </a:lnSpc>
              <a:spcBef>
                <a:spcPts val="1200"/>
              </a:spcBef>
              <a:spcAft>
                <a:spcPts val="0"/>
              </a:spcAft>
              <a:buSzPts val="1700"/>
              <a:buChar char="▪"/>
            </a:pPr>
            <a:r>
              <a:rPr lang="en-US"/>
              <a:t>There will be some that you don’t know – find out either using your revision materials or from your class teacher. Remember they’re a subject expert so anything you are finding difficult you must speak to them about it to make sure you learn it correctly. </a:t>
            </a:r>
            <a:endParaRPr/>
          </a:p>
          <a:p>
            <a:pPr indent="-182880" lvl="0" marL="182880" rtl="0" algn="l">
              <a:lnSpc>
                <a:spcPct val="90000"/>
              </a:lnSpc>
              <a:spcBef>
                <a:spcPts val="1200"/>
              </a:spcBef>
              <a:spcAft>
                <a:spcPts val="0"/>
              </a:spcAft>
              <a:buSzPts val="1700"/>
              <a:buChar char="▪"/>
            </a:pPr>
            <a:r>
              <a:rPr lang="en-US"/>
              <a:t>As you continue to work your way through the ideas that you are learning, make connections between multiple ideas. For example, in English, you might note that Dickens’ A Christmas Carol is a scathing critique of social attitudes at the time – which you could then link to Animal Farm as an equally contemptuous critique but a government’s abuse of its citizens, much like how Dickens felt about how governments treated the poor. </a:t>
            </a:r>
            <a:endParaRPr/>
          </a:p>
          <a:p>
            <a:pPr indent="-182880" lvl="0" marL="182880" rtl="0" algn="l">
              <a:lnSpc>
                <a:spcPct val="90000"/>
              </a:lnSpc>
              <a:spcBef>
                <a:spcPts val="1200"/>
              </a:spcBef>
              <a:spcAft>
                <a:spcPts val="0"/>
              </a:spcAft>
              <a:buSzPts val="1700"/>
              <a:buChar char="▪"/>
            </a:pPr>
            <a:r>
              <a:rPr lang="en-US"/>
              <a:t>Think about how they are similar and different. </a:t>
            </a:r>
            <a:endParaRPr/>
          </a:p>
          <a:p>
            <a:pPr indent="-182880" lvl="0" marL="182880" rtl="0" algn="l">
              <a:lnSpc>
                <a:spcPct val="90000"/>
              </a:lnSpc>
              <a:spcBef>
                <a:spcPts val="1200"/>
              </a:spcBef>
              <a:spcAft>
                <a:spcPts val="0"/>
              </a:spcAft>
              <a:buSzPts val="1700"/>
              <a:buChar char="▪"/>
            </a:pPr>
            <a:r>
              <a:rPr lang="en-US"/>
              <a:t>Describe how the ideas you are studying apply to your own life and link ideas as you progress with revision or learning in class. The more connections, the better. </a:t>
            </a:r>
            <a:endParaRPr/>
          </a:p>
        </p:txBody>
      </p:sp>
      <p:sp>
        <p:nvSpPr>
          <p:cNvPr id="154" name="Google Shape;154;p20"/>
          <p:cNvSpPr/>
          <p:nvPr/>
        </p:nvSpPr>
        <p:spPr>
          <a:xfrm>
            <a:off x="11401725" y="6229681"/>
            <a:ext cx="457200" cy="457200"/>
          </a:xfrm>
          <a:prstGeom prst="ellipse">
            <a:avLst/>
          </a:prstGeom>
          <a:blipFill rotWithShape="1">
            <a:blip r:embed="rId4">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55" name="Google Shape;155;p20"/>
          <p:cNvSpPr/>
          <p:nvPr/>
        </p:nvSpPr>
        <p:spPr>
          <a:xfrm>
            <a:off x="11430918" y="6258874"/>
            <a:ext cx="398813" cy="398815"/>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9" name="Shape 159"/>
        <p:cNvGrpSpPr/>
        <p:nvPr/>
      </p:nvGrpSpPr>
      <p:grpSpPr>
        <a:xfrm>
          <a:off x="0" y="0"/>
          <a:ext cx="0" cy="0"/>
          <a:chOff x="0" y="0"/>
          <a:chExt cx="0" cy="0"/>
        </a:xfrm>
      </p:grpSpPr>
      <p:sp>
        <p:nvSpPr>
          <p:cNvPr id="160" name="Google Shape;160;p2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61" name="Google Shape;161;p21"/>
          <p:cNvSpPr/>
          <p:nvPr/>
        </p:nvSpPr>
        <p:spPr>
          <a:xfrm>
            <a:off x="0" y="0"/>
            <a:ext cx="1438656" cy="6858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accent2"/>
              </a:solidFill>
              <a:latin typeface="Rockwell"/>
              <a:ea typeface="Rockwell"/>
              <a:cs typeface="Rockwell"/>
              <a:sym typeface="Rockwell"/>
            </a:endParaRPr>
          </a:p>
        </p:txBody>
      </p:sp>
      <p:sp>
        <p:nvSpPr>
          <p:cNvPr id="162" name="Google Shape;162;p21"/>
          <p:cNvSpPr/>
          <p:nvPr/>
        </p:nvSpPr>
        <p:spPr>
          <a:xfrm>
            <a:off x="1438656" y="0"/>
            <a:ext cx="4653776" cy="6858000"/>
          </a:xfrm>
          <a:prstGeom prst="rect">
            <a:avLst/>
          </a:prstGeom>
          <a:blipFill rotWithShape="1">
            <a:blip r:embed="rId3">
              <a:alphaModFix amt="45000"/>
            </a:blip>
            <a:tile algn="ctr" flip="xy" tx="0" sx="92000" ty="-704850" sy="89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Rockwell"/>
              <a:ea typeface="Rockwell"/>
              <a:cs typeface="Rockwell"/>
              <a:sym typeface="Rockwell"/>
            </a:endParaRPr>
          </a:p>
        </p:txBody>
      </p:sp>
      <p:sp>
        <p:nvSpPr>
          <p:cNvPr id="163" name="Google Shape;163;p21"/>
          <p:cNvSpPr txBox="1"/>
          <p:nvPr>
            <p:ph type="title"/>
          </p:nvPr>
        </p:nvSpPr>
        <p:spPr>
          <a:xfrm>
            <a:off x="2082119" y="643466"/>
            <a:ext cx="3348017" cy="557106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Rockwell"/>
              <a:buNone/>
            </a:pPr>
            <a:r>
              <a:rPr lang="en-US" sz="4800">
                <a:solidFill>
                  <a:schemeClr val="dk1"/>
                </a:solidFill>
              </a:rPr>
              <a:t>OTHER EXAMPLES – HISTORY </a:t>
            </a:r>
            <a:endParaRPr/>
          </a:p>
        </p:txBody>
      </p:sp>
      <p:sp>
        <p:nvSpPr>
          <p:cNvPr id="164" name="Google Shape;164;p21"/>
          <p:cNvSpPr/>
          <p:nvPr/>
        </p:nvSpPr>
        <p:spPr>
          <a:xfrm>
            <a:off x="6073599" y="0"/>
            <a:ext cx="5985879" cy="6858000"/>
          </a:xfrm>
          <a:prstGeom prst="rect">
            <a:avLst/>
          </a:prstGeom>
          <a:noFill/>
          <a:ln>
            <a:noFill/>
          </a:ln>
        </p:spPr>
        <p:txBody>
          <a:bodyPr anchorCtr="0" anchor="ctr" bIns="45700" lIns="91425" spcFirstLastPara="1" rIns="91425" wrap="square" tIns="45700">
            <a:noAutofit/>
          </a:bodyPr>
          <a:lstStyle/>
          <a:p>
            <a:pPr indent="-182880" lvl="0" marL="285750" marR="0" rtl="0" algn="l">
              <a:lnSpc>
                <a:spcPct val="90000"/>
              </a:lnSpc>
              <a:spcBef>
                <a:spcPts val="0"/>
              </a:spcBef>
              <a:spcAft>
                <a:spcPts val="0"/>
              </a:spcAft>
              <a:buClr>
                <a:srgbClr val="9E3611"/>
              </a:buClr>
              <a:buSzPts val="1360"/>
              <a:buFont typeface="Noto Sans Symbols"/>
              <a:buChar char="▪"/>
            </a:pPr>
            <a:r>
              <a:rPr b="0" i="0" lang="en-US" sz="1600" u="none" cap="none" strike="noStrike">
                <a:solidFill>
                  <a:schemeClr val="dk1"/>
                </a:solidFill>
                <a:latin typeface="Rockwell"/>
                <a:ea typeface="Rockwell"/>
                <a:cs typeface="Rockwell"/>
                <a:sym typeface="Rockwell"/>
              </a:rPr>
              <a:t>Imagine you’re studying </a:t>
            </a:r>
            <a:r>
              <a:rPr b="1" i="0" lang="en-US" sz="1600" u="none" cap="none" strike="noStrike">
                <a:solidFill>
                  <a:schemeClr val="dk1"/>
                </a:solidFill>
                <a:latin typeface="Rockwell"/>
                <a:ea typeface="Rockwell"/>
                <a:cs typeface="Rockwell"/>
                <a:sym typeface="Rockwell"/>
              </a:rPr>
              <a:t>World War II</a:t>
            </a:r>
            <a:r>
              <a:rPr b="0" i="0" lang="en-US" sz="1600" u="none" cap="none" strike="noStrike">
                <a:solidFill>
                  <a:schemeClr val="dk1"/>
                </a:solidFill>
                <a:latin typeface="Rockwell"/>
                <a:ea typeface="Rockwell"/>
                <a:cs typeface="Rockwell"/>
                <a:sym typeface="Rockwell"/>
              </a:rPr>
              <a:t>, and specifically the </a:t>
            </a:r>
            <a:r>
              <a:rPr b="1" i="0" lang="en-US" sz="1600" u="none" cap="none" strike="noStrike">
                <a:solidFill>
                  <a:schemeClr val="dk1"/>
                </a:solidFill>
                <a:latin typeface="Rockwell"/>
                <a:ea typeface="Rockwell"/>
                <a:cs typeface="Rockwell"/>
                <a:sym typeface="Rockwell"/>
              </a:rPr>
              <a:t>attack on Pearl Harbor</a:t>
            </a:r>
            <a:r>
              <a:rPr b="0" i="0" lang="en-US" sz="1600" u="none" cap="none" strike="noStrike">
                <a:solidFill>
                  <a:schemeClr val="dk1"/>
                </a:solidFill>
                <a:latin typeface="Rockwell"/>
                <a:ea typeface="Rockwell"/>
                <a:cs typeface="Rockwell"/>
                <a:sym typeface="Rockwell"/>
              </a:rPr>
              <a:t>. </a:t>
            </a:r>
            <a:endParaRPr/>
          </a:p>
          <a:p>
            <a:pPr indent="-182880" lvl="0" marL="285750" marR="0" rtl="0" algn="l">
              <a:lnSpc>
                <a:spcPct val="90000"/>
              </a:lnSpc>
              <a:spcBef>
                <a:spcPts val="600"/>
              </a:spcBef>
              <a:spcAft>
                <a:spcPts val="0"/>
              </a:spcAft>
              <a:buClr>
                <a:srgbClr val="9E3611"/>
              </a:buClr>
              <a:buSzPts val="1360"/>
              <a:buFont typeface="Noto Sans Symbols"/>
              <a:buChar char="▪"/>
            </a:pPr>
            <a:r>
              <a:rPr b="0" i="0" lang="en-US" sz="1600" u="none" cap="none" strike="noStrike">
                <a:solidFill>
                  <a:schemeClr val="dk1"/>
                </a:solidFill>
                <a:latin typeface="Rockwell"/>
                <a:ea typeface="Rockwell"/>
                <a:cs typeface="Rockwell"/>
                <a:sym typeface="Rockwell"/>
              </a:rPr>
              <a:t>You could ask yourself, </a:t>
            </a:r>
            <a:r>
              <a:rPr b="0" i="1" lang="en-US" sz="1600" u="none" cap="none" strike="noStrike">
                <a:solidFill>
                  <a:schemeClr val="dk1"/>
                </a:solidFill>
                <a:latin typeface="Rockwell"/>
                <a:ea typeface="Rockwell"/>
                <a:cs typeface="Rockwell"/>
                <a:sym typeface="Rockwell"/>
              </a:rPr>
              <a:t>how did this attack happen?</a:t>
            </a:r>
            <a:r>
              <a:rPr b="0" i="0" lang="en-US" sz="1600" u="none" cap="none" strike="noStrike">
                <a:solidFill>
                  <a:schemeClr val="dk1"/>
                </a:solidFill>
                <a:latin typeface="Rockwell"/>
                <a:ea typeface="Rockwell"/>
                <a:cs typeface="Rockwell"/>
                <a:sym typeface="Rockwell"/>
              </a:rPr>
              <a:t> </a:t>
            </a:r>
            <a:endParaRPr/>
          </a:p>
          <a:p>
            <a:pPr indent="-182880" lvl="0" marL="285750" marR="0" rtl="0" algn="l">
              <a:lnSpc>
                <a:spcPct val="90000"/>
              </a:lnSpc>
              <a:spcBef>
                <a:spcPts val="600"/>
              </a:spcBef>
              <a:spcAft>
                <a:spcPts val="0"/>
              </a:spcAft>
              <a:buClr>
                <a:srgbClr val="9E3611"/>
              </a:buClr>
              <a:buSzPts val="1360"/>
              <a:buFont typeface="Noto Sans Symbols"/>
              <a:buChar char="▪"/>
            </a:pPr>
            <a:r>
              <a:rPr b="0" i="0" lang="en-US" sz="1600" u="none" cap="none" strike="noStrike">
                <a:solidFill>
                  <a:schemeClr val="dk1"/>
                </a:solidFill>
                <a:latin typeface="Rockwell"/>
                <a:ea typeface="Rockwell"/>
                <a:cs typeface="Rockwell"/>
                <a:sym typeface="Rockwell"/>
              </a:rPr>
              <a:t>On December 7, 1941, the Imperial Japanese Navy attacked the United States Naval Base at Pearl Harbor. The attack included Japanese fighter planes, bombers, and torpedo planes. </a:t>
            </a:r>
            <a:endParaRPr/>
          </a:p>
          <a:p>
            <a:pPr indent="-182880" lvl="0" marL="285750" marR="0" rtl="0" algn="l">
              <a:lnSpc>
                <a:spcPct val="90000"/>
              </a:lnSpc>
              <a:spcBef>
                <a:spcPts val="600"/>
              </a:spcBef>
              <a:spcAft>
                <a:spcPts val="0"/>
              </a:spcAft>
              <a:buClr>
                <a:srgbClr val="9E3611"/>
              </a:buClr>
              <a:buSzPts val="1360"/>
              <a:buFont typeface="Noto Sans Symbols"/>
              <a:buChar char="▪"/>
            </a:pPr>
            <a:r>
              <a:rPr b="0" i="1" lang="en-US" sz="1600" u="none" cap="none" strike="noStrike">
                <a:solidFill>
                  <a:schemeClr val="dk1"/>
                </a:solidFill>
                <a:latin typeface="Rockwell"/>
                <a:ea typeface="Rockwell"/>
                <a:cs typeface="Rockwell"/>
                <a:sym typeface="Rockwell"/>
              </a:rPr>
              <a:t>Why did this happen?</a:t>
            </a:r>
            <a:r>
              <a:rPr b="0" i="0" lang="en-US" sz="1600" u="none" cap="none" strike="noStrike">
                <a:solidFill>
                  <a:schemeClr val="dk1"/>
                </a:solidFill>
                <a:latin typeface="Rockwell"/>
                <a:ea typeface="Rockwell"/>
                <a:cs typeface="Rockwell"/>
                <a:sym typeface="Rockwell"/>
              </a:rPr>
              <a:t> </a:t>
            </a:r>
            <a:endParaRPr/>
          </a:p>
          <a:p>
            <a:pPr indent="-182880" lvl="0" marL="285750" marR="0" rtl="0" algn="l">
              <a:lnSpc>
                <a:spcPct val="90000"/>
              </a:lnSpc>
              <a:spcBef>
                <a:spcPts val="600"/>
              </a:spcBef>
              <a:spcAft>
                <a:spcPts val="0"/>
              </a:spcAft>
              <a:buClr>
                <a:srgbClr val="9E3611"/>
              </a:buClr>
              <a:buSzPts val="1360"/>
              <a:buFont typeface="Noto Sans Symbols"/>
              <a:buChar char="▪"/>
            </a:pPr>
            <a:r>
              <a:rPr b="0" i="0" lang="en-US" sz="1600" u="none" cap="none" strike="noStrike">
                <a:solidFill>
                  <a:schemeClr val="dk1"/>
                </a:solidFill>
                <a:latin typeface="Rockwell"/>
                <a:ea typeface="Rockwell"/>
                <a:cs typeface="Rockwell"/>
                <a:sym typeface="Rockwell"/>
              </a:rPr>
              <a:t>The Japanese intended to destroy the United States’ Pacific Fleet so that it could not interfere with Japanese operations. </a:t>
            </a:r>
            <a:endParaRPr/>
          </a:p>
          <a:p>
            <a:pPr indent="-182880" lvl="0" marL="285750" marR="0" rtl="0" algn="l">
              <a:lnSpc>
                <a:spcPct val="90000"/>
              </a:lnSpc>
              <a:spcBef>
                <a:spcPts val="600"/>
              </a:spcBef>
              <a:spcAft>
                <a:spcPts val="0"/>
              </a:spcAft>
              <a:buClr>
                <a:srgbClr val="9E3611"/>
              </a:buClr>
              <a:buSzPts val="1360"/>
              <a:buFont typeface="Noto Sans Symbols"/>
              <a:buChar char="▪"/>
            </a:pPr>
            <a:r>
              <a:rPr b="0" i="0" lang="en-US" sz="1600" u="none" cap="none" strike="noStrike">
                <a:solidFill>
                  <a:schemeClr val="dk1"/>
                </a:solidFill>
                <a:latin typeface="Rockwell"/>
                <a:ea typeface="Rockwell"/>
                <a:cs typeface="Rockwell"/>
                <a:sym typeface="Rockwell"/>
              </a:rPr>
              <a:t>Here you could also ask another type of question: </a:t>
            </a:r>
            <a:r>
              <a:rPr b="0" i="1" lang="en-US" sz="1600" u="none" cap="none" strike="noStrike">
                <a:solidFill>
                  <a:schemeClr val="dk1"/>
                </a:solidFill>
                <a:latin typeface="Rockwell"/>
                <a:ea typeface="Rockwell"/>
                <a:cs typeface="Rockwell"/>
                <a:sym typeface="Rockwell"/>
              </a:rPr>
              <a:t>What was the result of this historic event?</a:t>
            </a:r>
            <a:r>
              <a:rPr b="0" i="0" lang="en-US" sz="1600" u="none" cap="none" strike="noStrike">
                <a:solidFill>
                  <a:schemeClr val="dk1"/>
                </a:solidFill>
                <a:latin typeface="Rockwell"/>
                <a:ea typeface="Rockwell"/>
                <a:cs typeface="Rockwell"/>
                <a:sym typeface="Rockwell"/>
              </a:rPr>
              <a:t> Well, Japanese casualties were light, while they damaged eight U.S. Navy battleships. The Arizona was among those that the Japanese sunk, and was not raised from the shallow water. U.S. aircrafts were also destroyed, and 2,403 Americans were killed (1,178 were injured). </a:t>
            </a:r>
            <a:endParaRPr/>
          </a:p>
          <a:p>
            <a:pPr indent="-182880" lvl="0" marL="285750" marR="0" rtl="0" algn="l">
              <a:lnSpc>
                <a:spcPct val="90000"/>
              </a:lnSpc>
              <a:spcBef>
                <a:spcPts val="600"/>
              </a:spcBef>
              <a:spcAft>
                <a:spcPts val="0"/>
              </a:spcAft>
              <a:buClr>
                <a:srgbClr val="9E3611"/>
              </a:buClr>
              <a:buSzPts val="1360"/>
              <a:buFont typeface="Noto Sans Symbols"/>
              <a:buChar char="▪"/>
            </a:pPr>
            <a:r>
              <a:rPr b="0" i="1" lang="en-US" sz="1600" u="none" cap="none" strike="noStrike">
                <a:solidFill>
                  <a:schemeClr val="dk1"/>
                </a:solidFill>
                <a:latin typeface="Rockwell"/>
                <a:ea typeface="Rockwell"/>
                <a:cs typeface="Rockwell"/>
                <a:sym typeface="Rockwell"/>
              </a:rPr>
              <a:t>Why is this event important?</a:t>
            </a:r>
            <a:r>
              <a:rPr b="0" i="0" lang="en-US" sz="1600" u="none" cap="none" strike="noStrike">
                <a:solidFill>
                  <a:schemeClr val="dk1"/>
                </a:solidFill>
                <a:latin typeface="Rockwell"/>
                <a:ea typeface="Rockwell"/>
                <a:cs typeface="Rockwell"/>
                <a:sym typeface="Rockwell"/>
              </a:rPr>
              <a:t> The day after the attack, Roosevelt delivered his Infamy Speech, the United States formally declared war on Japan, and Japanese-Americans were then relocated to internment camps. </a:t>
            </a:r>
            <a:endParaRPr/>
          </a:p>
          <a:p>
            <a:pPr indent="-182880" lvl="0" marL="285750" marR="0" rtl="0" algn="l">
              <a:lnSpc>
                <a:spcPct val="90000"/>
              </a:lnSpc>
              <a:spcBef>
                <a:spcPts val="600"/>
              </a:spcBef>
              <a:spcAft>
                <a:spcPts val="0"/>
              </a:spcAft>
              <a:buClr>
                <a:srgbClr val="9E3611"/>
              </a:buClr>
              <a:buSzPts val="1360"/>
              <a:buFont typeface="Noto Sans Symbols"/>
              <a:buChar char="▪"/>
            </a:pPr>
            <a:r>
              <a:rPr b="0" i="0" lang="en-US" sz="1600" u="none" cap="none" strike="noStrike">
                <a:solidFill>
                  <a:schemeClr val="dk1"/>
                </a:solidFill>
                <a:latin typeface="Rockwell"/>
                <a:ea typeface="Rockwell"/>
                <a:cs typeface="Rockwell"/>
                <a:sym typeface="Rockwell"/>
              </a:rPr>
              <a:t>You could then go on: </a:t>
            </a:r>
            <a:r>
              <a:rPr b="0" i="1" lang="en-US" sz="1600" u="none" cap="none" strike="noStrike">
                <a:solidFill>
                  <a:schemeClr val="dk1"/>
                </a:solidFill>
                <a:latin typeface="Rockwell"/>
                <a:ea typeface="Rockwell"/>
                <a:cs typeface="Rockwell"/>
                <a:sym typeface="Rockwell"/>
              </a:rPr>
              <a:t>how did the U.S. enter the war? How did the Pearl Harbor attack lead up to the release of the atomic bomb? How did the war end?</a:t>
            </a:r>
            <a:r>
              <a:rPr b="0" i="0" lang="en-US" sz="1600" u="none" cap="none" strike="noStrike">
                <a:solidFill>
                  <a:schemeClr val="dk1"/>
                </a:solidFill>
                <a:latin typeface="Rockwell"/>
                <a:ea typeface="Rockwell"/>
                <a:cs typeface="Rockwell"/>
                <a:sym typeface="Rockwell"/>
              </a:rPr>
              <a:t> And so on.  </a:t>
            </a:r>
            <a:endParaRPr/>
          </a:p>
        </p:txBody>
      </p:sp>
      <p:grpSp>
        <p:nvGrpSpPr>
          <p:cNvPr id="165" name="Google Shape;165;p21"/>
          <p:cNvGrpSpPr/>
          <p:nvPr/>
        </p:nvGrpSpPr>
        <p:grpSpPr>
          <a:xfrm>
            <a:off x="11401725" y="6229681"/>
            <a:ext cx="457200" cy="457200"/>
            <a:chOff x="11401725" y="6229681"/>
            <a:chExt cx="457200" cy="457200"/>
          </a:xfrm>
        </p:grpSpPr>
        <p:sp>
          <p:nvSpPr>
            <p:cNvPr id="166" name="Google Shape;166;p21"/>
            <p:cNvSpPr/>
            <p:nvPr/>
          </p:nvSpPr>
          <p:spPr>
            <a:xfrm>
              <a:off x="11401725" y="6229681"/>
              <a:ext cx="457200" cy="457200"/>
            </a:xfrm>
            <a:prstGeom prst="ellipse">
              <a:avLst/>
            </a:prstGeom>
            <a:blipFill rotWithShape="1">
              <a:blip r:embed="rId4">
                <a:alphaModFix/>
              </a:blip>
              <a:tile algn="tl" flip="none" tx="50800" sx="85000" ty="0" sy="85000"/>
            </a:blip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chemeClr val="dk1"/>
                </a:buClr>
                <a:buSzPts val="2000"/>
                <a:buFont typeface="Rockwell"/>
                <a:buNone/>
              </a:pPr>
              <a:r>
                <a:t/>
              </a:r>
              <a:endParaRPr b="1" i="0" sz="2000" u="none" cap="none" strike="noStrike">
                <a:solidFill>
                  <a:srgbClr val="FFFFFF"/>
                </a:solidFill>
                <a:latin typeface="Rockwell"/>
                <a:ea typeface="Rockwell"/>
                <a:cs typeface="Rockwell"/>
                <a:sym typeface="Rockwell"/>
              </a:endParaRPr>
            </a:p>
          </p:txBody>
        </p:sp>
        <p:sp>
          <p:nvSpPr>
            <p:cNvPr id="167" name="Google Shape;167;p21"/>
            <p:cNvSpPr/>
            <p:nvPr/>
          </p:nvSpPr>
          <p:spPr>
            <a:xfrm>
              <a:off x="11430918" y="6258874"/>
              <a:ext cx="398813" cy="398815"/>
            </a:xfrm>
            <a:prstGeom prst="ellipse">
              <a:avLst/>
            </a:prstGeom>
            <a:noFill/>
            <a:ln cap="flat" cmpd="sng" w="12700">
              <a:solidFill>
                <a:srgbClr val="FFFFFF"/>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Rockwell"/>
                <a:buNone/>
              </a:pPr>
              <a:r>
                <a:t/>
              </a:r>
              <a:endParaRPr b="0" i="0" sz="1800" u="none" cap="none" strike="noStrike">
                <a:solidFill>
                  <a:srgbClr val="FFFFFF"/>
                </a:solidFill>
                <a:latin typeface="Calibri"/>
                <a:ea typeface="Calibri"/>
                <a:cs typeface="Calibri"/>
                <a:sym typeface="Calibri"/>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