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6" r:id="rId4"/>
    <p:sldId id="270" r:id="rId5"/>
    <p:sldId id="268" r:id="rId6"/>
    <p:sldId id="267" r:id="rId7"/>
    <p:sldId id="271" r:id="rId8"/>
    <p:sldId id="269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>
        <p:scale>
          <a:sx n="66" d="100"/>
          <a:sy n="66" d="100"/>
        </p:scale>
        <p:origin x="1086" y="9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02/07/2019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122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02/07/2019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397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02/07/2019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631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02/07/2019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205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02/07/2019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8178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02/07/2019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714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02/07/2019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484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02/07/2019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832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02/07/2019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1534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02/07/2019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04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C0B86-4FE1-44FF-9EA2-D61918DCD57E}" type="datetimeFigureOut">
              <a:rPr lang="en-GB" smtClean="0"/>
              <a:t>02/07/2019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6202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C0B86-4FE1-44FF-9EA2-D61918DCD57E}" type="datetimeFigureOut">
              <a:rPr lang="en-GB" smtClean="0"/>
              <a:t>02/07/2019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375738-D348-4EF1-924B-6B14771B3E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60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frm=1&amp;source=images&amp;cd=&amp;cad=rja&amp;uact=8&amp;ved=0CAcQjRw&amp;url=http://paydayloans.social/tag/home-journal-of-neurophysiology&amp;ei=CjqQVbHJMYH2Uo_kgfAI&amp;bvm=bv.96783405,d.d24&amp;psig=AFQjCNE35VmaovTL2930n_uxY_uw8COw0g&amp;ust=143560180003084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frm=1&amp;source=images&amp;cd=&amp;cad=rja&amp;uact=8&amp;ved=0CAcQjRw&amp;url=http://paydayloans.social/tag/home-journal-of-neurophysiology&amp;ei=CjqQVbHJMYH2Uo_kgfAI&amp;bvm=bv.96783405,d.d24&amp;psig=AFQjCNE35VmaovTL2930n_uxY_uw8COw0g&amp;ust=1435601800030840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AqkfmnkcLHQ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W0GFSUu5UzA&amp;t=188s" TargetMode="External"/><Relationship Id="rId2" Type="http://schemas.openxmlformats.org/officeDocument/2006/relationships/hyperlink" Target="https://www.youtube.com/watch?v=0bT298xw7Q0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Learning_to_Labour" TargetMode="External"/><Relationship Id="rId2" Type="http://schemas.openxmlformats.org/officeDocument/2006/relationships/hyperlink" Target="https://revisesociology.com/2016/01/25/learning-to-labour-paul-willis-summary-evaluation-research-methods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uk/url?sa=i&amp;rct=j&amp;q=&amp;esrc=s&amp;frm=1&amp;source=images&amp;cd=&amp;cad=rja&amp;uact=8&amp;ved=0CAcQjRw&amp;url=http://paydayloans.social/tag/home-journal-of-neurophysiology&amp;ei=CjqQVbHJMYH2Uo_kgfAI&amp;bvm=bv.96783405,d.d24&amp;psig=AFQjCNE35VmaovTL2930n_uxY_uw8COw0g&amp;ust=1435601800030840" TargetMode="Externa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035407" y="257668"/>
            <a:ext cx="4037986" cy="206210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entury Gothic" pitchFamily="34" charset="0"/>
              </a:rPr>
              <a:t>A Level </a:t>
            </a:r>
            <a:r>
              <a:rPr lang="en-GB" sz="3200" b="1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entury Gothic" pitchFamily="34" charset="0"/>
              </a:rPr>
              <a:t>Sociology </a:t>
            </a:r>
            <a:endParaRPr lang="en-GB" sz="3200" b="1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Century Gothic" pitchFamily="34" charset="0"/>
            </a:endParaRPr>
          </a:p>
          <a:p>
            <a:pPr algn="ctr"/>
            <a:r>
              <a:rPr lang="en-GB" sz="3200" b="1" dirty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entury Gothic" pitchFamily="34" charset="0"/>
              </a:rPr>
              <a:t>Introduction Summer Project </a:t>
            </a:r>
            <a:r>
              <a:rPr lang="en-GB" sz="3200" b="1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Century Gothic" pitchFamily="34" charset="0"/>
              </a:rPr>
              <a:t>2019 </a:t>
            </a:r>
            <a:endParaRPr lang="en-GB" sz="3200" b="1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Century Gothic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35406" y="4604966"/>
            <a:ext cx="4037987" cy="14046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31" dirty="0">
                <a:latin typeface="Candara" pitchFamily="34" charset="0"/>
              </a:rPr>
              <a:t>This research based project is designed to give you an ideal grounding </a:t>
            </a:r>
            <a:r>
              <a:rPr lang="en-GB" sz="831" dirty="0" smtClean="0">
                <a:latin typeface="Candara" pitchFamily="34" charset="0"/>
              </a:rPr>
              <a:t>to start </a:t>
            </a:r>
            <a:r>
              <a:rPr lang="en-GB" sz="831" dirty="0">
                <a:latin typeface="Candara" pitchFamily="34" charset="0"/>
              </a:rPr>
              <a:t>your A Level </a:t>
            </a:r>
            <a:r>
              <a:rPr lang="en-GB" sz="831" dirty="0" smtClean="0">
                <a:latin typeface="Candara" pitchFamily="34" charset="0"/>
              </a:rPr>
              <a:t>Sociology </a:t>
            </a:r>
            <a:r>
              <a:rPr lang="en-GB" sz="831" dirty="0">
                <a:latin typeface="Candara" pitchFamily="34" charset="0"/>
              </a:rPr>
              <a:t>course. </a:t>
            </a:r>
          </a:p>
          <a:p>
            <a:r>
              <a:rPr lang="en-GB" sz="831" dirty="0">
                <a:latin typeface="Candara" pitchFamily="34" charset="0"/>
              </a:rPr>
              <a:t>Research and complete the tasks independently over the summer to get a head start and prepare </a:t>
            </a:r>
            <a:r>
              <a:rPr lang="en-GB" sz="831" dirty="0" smtClean="0">
                <a:latin typeface="Candara" pitchFamily="34" charset="0"/>
              </a:rPr>
              <a:t>for some of </a:t>
            </a:r>
            <a:r>
              <a:rPr lang="en-GB" sz="831" dirty="0">
                <a:latin typeface="Candara" pitchFamily="34" charset="0"/>
              </a:rPr>
              <a:t>the key topics within </a:t>
            </a:r>
            <a:r>
              <a:rPr lang="en-GB" sz="831" dirty="0" smtClean="0">
                <a:latin typeface="Candara" pitchFamily="34" charset="0"/>
              </a:rPr>
              <a:t>Year 1 </a:t>
            </a:r>
            <a:r>
              <a:rPr lang="en-GB" sz="831" dirty="0">
                <a:latin typeface="Candara" pitchFamily="34" charset="0"/>
              </a:rPr>
              <a:t>A </a:t>
            </a:r>
            <a:r>
              <a:rPr lang="en-GB" sz="831" dirty="0" smtClean="0">
                <a:latin typeface="Candara" pitchFamily="34" charset="0"/>
              </a:rPr>
              <a:t>Level </a:t>
            </a:r>
            <a:r>
              <a:rPr lang="en-GB" sz="831" dirty="0" smtClean="0">
                <a:latin typeface="Candara" pitchFamily="34" charset="0"/>
              </a:rPr>
              <a:t>Sociology. </a:t>
            </a:r>
            <a:endParaRPr lang="en-GB" sz="831" dirty="0">
              <a:latin typeface="Candara" pitchFamily="34" charset="0"/>
            </a:endParaRPr>
          </a:p>
          <a:p>
            <a:endParaRPr lang="en-GB" sz="831" dirty="0">
              <a:latin typeface="Candara" pitchFamily="34" charset="0"/>
            </a:endParaRPr>
          </a:p>
          <a:p>
            <a:r>
              <a:rPr lang="en-GB" sz="831" dirty="0">
                <a:latin typeface="Candara" pitchFamily="34" charset="0"/>
              </a:rPr>
              <a:t>Present the tasks </a:t>
            </a:r>
            <a:r>
              <a:rPr lang="en-GB" sz="831" dirty="0" smtClean="0">
                <a:latin typeface="Candara" pitchFamily="34" charset="0"/>
              </a:rPr>
              <a:t>in a PowerPoint format and email your work to </a:t>
            </a:r>
            <a:r>
              <a:rPr lang="en-GB" sz="831" u="sng" dirty="0">
                <a:latin typeface="Candara" pitchFamily="34" charset="0"/>
              </a:rPr>
              <a:t>s</a:t>
            </a:r>
            <a:r>
              <a:rPr lang="en-GB" sz="831" u="sng" dirty="0" smtClean="0">
                <a:latin typeface="Candara" pitchFamily="34" charset="0"/>
              </a:rPr>
              <a:t>ociologysummertask@uptonhigh.co.uk</a:t>
            </a:r>
            <a:r>
              <a:rPr lang="en-GB" sz="831" dirty="0" smtClean="0">
                <a:latin typeface="Candara" pitchFamily="34" charset="0"/>
              </a:rPr>
              <a:t>. By </a:t>
            </a:r>
            <a:r>
              <a:rPr lang="en-GB" sz="1050" b="1" dirty="0" smtClean="0">
                <a:latin typeface="Candara" pitchFamily="34" charset="0"/>
              </a:rPr>
              <a:t>13</a:t>
            </a:r>
            <a:r>
              <a:rPr lang="en-GB" sz="1050" b="1" baseline="30000" dirty="0" smtClean="0">
                <a:latin typeface="Candara" pitchFamily="34" charset="0"/>
              </a:rPr>
              <a:t>th</a:t>
            </a:r>
            <a:r>
              <a:rPr lang="en-GB" sz="1050" b="1" dirty="0" smtClean="0">
                <a:latin typeface="Candara" pitchFamily="34" charset="0"/>
              </a:rPr>
              <a:t> </a:t>
            </a:r>
            <a:r>
              <a:rPr lang="en-GB" sz="1050" b="1" dirty="0" smtClean="0">
                <a:latin typeface="Candara" pitchFamily="34" charset="0"/>
              </a:rPr>
              <a:t>September </a:t>
            </a:r>
            <a:r>
              <a:rPr lang="en-GB" sz="1050" b="1" dirty="0" smtClean="0">
                <a:latin typeface="Candara" pitchFamily="34" charset="0"/>
              </a:rPr>
              <a:t>2019</a:t>
            </a:r>
            <a:r>
              <a:rPr lang="en-GB" sz="831" dirty="0" smtClean="0">
                <a:latin typeface="Candara" pitchFamily="34" charset="0"/>
              </a:rPr>
              <a:t>. </a:t>
            </a:r>
            <a:r>
              <a:rPr lang="en-GB" sz="831" dirty="0" smtClean="0">
                <a:latin typeface="Candara" pitchFamily="34" charset="0"/>
              </a:rPr>
              <a:t>Make sure your name is clear on the email.</a:t>
            </a:r>
            <a:endParaRPr lang="en-GB" sz="831" dirty="0">
              <a:latin typeface="Candara" pitchFamily="34" charset="0"/>
            </a:endParaRPr>
          </a:p>
          <a:p>
            <a:pPr algn="ctr"/>
            <a:endParaRPr lang="en-GB" sz="831" dirty="0">
              <a:latin typeface="Candara" pitchFamily="34" charset="0"/>
            </a:endParaRPr>
          </a:p>
          <a:p>
            <a:pPr algn="ctr"/>
            <a:r>
              <a:rPr lang="en-GB" sz="831" dirty="0">
                <a:latin typeface="Candara" pitchFamily="34" charset="0"/>
              </a:rPr>
              <a:t>Good luck and Enjoy </a:t>
            </a:r>
            <a:r>
              <a:rPr lang="en-GB" sz="831" dirty="0">
                <a:latin typeface="Candara" pitchFamily="34" charset="0"/>
                <a:sym typeface="Wingdings" pitchFamily="2" charset="2"/>
              </a:rPr>
              <a:t> </a:t>
            </a:r>
          </a:p>
        </p:txBody>
      </p:sp>
      <p:pic>
        <p:nvPicPr>
          <p:cNvPr id="8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6317359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852674" y="166648"/>
            <a:ext cx="4436801" cy="6502713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2229" y="2465364"/>
            <a:ext cx="4229270" cy="185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91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85554" y="836712"/>
            <a:ext cx="4137690" cy="3905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38" b="1" dirty="0">
                <a:ln w="18415" cmpd="sng">
                  <a:solidFill>
                    <a:schemeClr val="accent6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The AQA Course</a:t>
            </a:r>
          </a:p>
        </p:txBody>
      </p:sp>
      <p:pic>
        <p:nvPicPr>
          <p:cNvPr id="1026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279986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6317359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852674" y="166648"/>
            <a:ext cx="4436801" cy="6502713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6" name="TextBox 5"/>
          <p:cNvSpPr txBox="1"/>
          <p:nvPr/>
        </p:nvSpPr>
        <p:spPr>
          <a:xfrm>
            <a:off x="4999263" y="1198941"/>
            <a:ext cx="2093771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46" dirty="0" smtClean="0">
                <a:latin typeface="Segoe Print" pitchFamily="2" charset="0"/>
              </a:rPr>
              <a:t>A </a:t>
            </a:r>
            <a:r>
              <a:rPr lang="en-GB" sz="1246" dirty="0">
                <a:latin typeface="Segoe Print" pitchFamily="2" charset="0"/>
              </a:rPr>
              <a:t>Level Year 1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04157" y="2034434"/>
            <a:ext cx="3355446" cy="795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8" b="1" dirty="0">
                <a:latin typeface="Candara" pitchFamily="34" charset="0"/>
              </a:rPr>
              <a:t>Topics</a:t>
            </a:r>
            <a:r>
              <a:rPr lang="en-GB" sz="1108" b="1" dirty="0" smtClean="0">
                <a:latin typeface="Candara" pitchFamily="34" charset="0"/>
              </a:rPr>
              <a:t>:</a:t>
            </a:r>
          </a:p>
          <a:p>
            <a:r>
              <a:rPr lang="en-GB" sz="1108" b="1" dirty="0" smtClean="0">
                <a:latin typeface="Candara" pitchFamily="34" charset="0"/>
              </a:rPr>
              <a:t>Sociology of Education.</a:t>
            </a:r>
          </a:p>
          <a:p>
            <a:r>
              <a:rPr lang="en-GB" sz="1108" b="1" dirty="0" smtClean="0">
                <a:latin typeface="Candara" pitchFamily="34" charset="0"/>
              </a:rPr>
              <a:t>Research Methods</a:t>
            </a:r>
            <a:endParaRPr lang="en-GB" sz="1108" b="1" dirty="0">
              <a:latin typeface="Candara" pitchFamily="34" charset="0"/>
            </a:endParaRPr>
          </a:p>
          <a:p>
            <a:endParaRPr lang="en-GB" sz="1246" dirty="0"/>
          </a:p>
        </p:txBody>
      </p:sp>
      <p:sp>
        <p:nvSpPr>
          <p:cNvPr id="14" name="Rectangle 13"/>
          <p:cNvSpPr/>
          <p:nvPr/>
        </p:nvSpPr>
        <p:spPr>
          <a:xfrm>
            <a:off x="6604157" y="3699861"/>
            <a:ext cx="1685318" cy="603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1108" b="1" dirty="0">
                <a:solidFill>
                  <a:prstClr val="black"/>
                </a:solidFill>
                <a:latin typeface="Candara" pitchFamily="34" charset="0"/>
              </a:rPr>
              <a:t>Topics</a:t>
            </a:r>
            <a:r>
              <a:rPr lang="en-GB" sz="1108" b="1" dirty="0" smtClean="0">
                <a:solidFill>
                  <a:prstClr val="black"/>
                </a:solidFill>
                <a:latin typeface="Candara" pitchFamily="34" charset="0"/>
              </a:rPr>
              <a:t>:</a:t>
            </a:r>
          </a:p>
          <a:p>
            <a:r>
              <a:rPr lang="en-GB" sz="1108" b="1" dirty="0">
                <a:latin typeface="Candara" pitchFamily="34" charset="0"/>
              </a:rPr>
              <a:t>Families and </a:t>
            </a:r>
            <a:r>
              <a:rPr lang="en-GB" sz="1108" b="1" dirty="0" smtClean="0">
                <a:latin typeface="Candara" pitchFamily="34" charset="0"/>
              </a:rPr>
              <a:t>Households</a:t>
            </a:r>
            <a:endParaRPr lang="en-GB" sz="1108" b="1" dirty="0" smtClean="0">
              <a:solidFill>
                <a:prstClr val="black"/>
              </a:solidFill>
              <a:latin typeface="Candara" pitchFamily="34" charset="0"/>
            </a:endParaRPr>
          </a:p>
          <a:p>
            <a:pPr lvl="0"/>
            <a:r>
              <a:rPr lang="en-GB" sz="1108" b="1" dirty="0" smtClean="0">
                <a:solidFill>
                  <a:prstClr val="black"/>
                </a:solidFill>
                <a:latin typeface="Candara" pitchFamily="34" charset="0"/>
              </a:rPr>
              <a:t>Research Methods</a:t>
            </a:r>
            <a:endParaRPr lang="en-GB" sz="1108" b="1" dirty="0">
              <a:solidFill>
                <a:prstClr val="black"/>
              </a:solidFill>
              <a:latin typeface="Candara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67092" y="6193431"/>
            <a:ext cx="4121016" cy="2840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46" dirty="0">
                <a:latin typeface="Candara" pitchFamily="34" charset="0"/>
              </a:rPr>
              <a:t>100% Exam (two papers), 0% Coursework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43453" t="44155" r="41353" b="29296"/>
          <a:stretch/>
        </p:blipFill>
        <p:spPr>
          <a:xfrm>
            <a:off x="4187055" y="1419544"/>
            <a:ext cx="2422044" cy="23157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59199" t="44155" r="25508" b="28228"/>
          <a:stretch/>
        </p:blipFill>
        <p:spPr>
          <a:xfrm>
            <a:off x="4215654" y="3671436"/>
            <a:ext cx="2465702" cy="2452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123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www.youtube.com/watch?v=AqkfmnkcLHQ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Task 1: Make a brief summary outlining the key points raised in the video</a:t>
            </a:r>
            <a:r>
              <a:rPr lang="en-GB" dirty="0" smtClean="0"/>
              <a:t>. (you may have to watch it a few times)</a:t>
            </a:r>
          </a:p>
          <a:p>
            <a:r>
              <a:rPr lang="en-GB" dirty="0" smtClean="0"/>
              <a:t>Create a PowerPoint to display the issues you have identified and use images which are appropriate for each key idea and key term.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4925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618" y="126134"/>
            <a:ext cx="10515600" cy="1325563"/>
          </a:xfrm>
        </p:spPr>
        <p:txBody>
          <a:bodyPr/>
          <a:lstStyle/>
          <a:p>
            <a:r>
              <a:rPr lang="en-GB" b="1" dirty="0" smtClean="0"/>
              <a:t>Task 2: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293" y="1045688"/>
            <a:ext cx="11459964" cy="518482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Copy </a:t>
            </a:r>
            <a:r>
              <a:rPr lang="en-GB" dirty="0"/>
              <a:t>the following </a:t>
            </a:r>
            <a:r>
              <a:rPr lang="en-GB" dirty="0" smtClean="0"/>
              <a:t>2 slides </a:t>
            </a:r>
            <a:r>
              <a:rPr lang="en-GB" dirty="0"/>
              <a:t>onto your </a:t>
            </a:r>
            <a:r>
              <a:rPr lang="en-GB" dirty="0" smtClean="0"/>
              <a:t>PowerPoint.</a:t>
            </a:r>
          </a:p>
          <a:p>
            <a:r>
              <a:rPr lang="en-GB" dirty="0" smtClean="0"/>
              <a:t>Research these two theories in sociology and add a description of each to the slide.</a:t>
            </a:r>
          </a:p>
          <a:p>
            <a:r>
              <a:rPr lang="en-GB" dirty="0" smtClean="0"/>
              <a:t>You should include; basic ideology, key terminology, key theorists, are they ‘</a:t>
            </a:r>
            <a:r>
              <a:rPr lang="en-GB" b="1" i="1" dirty="0" smtClean="0"/>
              <a:t>consensus’</a:t>
            </a:r>
            <a:r>
              <a:rPr lang="en-GB" dirty="0" smtClean="0"/>
              <a:t> or ‘</a:t>
            </a:r>
            <a:r>
              <a:rPr lang="en-GB" b="1" i="1" dirty="0" smtClean="0"/>
              <a:t>conflict’</a:t>
            </a:r>
            <a:r>
              <a:rPr lang="en-GB" dirty="0" smtClean="0"/>
              <a:t> theories? How do they view society? How can social problems be resolved?</a:t>
            </a:r>
          </a:p>
          <a:p>
            <a:r>
              <a:rPr lang="en-GB" dirty="0" smtClean="0"/>
              <a:t>You can design the slide in any way you see fit, so long as the information is clear.</a:t>
            </a:r>
          </a:p>
          <a:p>
            <a:r>
              <a:rPr lang="en-GB" dirty="0" smtClean="0"/>
              <a:t>These short clips may help;</a:t>
            </a:r>
          </a:p>
          <a:p>
            <a:pPr marL="0" indent="0">
              <a:buNone/>
            </a:pPr>
            <a:r>
              <a:rPr lang="en-GB" b="1" dirty="0">
                <a:hlinkClick r:id="rId2"/>
              </a:rPr>
              <a:t>https://www.youtube.com/watch?v=0bT298xw7Q0 </a:t>
            </a:r>
            <a:endParaRPr lang="en-GB" b="1" dirty="0" smtClean="0"/>
          </a:p>
          <a:p>
            <a:pPr marL="0" indent="0">
              <a:buNone/>
            </a:pPr>
            <a:r>
              <a:rPr lang="en-GB" b="1" dirty="0"/>
              <a:t> </a:t>
            </a:r>
          </a:p>
          <a:p>
            <a:pPr marL="0" indent="0">
              <a:buNone/>
            </a:pPr>
            <a:r>
              <a:rPr lang="en-GB" b="1" dirty="0">
                <a:hlinkClick r:id="rId3"/>
              </a:rPr>
              <a:t>https://www.youtube.com/watch?v=W0GFSUu5UzA&amp;t=188s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11355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FUNCTIONALISM</a:t>
            </a:r>
            <a:endParaRPr lang="en-GB" dirty="0">
              <a:latin typeface="Arial Black" panose="020B0A04020102020204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2075" y="2848769"/>
            <a:ext cx="1847850" cy="2305050"/>
          </a:xfrm>
        </p:spPr>
      </p:pic>
    </p:spTree>
    <p:extLst>
      <p:ext uri="{BB962C8B-B14F-4D97-AF65-F5344CB8AC3E}">
        <p14:creationId xmlns:p14="http://schemas.microsoft.com/office/powerpoint/2010/main" val="280696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dirty="0">
                <a:latin typeface="Arial Black" panose="020B0A04020102020204" pitchFamily="34" charset="0"/>
              </a:rPr>
              <a:t>MARXISM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://www.philosophybasics.com/photos/mar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302" y="2899064"/>
            <a:ext cx="2043744" cy="2640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4120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 3: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Researching key sociological studies is an important skill to develop.</a:t>
            </a:r>
            <a:endParaRPr lang="en-GB" dirty="0" smtClean="0"/>
          </a:p>
          <a:p>
            <a:r>
              <a:rPr lang="en-GB" dirty="0" smtClean="0"/>
              <a:t>Investigate the following study (next slide) and find out the information under the headings.</a:t>
            </a:r>
          </a:p>
          <a:p>
            <a:r>
              <a:rPr lang="en-GB" dirty="0" smtClean="0"/>
              <a:t>Present your findings on slides clearly but in any way you can create to reflect what Willis studied.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553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9937" y="500062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Arial Black" panose="020B0A04020102020204" pitchFamily="34" charset="0"/>
              </a:rPr>
              <a:t>PAUL WILLIS – LEARNING TO LABOUR</a:t>
            </a:r>
            <a:endParaRPr lang="en-GB" dirty="0"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2952" y="1884255"/>
            <a:ext cx="11381511" cy="4849053"/>
          </a:xfrm>
        </p:spPr>
        <p:txBody>
          <a:bodyPr>
            <a:normAutofit fontScale="92500" lnSpcReduction="10000"/>
          </a:bodyPr>
          <a:lstStyle/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Aim of the research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Methods used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Findings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Conclusions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Two strengths of this study</a:t>
            </a:r>
          </a:p>
          <a:p>
            <a:r>
              <a:rPr lang="en-GB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Two weaknesses of this study</a:t>
            </a:r>
          </a:p>
          <a:p>
            <a:r>
              <a:rPr lang="en-GB" sz="3600" dirty="0">
                <a:hlinkClick r:id="rId2"/>
              </a:rPr>
              <a:t>https://revisesociology.com/2016/01/25/learning-to-labour-paul-willis-summary-evaluation-research-methods</a:t>
            </a:r>
            <a:r>
              <a:rPr lang="en-GB" sz="3600" dirty="0" smtClean="0">
                <a:hlinkClick r:id="rId2"/>
              </a:rPr>
              <a:t>/</a:t>
            </a:r>
            <a:endParaRPr lang="en-GB" sz="3600" dirty="0" smtClean="0"/>
          </a:p>
          <a:p>
            <a:r>
              <a:rPr lang="en-GB" sz="3600" dirty="0">
                <a:hlinkClick r:id="rId3"/>
              </a:rPr>
              <a:t>https://</a:t>
            </a:r>
            <a:r>
              <a:rPr lang="en-GB" sz="3600" dirty="0" smtClean="0">
                <a:hlinkClick r:id="rId3"/>
              </a:rPr>
              <a:t>en.wikipedia.org/wiki/Learning_to_Labour</a:t>
            </a:r>
            <a:endParaRPr lang="en-GB" sz="3600" dirty="0" smtClean="0"/>
          </a:p>
          <a:p>
            <a:endParaRPr lang="en-GB" sz="3600" dirty="0" smtClean="0"/>
          </a:p>
          <a:p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463" y="230188"/>
            <a:ext cx="1257092" cy="16540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9426" y="0"/>
            <a:ext cx="1526111" cy="23795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8000" y="2228345"/>
            <a:ext cx="3048000" cy="225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525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2674" y="766356"/>
            <a:ext cx="4137690" cy="731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2" b="1" dirty="0">
                <a:ln w="18415" cmpd="sng">
                  <a:solidFill>
                    <a:schemeClr val="accent6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entury Gothic" pitchFamily="34" charset="0"/>
              </a:rPr>
              <a:t>Useful Resources &amp; Further Reading</a:t>
            </a:r>
          </a:p>
          <a:p>
            <a:pPr algn="ctr"/>
            <a:endParaRPr lang="en-GB" sz="1246" b="1" dirty="0">
              <a:ln w="18415" cmpd="sng">
                <a:noFill/>
                <a:prstDash val="solid"/>
              </a:ln>
              <a:latin typeface="Segoe Print" pitchFamily="2" charset="0"/>
            </a:endParaRPr>
          </a:p>
          <a:p>
            <a:pPr algn="ctr"/>
            <a:r>
              <a:rPr lang="en-GB" sz="1246" b="1" dirty="0">
                <a:ln w="18415" cmpd="sng">
                  <a:noFill/>
                  <a:prstDash val="solid"/>
                </a:ln>
                <a:latin typeface="Segoe Print" pitchFamily="2" charset="0"/>
              </a:rPr>
              <a:t>To help you on your way…</a:t>
            </a:r>
          </a:p>
        </p:txBody>
      </p:sp>
      <p:pic>
        <p:nvPicPr>
          <p:cNvPr id="1026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279986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beenhakkerlab.pharm.virginia.edu/wordpress/wp-content/uploads/2012/04/brain-border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FilmGrain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229" y="6317359"/>
            <a:ext cx="4137690" cy="25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3852674" y="166648"/>
            <a:ext cx="4436801" cy="6502713"/>
          </a:xfrm>
          <a:prstGeom prst="rect">
            <a:avLst/>
          </a:prstGeom>
          <a:noFill/>
          <a:ln w="285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10" name="Rectangle 9"/>
          <p:cNvSpPr/>
          <p:nvPr/>
        </p:nvSpPr>
        <p:spPr>
          <a:xfrm>
            <a:off x="4039215" y="1256431"/>
            <a:ext cx="4100705" cy="4864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46"/>
          </a:p>
        </p:txBody>
      </p:sp>
      <p:sp>
        <p:nvSpPr>
          <p:cNvPr id="2" name="TextBox 1"/>
          <p:cNvSpPr txBox="1"/>
          <p:nvPr/>
        </p:nvSpPr>
        <p:spPr>
          <a:xfrm>
            <a:off x="4002229" y="1622067"/>
            <a:ext cx="3951150" cy="4648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85" b="1" i="1" dirty="0" smtClean="0">
                <a:latin typeface="Candara" pitchFamily="34" charset="0"/>
              </a:rPr>
              <a:t>Add us on Twitter @</a:t>
            </a:r>
            <a:r>
              <a:rPr lang="en-GB" sz="1385" b="1" i="1" dirty="0" err="1" smtClean="0">
                <a:latin typeface="Candara" pitchFamily="34" charset="0"/>
              </a:rPr>
              <a:t>UptonSociology</a:t>
            </a:r>
            <a:endParaRPr lang="en-GB" sz="1385" b="1" i="1" dirty="0" smtClean="0">
              <a:latin typeface="Candara" pitchFamily="34" charset="0"/>
            </a:endParaRPr>
          </a:p>
          <a:p>
            <a:r>
              <a:rPr lang="en-GB" sz="1385" b="1" dirty="0" smtClean="0">
                <a:latin typeface="Candara" pitchFamily="34" charset="0"/>
              </a:rPr>
              <a:t>Websites</a:t>
            </a:r>
            <a:r>
              <a:rPr lang="en-GB" sz="1385" b="1" dirty="0">
                <a:latin typeface="Candara" pitchFamily="34" charset="0"/>
              </a:rPr>
              <a:t>: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b="1" dirty="0" err="1">
                <a:latin typeface="Candara" pitchFamily="34" charset="0"/>
              </a:rPr>
              <a:t>Youtube</a:t>
            </a:r>
            <a:r>
              <a:rPr lang="en-GB" sz="1108" dirty="0">
                <a:latin typeface="Candara" pitchFamily="34" charset="0"/>
              </a:rPr>
              <a:t> have a number of really good factual clips. In particular </a:t>
            </a:r>
            <a:r>
              <a:rPr lang="en-GB" sz="1108" dirty="0" smtClean="0">
                <a:latin typeface="Candara" pitchFamily="34" charset="0"/>
              </a:rPr>
              <a:t>there are a number of introductory </a:t>
            </a:r>
            <a:r>
              <a:rPr lang="en-GB" sz="1108" dirty="0">
                <a:latin typeface="Candara" pitchFamily="34" charset="0"/>
              </a:rPr>
              <a:t>videos to key elements in </a:t>
            </a:r>
            <a:r>
              <a:rPr lang="en-GB" sz="1108" dirty="0" smtClean="0">
                <a:latin typeface="Candara" pitchFamily="34" charset="0"/>
              </a:rPr>
              <a:t>Sociology.</a:t>
            </a:r>
            <a:endParaRPr lang="en-GB" sz="1108" dirty="0">
              <a:latin typeface="Candara" pitchFamily="34" charset="0"/>
            </a:endParaRPr>
          </a:p>
          <a:p>
            <a:pPr marL="197825" indent="-197825">
              <a:buFont typeface="Arial" pitchFamily="34" charset="0"/>
              <a:buChar char="•"/>
            </a:pPr>
            <a:r>
              <a:rPr lang="en-GB" sz="1108" dirty="0" smtClean="0">
                <a:latin typeface="Candara" pitchFamily="34" charset="0"/>
              </a:rPr>
              <a:t>New York Times Fixes Blog – Any article.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dirty="0" smtClean="0">
                <a:latin typeface="Candara" pitchFamily="34" charset="0"/>
              </a:rPr>
              <a:t>S-Cool – Revise Sociology</a:t>
            </a:r>
          </a:p>
          <a:p>
            <a:pPr marL="197825" indent="-197825">
              <a:buFont typeface="Arial" pitchFamily="34" charset="0"/>
              <a:buChar char="•"/>
            </a:pPr>
            <a:r>
              <a:rPr lang="en-GB" sz="1108" dirty="0">
                <a:latin typeface="Candara" pitchFamily="34" charset="0"/>
              </a:rPr>
              <a:t>s</a:t>
            </a:r>
            <a:r>
              <a:rPr lang="en-GB" sz="1108" dirty="0" smtClean="0">
                <a:latin typeface="Candara" pitchFamily="34" charset="0"/>
              </a:rPr>
              <a:t>ociologytwynham.com – A site devoted to A level Sociology students</a:t>
            </a:r>
          </a:p>
          <a:p>
            <a:endParaRPr lang="en-GB" sz="1108" dirty="0">
              <a:latin typeface="Candara" pitchFamily="34" charset="0"/>
            </a:endParaRPr>
          </a:p>
          <a:p>
            <a:r>
              <a:rPr lang="en-GB" sz="1385" b="1" dirty="0">
                <a:latin typeface="Candara" pitchFamily="34" charset="0"/>
              </a:rPr>
              <a:t>Books: </a:t>
            </a:r>
            <a:endParaRPr lang="en-GB" sz="1385" b="1" dirty="0" smtClean="0">
              <a:latin typeface="Candara" pitchFamily="34" charset="0"/>
            </a:endParaRPr>
          </a:p>
          <a:p>
            <a:r>
              <a:rPr lang="en-GB" sz="1385" b="1" dirty="0" smtClean="0">
                <a:latin typeface="Candara" pitchFamily="34" charset="0"/>
              </a:rPr>
              <a:t>Gang leader for a Day – </a:t>
            </a:r>
            <a:r>
              <a:rPr lang="en-GB" sz="1385" dirty="0" err="1" smtClean="0">
                <a:latin typeface="Candara" pitchFamily="34" charset="0"/>
              </a:rPr>
              <a:t>Sudhir</a:t>
            </a:r>
            <a:r>
              <a:rPr lang="en-GB" sz="1385" dirty="0" smtClean="0">
                <a:latin typeface="Candara" pitchFamily="34" charset="0"/>
              </a:rPr>
              <a:t> </a:t>
            </a:r>
            <a:r>
              <a:rPr lang="en-GB" sz="1385" dirty="0" err="1" smtClean="0">
                <a:latin typeface="Candara" pitchFamily="34" charset="0"/>
              </a:rPr>
              <a:t>Venkatesh</a:t>
            </a:r>
            <a:endParaRPr lang="en-GB" sz="1385" dirty="0" smtClean="0">
              <a:latin typeface="Candara" pitchFamily="34" charset="0"/>
            </a:endParaRPr>
          </a:p>
          <a:p>
            <a:r>
              <a:rPr lang="en-GB" sz="1385" b="1" dirty="0" smtClean="0">
                <a:latin typeface="Candara" pitchFamily="34" charset="0"/>
              </a:rPr>
              <a:t>Join the Club – </a:t>
            </a:r>
            <a:r>
              <a:rPr lang="en-GB" sz="1385" dirty="0" smtClean="0">
                <a:latin typeface="Candara" pitchFamily="34" charset="0"/>
              </a:rPr>
              <a:t>Tina Rosenberg</a:t>
            </a:r>
          </a:p>
          <a:p>
            <a:r>
              <a:rPr lang="en-GB" sz="1385" b="1" dirty="0" smtClean="0">
                <a:latin typeface="Candara" pitchFamily="34" charset="0"/>
              </a:rPr>
              <a:t>Queen Bees and </a:t>
            </a:r>
            <a:r>
              <a:rPr lang="en-GB" sz="1385" b="1" dirty="0" err="1" smtClean="0">
                <a:latin typeface="Candara" pitchFamily="34" charset="0"/>
              </a:rPr>
              <a:t>Wannabees</a:t>
            </a:r>
            <a:r>
              <a:rPr lang="en-GB" sz="1385" b="1" dirty="0" smtClean="0">
                <a:latin typeface="Candara" pitchFamily="34" charset="0"/>
              </a:rPr>
              <a:t> – </a:t>
            </a:r>
            <a:r>
              <a:rPr lang="en-GB" sz="1385" dirty="0" smtClean="0">
                <a:latin typeface="Candara" pitchFamily="34" charset="0"/>
              </a:rPr>
              <a:t>Rosalind Wiseman</a:t>
            </a:r>
          </a:p>
          <a:p>
            <a:r>
              <a:rPr lang="en-GB" sz="1385" b="1" dirty="0" smtClean="0">
                <a:latin typeface="Candara" pitchFamily="34" charset="0"/>
              </a:rPr>
              <a:t>So You’ve Been Publicly Shamed – </a:t>
            </a:r>
            <a:r>
              <a:rPr lang="en-GB" sz="1385" dirty="0" smtClean="0">
                <a:latin typeface="Candara" pitchFamily="34" charset="0"/>
              </a:rPr>
              <a:t>Jon </a:t>
            </a:r>
            <a:r>
              <a:rPr lang="en-GB" sz="1385" dirty="0" err="1" smtClean="0">
                <a:latin typeface="Candara" pitchFamily="34" charset="0"/>
              </a:rPr>
              <a:t>Ronson</a:t>
            </a:r>
            <a:endParaRPr lang="en-GB" sz="1385" dirty="0" smtClean="0">
              <a:latin typeface="Candara" pitchFamily="34" charset="0"/>
            </a:endParaRPr>
          </a:p>
          <a:p>
            <a:r>
              <a:rPr lang="en-GB" sz="1385" b="1" dirty="0" err="1" smtClean="0">
                <a:latin typeface="Candara" pitchFamily="34" charset="0"/>
              </a:rPr>
              <a:t>Freakonomics</a:t>
            </a:r>
            <a:r>
              <a:rPr lang="en-GB" sz="1385" b="1" dirty="0" smtClean="0">
                <a:latin typeface="Candara" pitchFamily="34" charset="0"/>
              </a:rPr>
              <a:t> – </a:t>
            </a:r>
            <a:r>
              <a:rPr lang="en-GB" sz="1385" dirty="0" smtClean="0">
                <a:latin typeface="Candara" pitchFamily="34" charset="0"/>
              </a:rPr>
              <a:t>Stephen D Levitt</a:t>
            </a:r>
          </a:p>
          <a:p>
            <a:r>
              <a:rPr lang="en-GB" sz="1385" b="1" dirty="0" smtClean="0">
                <a:latin typeface="Candara" pitchFamily="34" charset="0"/>
              </a:rPr>
              <a:t>The Sociological Imagination – </a:t>
            </a:r>
            <a:r>
              <a:rPr lang="en-GB" sz="1385" dirty="0" smtClean="0">
                <a:latin typeface="Candara" pitchFamily="34" charset="0"/>
              </a:rPr>
              <a:t>C. Wright Mills</a:t>
            </a:r>
          </a:p>
          <a:p>
            <a:r>
              <a:rPr lang="en-GB" sz="1385" b="1" dirty="0" smtClean="0">
                <a:latin typeface="Candara" pitchFamily="34" charset="0"/>
              </a:rPr>
              <a:t>No Logo – </a:t>
            </a:r>
            <a:r>
              <a:rPr lang="en-GB" sz="1385" dirty="0" smtClean="0">
                <a:latin typeface="Candara" pitchFamily="34" charset="0"/>
              </a:rPr>
              <a:t>Naomi Klein</a:t>
            </a:r>
          </a:p>
          <a:p>
            <a:r>
              <a:rPr lang="en-GB" sz="1385" b="1" dirty="0" smtClean="0">
                <a:latin typeface="Candara" pitchFamily="34" charset="0"/>
              </a:rPr>
              <a:t>Black Like Me – </a:t>
            </a:r>
            <a:r>
              <a:rPr lang="en-GB" sz="1385" dirty="0" smtClean="0">
                <a:latin typeface="Candara" pitchFamily="34" charset="0"/>
              </a:rPr>
              <a:t>John Howard Griffin</a:t>
            </a:r>
          </a:p>
          <a:p>
            <a:endParaRPr lang="en-GB" sz="1385" b="1" dirty="0">
              <a:latin typeface="Candara" pitchFamily="34" charset="0"/>
            </a:endParaRPr>
          </a:p>
          <a:p>
            <a:r>
              <a:rPr lang="en-GB" sz="1100" b="1" i="1" dirty="0" smtClean="0">
                <a:latin typeface="Candara" pitchFamily="34" charset="0"/>
              </a:rPr>
              <a:t>You may want to Google these to read a summary of what they are about. We guarantee you’ll be interested in a few of them. (e.g. ‘Queen Bees’ was the inspiration behind the film ‘Mean Girls’)</a:t>
            </a:r>
            <a:endParaRPr lang="en-GB" sz="1100" b="1" i="1" dirty="0">
              <a:latin typeface="Candar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68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9114</TotalTime>
  <Words>522</Words>
  <Application>Microsoft Office PowerPoint</Application>
  <PresentationFormat>Widescreen</PresentationFormat>
  <Paragraphs>68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Arial Black</vt:lpstr>
      <vt:lpstr>Calibri</vt:lpstr>
      <vt:lpstr>Calibri Light</vt:lpstr>
      <vt:lpstr>Candara</vt:lpstr>
      <vt:lpstr>Century Gothic</vt:lpstr>
      <vt:lpstr>Segoe Print</vt:lpstr>
      <vt:lpstr>Wingdings</vt:lpstr>
      <vt:lpstr>Office Theme</vt:lpstr>
      <vt:lpstr>PowerPoint Presentation</vt:lpstr>
      <vt:lpstr>PowerPoint Presentation</vt:lpstr>
      <vt:lpstr>Watch</vt:lpstr>
      <vt:lpstr>Task 2:</vt:lpstr>
      <vt:lpstr>FUNCTIONALISM</vt:lpstr>
      <vt:lpstr>MARXISM </vt:lpstr>
      <vt:lpstr>Task 3: </vt:lpstr>
      <vt:lpstr>PAUL WILLIS – LEARNING TO LABOUR</vt:lpstr>
      <vt:lpstr>PowerPoint Presentation</vt:lpstr>
    </vt:vector>
  </TitlesOfParts>
  <Company>Upton High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ODonnellS</dc:creator>
  <cp:lastModifiedBy>ODonnellS</cp:lastModifiedBy>
  <cp:revision>58</cp:revision>
  <dcterms:created xsi:type="dcterms:W3CDTF">2016-06-16T12:20:08Z</dcterms:created>
  <dcterms:modified xsi:type="dcterms:W3CDTF">2019-07-08T15:00:30Z</dcterms:modified>
</cp:coreProperties>
</file>