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Lst>
  <p:notesMasterIdLst>
    <p:notesMasterId r:id="rId43"/>
  </p:notesMasterIdLst>
  <p:sldIdLst>
    <p:sldId id="256" r:id="rId3"/>
    <p:sldId id="281" r:id="rId4"/>
    <p:sldId id="314" r:id="rId5"/>
    <p:sldId id="431" r:id="rId6"/>
    <p:sldId id="429" r:id="rId7"/>
    <p:sldId id="428" r:id="rId8"/>
    <p:sldId id="433" r:id="rId9"/>
    <p:sldId id="436" r:id="rId10"/>
    <p:sldId id="437" r:id="rId11"/>
    <p:sldId id="438" r:id="rId12"/>
    <p:sldId id="439" r:id="rId13"/>
    <p:sldId id="330" r:id="rId14"/>
    <p:sldId id="474" r:id="rId15"/>
    <p:sldId id="472" r:id="rId16"/>
    <p:sldId id="473" r:id="rId17"/>
    <p:sldId id="476" r:id="rId18"/>
    <p:sldId id="425" r:id="rId19"/>
    <p:sldId id="479" r:id="rId20"/>
    <p:sldId id="478" r:id="rId21"/>
    <p:sldId id="480" r:id="rId22"/>
    <p:sldId id="482" r:id="rId23"/>
    <p:sldId id="492" r:id="rId24"/>
    <p:sldId id="459" r:id="rId25"/>
    <p:sldId id="460" r:id="rId26"/>
    <p:sldId id="461" r:id="rId27"/>
    <p:sldId id="462" r:id="rId28"/>
    <p:sldId id="463" r:id="rId29"/>
    <p:sldId id="464" r:id="rId30"/>
    <p:sldId id="465" r:id="rId31"/>
    <p:sldId id="466" r:id="rId32"/>
    <p:sldId id="493" r:id="rId33"/>
    <p:sldId id="499" r:id="rId34"/>
    <p:sldId id="500" r:id="rId35"/>
    <p:sldId id="501" r:id="rId36"/>
    <p:sldId id="502" r:id="rId37"/>
    <p:sldId id="494" r:id="rId38"/>
    <p:sldId id="503" r:id="rId39"/>
    <p:sldId id="504" r:id="rId40"/>
    <p:sldId id="505" r:id="rId41"/>
    <p:sldId id="506"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cmAuthor>
  <p:cmAuthor id="2" name="Microsoft Office User" initials="Office [2]" lastIdx="1" clrIdx="1">
    <p:extLst/>
  </p:cmAuthor>
  <p:cmAuthor id="3" name="Microsoft Office User" initials="Office [3]" lastIdx="1" clrIdx="2">
    <p:extLst/>
  </p:cmAuthor>
  <p:cmAuthor id="4" name="Microsoft Office User" initials="Office [4]" lastIdx="1" clrIdx="3">
    <p:extLst/>
  </p:cmAuthor>
  <p:cmAuthor id="5" name="Microsoft Office User" initials="Office [5]" lastIdx="1" clrIdx="4">
    <p:extLst/>
  </p:cmAuthor>
  <p:cmAuthor id="6" name="Microsoft Office User" initials="Office [6]" lastIdx="1" clrIdx="5">
    <p:extLst/>
  </p:cmAuthor>
  <p:cmAuthor id="7" name="Microsoft Office User" initials="Office [7]" lastIdx="1" clrIdx="6">
    <p:extLst/>
  </p:cmAuthor>
  <p:cmAuthor id="8" name="Microsoft Office User" initials="Office [8]" lastIdx="1" clrIdx="7">
    <p:extLst/>
  </p:cmAuthor>
  <p:cmAuthor id="9" name="Microsoft Office User" initials="Office [9]" lastIdx="1" clrIdx="8">
    <p:extLst/>
  </p:cmAuthor>
  <p:cmAuthor id="10" name="Microsoft Office User" initials="Office [10]" lastIdx="1" clrIdx="9">
    <p:extLst/>
  </p:cmAuthor>
  <p:cmAuthor id="11" name="Microsoft Office User" initials="Office [11]" lastIdx="1" clrIdx="10">
    <p:extLst/>
  </p:cmAuthor>
  <p:cmAuthor id="12" name="Microsoft Office User" initials="Office [12]" lastIdx="1" clrIdx="11">
    <p:extLst/>
  </p:cmAuthor>
  <p:cmAuthor id="13" name="Microsoft Office User" initials="Office [13]" lastIdx="1" clrIdx="12">
    <p:extLst/>
  </p:cmAuthor>
  <p:cmAuthor id="14" name="Microsoft Office User" initials="Office [14]" lastIdx="1" clrIdx="13">
    <p:extLst/>
  </p:cmAuthor>
  <p:cmAuthor id="15" name="Microsoft Office User" initials="Office [15]" lastIdx="1" clrIdx="14">
    <p:extLst/>
  </p:cmAuthor>
  <p:cmAuthor id="16" name="Microsoft Office User" initials="Office [16]" lastIdx="1" clrIdx="15">
    <p:extLst/>
  </p:cmAuthor>
  <p:cmAuthor id="17" name="Microsoft Office User" initials="Office [17]" lastIdx="1" clrIdx="16">
    <p:extLst/>
  </p:cmAuthor>
  <p:cmAuthor id="18" name="Microsoft Office User" initials="Office [18]" lastIdx="1" clrIdx="17">
    <p:extLst/>
  </p:cmAuthor>
  <p:cmAuthor id="19" name="Microsoft Office User" initials="Office [19]" lastIdx="1" clrIdx="18">
    <p:extLst/>
  </p:cmAuthor>
  <p:cmAuthor id="20" name="Microsoft Office User" initials="Office [20]" lastIdx="1" clrIdx="19">
    <p:extLst/>
  </p:cmAuthor>
  <p:cmAuthor id="21" name="Microsoft Office User" initials="Office [21]" lastIdx="1" clrIdx="20">
    <p:extLst/>
  </p:cmAuthor>
  <p:cmAuthor id="22" name="Microsoft Office User" initials="Office [22]" lastIdx="1" clrIdx="21">
    <p:extLst/>
  </p:cmAuthor>
  <p:cmAuthor id="23" name="Microsoft Office User" initials="Office [23]" lastIdx="1" clrIdx="22">
    <p:extLst/>
  </p:cmAuthor>
  <p:cmAuthor id="24" name="Microsoft Office User" initials="Office [24]" lastIdx="1" clrIdx="23">
    <p:extLst/>
  </p:cmAuthor>
  <p:cmAuthor id="25" name="Microsoft Office User" initials="Office [25]" lastIdx="1" clrIdx="24">
    <p:extLst/>
  </p:cmAuthor>
  <p:cmAuthor id="26" name="Microsoft Office User" initials="Office [26]" lastIdx="1" clrIdx="25">
    <p:extLst/>
  </p:cmAuthor>
  <p:cmAuthor id="27" name="Microsoft Office User" initials="Office [27]" lastIdx="1" clrIdx="26">
    <p:extLst/>
  </p:cmAuthor>
  <p:cmAuthor id="28" name="Microsoft Office User" initials="Office [28]" lastIdx="1" clrIdx="27">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5285" autoAdjust="0"/>
    <p:restoredTop sz="94136" autoAdjust="0"/>
  </p:normalViewPr>
  <p:slideViewPr>
    <p:cSldViewPr>
      <p:cViewPr varScale="1">
        <p:scale>
          <a:sx n="105" d="100"/>
          <a:sy n="105" d="100"/>
        </p:scale>
        <p:origin x="488" y="19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diagrams/colors1.xml><?xml version="1.0" encoding="utf-8"?>
<dgm:colorsDef xmlns:dgm="http://schemas.openxmlformats.org/drawingml/2006/diagram" xmlns:a="http://schemas.openxmlformats.org/drawingml/2006/main" uniqueId="urn:microsoft.com/office/officeart/2005/8/colors/accent6_3">
  <dgm:title val=""/>
  <dgm:desc val=""/>
  <dgm:catLst>
    <dgm:cat type="accent6" pri="11300"/>
  </dgm:catLst>
  <dgm:styleLbl name="node0">
    <dgm:fillClrLst meth="repeat">
      <a:schemeClr val="accent6">
        <a:shade val="80000"/>
      </a:schemeClr>
    </dgm:fillClrLst>
    <dgm:linClrLst meth="repeat">
      <a:schemeClr val="lt1"/>
    </dgm:linClrLst>
    <dgm:effectClrLst/>
    <dgm:txLinClrLst/>
    <dgm:txFillClrLst/>
    <dgm:txEffectClrLst/>
  </dgm:styleLbl>
  <dgm:styleLbl name="node1">
    <dgm:fillClrLst>
      <a:schemeClr val="accent6">
        <a:shade val="80000"/>
      </a:schemeClr>
      <a:schemeClr val="accent6">
        <a:tint val="70000"/>
      </a:schemeClr>
    </dgm:fillClrLst>
    <dgm:linClrLst meth="repeat">
      <a:schemeClr val="lt1"/>
    </dgm:linClrLst>
    <dgm:effectClrLst/>
    <dgm:txLinClrLst/>
    <dgm:txFillClrLst/>
    <dgm:txEffectClrLst/>
  </dgm:styleLbl>
  <dgm:styleLbl name="alignNode1">
    <dgm:fillClrLst>
      <a:schemeClr val="accent6">
        <a:shade val="80000"/>
      </a:schemeClr>
      <a:schemeClr val="accent6">
        <a:tint val="70000"/>
      </a:schemeClr>
    </dgm:fillClrLst>
    <dgm:linClrLst>
      <a:schemeClr val="accent6">
        <a:shade val="80000"/>
      </a:schemeClr>
      <a:schemeClr val="accent6">
        <a:tint val="70000"/>
      </a:schemeClr>
    </dgm:linClrLst>
    <dgm:effectClrLst/>
    <dgm:txLinClrLst/>
    <dgm:txFillClrLst/>
    <dgm:txEffectClrLst/>
  </dgm:styleLbl>
  <dgm:styleLbl name="lnNode1">
    <dgm:fillClrLst>
      <a:schemeClr val="accent6">
        <a:shade val="80000"/>
      </a:schemeClr>
      <a:schemeClr val="accent6">
        <a:tint val="7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tint val="70000"/>
        <a:alpha val="50000"/>
      </a:schemeClr>
    </dgm:fillClrLst>
    <dgm:linClrLst meth="repeat">
      <a:schemeClr val="lt1"/>
    </dgm:linClrLst>
    <dgm:effectClrLst/>
    <dgm:txLinClrLst/>
    <dgm:txFillClrLst/>
    <dgm:txEffectClrLst/>
  </dgm:styleLbl>
  <dgm:styleLbl name="node2">
    <dgm:fillClrLst>
      <a:schemeClr val="accent6">
        <a:tint val="99000"/>
      </a:schemeClr>
    </dgm:fillClrLst>
    <dgm:linClrLst meth="repeat">
      <a:schemeClr val="lt1"/>
    </dgm:linClrLst>
    <dgm:effectClrLst/>
    <dgm:txLinClrLst/>
    <dgm:txFillClrLst/>
    <dgm:txEffectClrLst/>
  </dgm:styleLbl>
  <dgm:styleLbl name="node3">
    <dgm:fillClrLst>
      <a:schemeClr val="accent6">
        <a:tint val="80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dgm:txEffectClrLst/>
  </dgm:styleLbl>
  <dgm:styleLbl name="f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b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sibTrans1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9000"/>
      </a:schemeClr>
    </dgm:fillClrLst>
    <dgm:linClrLst meth="repeat">
      <a:schemeClr val="lt1"/>
    </dgm:linClrLst>
    <dgm:effectClrLst/>
    <dgm:txLinClrLst/>
    <dgm:txFillClrLst/>
    <dgm:txEffectClrLst/>
  </dgm:styleLbl>
  <dgm:styleLbl name="asst3">
    <dgm:fillClrLst>
      <a:schemeClr val="accent6">
        <a:tint val="80000"/>
      </a:schemeClr>
    </dgm:fillClrLst>
    <dgm:linClrLst meth="repeat">
      <a:schemeClr val="lt1"/>
    </dgm:linClrLst>
    <dgm:effectClrLst/>
    <dgm:txLinClrLst/>
    <dgm:txFillClrLst/>
    <dgm:txEffectClrLst/>
  </dgm:styleLbl>
  <dgm:styleLbl name="asst4">
    <dgm:fillClrLst>
      <a:schemeClr val="accent6">
        <a:tint val="7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lt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9000"/>
      </a:schemeClr>
    </dgm:fillClrLst>
    <dgm:linClrLst meth="repeat">
      <a:schemeClr val="accent6">
        <a:tint val="99000"/>
      </a:schemeClr>
    </dgm:linClrLst>
    <dgm:effectClrLst/>
    <dgm:txLinClrLst/>
    <dgm:txFillClrLst meth="repeat">
      <a:schemeClr val="tx1"/>
    </dgm:txFillClrLst>
    <dgm:txEffectClrLst/>
  </dgm:styleLbl>
  <dgm:styleLbl name="parChTrans1D3">
    <dgm:fillClrLst meth="repeat">
      <a:schemeClr val="accent6">
        <a:tint val="80000"/>
      </a:schemeClr>
    </dgm:fillClrLst>
    <dgm:linClrLst meth="repeat">
      <a:schemeClr val="accent6">
        <a:tint val="80000"/>
      </a:schemeClr>
    </dgm:linClrLst>
    <dgm:effectClrLst/>
    <dgm:txLinClrLst/>
    <dgm:txFillClrLst meth="repeat">
      <a:schemeClr val="tx1"/>
    </dgm:txFillClrLst>
    <dgm:txEffectClrLst/>
  </dgm:styleLbl>
  <dgm:styleLbl name="parChTrans1D4">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A1B41B-DAF6-45C2-9C90-1F5439B1C899}" type="doc">
      <dgm:prSet loTypeId="urn:microsoft.com/office/officeart/2005/8/layout/gear1" loCatId="cycle" qsTypeId="urn:microsoft.com/office/officeart/2005/8/quickstyle/simple1" qsCatId="simple" csTypeId="urn:microsoft.com/office/officeart/2005/8/colors/accent6_3" csCatId="accent6" phldr="1"/>
      <dgm:spPr/>
    </dgm:pt>
    <dgm:pt modelId="{02749B8A-4246-4A45-AA2E-009AF7C14BA9}">
      <dgm:prSet phldrT="[Text]"/>
      <dgm:spPr/>
      <dgm:t>
        <a:bodyPr/>
        <a:lstStyle/>
        <a:p>
          <a:r>
            <a:rPr lang="en-GB" dirty="0"/>
            <a:t>Driven</a:t>
          </a:r>
        </a:p>
      </dgm:t>
    </dgm:pt>
    <dgm:pt modelId="{115B1F68-6D70-4216-A6A2-A38EB3D0125B}" type="parTrans" cxnId="{BA539CE6-543C-4A8E-8207-75A88308F2CA}">
      <dgm:prSet/>
      <dgm:spPr/>
      <dgm:t>
        <a:bodyPr/>
        <a:lstStyle/>
        <a:p>
          <a:endParaRPr lang="en-GB"/>
        </a:p>
      </dgm:t>
    </dgm:pt>
    <dgm:pt modelId="{0AC116B8-4074-4FFE-9F9F-CE12A31E049D}" type="sibTrans" cxnId="{BA539CE6-543C-4A8E-8207-75A88308F2CA}">
      <dgm:prSet/>
      <dgm:spPr/>
      <dgm:t>
        <a:bodyPr/>
        <a:lstStyle/>
        <a:p>
          <a:endParaRPr lang="en-GB"/>
        </a:p>
      </dgm:t>
    </dgm:pt>
    <dgm:pt modelId="{43897D8D-C4C6-4EE2-A107-16912594F364}">
      <dgm:prSet phldrT="[Text]"/>
      <dgm:spPr/>
      <dgm:t>
        <a:bodyPr/>
        <a:lstStyle/>
        <a:p>
          <a:r>
            <a:rPr lang="en-GB" dirty="0"/>
            <a:t>Drive</a:t>
          </a:r>
        </a:p>
      </dgm:t>
    </dgm:pt>
    <dgm:pt modelId="{C39B7912-5493-4BE0-B782-4D2D0571D6CA}" type="parTrans" cxnId="{C992F354-DD43-4554-ADF6-EE0A62460535}">
      <dgm:prSet/>
      <dgm:spPr/>
      <dgm:t>
        <a:bodyPr/>
        <a:lstStyle/>
        <a:p>
          <a:endParaRPr lang="en-GB"/>
        </a:p>
      </dgm:t>
    </dgm:pt>
    <dgm:pt modelId="{8A852A7D-B016-4E6E-9B3B-59E82EC9F6FF}" type="sibTrans" cxnId="{C992F354-DD43-4554-ADF6-EE0A62460535}">
      <dgm:prSet/>
      <dgm:spPr/>
      <dgm:t>
        <a:bodyPr/>
        <a:lstStyle/>
        <a:p>
          <a:endParaRPr lang="en-GB"/>
        </a:p>
      </dgm:t>
    </dgm:pt>
    <dgm:pt modelId="{017D130D-BA0E-449A-997A-66987C3DA8CC}" type="pres">
      <dgm:prSet presAssocID="{B5A1B41B-DAF6-45C2-9C90-1F5439B1C899}" presName="composite" presStyleCnt="0">
        <dgm:presLayoutVars>
          <dgm:chMax val="3"/>
          <dgm:animLvl val="lvl"/>
          <dgm:resizeHandles val="exact"/>
        </dgm:presLayoutVars>
      </dgm:prSet>
      <dgm:spPr/>
    </dgm:pt>
    <dgm:pt modelId="{E575255D-5979-4A8C-8EE1-7C93E70B07A3}" type="pres">
      <dgm:prSet presAssocID="{02749B8A-4246-4A45-AA2E-009AF7C14BA9}" presName="gear1" presStyleLbl="node1" presStyleIdx="0" presStyleCnt="2">
        <dgm:presLayoutVars>
          <dgm:chMax val="1"/>
          <dgm:bulletEnabled val="1"/>
        </dgm:presLayoutVars>
      </dgm:prSet>
      <dgm:spPr/>
    </dgm:pt>
    <dgm:pt modelId="{0E270ADA-0E54-4586-8E12-BF60E4D1AEC0}" type="pres">
      <dgm:prSet presAssocID="{02749B8A-4246-4A45-AA2E-009AF7C14BA9}" presName="gear1srcNode" presStyleLbl="node1" presStyleIdx="0" presStyleCnt="2"/>
      <dgm:spPr/>
    </dgm:pt>
    <dgm:pt modelId="{11A9D2C3-1971-4A77-ACAF-C09D39DD86FB}" type="pres">
      <dgm:prSet presAssocID="{02749B8A-4246-4A45-AA2E-009AF7C14BA9}" presName="gear1dstNode" presStyleLbl="node1" presStyleIdx="0" presStyleCnt="2"/>
      <dgm:spPr/>
    </dgm:pt>
    <dgm:pt modelId="{3E0000E9-2F5F-4B45-9629-A5792FD1651F}" type="pres">
      <dgm:prSet presAssocID="{43897D8D-C4C6-4EE2-A107-16912594F364}" presName="gear2" presStyleLbl="node1" presStyleIdx="1" presStyleCnt="2">
        <dgm:presLayoutVars>
          <dgm:chMax val="1"/>
          <dgm:bulletEnabled val="1"/>
        </dgm:presLayoutVars>
      </dgm:prSet>
      <dgm:spPr/>
    </dgm:pt>
    <dgm:pt modelId="{F9C3E9BB-736A-437E-9ACE-27771AEF3A2C}" type="pres">
      <dgm:prSet presAssocID="{43897D8D-C4C6-4EE2-A107-16912594F364}" presName="gear2srcNode" presStyleLbl="node1" presStyleIdx="1" presStyleCnt="2"/>
      <dgm:spPr/>
    </dgm:pt>
    <dgm:pt modelId="{6DC16FCB-C64B-44BB-9578-929D16C17CD5}" type="pres">
      <dgm:prSet presAssocID="{43897D8D-C4C6-4EE2-A107-16912594F364}" presName="gear2dstNode" presStyleLbl="node1" presStyleIdx="1" presStyleCnt="2"/>
      <dgm:spPr/>
    </dgm:pt>
    <dgm:pt modelId="{170FC427-B897-4570-8A36-5E165F2A7AC9}" type="pres">
      <dgm:prSet presAssocID="{0AC116B8-4074-4FFE-9F9F-CE12A31E049D}" presName="connector1" presStyleLbl="sibTrans2D1" presStyleIdx="0" presStyleCnt="2"/>
      <dgm:spPr/>
    </dgm:pt>
    <dgm:pt modelId="{E1C12955-94E6-42D0-B0B5-FEEC6B640DF4}" type="pres">
      <dgm:prSet presAssocID="{8A852A7D-B016-4E6E-9B3B-59E82EC9F6FF}" presName="connector2" presStyleLbl="sibTrans2D1" presStyleIdx="1" presStyleCnt="2"/>
      <dgm:spPr/>
    </dgm:pt>
  </dgm:ptLst>
  <dgm:cxnLst>
    <dgm:cxn modelId="{6B85D14B-3678-4AD5-A44A-BA2345A1F7E9}" type="presOf" srcId="{B5A1B41B-DAF6-45C2-9C90-1F5439B1C899}" destId="{017D130D-BA0E-449A-997A-66987C3DA8CC}" srcOrd="0" destOrd="0" presId="urn:microsoft.com/office/officeart/2005/8/layout/gear1"/>
    <dgm:cxn modelId="{C992F354-DD43-4554-ADF6-EE0A62460535}" srcId="{B5A1B41B-DAF6-45C2-9C90-1F5439B1C899}" destId="{43897D8D-C4C6-4EE2-A107-16912594F364}" srcOrd="1" destOrd="0" parTransId="{C39B7912-5493-4BE0-B782-4D2D0571D6CA}" sibTransId="{8A852A7D-B016-4E6E-9B3B-59E82EC9F6FF}"/>
    <dgm:cxn modelId="{A30B1366-C260-4830-9152-1A378FCF35F6}" type="presOf" srcId="{02749B8A-4246-4A45-AA2E-009AF7C14BA9}" destId="{E575255D-5979-4A8C-8EE1-7C93E70B07A3}" srcOrd="0" destOrd="0" presId="urn:microsoft.com/office/officeart/2005/8/layout/gear1"/>
    <dgm:cxn modelId="{E45E8C8A-33B5-4894-9D4D-CE9FC8DE182B}" type="presOf" srcId="{8A852A7D-B016-4E6E-9B3B-59E82EC9F6FF}" destId="{E1C12955-94E6-42D0-B0B5-FEEC6B640DF4}" srcOrd="0" destOrd="0" presId="urn:microsoft.com/office/officeart/2005/8/layout/gear1"/>
    <dgm:cxn modelId="{EEDCED8A-1FBB-48AD-8695-6A85DA4B7A6A}" type="presOf" srcId="{43897D8D-C4C6-4EE2-A107-16912594F364}" destId="{F9C3E9BB-736A-437E-9ACE-27771AEF3A2C}" srcOrd="1" destOrd="0" presId="urn:microsoft.com/office/officeart/2005/8/layout/gear1"/>
    <dgm:cxn modelId="{C936959F-9705-4AF2-A391-19AEE4437885}" type="presOf" srcId="{43897D8D-C4C6-4EE2-A107-16912594F364}" destId="{3E0000E9-2F5F-4B45-9629-A5792FD1651F}" srcOrd="0" destOrd="0" presId="urn:microsoft.com/office/officeart/2005/8/layout/gear1"/>
    <dgm:cxn modelId="{53CF6FB2-05D0-4CD7-A36F-DB84041008D4}" type="presOf" srcId="{0AC116B8-4074-4FFE-9F9F-CE12A31E049D}" destId="{170FC427-B897-4570-8A36-5E165F2A7AC9}" srcOrd="0" destOrd="0" presId="urn:microsoft.com/office/officeart/2005/8/layout/gear1"/>
    <dgm:cxn modelId="{BFBF30B7-D84F-4682-90B3-25D76BDBD337}" type="presOf" srcId="{02749B8A-4246-4A45-AA2E-009AF7C14BA9}" destId="{0E270ADA-0E54-4586-8E12-BF60E4D1AEC0}" srcOrd="1" destOrd="0" presId="urn:microsoft.com/office/officeart/2005/8/layout/gear1"/>
    <dgm:cxn modelId="{2BDE6CDD-FD8F-4FD4-B0E7-A82CCBF78277}" type="presOf" srcId="{02749B8A-4246-4A45-AA2E-009AF7C14BA9}" destId="{11A9D2C3-1971-4A77-ACAF-C09D39DD86FB}" srcOrd="2" destOrd="0" presId="urn:microsoft.com/office/officeart/2005/8/layout/gear1"/>
    <dgm:cxn modelId="{47F78DE6-D83C-4ACD-9589-3A7F57D0166D}" type="presOf" srcId="{43897D8D-C4C6-4EE2-A107-16912594F364}" destId="{6DC16FCB-C64B-44BB-9578-929D16C17CD5}" srcOrd="2" destOrd="0" presId="urn:microsoft.com/office/officeart/2005/8/layout/gear1"/>
    <dgm:cxn modelId="{BA539CE6-543C-4A8E-8207-75A88308F2CA}" srcId="{B5A1B41B-DAF6-45C2-9C90-1F5439B1C899}" destId="{02749B8A-4246-4A45-AA2E-009AF7C14BA9}" srcOrd="0" destOrd="0" parTransId="{115B1F68-6D70-4216-A6A2-A38EB3D0125B}" sibTransId="{0AC116B8-4074-4FFE-9F9F-CE12A31E049D}"/>
    <dgm:cxn modelId="{2916EFF5-8147-4FA8-9EB5-BA071C448DE7}" type="presParOf" srcId="{017D130D-BA0E-449A-997A-66987C3DA8CC}" destId="{E575255D-5979-4A8C-8EE1-7C93E70B07A3}" srcOrd="0" destOrd="0" presId="urn:microsoft.com/office/officeart/2005/8/layout/gear1"/>
    <dgm:cxn modelId="{804C1A62-FACE-4D4F-96BC-58EF2AB7E89B}" type="presParOf" srcId="{017D130D-BA0E-449A-997A-66987C3DA8CC}" destId="{0E270ADA-0E54-4586-8E12-BF60E4D1AEC0}" srcOrd="1" destOrd="0" presId="urn:microsoft.com/office/officeart/2005/8/layout/gear1"/>
    <dgm:cxn modelId="{7AD05993-C7BE-4B82-9790-CFE9504FCE8C}" type="presParOf" srcId="{017D130D-BA0E-449A-997A-66987C3DA8CC}" destId="{11A9D2C3-1971-4A77-ACAF-C09D39DD86FB}" srcOrd="2" destOrd="0" presId="urn:microsoft.com/office/officeart/2005/8/layout/gear1"/>
    <dgm:cxn modelId="{96B3B7FF-7FE3-43CD-B181-EB006FF5A69C}" type="presParOf" srcId="{017D130D-BA0E-449A-997A-66987C3DA8CC}" destId="{3E0000E9-2F5F-4B45-9629-A5792FD1651F}" srcOrd="3" destOrd="0" presId="urn:microsoft.com/office/officeart/2005/8/layout/gear1"/>
    <dgm:cxn modelId="{0EF22AC6-C2EB-4C0B-BAE8-2A8456AAC34F}" type="presParOf" srcId="{017D130D-BA0E-449A-997A-66987C3DA8CC}" destId="{F9C3E9BB-736A-437E-9ACE-27771AEF3A2C}" srcOrd="4" destOrd="0" presId="urn:microsoft.com/office/officeart/2005/8/layout/gear1"/>
    <dgm:cxn modelId="{A93DCF41-CDA9-44FD-BE3E-A72307C76042}" type="presParOf" srcId="{017D130D-BA0E-449A-997A-66987C3DA8CC}" destId="{6DC16FCB-C64B-44BB-9578-929D16C17CD5}" srcOrd="5" destOrd="0" presId="urn:microsoft.com/office/officeart/2005/8/layout/gear1"/>
    <dgm:cxn modelId="{29B33F7F-334A-4818-9EE8-06A22A4E6EC9}" type="presParOf" srcId="{017D130D-BA0E-449A-997A-66987C3DA8CC}" destId="{170FC427-B897-4570-8A36-5E165F2A7AC9}" srcOrd="6" destOrd="0" presId="urn:microsoft.com/office/officeart/2005/8/layout/gear1"/>
    <dgm:cxn modelId="{126F378B-6831-4347-83E0-31C56629E4FE}" type="presParOf" srcId="{017D130D-BA0E-449A-997A-66987C3DA8CC}" destId="{E1C12955-94E6-42D0-B0B5-FEEC6B640DF4}" srcOrd="7"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75255D-5979-4A8C-8EE1-7C93E70B07A3}">
      <dsp:nvSpPr>
        <dsp:cNvPr id="0" name=""/>
        <dsp:cNvSpPr/>
      </dsp:nvSpPr>
      <dsp:spPr>
        <a:xfrm>
          <a:off x="2844800" y="1422399"/>
          <a:ext cx="2235200" cy="2235200"/>
        </a:xfrm>
        <a:prstGeom prst="gear9">
          <a:avLst/>
        </a:prstGeom>
        <a:solidFill>
          <a:schemeClr val="accent6">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r>
            <a:rPr lang="en-GB" sz="2700" kern="1200" dirty="0"/>
            <a:t>Driven</a:t>
          </a:r>
        </a:p>
      </dsp:txBody>
      <dsp:txXfrm>
        <a:off x="3294175" y="1945984"/>
        <a:ext cx="1336450" cy="1148939"/>
      </dsp:txXfrm>
    </dsp:sp>
    <dsp:sp modelId="{3E0000E9-2F5F-4B45-9629-A5792FD1651F}">
      <dsp:nvSpPr>
        <dsp:cNvPr id="0" name=""/>
        <dsp:cNvSpPr/>
      </dsp:nvSpPr>
      <dsp:spPr>
        <a:xfrm>
          <a:off x="1544320" y="894079"/>
          <a:ext cx="1625600" cy="1625600"/>
        </a:xfrm>
        <a:prstGeom prst="gear6">
          <a:avLst/>
        </a:prstGeom>
        <a:solidFill>
          <a:schemeClr val="accent6">
            <a:shade val="80000"/>
            <a:hueOff val="-381692"/>
            <a:satOff val="17009"/>
            <a:lumOff val="2377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r>
            <a:rPr lang="en-GB" sz="2700" kern="1200" dirty="0"/>
            <a:t>Drive</a:t>
          </a:r>
        </a:p>
      </dsp:txBody>
      <dsp:txXfrm>
        <a:off x="1953570" y="1305802"/>
        <a:ext cx="807100" cy="802154"/>
      </dsp:txXfrm>
    </dsp:sp>
    <dsp:sp modelId="{170FC427-B897-4570-8A36-5E165F2A7AC9}">
      <dsp:nvSpPr>
        <dsp:cNvPr id="0" name=""/>
        <dsp:cNvSpPr/>
      </dsp:nvSpPr>
      <dsp:spPr>
        <a:xfrm>
          <a:off x="2944297" y="1043710"/>
          <a:ext cx="2749296" cy="2749296"/>
        </a:xfrm>
        <a:prstGeom prst="circularArrow">
          <a:avLst>
            <a:gd name="adj1" fmla="val 4878"/>
            <a:gd name="adj2" fmla="val 312630"/>
            <a:gd name="adj3" fmla="val 3133259"/>
            <a:gd name="adj4" fmla="val 15234156"/>
            <a:gd name="adj5" fmla="val 5691"/>
          </a:avLst>
        </a:prstGeom>
        <a:solidFill>
          <a:schemeClr val="accent6">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1C12955-94E6-42D0-B0B5-FEEC6B640DF4}">
      <dsp:nvSpPr>
        <dsp:cNvPr id="0" name=""/>
        <dsp:cNvSpPr/>
      </dsp:nvSpPr>
      <dsp:spPr>
        <a:xfrm>
          <a:off x="1256429" y="534955"/>
          <a:ext cx="2078736" cy="2078736"/>
        </a:xfrm>
        <a:prstGeom prst="leftCircularArrow">
          <a:avLst>
            <a:gd name="adj1" fmla="val 6452"/>
            <a:gd name="adj2" fmla="val 429999"/>
            <a:gd name="adj3" fmla="val 10489124"/>
            <a:gd name="adj4" fmla="val 14837806"/>
            <a:gd name="adj5" fmla="val 7527"/>
          </a:avLst>
        </a:prstGeom>
        <a:solidFill>
          <a:schemeClr val="accent6">
            <a:shade val="90000"/>
            <a:hueOff val="-381735"/>
            <a:satOff val="7617"/>
            <a:lumOff val="20678"/>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t>8/28/18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4</a:t>
            </a:fld>
            <a:endParaRPr lang="en-US" dirty="0"/>
          </a:p>
        </p:txBody>
      </p:sp>
    </p:spTree>
    <p:extLst>
      <p:ext uri="{BB962C8B-B14F-4D97-AF65-F5344CB8AC3E}">
        <p14:creationId xmlns:p14="http://schemas.microsoft.com/office/powerpoint/2010/main" val="3102228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5</a:t>
            </a:fld>
            <a:endParaRPr lang="en-US" dirty="0"/>
          </a:p>
        </p:txBody>
      </p:sp>
    </p:spTree>
    <p:extLst>
      <p:ext uri="{BB962C8B-B14F-4D97-AF65-F5344CB8AC3E}">
        <p14:creationId xmlns:p14="http://schemas.microsoft.com/office/powerpoint/2010/main" val="30582753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12</a:t>
            </a:fld>
            <a:endParaRPr lang="en-US" dirty="0"/>
          </a:p>
        </p:txBody>
      </p:sp>
    </p:spTree>
    <p:extLst>
      <p:ext uri="{BB962C8B-B14F-4D97-AF65-F5344CB8AC3E}">
        <p14:creationId xmlns:p14="http://schemas.microsoft.com/office/powerpoint/2010/main" val="36247820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16</a:t>
            </a:fld>
            <a:endParaRPr lang="en-US" dirty="0"/>
          </a:p>
        </p:txBody>
      </p:sp>
    </p:spTree>
    <p:extLst>
      <p:ext uri="{BB962C8B-B14F-4D97-AF65-F5344CB8AC3E}">
        <p14:creationId xmlns:p14="http://schemas.microsoft.com/office/powerpoint/2010/main" val="19035501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17</a:t>
            </a:fld>
            <a:endParaRPr lang="en-US" dirty="0"/>
          </a:p>
        </p:txBody>
      </p:sp>
    </p:spTree>
    <p:extLst>
      <p:ext uri="{BB962C8B-B14F-4D97-AF65-F5344CB8AC3E}">
        <p14:creationId xmlns:p14="http://schemas.microsoft.com/office/powerpoint/2010/main" val="27764048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22</a:t>
            </a:fld>
            <a:endParaRPr lang="en-US" dirty="0"/>
          </a:p>
        </p:txBody>
      </p:sp>
    </p:spTree>
    <p:extLst>
      <p:ext uri="{BB962C8B-B14F-4D97-AF65-F5344CB8AC3E}">
        <p14:creationId xmlns:p14="http://schemas.microsoft.com/office/powerpoint/2010/main" val="38328294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25</a:t>
            </a:fld>
            <a:endParaRPr lang="en-US" dirty="0"/>
          </a:p>
        </p:txBody>
      </p:sp>
    </p:spTree>
    <p:extLst>
      <p:ext uri="{BB962C8B-B14F-4D97-AF65-F5344CB8AC3E}">
        <p14:creationId xmlns:p14="http://schemas.microsoft.com/office/powerpoint/2010/main" val="1364605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31</a:t>
            </a:fld>
            <a:endParaRPr lang="en-US" dirty="0"/>
          </a:p>
        </p:txBody>
      </p:sp>
    </p:spTree>
    <p:extLst>
      <p:ext uri="{BB962C8B-B14F-4D97-AF65-F5344CB8AC3E}">
        <p14:creationId xmlns:p14="http://schemas.microsoft.com/office/powerpoint/2010/main" val="1666457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36</a:t>
            </a:fld>
            <a:endParaRPr lang="en-US" dirty="0"/>
          </a:p>
        </p:txBody>
      </p:sp>
    </p:spTree>
    <p:extLst>
      <p:ext uri="{BB962C8B-B14F-4D97-AF65-F5344CB8AC3E}">
        <p14:creationId xmlns:p14="http://schemas.microsoft.com/office/powerpoint/2010/main" val="41610074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t>28/08/2018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3.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tiff"/><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0.xml.rels><?xml version="1.0" encoding="UTF-8" standalone="yes"?>
<Relationships xmlns="http://schemas.openxmlformats.org/package/2006/relationships"><Relationship Id="rId2" Type="http://schemas.openxmlformats.org/officeDocument/2006/relationships/image" Target="../media/image17.tiff"/><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8.tiff"/><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8.tiff"/><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 xmlns:a14="http://schemas.microsoft.com/office/drawing/2010/main">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3234732"/>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Physics</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 Edexcel Forces and their effects</a:t>
            </a: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7824" y="35655"/>
            <a:ext cx="6156176" cy="1017081"/>
          </a:xfrm>
        </p:spPr>
        <p:txBody>
          <a:bodyPr>
            <a:normAutofit fontScale="90000"/>
          </a:bodyPr>
          <a:lstStyle/>
          <a:p>
            <a:pPr algn="r"/>
            <a:r>
              <a:rPr lang="en-GB" b="1" dirty="0">
                <a:solidFill>
                  <a:schemeClr val="accent6"/>
                </a:solidFill>
              </a:rPr>
              <a:t>												Overview </a:t>
            </a:r>
            <a:br>
              <a:rPr lang="en-GB" b="1" dirty="0">
                <a:solidFill>
                  <a:schemeClr val="accent6"/>
                </a:solidFill>
              </a:rPr>
            </a:br>
            <a:r>
              <a:rPr lang="en-GB" b="1" dirty="0">
                <a:solidFill>
                  <a:schemeClr val="accent6"/>
                </a:solidFill>
              </a:rPr>
              <a:t>		Edexcel Topic 9 </a:t>
            </a:r>
          </a:p>
        </p:txBody>
      </p:sp>
      <p:sp>
        <p:nvSpPr>
          <p:cNvPr id="5" name="TextBox 4">
            <a:extLst>
              <a:ext uri="{FF2B5EF4-FFF2-40B4-BE49-F238E27FC236}">
                <a16:creationId xmlns:a16="http://schemas.microsoft.com/office/drawing/2014/main" id="{33337A62-5225-6D44-A752-1048728B8B19}"/>
              </a:ext>
            </a:extLst>
          </p:cNvPr>
          <p:cNvSpPr txBox="1"/>
          <p:nvPr/>
        </p:nvSpPr>
        <p:spPr>
          <a:xfrm>
            <a:off x="323528" y="764704"/>
            <a:ext cx="4511460" cy="4801314"/>
          </a:xfrm>
          <a:prstGeom prst="rect">
            <a:avLst/>
          </a:prstGeom>
          <a:noFill/>
        </p:spPr>
        <p:txBody>
          <a:bodyPr wrap="square" rtlCol="0">
            <a:spAutoFit/>
          </a:bodyPr>
          <a:lstStyle/>
          <a:p>
            <a:pPr marL="0" lvl="1"/>
            <a:r>
              <a:rPr lang="en-US" sz="2800" b="1" dirty="0"/>
              <a:t>Forces and their effects</a:t>
            </a:r>
          </a:p>
          <a:p>
            <a:pPr marL="0" lvl="1"/>
            <a:endParaRPr lang="en-US" sz="2400" b="1" dirty="0">
              <a:solidFill>
                <a:schemeClr val="tx1">
                  <a:lumMod val="85000"/>
                  <a:lumOff val="15000"/>
                </a:schemeClr>
              </a:solidFill>
            </a:endParaRPr>
          </a:p>
          <a:p>
            <a:pPr marL="0" lvl="1"/>
            <a:r>
              <a:rPr lang="en-US" sz="2400" b="1" dirty="0">
                <a:solidFill>
                  <a:schemeClr val="tx1">
                    <a:lumMod val="85000"/>
                    <a:lumOff val="15000"/>
                  </a:schemeClr>
                </a:solidFill>
              </a:rPr>
              <a:t>Part 1</a:t>
            </a:r>
          </a:p>
          <a:p>
            <a:pPr marL="342900" lvl="1" indent="-342900">
              <a:buFont typeface="Arial" panose="020B0604020202020204" pitchFamily="34" charset="0"/>
              <a:buChar char="•"/>
            </a:pPr>
            <a:r>
              <a:rPr lang="en-US" sz="2400" b="1" dirty="0">
                <a:solidFill>
                  <a:schemeClr val="tx1">
                    <a:lumMod val="85000"/>
                    <a:lumOff val="15000"/>
                  </a:schemeClr>
                </a:solidFill>
              </a:rPr>
              <a:t>Contact and Non-contact Forces</a:t>
            </a:r>
          </a:p>
          <a:p>
            <a:pPr marL="342900" lvl="1" indent="-342900">
              <a:buFont typeface="Arial" panose="020B0604020202020204" pitchFamily="34" charset="0"/>
              <a:buChar char="•"/>
            </a:pPr>
            <a:r>
              <a:rPr lang="en-US" sz="2400" b="1" dirty="0">
                <a:solidFill>
                  <a:schemeClr val="tx1">
                    <a:lumMod val="85000"/>
                    <a:lumOff val="15000"/>
                  </a:schemeClr>
                </a:solidFill>
              </a:rPr>
              <a:t>Gravity</a:t>
            </a:r>
          </a:p>
          <a:p>
            <a:pPr marL="342900" lvl="1" indent="-342900">
              <a:buFont typeface="Arial" panose="020B0604020202020204" pitchFamily="34" charset="0"/>
              <a:buChar char="•"/>
            </a:pPr>
            <a:r>
              <a:rPr lang="en-US" sz="2400" b="1" dirty="0">
                <a:solidFill>
                  <a:schemeClr val="tx1">
                    <a:lumMod val="85000"/>
                    <a:lumOff val="15000"/>
                  </a:schemeClr>
                </a:solidFill>
              </a:rPr>
              <a:t>Resultant Forces</a:t>
            </a:r>
          </a:p>
          <a:p>
            <a:pPr marL="342900" lvl="1" indent="-342900">
              <a:buFont typeface="Arial" panose="020B0604020202020204" pitchFamily="34" charset="0"/>
              <a:buChar char="•"/>
            </a:pPr>
            <a:endParaRPr lang="en-US" sz="2400" b="1" dirty="0">
              <a:solidFill>
                <a:schemeClr val="tx1">
                  <a:lumMod val="85000"/>
                  <a:lumOff val="15000"/>
                </a:schemeClr>
              </a:solidFill>
            </a:endParaRPr>
          </a:p>
          <a:p>
            <a:pPr marL="342900" lvl="1" indent="-342900">
              <a:buFont typeface="Arial" panose="020B0604020202020204" pitchFamily="34" charset="0"/>
              <a:buChar char="•"/>
            </a:pPr>
            <a:endParaRPr lang="en-US" sz="2400" b="1" dirty="0">
              <a:solidFill>
                <a:schemeClr val="tx1">
                  <a:lumMod val="85000"/>
                  <a:lumOff val="15000"/>
                </a:schemeClr>
              </a:solidFill>
            </a:endParaRPr>
          </a:p>
          <a:p>
            <a:pPr marL="0" lvl="1"/>
            <a:r>
              <a:rPr lang="en-US" sz="2400" b="1" dirty="0">
                <a:solidFill>
                  <a:schemeClr val="tx1">
                    <a:lumMod val="85000"/>
                    <a:lumOff val="15000"/>
                  </a:schemeClr>
                </a:solidFill>
              </a:rPr>
              <a:t>Part 2</a:t>
            </a:r>
          </a:p>
          <a:p>
            <a:pPr marL="342900" lvl="1" indent="-342900">
              <a:buFont typeface="Arial" panose="020B0604020202020204" pitchFamily="34" charset="0"/>
              <a:buChar char="•"/>
            </a:pPr>
            <a:r>
              <a:rPr lang="en-US" sz="2400" b="1" dirty="0">
                <a:solidFill>
                  <a:schemeClr val="tx1">
                    <a:lumMod val="85000"/>
                    <a:lumOff val="15000"/>
                  </a:schemeClr>
                </a:solidFill>
              </a:rPr>
              <a:t>Moments (physics only)</a:t>
            </a:r>
          </a:p>
          <a:p>
            <a:pPr marL="342900" lvl="1" indent="-342900">
              <a:buFont typeface="Arial" panose="020B0604020202020204" pitchFamily="34" charset="0"/>
              <a:buChar char="•"/>
            </a:pPr>
            <a:endParaRPr lang="en-US" sz="2400" b="1" dirty="0">
              <a:solidFill>
                <a:schemeClr val="tx1">
                  <a:lumMod val="85000"/>
                  <a:lumOff val="15000"/>
                </a:schemeClr>
              </a:solidFill>
            </a:endParaRPr>
          </a:p>
          <a:p>
            <a:pPr marL="0" lvl="1"/>
            <a:endParaRPr lang="en-US" sz="1400" b="1" dirty="0">
              <a:solidFill>
                <a:schemeClr val="tx1">
                  <a:lumMod val="85000"/>
                  <a:lumOff val="15000"/>
                </a:schemeClr>
              </a:solidFill>
            </a:endParaRPr>
          </a:p>
        </p:txBody>
      </p:sp>
      <p:pic>
        <p:nvPicPr>
          <p:cNvPr id="4" name="Picture 3">
            <a:extLst>
              <a:ext uri="{FF2B5EF4-FFF2-40B4-BE49-F238E27FC236}">
                <a16:creationId xmlns:a16="http://schemas.microsoft.com/office/drawing/2014/main" id="{ECF505C0-B6C6-6040-A979-69F1CB49B4BA}"/>
              </a:ext>
            </a:extLst>
          </p:cNvPr>
          <p:cNvPicPr>
            <a:picLocks noChangeAspect="1"/>
          </p:cNvPicPr>
          <p:nvPr/>
        </p:nvPicPr>
        <p:blipFill>
          <a:blip r:embed="rId2"/>
          <a:stretch>
            <a:fillRect/>
          </a:stretch>
        </p:blipFill>
        <p:spPr>
          <a:xfrm>
            <a:off x="5148064" y="1141718"/>
            <a:ext cx="3400152" cy="5078977"/>
          </a:xfrm>
          <a:prstGeom prst="rect">
            <a:avLst/>
          </a:prstGeom>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149087" y="691900"/>
            <a:ext cx="3730600" cy="5816977"/>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pPr marL="0" lvl="1"/>
            <a:r>
              <a:rPr lang="en-US" sz="2400" b="1" dirty="0">
                <a:solidFill>
                  <a:schemeClr val="tx1">
                    <a:lumMod val="65000"/>
                    <a:lumOff val="35000"/>
                  </a:schemeClr>
                </a:solidFill>
              </a:rPr>
              <a:t>Part 1</a:t>
            </a:r>
          </a:p>
          <a:p>
            <a:pPr marL="342900" lvl="1" indent="-342900">
              <a:buFont typeface="Arial" panose="020B0604020202020204" pitchFamily="34" charset="0"/>
              <a:buChar char="•"/>
            </a:pPr>
            <a:r>
              <a:rPr lang="en-US" sz="2400" b="1" dirty="0">
                <a:solidFill>
                  <a:schemeClr val="tx1">
                    <a:lumMod val="65000"/>
                    <a:lumOff val="35000"/>
                  </a:schemeClr>
                </a:solidFill>
              </a:rPr>
              <a:t>Contact and Non-contact Forces</a:t>
            </a:r>
          </a:p>
          <a:p>
            <a:pPr marL="342900" lvl="1" indent="-342900">
              <a:buFont typeface="Arial" panose="020B0604020202020204" pitchFamily="34" charset="0"/>
              <a:buChar char="•"/>
            </a:pPr>
            <a:r>
              <a:rPr lang="en-US" sz="2400" b="1" dirty="0">
                <a:solidFill>
                  <a:schemeClr val="tx1">
                    <a:lumMod val="65000"/>
                    <a:lumOff val="35000"/>
                  </a:schemeClr>
                </a:solidFill>
              </a:rPr>
              <a:t>Gravity</a:t>
            </a:r>
          </a:p>
          <a:p>
            <a:pPr marL="342900" lvl="1" indent="-342900">
              <a:buFont typeface="Arial" panose="020B0604020202020204" pitchFamily="34" charset="0"/>
              <a:buChar char="•"/>
            </a:pPr>
            <a:r>
              <a:rPr lang="en-US" sz="2400" b="1" dirty="0">
                <a:solidFill>
                  <a:schemeClr val="tx1">
                    <a:lumMod val="65000"/>
                    <a:lumOff val="35000"/>
                  </a:schemeClr>
                </a:solidFill>
              </a:rPr>
              <a:t>Resultant Forces</a:t>
            </a:r>
          </a:p>
          <a:p>
            <a:pPr marL="457200" indent="-457200">
              <a:buFont typeface="Arial" panose="020B0604020202020204" pitchFamily="34" charset="0"/>
              <a:buChar char="•"/>
            </a:pPr>
            <a:endParaRPr lang="en-GB" sz="2000" b="1" dirty="0">
              <a:solidFill>
                <a:schemeClr val="tx1">
                  <a:lumMod val="50000"/>
                  <a:lumOff val="50000"/>
                </a:schemeClr>
              </a:solidFill>
            </a:endParaRPr>
          </a:p>
          <a:p>
            <a:endParaRPr lang="en-GB" sz="3200" b="1" dirty="0">
              <a:solidFill>
                <a:schemeClr val="tx1">
                  <a:lumMod val="50000"/>
                  <a:lumOff val="50000"/>
                </a:scheme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a:clrChange>
              <a:clrFrom>
                <a:srgbClr val="FFFFFF"/>
              </a:clrFrom>
              <a:clrTo>
                <a:srgbClr val="FFFFFF">
                  <a:alpha val="0"/>
                </a:srgbClr>
              </a:clrTo>
            </a:clrChange>
          </a:blip>
          <a:stretch>
            <a:fillRect/>
          </a:stretch>
        </p:blipFill>
        <p:spPr>
          <a:xfrm>
            <a:off x="3059832" y="0"/>
            <a:ext cx="6120680" cy="6525344"/>
          </a:xfrm>
          <a:prstGeom prst="rect">
            <a:avLst/>
          </a:prstGeom>
        </p:spPr>
      </p:pic>
    </p:spTree>
    <p:extLst>
      <p:ext uri="{BB962C8B-B14F-4D97-AF65-F5344CB8AC3E}">
        <p14:creationId xmlns:p14="http://schemas.microsoft.com/office/powerpoint/2010/main" val="63238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60032" y="116632"/>
            <a:ext cx="4283968" cy="461665"/>
          </a:xfrm>
          <a:prstGeom prst="rect">
            <a:avLst/>
          </a:prstGeom>
          <a:noFill/>
        </p:spPr>
        <p:txBody>
          <a:bodyPr wrap="square" rtlCol="0">
            <a:spAutoFit/>
          </a:bodyPr>
          <a:lstStyle/>
          <a:p>
            <a:r>
              <a:rPr lang="en-US" sz="2400" b="1" dirty="0">
                <a:solidFill>
                  <a:srgbClr val="F79646"/>
                </a:solidFill>
              </a:rPr>
              <a:t>Contact </a:t>
            </a:r>
            <a:r>
              <a:rPr lang="en-US" sz="2400" b="1">
                <a:solidFill>
                  <a:srgbClr val="F79646"/>
                </a:solidFill>
              </a:rPr>
              <a:t>and Non-contact Forces</a:t>
            </a:r>
            <a:endParaRPr lang="en-US" sz="2400" b="1" dirty="0">
              <a:solidFill>
                <a:srgbClr val="F79646"/>
              </a:solidFill>
            </a:endParaRPr>
          </a:p>
        </p:txBody>
      </p:sp>
      <p:sp>
        <p:nvSpPr>
          <p:cNvPr id="7" name="TextBox 6"/>
          <p:cNvSpPr txBox="1"/>
          <p:nvPr/>
        </p:nvSpPr>
        <p:spPr>
          <a:xfrm>
            <a:off x="539553" y="1052736"/>
            <a:ext cx="8141227" cy="830997"/>
          </a:xfrm>
          <a:prstGeom prst="rect">
            <a:avLst/>
          </a:prstGeom>
          <a:noFill/>
          <a:ln w="25400">
            <a:solidFill>
              <a:srgbClr val="F79646"/>
            </a:solidFill>
          </a:ln>
        </p:spPr>
        <p:txBody>
          <a:bodyPr wrap="square" rtlCol="0">
            <a:spAutoFit/>
          </a:bodyPr>
          <a:lstStyle/>
          <a:p>
            <a:r>
              <a:rPr lang="en-US" sz="2400" b="1" dirty="0"/>
              <a:t>Forces can be placed into two groups.  There are forces that act on contact and there are forces that act at a distance.</a:t>
            </a:r>
          </a:p>
        </p:txBody>
      </p:sp>
      <p:graphicFrame>
        <p:nvGraphicFramePr>
          <p:cNvPr id="8" name="Table 7"/>
          <p:cNvGraphicFramePr>
            <a:graphicFrameLocks noGrp="1"/>
          </p:cNvGraphicFramePr>
          <p:nvPr>
            <p:extLst>
              <p:ext uri="{D42A27DB-BD31-4B8C-83A1-F6EECF244321}">
                <p14:modId xmlns:p14="http://schemas.microsoft.com/office/powerpoint/2010/main" val="2420028969"/>
              </p:ext>
            </p:extLst>
          </p:nvPr>
        </p:nvGraphicFramePr>
        <p:xfrm>
          <a:off x="539552" y="2132856"/>
          <a:ext cx="8141228" cy="3312370"/>
        </p:xfrm>
        <a:graphic>
          <a:graphicData uri="http://schemas.openxmlformats.org/drawingml/2006/table">
            <a:tbl>
              <a:tblPr firstRow="1" bandRow="1">
                <a:tableStyleId>{93296810-A885-4BE3-A3E7-6D5BEEA58F35}</a:tableStyleId>
              </a:tblPr>
              <a:tblGrid>
                <a:gridCol w="4070614">
                  <a:extLst>
                    <a:ext uri="{9D8B030D-6E8A-4147-A177-3AD203B41FA5}">
                      <a16:colId xmlns:a16="http://schemas.microsoft.com/office/drawing/2014/main" val="20000"/>
                    </a:ext>
                  </a:extLst>
                </a:gridCol>
                <a:gridCol w="4070614">
                  <a:extLst>
                    <a:ext uri="{9D8B030D-6E8A-4147-A177-3AD203B41FA5}">
                      <a16:colId xmlns:a16="http://schemas.microsoft.com/office/drawing/2014/main" val="20001"/>
                    </a:ext>
                  </a:extLst>
                </a:gridCol>
              </a:tblGrid>
              <a:tr h="662474">
                <a:tc>
                  <a:txBody>
                    <a:bodyPr/>
                    <a:lstStyle/>
                    <a:p>
                      <a:pPr algn="ctr"/>
                      <a:r>
                        <a:rPr lang="en-US" sz="2800" dirty="0">
                          <a:solidFill>
                            <a:schemeClr val="tx1"/>
                          </a:solidFill>
                        </a:rPr>
                        <a:t>Contact Forces</a:t>
                      </a:r>
                    </a:p>
                  </a:txBody>
                  <a:tcPr/>
                </a:tc>
                <a:tc>
                  <a:txBody>
                    <a:bodyPr/>
                    <a:lstStyle/>
                    <a:p>
                      <a:pPr algn="ctr"/>
                      <a:r>
                        <a:rPr lang="en-US" sz="2800" dirty="0">
                          <a:solidFill>
                            <a:schemeClr val="tx1"/>
                          </a:solidFill>
                        </a:rPr>
                        <a:t>Non-Contact</a:t>
                      </a:r>
                      <a:r>
                        <a:rPr lang="en-US" sz="2800" baseline="0" dirty="0">
                          <a:solidFill>
                            <a:schemeClr val="tx1"/>
                          </a:solidFill>
                        </a:rPr>
                        <a:t> Forces</a:t>
                      </a:r>
                      <a:endParaRPr lang="en-US" sz="2800" dirty="0">
                        <a:solidFill>
                          <a:schemeClr val="tx1"/>
                        </a:solidFill>
                      </a:endParaRPr>
                    </a:p>
                  </a:txBody>
                  <a:tcPr/>
                </a:tc>
                <a:extLst>
                  <a:ext uri="{0D108BD9-81ED-4DB2-BD59-A6C34878D82A}">
                    <a16:rowId xmlns:a16="http://schemas.microsoft.com/office/drawing/2014/main" val="10000"/>
                  </a:ext>
                </a:extLst>
              </a:tr>
              <a:tr h="662474">
                <a:tc>
                  <a:txBody>
                    <a:bodyPr/>
                    <a:lstStyle/>
                    <a:p>
                      <a:pPr algn="ctr"/>
                      <a:r>
                        <a:rPr lang="en-US" sz="2800" dirty="0"/>
                        <a:t>Air Resistance</a:t>
                      </a:r>
                    </a:p>
                  </a:txBody>
                  <a:tcPr/>
                </a:tc>
                <a:tc>
                  <a:txBody>
                    <a:bodyPr/>
                    <a:lstStyle/>
                    <a:p>
                      <a:pPr algn="ctr"/>
                      <a:r>
                        <a:rPr lang="en-US" sz="2800" dirty="0"/>
                        <a:t>Gravity</a:t>
                      </a:r>
                    </a:p>
                  </a:txBody>
                  <a:tcPr/>
                </a:tc>
                <a:extLst>
                  <a:ext uri="{0D108BD9-81ED-4DB2-BD59-A6C34878D82A}">
                    <a16:rowId xmlns:a16="http://schemas.microsoft.com/office/drawing/2014/main" val="10001"/>
                  </a:ext>
                </a:extLst>
              </a:tr>
              <a:tr h="662474">
                <a:tc>
                  <a:txBody>
                    <a:bodyPr/>
                    <a:lstStyle/>
                    <a:p>
                      <a:pPr algn="ctr"/>
                      <a:r>
                        <a:rPr lang="en-US" sz="2800" dirty="0"/>
                        <a:t>Friction</a:t>
                      </a:r>
                    </a:p>
                  </a:txBody>
                  <a:tcPr/>
                </a:tc>
                <a:tc>
                  <a:txBody>
                    <a:bodyPr/>
                    <a:lstStyle/>
                    <a:p>
                      <a:pPr algn="ctr"/>
                      <a:r>
                        <a:rPr lang="en-US" sz="2800" dirty="0"/>
                        <a:t>Magnetism</a:t>
                      </a:r>
                    </a:p>
                  </a:txBody>
                  <a:tcPr/>
                </a:tc>
                <a:extLst>
                  <a:ext uri="{0D108BD9-81ED-4DB2-BD59-A6C34878D82A}">
                    <a16:rowId xmlns:a16="http://schemas.microsoft.com/office/drawing/2014/main" val="10002"/>
                  </a:ext>
                </a:extLst>
              </a:tr>
              <a:tr h="662474">
                <a:tc>
                  <a:txBody>
                    <a:bodyPr/>
                    <a:lstStyle/>
                    <a:p>
                      <a:pPr algn="ctr"/>
                      <a:r>
                        <a:rPr lang="en-US" sz="2800" dirty="0"/>
                        <a:t>Tension</a:t>
                      </a:r>
                    </a:p>
                  </a:txBody>
                  <a:tcPr/>
                </a:tc>
                <a:tc>
                  <a:txBody>
                    <a:bodyPr/>
                    <a:lstStyle/>
                    <a:p>
                      <a:pPr algn="ctr"/>
                      <a:r>
                        <a:rPr lang="en-US" sz="2800" dirty="0"/>
                        <a:t>Electrical Force</a:t>
                      </a:r>
                    </a:p>
                  </a:txBody>
                  <a:tcPr/>
                </a:tc>
                <a:extLst>
                  <a:ext uri="{0D108BD9-81ED-4DB2-BD59-A6C34878D82A}">
                    <a16:rowId xmlns:a16="http://schemas.microsoft.com/office/drawing/2014/main" val="10003"/>
                  </a:ext>
                </a:extLst>
              </a:tr>
              <a:tr h="662474">
                <a:tc>
                  <a:txBody>
                    <a:bodyPr/>
                    <a:lstStyle/>
                    <a:p>
                      <a:pPr algn="ctr"/>
                      <a:r>
                        <a:rPr lang="en-US" sz="2800" dirty="0"/>
                        <a:t>Normal Force</a:t>
                      </a:r>
                    </a:p>
                  </a:txBody>
                  <a:tcPr/>
                </a:tc>
                <a:tc>
                  <a:txBody>
                    <a:bodyPr/>
                    <a:lstStyle/>
                    <a:p>
                      <a:pPr algn="ctr"/>
                      <a:r>
                        <a:rPr lang="en-US" sz="2800" dirty="0"/>
                        <a:t>Nuclear Force</a:t>
                      </a: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861485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652120" y="127405"/>
            <a:ext cx="3339307" cy="400110"/>
          </a:xfrm>
          <a:prstGeom prst="rect">
            <a:avLst/>
          </a:prstGeom>
          <a:noFill/>
        </p:spPr>
        <p:txBody>
          <a:bodyPr wrap="square" rtlCol="0">
            <a:spAutoFit/>
          </a:bodyPr>
          <a:lstStyle/>
          <a:p>
            <a:r>
              <a:rPr lang="en-US" sz="2000" b="1" dirty="0">
                <a:solidFill>
                  <a:srgbClr val="F79646"/>
                </a:solidFill>
              </a:rPr>
              <a:t>Scalar and Vector Quantities</a:t>
            </a:r>
          </a:p>
        </p:txBody>
      </p:sp>
      <p:sp>
        <p:nvSpPr>
          <p:cNvPr id="2" name="TextBox 1"/>
          <p:cNvSpPr txBox="1"/>
          <p:nvPr/>
        </p:nvSpPr>
        <p:spPr>
          <a:xfrm>
            <a:off x="251520" y="908720"/>
            <a:ext cx="5400600" cy="5016758"/>
          </a:xfrm>
          <a:prstGeom prst="rect">
            <a:avLst/>
          </a:prstGeom>
          <a:noFill/>
          <a:ln w="25400">
            <a:solidFill>
              <a:srgbClr val="F79646"/>
            </a:solidFill>
          </a:ln>
        </p:spPr>
        <p:txBody>
          <a:bodyPr wrap="square" rtlCol="0">
            <a:spAutoFit/>
          </a:bodyPr>
          <a:lstStyle/>
          <a:p>
            <a:r>
              <a:rPr lang="en-US" sz="2000" b="1" dirty="0"/>
              <a:t>Materials in a classroom can be grouped into two groups </a:t>
            </a:r>
            <a:r>
              <a:rPr lang="mr-IN" sz="2000" b="1" dirty="0"/>
              <a:t>–</a:t>
            </a:r>
            <a:r>
              <a:rPr lang="en-US" sz="2000" b="1" dirty="0"/>
              <a:t> metals and non-metals.</a:t>
            </a:r>
          </a:p>
          <a:p>
            <a:endParaRPr lang="en-US" sz="2000" b="1" dirty="0"/>
          </a:p>
          <a:p>
            <a:r>
              <a:rPr lang="en-US" sz="2000" b="1" dirty="0"/>
              <a:t>Things we measure can be put into two groups as well </a:t>
            </a:r>
            <a:r>
              <a:rPr lang="mr-IN" sz="2000" b="1" dirty="0"/>
              <a:t>–</a:t>
            </a:r>
            <a:r>
              <a:rPr lang="en-US" sz="2000" b="1" dirty="0"/>
              <a:t> </a:t>
            </a:r>
            <a:r>
              <a:rPr lang="en-US" sz="2000" b="1" dirty="0">
                <a:solidFill>
                  <a:srgbClr val="F79646"/>
                </a:solidFill>
              </a:rPr>
              <a:t>scalars</a:t>
            </a:r>
            <a:r>
              <a:rPr lang="en-US" sz="2000" b="1" dirty="0"/>
              <a:t> and </a:t>
            </a:r>
            <a:r>
              <a:rPr lang="en-US" sz="2000" b="1" dirty="0">
                <a:solidFill>
                  <a:srgbClr val="F79646"/>
                </a:solidFill>
              </a:rPr>
              <a:t>vectors</a:t>
            </a:r>
            <a:r>
              <a:rPr lang="en-US" sz="2000" b="1" dirty="0"/>
              <a:t>.</a:t>
            </a:r>
          </a:p>
          <a:p>
            <a:endParaRPr lang="en-US" sz="2000" b="1" dirty="0"/>
          </a:p>
          <a:p>
            <a:r>
              <a:rPr lang="en-US" sz="2000" b="1" dirty="0">
                <a:solidFill>
                  <a:srgbClr val="F79646"/>
                </a:solidFill>
              </a:rPr>
              <a:t>Scalars</a:t>
            </a:r>
            <a:r>
              <a:rPr lang="en-US" sz="2000" b="1" dirty="0"/>
              <a:t>:  Things that we measure that have a </a:t>
            </a:r>
            <a:r>
              <a:rPr lang="en-US" sz="2000" b="1" dirty="0">
                <a:solidFill>
                  <a:srgbClr val="F79646"/>
                </a:solidFill>
              </a:rPr>
              <a:t>magnitude </a:t>
            </a:r>
            <a:r>
              <a:rPr lang="en-US" sz="2000" b="1" dirty="0"/>
              <a:t>(size) </a:t>
            </a:r>
            <a:r>
              <a:rPr lang="en-US" sz="2000" b="1" dirty="0">
                <a:solidFill>
                  <a:srgbClr val="F79646"/>
                </a:solidFill>
              </a:rPr>
              <a:t>only</a:t>
            </a:r>
            <a:r>
              <a:rPr lang="en-US" sz="2000" b="1" dirty="0"/>
              <a:t> are scalars.</a:t>
            </a:r>
          </a:p>
          <a:p>
            <a:endParaRPr lang="en-US" sz="2000" b="1" dirty="0"/>
          </a:p>
          <a:p>
            <a:r>
              <a:rPr lang="en-US" sz="2000" b="1" dirty="0">
                <a:solidFill>
                  <a:srgbClr val="F79646"/>
                </a:solidFill>
              </a:rPr>
              <a:t>Vectors</a:t>
            </a:r>
            <a:r>
              <a:rPr lang="en-US" sz="2000" b="1" dirty="0"/>
              <a:t>:  Things that we measure that have both </a:t>
            </a:r>
            <a:r>
              <a:rPr lang="en-US" sz="2000" b="1" dirty="0">
                <a:solidFill>
                  <a:srgbClr val="F79646"/>
                </a:solidFill>
              </a:rPr>
              <a:t>magnitude</a:t>
            </a:r>
            <a:r>
              <a:rPr lang="en-US" sz="2000" b="1" dirty="0"/>
              <a:t> and </a:t>
            </a:r>
            <a:r>
              <a:rPr lang="en-US" sz="2000" b="1" dirty="0">
                <a:solidFill>
                  <a:srgbClr val="F79646"/>
                </a:solidFill>
              </a:rPr>
              <a:t>direction</a:t>
            </a:r>
            <a:r>
              <a:rPr lang="en-US" sz="2000" b="1" dirty="0"/>
              <a:t> are vectors.</a:t>
            </a:r>
          </a:p>
          <a:p>
            <a:endParaRPr lang="en-US" sz="2000" b="1" dirty="0"/>
          </a:p>
          <a:p>
            <a:r>
              <a:rPr lang="en-US" sz="2000" b="1" dirty="0"/>
              <a:t>Sometimes direction is really important.  In a crash the direction, as well as the speed, of the vehicles will determine how much damage is caused.</a:t>
            </a:r>
          </a:p>
        </p:txBody>
      </p:sp>
      <p:pic>
        <p:nvPicPr>
          <p:cNvPr id="3" name="Picture 2"/>
          <p:cNvPicPr>
            <a:picLocks noChangeAspect="1"/>
          </p:cNvPicPr>
          <p:nvPr/>
        </p:nvPicPr>
        <p:blipFill>
          <a:blip r:embed="rId3"/>
          <a:stretch>
            <a:fillRect/>
          </a:stretch>
        </p:blipFill>
        <p:spPr>
          <a:xfrm>
            <a:off x="5919259" y="908720"/>
            <a:ext cx="3072168" cy="4178669"/>
          </a:xfrm>
          <a:prstGeom prst="rect">
            <a:avLst/>
          </a:prstGeom>
        </p:spPr>
      </p:pic>
      <p:sp>
        <p:nvSpPr>
          <p:cNvPr id="6" name="Rectangle 5">
            <a:extLst>
              <a:ext uri="{FF2B5EF4-FFF2-40B4-BE49-F238E27FC236}">
                <a16:creationId xmlns:a16="http://schemas.microsoft.com/office/drawing/2014/main" id="{FD5FECD6-7A7A-F547-B2C2-73431C372E97}"/>
              </a:ext>
            </a:extLst>
          </p:cNvPr>
          <p:cNvSpPr/>
          <p:nvPr/>
        </p:nvSpPr>
        <p:spPr>
          <a:xfrm>
            <a:off x="6709705" y="5333514"/>
            <a:ext cx="1224136" cy="864096"/>
          </a:xfrm>
          <a:prstGeom prst="rect">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400" b="1" dirty="0"/>
              <a:t>From topic 2</a:t>
            </a:r>
          </a:p>
        </p:txBody>
      </p:sp>
    </p:spTree>
    <p:extLst>
      <p:ext uri="{BB962C8B-B14F-4D97-AF65-F5344CB8AC3E}">
        <p14:creationId xmlns:p14="http://schemas.microsoft.com/office/powerpoint/2010/main" val="964436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64088" y="116632"/>
            <a:ext cx="3339307" cy="400110"/>
          </a:xfrm>
          <a:prstGeom prst="rect">
            <a:avLst/>
          </a:prstGeom>
          <a:noFill/>
        </p:spPr>
        <p:txBody>
          <a:bodyPr wrap="square" rtlCol="0">
            <a:spAutoFit/>
          </a:bodyPr>
          <a:lstStyle/>
          <a:p>
            <a:r>
              <a:rPr lang="en-US" sz="2000" b="1" dirty="0">
                <a:solidFill>
                  <a:srgbClr val="F79646"/>
                </a:solidFill>
              </a:rPr>
              <a:t>Scalar and Vector Quantities</a:t>
            </a:r>
          </a:p>
        </p:txBody>
      </p:sp>
      <p:graphicFrame>
        <p:nvGraphicFramePr>
          <p:cNvPr id="6" name="Table 5"/>
          <p:cNvGraphicFramePr>
            <a:graphicFrameLocks noGrp="1"/>
          </p:cNvGraphicFramePr>
          <p:nvPr>
            <p:extLst>
              <p:ext uri="{D42A27DB-BD31-4B8C-83A1-F6EECF244321}">
                <p14:modId xmlns:p14="http://schemas.microsoft.com/office/powerpoint/2010/main" val="3589312309"/>
              </p:ext>
            </p:extLst>
          </p:nvPr>
        </p:nvGraphicFramePr>
        <p:xfrm>
          <a:off x="222580" y="1412776"/>
          <a:ext cx="8577498" cy="4049067"/>
        </p:xfrm>
        <a:graphic>
          <a:graphicData uri="http://schemas.openxmlformats.org/drawingml/2006/table">
            <a:tbl>
              <a:tblPr firstRow="1" bandRow="1">
                <a:tableStyleId>{93296810-A885-4BE3-A3E7-6D5BEEA58F35}</a:tableStyleId>
              </a:tblPr>
              <a:tblGrid>
                <a:gridCol w="4288749">
                  <a:extLst>
                    <a:ext uri="{9D8B030D-6E8A-4147-A177-3AD203B41FA5}">
                      <a16:colId xmlns:a16="http://schemas.microsoft.com/office/drawing/2014/main" val="20000"/>
                    </a:ext>
                  </a:extLst>
                </a:gridCol>
                <a:gridCol w="4288749">
                  <a:extLst>
                    <a:ext uri="{9D8B030D-6E8A-4147-A177-3AD203B41FA5}">
                      <a16:colId xmlns:a16="http://schemas.microsoft.com/office/drawing/2014/main" val="20001"/>
                    </a:ext>
                  </a:extLst>
                </a:gridCol>
              </a:tblGrid>
              <a:tr h="646567">
                <a:tc>
                  <a:txBody>
                    <a:bodyPr/>
                    <a:lstStyle/>
                    <a:p>
                      <a:pPr algn="ctr"/>
                      <a:r>
                        <a:rPr lang="en-US" sz="3200" dirty="0">
                          <a:solidFill>
                            <a:schemeClr val="tx1"/>
                          </a:solidFill>
                        </a:rPr>
                        <a:t>Scalars</a:t>
                      </a:r>
                    </a:p>
                  </a:txBody>
                  <a:tcPr/>
                </a:tc>
                <a:tc>
                  <a:txBody>
                    <a:bodyPr/>
                    <a:lstStyle/>
                    <a:p>
                      <a:pPr algn="ctr"/>
                      <a:r>
                        <a:rPr lang="en-US" sz="3200" dirty="0">
                          <a:solidFill>
                            <a:schemeClr val="tx1"/>
                          </a:solidFill>
                        </a:rPr>
                        <a:t>Vectors</a:t>
                      </a:r>
                    </a:p>
                  </a:txBody>
                  <a:tcPr/>
                </a:tc>
                <a:extLst>
                  <a:ext uri="{0D108BD9-81ED-4DB2-BD59-A6C34878D82A}">
                    <a16:rowId xmlns:a16="http://schemas.microsoft.com/office/drawing/2014/main" val="10000"/>
                  </a:ext>
                </a:extLst>
              </a:tr>
              <a:tr h="680500">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US" sz="2400" dirty="0"/>
                        <a:t>Direction</a:t>
                      </a:r>
                    </a:p>
                  </a:txBody>
                  <a:tcP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US" sz="2400" dirty="0"/>
                        <a:t>Displacement</a:t>
                      </a:r>
                    </a:p>
                  </a:txBody>
                  <a:tcPr/>
                </a:tc>
                <a:extLst>
                  <a:ext uri="{0D108BD9-81ED-4DB2-BD59-A6C34878D82A}">
                    <a16:rowId xmlns:a16="http://schemas.microsoft.com/office/drawing/2014/main" val="10001"/>
                  </a:ext>
                </a:extLst>
              </a:tr>
              <a:tr h="680500">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US" sz="2400" dirty="0"/>
                        <a:t>Speed</a:t>
                      </a:r>
                    </a:p>
                  </a:txBody>
                  <a:tcPr/>
                </a:tc>
                <a:tc>
                  <a:txBody>
                    <a:bodyPr/>
                    <a:lstStyle/>
                    <a:p>
                      <a:pPr algn="ctr"/>
                      <a:r>
                        <a:rPr lang="en-US" sz="2400" dirty="0"/>
                        <a:t>Velocity </a:t>
                      </a:r>
                    </a:p>
                  </a:txBody>
                  <a:tcPr/>
                </a:tc>
                <a:extLst>
                  <a:ext uri="{0D108BD9-81ED-4DB2-BD59-A6C34878D82A}">
                    <a16:rowId xmlns:a16="http://schemas.microsoft.com/office/drawing/2014/main" val="10002"/>
                  </a:ext>
                </a:extLst>
              </a:tr>
              <a:tr h="680500">
                <a:tc>
                  <a:txBody>
                    <a:bodyPr/>
                    <a:lstStyle/>
                    <a:p>
                      <a:pPr algn="ctr"/>
                      <a:r>
                        <a:rPr lang="en-US" sz="2400" dirty="0"/>
                        <a:t>Mass </a:t>
                      </a:r>
                    </a:p>
                  </a:txBody>
                  <a:tcP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US" sz="2400" dirty="0"/>
                        <a:t>Forces</a:t>
                      </a:r>
                      <a:r>
                        <a:rPr lang="en-US" sz="2400" baseline="0" dirty="0"/>
                        <a:t> (including weight)</a:t>
                      </a:r>
                      <a:endParaRPr lang="en-US" sz="2400" dirty="0"/>
                    </a:p>
                  </a:txBody>
                  <a:tcPr/>
                </a:tc>
                <a:extLst>
                  <a:ext uri="{0D108BD9-81ED-4DB2-BD59-A6C34878D82A}">
                    <a16:rowId xmlns:a16="http://schemas.microsoft.com/office/drawing/2014/main" val="10003"/>
                  </a:ext>
                </a:extLst>
              </a:tr>
              <a:tr h="680500">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US" sz="2400" dirty="0"/>
                        <a:t>Temperature</a:t>
                      </a:r>
                    </a:p>
                  </a:txBody>
                  <a:tcPr/>
                </a:tc>
                <a:tc>
                  <a:txBody>
                    <a:bodyPr/>
                    <a:lstStyle/>
                    <a:p>
                      <a:pPr algn="ctr"/>
                      <a:r>
                        <a:rPr lang="en-US" sz="2400" dirty="0"/>
                        <a:t>Acceleration</a:t>
                      </a:r>
                    </a:p>
                  </a:txBody>
                  <a:tcPr/>
                </a:tc>
                <a:extLst>
                  <a:ext uri="{0D108BD9-81ED-4DB2-BD59-A6C34878D82A}">
                    <a16:rowId xmlns:a16="http://schemas.microsoft.com/office/drawing/2014/main" val="10004"/>
                  </a:ext>
                </a:extLst>
              </a:tr>
              <a:tr h="680500">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US" sz="2400" dirty="0"/>
                        <a:t>Energy</a:t>
                      </a:r>
                    </a:p>
                  </a:txBody>
                  <a:tcPr/>
                </a:tc>
                <a:tc>
                  <a:txBody>
                    <a:bodyPr/>
                    <a:lstStyle/>
                    <a:p>
                      <a:pPr algn="ctr"/>
                      <a:r>
                        <a:rPr lang="en-US" sz="2400" dirty="0"/>
                        <a:t>Momentum</a:t>
                      </a:r>
                    </a:p>
                  </a:txBody>
                  <a:tcPr/>
                </a:tc>
                <a:extLst>
                  <a:ext uri="{0D108BD9-81ED-4DB2-BD59-A6C34878D82A}">
                    <a16:rowId xmlns:a16="http://schemas.microsoft.com/office/drawing/2014/main" val="10005"/>
                  </a:ext>
                </a:extLst>
              </a:tr>
            </a:tbl>
          </a:graphicData>
        </a:graphic>
      </p:graphicFrame>
      <p:sp>
        <p:nvSpPr>
          <p:cNvPr id="7" name="TextBox 6"/>
          <p:cNvSpPr txBox="1"/>
          <p:nvPr/>
        </p:nvSpPr>
        <p:spPr>
          <a:xfrm>
            <a:off x="222580" y="859371"/>
            <a:ext cx="8577498" cy="400110"/>
          </a:xfrm>
          <a:prstGeom prst="rect">
            <a:avLst/>
          </a:prstGeom>
          <a:noFill/>
          <a:ln w="25400">
            <a:solidFill>
              <a:srgbClr val="F79646"/>
            </a:solidFill>
          </a:ln>
        </p:spPr>
        <p:txBody>
          <a:bodyPr wrap="square" rtlCol="0">
            <a:spAutoFit/>
          </a:bodyPr>
          <a:lstStyle/>
          <a:p>
            <a:r>
              <a:rPr lang="en-US" sz="2000" b="1" dirty="0"/>
              <a:t>Some examples of scalars and vectors are shown in the table below.</a:t>
            </a:r>
          </a:p>
        </p:txBody>
      </p:sp>
      <p:sp>
        <p:nvSpPr>
          <p:cNvPr id="8" name="Rectangle 7">
            <a:extLst>
              <a:ext uri="{FF2B5EF4-FFF2-40B4-BE49-F238E27FC236}">
                <a16:creationId xmlns:a16="http://schemas.microsoft.com/office/drawing/2014/main" id="{C9CF8D09-9A3E-AA45-B411-A472EB68009F}"/>
              </a:ext>
            </a:extLst>
          </p:cNvPr>
          <p:cNvSpPr/>
          <p:nvPr/>
        </p:nvSpPr>
        <p:spPr>
          <a:xfrm>
            <a:off x="7446258" y="5615138"/>
            <a:ext cx="1224136" cy="864096"/>
          </a:xfrm>
          <a:prstGeom prst="rect">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400" b="1" dirty="0"/>
              <a:t>From topic 2</a:t>
            </a:r>
          </a:p>
        </p:txBody>
      </p:sp>
    </p:spTree>
    <p:extLst>
      <p:ext uri="{BB962C8B-B14F-4D97-AF65-F5344CB8AC3E}">
        <p14:creationId xmlns:p14="http://schemas.microsoft.com/office/powerpoint/2010/main" val="33427393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5196" y="17052"/>
            <a:ext cx="5333493" cy="461665"/>
          </a:xfrm>
          <a:prstGeom prst="rect">
            <a:avLst/>
          </a:prstGeom>
          <a:noFill/>
        </p:spPr>
        <p:txBody>
          <a:bodyPr wrap="square" rtlCol="0">
            <a:spAutoFit/>
          </a:bodyPr>
          <a:lstStyle/>
          <a:p>
            <a:pPr algn="r"/>
            <a:r>
              <a:rPr lang="en-US" sz="2400" b="1" dirty="0">
                <a:solidFill>
                  <a:srgbClr val="F79646"/>
                </a:solidFill>
              </a:rPr>
              <a:t>Representing Vectors </a:t>
            </a:r>
            <a:r>
              <a:rPr lang="en-US" sz="2400" b="1" dirty="0"/>
              <a:t>(HT only)</a:t>
            </a:r>
          </a:p>
        </p:txBody>
      </p:sp>
      <p:sp>
        <p:nvSpPr>
          <p:cNvPr id="6" name="TextBox 5"/>
          <p:cNvSpPr txBox="1"/>
          <p:nvPr/>
        </p:nvSpPr>
        <p:spPr>
          <a:xfrm>
            <a:off x="211839" y="1268760"/>
            <a:ext cx="4216145" cy="2677656"/>
          </a:xfrm>
          <a:prstGeom prst="rect">
            <a:avLst/>
          </a:prstGeom>
          <a:noFill/>
          <a:ln w="25400">
            <a:noFill/>
          </a:ln>
        </p:spPr>
        <p:txBody>
          <a:bodyPr wrap="square" rtlCol="0">
            <a:spAutoFit/>
          </a:bodyPr>
          <a:lstStyle/>
          <a:p>
            <a:r>
              <a:rPr lang="en-US" sz="2400" b="1" dirty="0"/>
              <a:t>Vectors can be shown by arrows.</a:t>
            </a:r>
          </a:p>
          <a:p>
            <a:endParaRPr lang="en-US" sz="2400" b="1" dirty="0"/>
          </a:p>
          <a:p>
            <a:r>
              <a:rPr lang="en-US" sz="2400" b="1" dirty="0"/>
              <a:t>The length of the arrow shows the size, or magnitude, of the force.</a:t>
            </a:r>
          </a:p>
          <a:p>
            <a:endParaRPr lang="en-US" sz="2400" b="1" dirty="0"/>
          </a:p>
        </p:txBody>
      </p:sp>
      <p:pic>
        <p:nvPicPr>
          <p:cNvPr id="3" name="Picture 2">
            <a:extLst>
              <a:ext uri="{FF2B5EF4-FFF2-40B4-BE49-F238E27FC236}">
                <a16:creationId xmlns:a16="http://schemas.microsoft.com/office/drawing/2014/main" id="{B5DC0231-74E7-1946-96B0-F5363C7C4E3E}"/>
              </a:ext>
            </a:extLst>
          </p:cNvPr>
          <p:cNvPicPr>
            <a:picLocks noChangeAspect="1"/>
          </p:cNvPicPr>
          <p:nvPr/>
        </p:nvPicPr>
        <p:blipFill>
          <a:blip r:embed="rId2"/>
          <a:stretch>
            <a:fillRect/>
          </a:stretch>
        </p:blipFill>
        <p:spPr>
          <a:xfrm>
            <a:off x="4633267" y="1776993"/>
            <a:ext cx="4216400" cy="2476500"/>
          </a:xfrm>
          <a:prstGeom prst="rect">
            <a:avLst/>
          </a:prstGeom>
        </p:spPr>
      </p:pic>
      <p:sp>
        <p:nvSpPr>
          <p:cNvPr id="9" name="Rectangle 8">
            <a:extLst>
              <a:ext uri="{FF2B5EF4-FFF2-40B4-BE49-F238E27FC236}">
                <a16:creationId xmlns:a16="http://schemas.microsoft.com/office/drawing/2014/main" id="{5830DC1D-F328-384A-8812-6AF89789479C}"/>
              </a:ext>
            </a:extLst>
          </p:cNvPr>
          <p:cNvSpPr/>
          <p:nvPr/>
        </p:nvSpPr>
        <p:spPr>
          <a:xfrm>
            <a:off x="211839" y="4262621"/>
            <a:ext cx="8637828" cy="1569660"/>
          </a:xfrm>
          <a:prstGeom prst="rect">
            <a:avLst/>
          </a:prstGeom>
        </p:spPr>
        <p:txBody>
          <a:bodyPr wrap="square">
            <a:spAutoFit/>
          </a:bodyPr>
          <a:lstStyle/>
          <a:p>
            <a:r>
              <a:rPr lang="en-US" sz="2400" b="1" dirty="0"/>
              <a:t>The direction of the arrow shows the direction of the force.</a:t>
            </a:r>
          </a:p>
          <a:p>
            <a:endParaRPr lang="en-US" sz="2400" b="1" dirty="0"/>
          </a:p>
          <a:p>
            <a:r>
              <a:rPr lang="en-US" sz="2400" b="1" dirty="0"/>
              <a:t>The vector arrows can be added together to show the resultant of two of more vectors.</a:t>
            </a:r>
          </a:p>
        </p:txBody>
      </p:sp>
    </p:spTree>
    <p:extLst>
      <p:ext uri="{BB962C8B-B14F-4D97-AF65-F5344CB8AC3E}">
        <p14:creationId xmlns:p14="http://schemas.microsoft.com/office/powerpoint/2010/main" val="22747333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530638" y="116632"/>
            <a:ext cx="3555331" cy="461665"/>
          </a:xfrm>
          <a:prstGeom prst="rect">
            <a:avLst/>
          </a:prstGeom>
          <a:noFill/>
        </p:spPr>
        <p:txBody>
          <a:bodyPr wrap="square" rtlCol="0">
            <a:spAutoFit/>
          </a:bodyPr>
          <a:lstStyle/>
          <a:p>
            <a:r>
              <a:rPr lang="en-US" sz="2400" b="1" dirty="0">
                <a:solidFill>
                  <a:srgbClr val="F79646"/>
                </a:solidFill>
              </a:rPr>
              <a:t>Resultant Forces </a:t>
            </a:r>
            <a:r>
              <a:rPr lang="en-US" sz="2400" b="1" dirty="0"/>
              <a:t>(HT only)</a:t>
            </a:r>
            <a:endParaRPr lang="en-US" sz="2400" b="1" dirty="0">
              <a:solidFill>
                <a:srgbClr val="F79646"/>
              </a:solidFill>
            </a:endParaRPr>
          </a:p>
        </p:txBody>
      </p:sp>
      <p:sp>
        <p:nvSpPr>
          <p:cNvPr id="5" name="Title 1"/>
          <p:cNvSpPr txBox="1">
            <a:spLocks/>
          </p:cNvSpPr>
          <p:nvPr/>
        </p:nvSpPr>
        <p:spPr>
          <a:xfrm>
            <a:off x="222580" y="721621"/>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Resultant Forces</a:t>
            </a:r>
          </a:p>
        </p:txBody>
      </p:sp>
      <p:sp>
        <p:nvSpPr>
          <p:cNvPr id="6" name="TextBox 5"/>
          <p:cNvSpPr txBox="1"/>
          <p:nvPr/>
        </p:nvSpPr>
        <p:spPr>
          <a:xfrm>
            <a:off x="222580" y="1614245"/>
            <a:ext cx="8480815" cy="1015663"/>
          </a:xfrm>
          <a:prstGeom prst="rect">
            <a:avLst/>
          </a:prstGeom>
          <a:solidFill>
            <a:srgbClr val="F79646"/>
          </a:solidFill>
        </p:spPr>
        <p:txBody>
          <a:bodyPr wrap="square" rtlCol="0">
            <a:spAutoFit/>
          </a:bodyPr>
          <a:lstStyle/>
          <a:p>
            <a:r>
              <a:rPr lang="en-US" sz="2000" b="1" dirty="0"/>
              <a:t>A number of forces acting on an object may be replaced by a single force that has the same effect as all the original forces acting together. This single force is called the resultant force. </a:t>
            </a:r>
          </a:p>
        </p:txBody>
      </p:sp>
      <p:sp>
        <p:nvSpPr>
          <p:cNvPr id="7" name="TextBox 6"/>
          <p:cNvSpPr txBox="1"/>
          <p:nvPr/>
        </p:nvSpPr>
        <p:spPr>
          <a:xfrm>
            <a:off x="222580" y="2922738"/>
            <a:ext cx="8458200" cy="707886"/>
          </a:xfrm>
          <a:prstGeom prst="rect">
            <a:avLst/>
          </a:prstGeom>
          <a:noFill/>
          <a:ln w="25400">
            <a:solidFill>
              <a:srgbClr val="F79646"/>
            </a:solidFill>
          </a:ln>
        </p:spPr>
        <p:txBody>
          <a:bodyPr wrap="square" rtlCol="0">
            <a:spAutoFit/>
          </a:bodyPr>
          <a:lstStyle/>
          <a:p>
            <a:r>
              <a:rPr lang="en-US" sz="2000" b="1" dirty="0"/>
              <a:t>When two forces act in a line the resultant force is the vector addition of the two vectors.  Remember the direction is important.  </a:t>
            </a:r>
          </a:p>
        </p:txBody>
      </p:sp>
      <p:sp>
        <p:nvSpPr>
          <p:cNvPr id="8" name="Rectangle 7"/>
          <p:cNvSpPr/>
          <p:nvPr/>
        </p:nvSpPr>
        <p:spPr>
          <a:xfrm>
            <a:off x="1547664" y="4293096"/>
            <a:ext cx="1152128" cy="86409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
        <p:nvSpPr>
          <p:cNvPr id="9" name="Rectangle 8"/>
          <p:cNvSpPr/>
          <p:nvPr/>
        </p:nvSpPr>
        <p:spPr>
          <a:xfrm>
            <a:off x="5868144" y="4290305"/>
            <a:ext cx="1152128" cy="86409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cxnSp>
        <p:nvCxnSpPr>
          <p:cNvPr id="11" name="Straight Arrow Connector 10"/>
          <p:cNvCxnSpPr/>
          <p:nvPr/>
        </p:nvCxnSpPr>
        <p:spPr>
          <a:xfrm>
            <a:off x="4788024" y="4733221"/>
            <a:ext cx="1080120" cy="0"/>
          </a:xfrm>
          <a:prstGeom prst="straightConnector1">
            <a:avLst/>
          </a:prstGeom>
          <a:ln>
            <a:tailEnd type="triangle"/>
          </a:ln>
        </p:spPr>
        <p:style>
          <a:lnRef idx="2">
            <a:schemeClr val="accent6"/>
          </a:lnRef>
          <a:fillRef idx="0">
            <a:schemeClr val="accent6"/>
          </a:fillRef>
          <a:effectRef idx="1">
            <a:schemeClr val="accent6"/>
          </a:effectRef>
          <a:fontRef idx="minor">
            <a:schemeClr val="tx1"/>
          </a:fontRef>
        </p:style>
      </p:cxnSp>
      <p:cxnSp>
        <p:nvCxnSpPr>
          <p:cNvPr id="12" name="Straight Arrow Connector 11"/>
          <p:cNvCxnSpPr/>
          <p:nvPr/>
        </p:nvCxnSpPr>
        <p:spPr>
          <a:xfrm>
            <a:off x="467544" y="4733221"/>
            <a:ext cx="1080120" cy="0"/>
          </a:xfrm>
          <a:prstGeom prst="straightConnector1">
            <a:avLst/>
          </a:prstGeom>
          <a:ln>
            <a:tailEnd type="triangle"/>
          </a:ln>
        </p:spPr>
        <p:style>
          <a:lnRef idx="2">
            <a:schemeClr val="accent6"/>
          </a:lnRef>
          <a:fillRef idx="0">
            <a:schemeClr val="accent6"/>
          </a:fillRef>
          <a:effectRef idx="1">
            <a:schemeClr val="accent6"/>
          </a:effectRef>
          <a:fontRef idx="minor">
            <a:schemeClr val="tx1"/>
          </a:fontRef>
        </p:style>
      </p:cxnSp>
      <p:cxnSp>
        <p:nvCxnSpPr>
          <p:cNvPr id="14" name="Straight Arrow Connector 13"/>
          <p:cNvCxnSpPr>
            <a:stCxn id="8" idx="3"/>
          </p:cNvCxnSpPr>
          <p:nvPr/>
        </p:nvCxnSpPr>
        <p:spPr>
          <a:xfrm flipV="1">
            <a:off x="2699792" y="4722353"/>
            <a:ext cx="648072" cy="2791"/>
          </a:xfrm>
          <a:prstGeom prst="straightConnector1">
            <a:avLst/>
          </a:prstGeom>
          <a:ln>
            <a:tailEnd type="triangle"/>
          </a:ln>
        </p:spPr>
        <p:style>
          <a:lnRef idx="2">
            <a:schemeClr val="accent6"/>
          </a:lnRef>
          <a:fillRef idx="0">
            <a:schemeClr val="accent6"/>
          </a:fillRef>
          <a:effectRef idx="1">
            <a:schemeClr val="accent6"/>
          </a:effectRef>
          <a:fontRef idx="minor">
            <a:schemeClr val="tx1"/>
          </a:fontRef>
        </p:style>
      </p:cxnSp>
      <p:cxnSp>
        <p:nvCxnSpPr>
          <p:cNvPr id="15" name="Straight Arrow Connector 14"/>
          <p:cNvCxnSpPr/>
          <p:nvPr/>
        </p:nvCxnSpPr>
        <p:spPr>
          <a:xfrm flipH="1">
            <a:off x="7020272" y="4722354"/>
            <a:ext cx="576064" cy="10867"/>
          </a:xfrm>
          <a:prstGeom prst="straightConnector1">
            <a:avLst/>
          </a:prstGeom>
          <a:ln>
            <a:tailEnd type="triangle"/>
          </a:ln>
        </p:spPr>
        <p:style>
          <a:lnRef idx="2">
            <a:schemeClr val="accent6"/>
          </a:lnRef>
          <a:fillRef idx="0">
            <a:schemeClr val="accent6"/>
          </a:fillRef>
          <a:effectRef idx="1">
            <a:schemeClr val="accent6"/>
          </a:effectRef>
          <a:fontRef idx="minor">
            <a:schemeClr val="tx1"/>
          </a:fontRef>
        </p:style>
      </p:cxnSp>
      <p:sp>
        <p:nvSpPr>
          <p:cNvPr id="17" name="TextBox 16"/>
          <p:cNvSpPr txBox="1"/>
          <p:nvPr/>
        </p:nvSpPr>
        <p:spPr>
          <a:xfrm>
            <a:off x="647564" y="4290305"/>
            <a:ext cx="648072" cy="369332"/>
          </a:xfrm>
          <a:prstGeom prst="rect">
            <a:avLst/>
          </a:prstGeom>
          <a:noFill/>
        </p:spPr>
        <p:txBody>
          <a:bodyPr wrap="square" rtlCol="0">
            <a:spAutoFit/>
          </a:bodyPr>
          <a:lstStyle/>
          <a:p>
            <a:r>
              <a:rPr lang="en-US"/>
              <a:t>10 N</a:t>
            </a:r>
          </a:p>
        </p:txBody>
      </p:sp>
      <p:sp>
        <p:nvSpPr>
          <p:cNvPr id="18" name="TextBox 17"/>
          <p:cNvSpPr txBox="1"/>
          <p:nvPr/>
        </p:nvSpPr>
        <p:spPr>
          <a:xfrm>
            <a:off x="5013325" y="4290305"/>
            <a:ext cx="648072" cy="369332"/>
          </a:xfrm>
          <a:prstGeom prst="rect">
            <a:avLst/>
          </a:prstGeom>
          <a:noFill/>
        </p:spPr>
        <p:txBody>
          <a:bodyPr wrap="square" rtlCol="0">
            <a:spAutoFit/>
          </a:bodyPr>
          <a:lstStyle/>
          <a:p>
            <a:r>
              <a:rPr lang="en-US"/>
              <a:t>10 N</a:t>
            </a:r>
          </a:p>
        </p:txBody>
      </p:sp>
      <p:sp>
        <p:nvSpPr>
          <p:cNvPr id="19" name="TextBox 18"/>
          <p:cNvSpPr txBox="1"/>
          <p:nvPr/>
        </p:nvSpPr>
        <p:spPr>
          <a:xfrm>
            <a:off x="2850950" y="4290305"/>
            <a:ext cx="504056" cy="369332"/>
          </a:xfrm>
          <a:prstGeom prst="rect">
            <a:avLst/>
          </a:prstGeom>
          <a:noFill/>
        </p:spPr>
        <p:txBody>
          <a:bodyPr wrap="square" rtlCol="0">
            <a:spAutoFit/>
          </a:bodyPr>
          <a:lstStyle/>
          <a:p>
            <a:r>
              <a:rPr lang="en-US"/>
              <a:t>6 N</a:t>
            </a:r>
          </a:p>
        </p:txBody>
      </p:sp>
      <p:sp>
        <p:nvSpPr>
          <p:cNvPr id="20" name="TextBox 19"/>
          <p:cNvSpPr txBox="1"/>
          <p:nvPr/>
        </p:nvSpPr>
        <p:spPr>
          <a:xfrm>
            <a:off x="7092280" y="4290305"/>
            <a:ext cx="504056" cy="369332"/>
          </a:xfrm>
          <a:prstGeom prst="rect">
            <a:avLst/>
          </a:prstGeom>
          <a:noFill/>
        </p:spPr>
        <p:txBody>
          <a:bodyPr wrap="square" rtlCol="0">
            <a:spAutoFit/>
          </a:bodyPr>
          <a:lstStyle/>
          <a:p>
            <a:r>
              <a:rPr lang="en-US"/>
              <a:t>6 N</a:t>
            </a:r>
          </a:p>
        </p:txBody>
      </p:sp>
      <p:sp>
        <p:nvSpPr>
          <p:cNvPr id="21" name="TextBox 20"/>
          <p:cNvSpPr txBox="1"/>
          <p:nvPr/>
        </p:nvSpPr>
        <p:spPr>
          <a:xfrm>
            <a:off x="964196" y="5560771"/>
            <a:ext cx="2383668" cy="400110"/>
          </a:xfrm>
          <a:prstGeom prst="rect">
            <a:avLst/>
          </a:prstGeom>
          <a:noFill/>
        </p:spPr>
        <p:txBody>
          <a:bodyPr wrap="square" rtlCol="0">
            <a:spAutoFit/>
          </a:bodyPr>
          <a:lstStyle/>
          <a:p>
            <a:r>
              <a:rPr lang="en-US" sz="2000" b="1" dirty="0">
                <a:solidFill>
                  <a:schemeClr val="accent6">
                    <a:lumMod val="75000"/>
                  </a:schemeClr>
                </a:solidFill>
              </a:rPr>
              <a:t>R = 16 N to the right</a:t>
            </a:r>
          </a:p>
        </p:txBody>
      </p:sp>
      <p:sp>
        <p:nvSpPr>
          <p:cNvPr id="22" name="TextBox 21"/>
          <p:cNvSpPr txBox="1"/>
          <p:nvPr/>
        </p:nvSpPr>
        <p:spPr>
          <a:xfrm>
            <a:off x="5337361" y="5577568"/>
            <a:ext cx="2258975" cy="400110"/>
          </a:xfrm>
          <a:prstGeom prst="rect">
            <a:avLst/>
          </a:prstGeom>
          <a:noFill/>
        </p:spPr>
        <p:txBody>
          <a:bodyPr wrap="square" rtlCol="0">
            <a:spAutoFit/>
          </a:bodyPr>
          <a:lstStyle/>
          <a:p>
            <a:r>
              <a:rPr lang="en-US" sz="2000" b="1" dirty="0">
                <a:solidFill>
                  <a:schemeClr val="accent6">
                    <a:lumMod val="75000"/>
                  </a:schemeClr>
                </a:solidFill>
              </a:rPr>
              <a:t>R = 4 N to the right</a:t>
            </a:r>
          </a:p>
        </p:txBody>
      </p:sp>
    </p:spTree>
    <p:extLst>
      <p:ext uri="{BB962C8B-B14F-4D97-AF65-F5344CB8AC3E}">
        <p14:creationId xmlns:p14="http://schemas.microsoft.com/office/powerpoint/2010/main" val="19175349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64088" y="126198"/>
            <a:ext cx="3600400" cy="461665"/>
          </a:xfrm>
          <a:prstGeom prst="rect">
            <a:avLst/>
          </a:prstGeom>
          <a:noFill/>
        </p:spPr>
        <p:txBody>
          <a:bodyPr wrap="square" rtlCol="0">
            <a:spAutoFit/>
          </a:bodyPr>
          <a:lstStyle/>
          <a:p>
            <a:pPr algn="r"/>
            <a:r>
              <a:rPr lang="en-US" sz="2400" b="1" dirty="0">
                <a:solidFill>
                  <a:srgbClr val="F79646"/>
                </a:solidFill>
              </a:rPr>
              <a:t>Resultant Forces </a:t>
            </a:r>
            <a:r>
              <a:rPr lang="en-US" sz="2400" b="1" dirty="0"/>
              <a:t>(HT only)</a:t>
            </a:r>
            <a:endParaRPr lang="en-US" sz="2400" b="1" dirty="0">
              <a:solidFill>
                <a:srgbClr val="F79646"/>
              </a:solidFill>
            </a:endParaRPr>
          </a:p>
        </p:txBody>
      </p:sp>
      <p:sp>
        <p:nvSpPr>
          <p:cNvPr id="5" name="Title 1"/>
          <p:cNvSpPr txBox="1">
            <a:spLocks/>
          </p:cNvSpPr>
          <p:nvPr/>
        </p:nvSpPr>
        <p:spPr>
          <a:xfrm>
            <a:off x="222580" y="721621"/>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Calculating Resultant Force</a:t>
            </a:r>
          </a:p>
        </p:txBody>
      </p:sp>
      <p:sp>
        <p:nvSpPr>
          <p:cNvPr id="7" name="TextBox 6"/>
          <p:cNvSpPr txBox="1"/>
          <p:nvPr/>
        </p:nvSpPr>
        <p:spPr>
          <a:xfrm>
            <a:off x="222580" y="1637657"/>
            <a:ext cx="5141508" cy="4401205"/>
          </a:xfrm>
          <a:prstGeom prst="rect">
            <a:avLst/>
          </a:prstGeom>
          <a:noFill/>
          <a:ln w="25400">
            <a:solidFill>
              <a:srgbClr val="F79646"/>
            </a:solidFill>
          </a:ln>
        </p:spPr>
        <p:txBody>
          <a:bodyPr wrap="square" rtlCol="0">
            <a:spAutoFit/>
          </a:bodyPr>
          <a:lstStyle/>
          <a:p>
            <a:r>
              <a:rPr lang="en-US" sz="2000" b="1" dirty="0"/>
              <a:t>Example 1:</a:t>
            </a:r>
          </a:p>
          <a:p>
            <a:endParaRPr lang="en-US" sz="2000" b="1" dirty="0"/>
          </a:p>
          <a:p>
            <a:r>
              <a:rPr lang="en-US" sz="2000" b="1" dirty="0"/>
              <a:t>A box  is pushed along the floor with a force of 120 N.  There is a resistive force of 30 N.  Work out the resultant force on the box.</a:t>
            </a:r>
          </a:p>
          <a:p>
            <a:endParaRPr lang="en-US" sz="2000" b="1" dirty="0"/>
          </a:p>
          <a:p>
            <a:r>
              <a:rPr lang="en-US" sz="2000" b="1" dirty="0">
                <a:solidFill>
                  <a:srgbClr val="F79646"/>
                </a:solidFill>
              </a:rPr>
              <a:t>Solution:</a:t>
            </a:r>
          </a:p>
          <a:p>
            <a:endParaRPr lang="en-US" sz="2000" b="1" dirty="0">
              <a:solidFill>
                <a:srgbClr val="F79646"/>
              </a:solidFill>
            </a:endParaRPr>
          </a:p>
          <a:p>
            <a:r>
              <a:rPr lang="en-US" sz="2000" b="1" dirty="0">
                <a:solidFill>
                  <a:srgbClr val="F79646"/>
                </a:solidFill>
              </a:rPr>
              <a:t>Resistive forces act in the opposing direction to motion.</a:t>
            </a:r>
          </a:p>
          <a:p>
            <a:endParaRPr lang="en-US" sz="2000" b="1" dirty="0">
              <a:solidFill>
                <a:srgbClr val="F79646"/>
              </a:solidFill>
            </a:endParaRPr>
          </a:p>
          <a:p>
            <a:r>
              <a:rPr lang="en-US" sz="2000" b="1" dirty="0">
                <a:solidFill>
                  <a:srgbClr val="F79646"/>
                </a:solidFill>
              </a:rPr>
              <a:t>Addition of the forces gives:</a:t>
            </a:r>
          </a:p>
          <a:p>
            <a:endParaRPr lang="en-US" sz="2000" b="1" dirty="0">
              <a:solidFill>
                <a:srgbClr val="F79646"/>
              </a:solidFill>
            </a:endParaRPr>
          </a:p>
          <a:p>
            <a:r>
              <a:rPr lang="en-US" sz="2000" b="1" dirty="0">
                <a:solidFill>
                  <a:srgbClr val="F79646"/>
                </a:solidFill>
              </a:rPr>
              <a:t>120 N + -30 N = 90 N in direction of 120 N force</a:t>
            </a:r>
          </a:p>
        </p:txBody>
      </p:sp>
      <p:sp>
        <p:nvSpPr>
          <p:cNvPr id="8" name="Rounded Rectangle 7"/>
          <p:cNvSpPr/>
          <p:nvPr/>
        </p:nvSpPr>
        <p:spPr>
          <a:xfrm>
            <a:off x="6732240" y="3442215"/>
            <a:ext cx="1080120" cy="79208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cxnSp>
        <p:nvCxnSpPr>
          <p:cNvPr id="10" name="Straight Arrow Connector 9"/>
          <p:cNvCxnSpPr>
            <a:endCxn id="8" idx="1"/>
          </p:cNvCxnSpPr>
          <p:nvPr/>
        </p:nvCxnSpPr>
        <p:spPr>
          <a:xfrm>
            <a:off x="5652120" y="3838259"/>
            <a:ext cx="1080120" cy="0"/>
          </a:xfrm>
          <a:prstGeom prst="straightConnector1">
            <a:avLst/>
          </a:prstGeom>
          <a:ln>
            <a:tailEnd type="triangle"/>
          </a:ln>
        </p:spPr>
        <p:style>
          <a:lnRef idx="2">
            <a:schemeClr val="accent6"/>
          </a:lnRef>
          <a:fillRef idx="0">
            <a:schemeClr val="accent6"/>
          </a:fillRef>
          <a:effectRef idx="1">
            <a:schemeClr val="accent6"/>
          </a:effectRef>
          <a:fontRef idx="minor">
            <a:schemeClr val="tx1"/>
          </a:fontRef>
        </p:style>
      </p:cxnSp>
      <p:cxnSp>
        <p:nvCxnSpPr>
          <p:cNvPr id="14" name="Straight Arrow Connector 13"/>
          <p:cNvCxnSpPr>
            <a:endCxn id="8" idx="3"/>
          </p:cNvCxnSpPr>
          <p:nvPr/>
        </p:nvCxnSpPr>
        <p:spPr>
          <a:xfrm flipH="1">
            <a:off x="7812360" y="3838259"/>
            <a:ext cx="576064" cy="0"/>
          </a:xfrm>
          <a:prstGeom prst="straightConnector1">
            <a:avLst/>
          </a:prstGeom>
          <a:ln>
            <a:tailEnd type="triangle"/>
          </a:ln>
        </p:spPr>
        <p:style>
          <a:lnRef idx="2">
            <a:schemeClr val="accent6"/>
          </a:lnRef>
          <a:fillRef idx="0">
            <a:schemeClr val="accent6"/>
          </a:fillRef>
          <a:effectRef idx="1">
            <a:schemeClr val="accent6"/>
          </a:effectRef>
          <a:fontRef idx="minor">
            <a:schemeClr val="tx1"/>
          </a:fontRef>
        </p:style>
      </p:cxnSp>
      <p:sp>
        <p:nvSpPr>
          <p:cNvPr id="15" name="TextBox 14"/>
          <p:cNvSpPr txBox="1"/>
          <p:nvPr/>
        </p:nvSpPr>
        <p:spPr>
          <a:xfrm>
            <a:off x="5724128" y="3365681"/>
            <a:ext cx="864096" cy="373255"/>
          </a:xfrm>
          <a:prstGeom prst="rect">
            <a:avLst/>
          </a:prstGeom>
          <a:noFill/>
        </p:spPr>
        <p:txBody>
          <a:bodyPr wrap="square" rtlCol="0">
            <a:spAutoFit/>
          </a:bodyPr>
          <a:lstStyle/>
          <a:p>
            <a:r>
              <a:rPr lang="en-US"/>
              <a:t>120 N</a:t>
            </a:r>
          </a:p>
        </p:txBody>
      </p:sp>
      <p:sp>
        <p:nvSpPr>
          <p:cNvPr id="16" name="TextBox 15"/>
          <p:cNvSpPr txBox="1"/>
          <p:nvPr/>
        </p:nvSpPr>
        <p:spPr>
          <a:xfrm>
            <a:off x="7812360" y="3369604"/>
            <a:ext cx="724404" cy="369332"/>
          </a:xfrm>
          <a:prstGeom prst="rect">
            <a:avLst/>
          </a:prstGeom>
          <a:noFill/>
        </p:spPr>
        <p:txBody>
          <a:bodyPr wrap="square" rtlCol="0">
            <a:spAutoFit/>
          </a:bodyPr>
          <a:lstStyle/>
          <a:p>
            <a:r>
              <a:rPr lang="en-US"/>
              <a:t>30 N</a:t>
            </a:r>
          </a:p>
        </p:txBody>
      </p:sp>
    </p:spTree>
    <p:extLst>
      <p:ext uri="{BB962C8B-B14F-4D97-AF65-F5344CB8AC3E}">
        <p14:creationId xmlns:p14="http://schemas.microsoft.com/office/powerpoint/2010/main" val="2179864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436096" y="153688"/>
            <a:ext cx="3528392" cy="461665"/>
          </a:xfrm>
          <a:prstGeom prst="rect">
            <a:avLst/>
          </a:prstGeom>
          <a:noFill/>
        </p:spPr>
        <p:txBody>
          <a:bodyPr wrap="square" rtlCol="0">
            <a:spAutoFit/>
          </a:bodyPr>
          <a:lstStyle/>
          <a:p>
            <a:pPr algn="r"/>
            <a:r>
              <a:rPr lang="en-US" sz="2400" b="1" dirty="0">
                <a:solidFill>
                  <a:srgbClr val="F79646"/>
                </a:solidFill>
              </a:rPr>
              <a:t>Resultant Forces </a:t>
            </a:r>
            <a:r>
              <a:rPr lang="en-US" sz="2400" b="1" dirty="0"/>
              <a:t>(HT only)</a:t>
            </a:r>
            <a:endParaRPr lang="en-US" sz="2400" b="1" dirty="0">
              <a:solidFill>
                <a:srgbClr val="F79646"/>
              </a:solidFill>
            </a:endParaRPr>
          </a:p>
        </p:txBody>
      </p:sp>
      <p:sp>
        <p:nvSpPr>
          <p:cNvPr id="5" name="Title 1"/>
          <p:cNvSpPr txBox="1">
            <a:spLocks/>
          </p:cNvSpPr>
          <p:nvPr/>
        </p:nvSpPr>
        <p:spPr>
          <a:xfrm>
            <a:off x="222580" y="721621"/>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Calculating Resultant Force</a:t>
            </a:r>
            <a:r>
              <a:rPr lang="mr-IN" b="1" dirty="0"/>
              <a:t>…</a:t>
            </a:r>
            <a:r>
              <a:rPr lang="en-GB" b="1" dirty="0"/>
              <a:t> continued</a:t>
            </a:r>
            <a:endParaRPr lang="en-US" b="1" dirty="0"/>
          </a:p>
        </p:txBody>
      </p:sp>
      <p:sp>
        <p:nvSpPr>
          <p:cNvPr id="6" name="Rectangle 5"/>
          <p:cNvSpPr/>
          <p:nvPr/>
        </p:nvSpPr>
        <p:spPr>
          <a:xfrm>
            <a:off x="323528" y="1645767"/>
            <a:ext cx="8379866" cy="1200329"/>
          </a:xfrm>
          <a:prstGeom prst="rect">
            <a:avLst/>
          </a:prstGeom>
          <a:solidFill>
            <a:srgbClr val="F79646"/>
          </a:solidFill>
        </p:spPr>
        <p:txBody>
          <a:bodyPr wrap="square">
            <a:spAutoFit/>
          </a:bodyPr>
          <a:lstStyle/>
          <a:p>
            <a:r>
              <a:rPr lang="en-US" sz="2400" b="1" dirty="0">
                <a:latin typeface="HelveticaNeueLTStd" charset="0"/>
              </a:rPr>
              <a:t>A single force can be resolved into two components acting at right angles to each other. The two component forces together have the same effect as the single force. </a:t>
            </a:r>
            <a:endParaRPr lang="en-US" sz="2400" b="1" dirty="0">
              <a:effectLst/>
            </a:endParaRPr>
          </a:p>
        </p:txBody>
      </p:sp>
      <p:cxnSp>
        <p:nvCxnSpPr>
          <p:cNvPr id="10" name="Straight Arrow Connector 9"/>
          <p:cNvCxnSpPr/>
          <p:nvPr/>
        </p:nvCxnSpPr>
        <p:spPr>
          <a:xfrm flipV="1">
            <a:off x="1109253" y="3573016"/>
            <a:ext cx="2232248" cy="172819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1" name="Straight Arrow Connector 10"/>
          <p:cNvCxnSpPr/>
          <p:nvPr/>
        </p:nvCxnSpPr>
        <p:spPr>
          <a:xfrm flipV="1">
            <a:off x="5567804" y="3577613"/>
            <a:ext cx="2232248" cy="1728192"/>
          </a:xfrm>
          <a:prstGeom prst="straightConnector1">
            <a:avLst/>
          </a:prstGeom>
          <a:ln w="19050">
            <a:solidFill>
              <a:schemeClr val="bg1">
                <a:lumMod val="85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p:nvPr/>
        </p:nvCxnSpPr>
        <p:spPr>
          <a:xfrm flipV="1">
            <a:off x="7812360" y="3573016"/>
            <a:ext cx="0" cy="1728192"/>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15" name="Straight Arrow Connector 14"/>
          <p:cNvCxnSpPr/>
          <p:nvPr/>
        </p:nvCxnSpPr>
        <p:spPr>
          <a:xfrm>
            <a:off x="5580112" y="5301208"/>
            <a:ext cx="2232248" cy="0"/>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cxnSp>
        <p:nvCxnSpPr>
          <p:cNvPr id="17" name="Straight Connector 16"/>
          <p:cNvCxnSpPr/>
          <p:nvPr/>
        </p:nvCxnSpPr>
        <p:spPr>
          <a:xfrm>
            <a:off x="4223808" y="4457207"/>
            <a:ext cx="455744" cy="0"/>
          </a:xfrm>
          <a:prstGeom prst="line">
            <a:avLst/>
          </a:prstGeom>
        </p:spPr>
        <p:style>
          <a:lnRef idx="2">
            <a:schemeClr val="dk1"/>
          </a:lnRef>
          <a:fillRef idx="0">
            <a:schemeClr val="dk1"/>
          </a:fillRef>
          <a:effectRef idx="1">
            <a:schemeClr val="dk1"/>
          </a:effectRef>
          <a:fontRef idx="minor">
            <a:schemeClr val="tx1"/>
          </a:fontRef>
        </p:style>
      </p:cxnSp>
      <p:cxnSp>
        <p:nvCxnSpPr>
          <p:cNvPr id="18" name="Straight Connector 17"/>
          <p:cNvCxnSpPr/>
          <p:nvPr/>
        </p:nvCxnSpPr>
        <p:spPr>
          <a:xfrm>
            <a:off x="4223808" y="4581128"/>
            <a:ext cx="455744" cy="0"/>
          </a:xfrm>
          <a:prstGeom prst="line">
            <a:avLst/>
          </a:prstGeom>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9413872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185604" y="143009"/>
            <a:ext cx="3850892" cy="461665"/>
          </a:xfrm>
          <a:prstGeom prst="rect">
            <a:avLst/>
          </a:prstGeom>
          <a:noFill/>
        </p:spPr>
        <p:txBody>
          <a:bodyPr wrap="square" rtlCol="0">
            <a:spAutoFit/>
          </a:bodyPr>
          <a:lstStyle/>
          <a:p>
            <a:pPr algn="r"/>
            <a:r>
              <a:rPr lang="en-US" sz="2400" b="1" dirty="0">
                <a:solidFill>
                  <a:srgbClr val="F79646"/>
                </a:solidFill>
              </a:rPr>
              <a:t>Resultant Forces </a:t>
            </a:r>
            <a:r>
              <a:rPr lang="en-US" sz="2400" b="1" dirty="0"/>
              <a:t>(HT only)</a:t>
            </a:r>
            <a:endParaRPr lang="en-US" sz="2400" b="1" dirty="0">
              <a:solidFill>
                <a:srgbClr val="F79646"/>
              </a:solidFill>
            </a:endParaRPr>
          </a:p>
        </p:txBody>
      </p:sp>
      <p:sp>
        <p:nvSpPr>
          <p:cNvPr id="5" name="Title 1"/>
          <p:cNvSpPr txBox="1">
            <a:spLocks/>
          </p:cNvSpPr>
          <p:nvPr/>
        </p:nvSpPr>
        <p:spPr>
          <a:xfrm>
            <a:off x="222580" y="721621"/>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GB" b="1" dirty="0"/>
              <a:t>Example</a:t>
            </a:r>
            <a:endParaRPr lang="en-US" b="1" dirty="0"/>
          </a:p>
        </p:txBody>
      </p:sp>
      <p:sp>
        <p:nvSpPr>
          <p:cNvPr id="6" name="TextBox 5"/>
          <p:cNvSpPr txBox="1"/>
          <p:nvPr/>
        </p:nvSpPr>
        <p:spPr>
          <a:xfrm>
            <a:off x="356461" y="1704814"/>
            <a:ext cx="4143531" cy="4524315"/>
          </a:xfrm>
          <a:prstGeom prst="rect">
            <a:avLst/>
          </a:prstGeom>
          <a:noFill/>
        </p:spPr>
        <p:txBody>
          <a:bodyPr wrap="square" rtlCol="0">
            <a:spAutoFit/>
          </a:bodyPr>
          <a:lstStyle/>
          <a:p>
            <a:r>
              <a:rPr lang="en-US" sz="2400" b="1" dirty="0"/>
              <a:t>A pendulum has a </a:t>
            </a:r>
            <a:r>
              <a:rPr lang="en-US" sz="2400" b="1" dirty="0">
                <a:solidFill>
                  <a:schemeClr val="accent6">
                    <a:lumMod val="75000"/>
                  </a:schemeClr>
                </a:solidFill>
              </a:rPr>
              <a:t>weight of 0.5 N</a:t>
            </a:r>
            <a:r>
              <a:rPr lang="en-US" sz="2400" b="1" dirty="0"/>
              <a:t>.</a:t>
            </a:r>
          </a:p>
          <a:p>
            <a:endParaRPr lang="en-US" sz="2400" b="1" dirty="0"/>
          </a:p>
          <a:p>
            <a:r>
              <a:rPr lang="en-US" sz="2400" b="1" dirty="0"/>
              <a:t>On a windy day the pendulum is hung outside and the pendulum now hangs at an </a:t>
            </a:r>
            <a:r>
              <a:rPr lang="en-US" sz="2400" b="1" dirty="0">
                <a:solidFill>
                  <a:schemeClr val="accent6">
                    <a:lumMod val="75000"/>
                  </a:schemeClr>
                </a:solidFill>
              </a:rPr>
              <a:t>angle of 45º</a:t>
            </a:r>
            <a:r>
              <a:rPr lang="en-US" sz="2400" b="1" dirty="0"/>
              <a:t>.  </a:t>
            </a:r>
          </a:p>
          <a:p>
            <a:endParaRPr lang="en-US" sz="2400" b="1" dirty="0"/>
          </a:p>
          <a:p>
            <a:r>
              <a:rPr lang="en-US" sz="2400" b="1" dirty="0"/>
              <a:t>Assuming the wind hits the pendulum moving horizontally, draw a </a:t>
            </a:r>
            <a:r>
              <a:rPr lang="en-US" sz="2400" b="1" dirty="0">
                <a:solidFill>
                  <a:schemeClr val="accent6">
                    <a:lumMod val="75000"/>
                  </a:schemeClr>
                </a:solidFill>
              </a:rPr>
              <a:t>free body diagram </a:t>
            </a:r>
            <a:r>
              <a:rPr lang="en-US" sz="2400" b="1" dirty="0"/>
              <a:t>to represent the forces acting.</a:t>
            </a:r>
          </a:p>
        </p:txBody>
      </p:sp>
      <p:sp>
        <p:nvSpPr>
          <p:cNvPr id="7" name="TextBox 6"/>
          <p:cNvSpPr txBox="1"/>
          <p:nvPr/>
        </p:nvSpPr>
        <p:spPr>
          <a:xfrm>
            <a:off x="5013041" y="1704814"/>
            <a:ext cx="1071127" cy="400110"/>
          </a:xfrm>
          <a:prstGeom prst="rect">
            <a:avLst/>
          </a:prstGeom>
          <a:noFill/>
        </p:spPr>
        <p:txBody>
          <a:bodyPr wrap="none" rtlCol="0">
            <a:spAutoFit/>
          </a:bodyPr>
          <a:lstStyle/>
          <a:p>
            <a:r>
              <a:rPr lang="en-US" sz="2000" b="1" dirty="0">
                <a:solidFill>
                  <a:srgbClr val="F79646"/>
                </a:solidFill>
              </a:rPr>
              <a:t>Solution</a:t>
            </a:r>
          </a:p>
        </p:txBody>
      </p:sp>
      <p:grpSp>
        <p:nvGrpSpPr>
          <p:cNvPr id="10" name="Group 9"/>
          <p:cNvGrpSpPr/>
          <p:nvPr/>
        </p:nvGrpSpPr>
        <p:grpSpPr>
          <a:xfrm>
            <a:off x="5220072" y="2475263"/>
            <a:ext cx="3816424" cy="2983416"/>
            <a:chOff x="5220072" y="2475263"/>
            <a:chExt cx="3816424" cy="2983416"/>
          </a:xfrm>
        </p:grpSpPr>
        <p:sp>
          <p:nvSpPr>
            <p:cNvPr id="23" name="TextBox 22"/>
            <p:cNvSpPr txBox="1"/>
            <p:nvPr/>
          </p:nvSpPr>
          <p:spPr>
            <a:xfrm>
              <a:off x="8172400" y="3861048"/>
              <a:ext cx="864096" cy="369332"/>
            </a:xfrm>
            <a:prstGeom prst="rect">
              <a:avLst/>
            </a:prstGeom>
            <a:noFill/>
          </p:spPr>
          <p:txBody>
            <a:bodyPr wrap="square" rtlCol="0">
              <a:spAutoFit/>
            </a:bodyPr>
            <a:lstStyle/>
            <a:p>
              <a:r>
                <a:rPr lang="en-US" dirty="0" err="1"/>
                <a:t>F</a:t>
              </a:r>
              <a:r>
                <a:rPr lang="en-US" baseline="-25000" dirty="0" err="1"/>
                <a:t>Wind</a:t>
              </a:r>
              <a:endParaRPr lang="en-US" dirty="0"/>
            </a:p>
          </p:txBody>
        </p:sp>
        <p:grpSp>
          <p:nvGrpSpPr>
            <p:cNvPr id="8" name="Group 7"/>
            <p:cNvGrpSpPr/>
            <p:nvPr/>
          </p:nvGrpSpPr>
          <p:grpSpPr>
            <a:xfrm>
              <a:off x="5220072" y="2475263"/>
              <a:ext cx="2808312" cy="2983416"/>
              <a:chOff x="5220072" y="2469137"/>
              <a:chExt cx="2808312" cy="2983416"/>
            </a:xfrm>
          </p:grpSpPr>
          <p:cxnSp>
            <p:nvCxnSpPr>
              <p:cNvPr id="9" name="Straight Connector 8"/>
              <p:cNvCxnSpPr/>
              <p:nvPr/>
            </p:nvCxnSpPr>
            <p:spPr>
              <a:xfrm>
                <a:off x="5220072" y="2469137"/>
                <a:ext cx="0" cy="2808312"/>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5220072" y="2469137"/>
                <a:ext cx="1872208" cy="1618091"/>
              </a:xfrm>
              <a:prstGeom prst="line">
                <a:avLst/>
              </a:prstGeom>
            </p:spPr>
            <p:style>
              <a:lnRef idx="2">
                <a:schemeClr val="accent1"/>
              </a:lnRef>
              <a:fillRef idx="0">
                <a:schemeClr val="accent1"/>
              </a:fillRef>
              <a:effectRef idx="1">
                <a:schemeClr val="accent1"/>
              </a:effectRef>
              <a:fontRef idx="minor">
                <a:schemeClr val="tx1"/>
              </a:fontRef>
            </p:style>
          </p:cxnSp>
          <p:sp>
            <p:nvSpPr>
              <p:cNvPr id="12" name="Oval 11"/>
              <p:cNvSpPr/>
              <p:nvPr/>
            </p:nvSpPr>
            <p:spPr>
              <a:xfrm>
                <a:off x="6952760" y="3966971"/>
                <a:ext cx="279039" cy="288032"/>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Arrow Connector 13"/>
              <p:cNvCxnSpPr>
                <a:stCxn id="12" idx="4"/>
              </p:cNvCxnSpPr>
              <p:nvPr/>
            </p:nvCxnSpPr>
            <p:spPr>
              <a:xfrm flipH="1">
                <a:off x="7092279" y="4255003"/>
                <a:ext cx="1" cy="758173"/>
              </a:xfrm>
              <a:prstGeom prst="straightConnector1">
                <a:avLst/>
              </a:prstGeom>
              <a:ln>
                <a:tailEnd type="triangle"/>
              </a:ln>
            </p:spPr>
            <p:style>
              <a:lnRef idx="2">
                <a:schemeClr val="accent6"/>
              </a:lnRef>
              <a:fillRef idx="0">
                <a:schemeClr val="accent6"/>
              </a:fillRef>
              <a:effectRef idx="1">
                <a:schemeClr val="accent6"/>
              </a:effectRef>
              <a:fontRef idx="minor">
                <a:schemeClr val="tx1"/>
              </a:fontRef>
            </p:style>
          </p:cxnSp>
          <p:cxnSp>
            <p:nvCxnSpPr>
              <p:cNvPr id="16" name="Straight Arrow Connector 15"/>
              <p:cNvCxnSpPr>
                <a:stCxn id="12" idx="1"/>
              </p:cNvCxnSpPr>
              <p:nvPr/>
            </p:nvCxnSpPr>
            <p:spPr>
              <a:xfrm flipH="1" flipV="1">
                <a:off x="6228184" y="3356992"/>
                <a:ext cx="765440" cy="652160"/>
              </a:xfrm>
              <a:prstGeom prst="straightConnector1">
                <a:avLst/>
              </a:prstGeom>
              <a:ln>
                <a:tailEnd type="triangle"/>
              </a:ln>
            </p:spPr>
            <p:style>
              <a:lnRef idx="2">
                <a:schemeClr val="accent6"/>
              </a:lnRef>
              <a:fillRef idx="0">
                <a:schemeClr val="accent6"/>
              </a:fillRef>
              <a:effectRef idx="1">
                <a:schemeClr val="accent6"/>
              </a:effectRef>
              <a:fontRef idx="minor">
                <a:schemeClr val="tx1"/>
              </a:fontRef>
            </p:style>
          </p:cxnSp>
          <p:cxnSp>
            <p:nvCxnSpPr>
              <p:cNvPr id="20" name="Straight Arrow Connector 19"/>
              <p:cNvCxnSpPr>
                <a:stCxn id="12" idx="6"/>
              </p:cNvCxnSpPr>
              <p:nvPr/>
            </p:nvCxnSpPr>
            <p:spPr>
              <a:xfrm flipV="1">
                <a:off x="7231799" y="4087228"/>
                <a:ext cx="796585" cy="23759"/>
              </a:xfrm>
              <a:prstGeom prst="straightConnector1">
                <a:avLst/>
              </a:prstGeom>
              <a:ln>
                <a:solidFill>
                  <a:srgbClr val="F79646"/>
                </a:solidFill>
                <a:tailEnd type="triangle"/>
              </a:ln>
            </p:spPr>
            <p:style>
              <a:lnRef idx="2">
                <a:schemeClr val="accent1"/>
              </a:lnRef>
              <a:fillRef idx="0">
                <a:schemeClr val="accent1"/>
              </a:fillRef>
              <a:effectRef idx="1">
                <a:schemeClr val="accent1"/>
              </a:effectRef>
              <a:fontRef idx="minor">
                <a:schemeClr val="tx1"/>
              </a:fontRef>
            </p:style>
          </p:cxnSp>
          <p:sp>
            <p:nvSpPr>
              <p:cNvPr id="21" name="TextBox 20"/>
              <p:cNvSpPr txBox="1"/>
              <p:nvPr/>
            </p:nvSpPr>
            <p:spPr>
              <a:xfrm>
                <a:off x="6522093" y="3292650"/>
                <a:ext cx="1080120" cy="369332"/>
              </a:xfrm>
              <a:prstGeom prst="rect">
                <a:avLst/>
              </a:prstGeom>
              <a:noFill/>
            </p:spPr>
            <p:txBody>
              <a:bodyPr wrap="square" rtlCol="0">
                <a:spAutoFit/>
              </a:bodyPr>
              <a:lstStyle/>
              <a:p>
                <a:r>
                  <a:rPr lang="en-US"/>
                  <a:t>Tension</a:t>
                </a:r>
              </a:p>
            </p:txBody>
          </p:sp>
          <p:sp>
            <p:nvSpPr>
              <p:cNvPr id="22" name="TextBox 21"/>
              <p:cNvSpPr txBox="1"/>
              <p:nvPr/>
            </p:nvSpPr>
            <p:spPr>
              <a:xfrm>
                <a:off x="6765995" y="5083221"/>
                <a:ext cx="686325" cy="369332"/>
              </a:xfrm>
              <a:prstGeom prst="rect">
                <a:avLst/>
              </a:prstGeom>
              <a:noFill/>
            </p:spPr>
            <p:txBody>
              <a:bodyPr wrap="square" rtlCol="0">
                <a:spAutoFit/>
              </a:bodyPr>
              <a:lstStyle/>
              <a:p>
                <a:r>
                  <a:rPr lang="en-US"/>
                  <a:t>0.5 N</a:t>
                </a:r>
              </a:p>
            </p:txBody>
          </p:sp>
          <p:sp>
            <p:nvSpPr>
              <p:cNvPr id="24" name="TextBox 23"/>
              <p:cNvSpPr txBox="1"/>
              <p:nvPr/>
            </p:nvSpPr>
            <p:spPr>
              <a:xfrm>
                <a:off x="5244751" y="2918474"/>
                <a:ext cx="581940" cy="369332"/>
              </a:xfrm>
              <a:prstGeom prst="rect">
                <a:avLst/>
              </a:prstGeom>
              <a:noFill/>
            </p:spPr>
            <p:txBody>
              <a:bodyPr wrap="square" rtlCol="0">
                <a:spAutoFit/>
              </a:bodyPr>
              <a:lstStyle/>
              <a:p>
                <a:r>
                  <a:rPr lang="en-US" dirty="0"/>
                  <a:t>45º</a:t>
                </a:r>
              </a:p>
            </p:txBody>
          </p:sp>
        </p:grpSp>
      </p:grpSp>
    </p:spTree>
    <p:extLst>
      <p:ext uri="{BB962C8B-B14F-4D97-AF65-F5344CB8AC3E}">
        <p14:creationId xmlns:p14="http://schemas.microsoft.com/office/powerpoint/2010/main" val="40029443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5139869"/>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pPr lvl="0"/>
            <a:r>
              <a:rPr lang="en-GB" sz="3200" b="1" dirty="0">
                <a:solidFill>
                  <a:prstClr val="black">
                    <a:lumMod val="50000"/>
                    <a:lumOff val="50000"/>
                  </a:prstClr>
                </a:solidFill>
              </a:rPr>
              <a:t>Part 1</a:t>
            </a:r>
          </a:p>
          <a:p>
            <a:pPr lvl="0"/>
            <a:endParaRPr lang="en-GB" sz="3200" b="1" dirty="0">
              <a:solidFill>
                <a:prstClr val="black">
                  <a:lumMod val="50000"/>
                  <a:lumOff val="50000"/>
                </a:prstClr>
              </a:solidFill>
            </a:endParaRPr>
          </a:p>
          <a:p>
            <a:pPr marL="457200" indent="-457200">
              <a:buFont typeface="Arial" panose="020B0604020202020204" pitchFamily="34" charset="0"/>
              <a:buChar char="•"/>
            </a:pPr>
            <a:r>
              <a:rPr lang="en-GB" sz="2000" b="1" dirty="0">
                <a:solidFill>
                  <a:schemeClr val="tx1">
                    <a:lumMod val="50000"/>
                    <a:lumOff val="50000"/>
                  </a:schemeClr>
                </a:solidFill>
              </a:rPr>
              <a:t>Work done</a:t>
            </a:r>
          </a:p>
          <a:p>
            <a:pPr marL="457200" indent="-457200">
              <a:buFont typeface="Arial" panose="020B0604020202020204" pitchFamily="34" charset="0"/>
              <a:buChar char="•"/>
            </a:pPr>
            <a:r>
              <a:rPr lang="en-GB" sz="2000" b="1" dirty="0">
                <a:solidFill>
                  <a:schemeClr val="tx1">
                    <a:lumMod val="50000"/>
                    <a:lumOff val="50000"/>
                  </a:schemeClr>
                </a:solidFill>
              </a:rPr>
              <a:t>GPE and KE</a:t>
            </a:r>
          </a:p>
          <a:p>
            <a:pPr marL="342900" lvl="1" indent="-342900">
              <a:buFont typeface="Arial" panose="020B0604020202020204" pitchFamily="34" charset="0"/>
              <a:buChar char="•"/>
            </a:pPr>
            <a:endParaRPr lang="en-US" sz="2000" b="1" dirty="0">
              <a:solidFill>
                <a:schemeClr val="tx1">
                  <a:lumMod val="50000"/>
                  <a:lumOff val="50000"/>
                </a:schemeClr>
              </a:solidFill>
            </a:endParaRPr>
          </a:p>
          <a:p>
            <a:pPr marL="457200" lvl="0" indent="-457200">
              <a:buFont typeface="Arial" panose="020B0604020202020204" pitchFamily="34" charset="0"/>
              <a:buChar char="•"/>
            </a:pPr>
            <a:endParaRPr lang="en-GB" sz="3200" b="1" dirty="0">
              <a:solidFill>
                <a:prstClr val="black">
                  <a:lumMod val="50000"/>
                  <a:lumOff val="50000"/>
                </a:prstClr>
              </a:solidFill>
            </a:endParaRPr>
          </a:p>
          <a:p>
            <a:endParaRPr lang="en-GB" sz="2800" dirty="0">
              <a:solidFill>
                <a:schemeClr val="tx1">
                  <a:lumMod val="50000"/>
                  <a:lumOff val="50000"/>
                </a:schemeClr>
              </a:solidFill>
            </a:endParaRPr>
          </a:p>
          <a:p>
            <a:endParaRPr lang="en-GB" dirty="0"/>
          </a:p>
        </p:txBody>
      </p:sp>
      <p:pic>
        <p:nvPicPr>
          <p:cNvPr id="7" name="Picture 6">
            <a:extLst>
              <a:ext uri="{FF2B5EF4-FFF2-40B4-BE49-F238E27FC236}">
                <a16:creationId xmlns:a16="http://schemas.microsoft.com/office/drawing/2014/main" id="{77B06173-6924-A848-BBB9-ACFA8BD8CED5}"/>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14356184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836712"/>
            <a:ext cx="8820472" cy="3416320"/>
          </a:xfrm>
          <a:prstGeom prst="rect">
            <a:avLst/>
          </a:prstGeom>
          <a:noFill/>
        </p:spPr>
        <p:txBody>
          <a:bodyPr wrap="square" rtlCol="0">
            <a:spAutoFit/>
          </a:bodyPr>
          <a:lstStyle/>
          <a:p>
            <a:r>
              <a:rPr lang="en-US" sz="2400" dirty="0"/>
              <a:t>1. Gravity is a force that acts at a distance.</a:t>
            </a:r>
          </a:p>
          <a:p>
            <a:r>
              <a:rPr lang="en-US" sz="2400" dirty="0"/>
              <a:t>     Name two </a:t>
            </a:r>
            <a:r>
              <a:rPr lang="en-US" sz="2400" u="sng" dirty="0"/>
              <a:t>other</a:t>
            </a:r>
            <a:r>
              <a:rPr lang="en-US" sz="2400" dirty="0"/>
              <a:t> forces that act at a distance.</a:t>
            </a:r>
          </a:p>
          <a:p>
            <a:endParaRPr lang="en-US" sz="2400" dirty="0"/>
          </a:p>
          <a:p>
            <a:r>
              <a:rPr lang="en-US" sz="2400" dirty="0"/>
              <a:t>2.  Name three contact forces.</a:t>
            </a:r>
          </a:p>
          <a:p>
            <a:endParaRPr lang="en-US" sz="2400" dirty="0"/>
          </a:p>
          <a:p>
            <a:r>
              <a:rPr lang="en-US" sz="2400" dirty="0"/>
              <a:t>3. A boy has a mass of 40 kg.  Calculate the boy’s weight.</a:t>
            </a:r>
          </a:p>
          <a:p>
            <a:r>
              <a:rPr lang="en-US" sz="2400" dirty="0"/>
              <a:t>        Take g = 10 N/kg.</a:t>
            </a:r>
          </a:p>
          <a:p>
            <a:endParaRPr lang="en-US" sz="2400" dirty="0"/>
          </a:p>
          <a:p>
            <a:endParaRPr lang="en-US" sz="2400" b="1" dirty="0"/>
          </a:p>
        </p:txBody>
      </p:sp>
      <p:sp>
        <p:nvSpPr>
          <p:cNvPr id="6" name="Rectangle 5"/>
          <p:cNvSpPr/>
          <p:nvPr/>
        </p:nvSpPr>
        <p:spPr>
          <a:xfrm>
            <a:off x="4499992" y="116632"/>
            <a:ext cx="4303730" cy="369332"/>
          </a:xfrm>
          <a:prstGeom prst="rect">
            <a:avLst/>
          </a:prstGeom>
        </p:spPr>
        <p:txBody>
          <a:bodyPr wrap="square">
            <a:spAutoFit/>
          </a:bodyPr>
          <a:lstStyle/>
          <a:p>
            <a:r>
              <a:rPr lang="en-US" b="1" dirty="0">
                <a:solidFill>
                  <a:srgbClr val="F79646"/>
                </a:solidFill>
              </a:rPr>
              <a:t>Forces and their Interactions </a:t>
            </a:r>
            <a:r>
              <a:rPr lang="en-US" b="1" dirty="0"/>
              <a:t>- QuestionIT</a:t>
            </a:r>
            <a:r>
              <a:rPr lang="en-US" b="1" dirty="0">
                <a:solidFill>
                  <a:srgbClr val="F79646"/>
                </a:solidFill>
              </a:rPr>
              <a:t> </a:t>
            </a:r>
          </a:p>
        </p:txBody>
      </p:sp>
    </p:spTree>
    <p:extLst>
      <p:ext uri="{BB962C8B-B14F-4D97-AF65-F5344CB8AC3E}">
        <p14:creationId xmlns:p14="http://schemas.microsoft.com/office/powerpoint/2010/main" val="24009219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99992" y="116632"/>
            <a:ext cx="4303730" cy="369332"/>
          </a:xfrm>
          <a:prstGeom prst="rect">
            <a:avLst/>
          </a:prstGeom>
        </p:spPr>
        <p:txBody>
          <a:bodyPr wrap="square">
            <a:spAutoFit/>
          </a:bodyPr>
          <a:lstStyle/>
          <a:p>
            <a:r>
              <a:rPr lang="en-US" b="1" dirty="0">
                <a:solidFill>
                  <a:srgbClr val="F79646"/>
                </a:solidFill>
              </a:rPr>
              <a:t>Forces and their Interactions </a:t>
            </a:r>
            <a:r>
              <a:rPr lang="en-US" b="1" dirty="0"/>
              <a:t>- QuestionIT</a:t>
            </a:r>
            <a:r>
              <a:rPr lang="en-US" b="1" dirty="0">
                <a:solidFill>
                  <a:srgbClr val="F79646"/>
                </a:solidFill>
              </a:rPr>
              <a:t> </a:t>
            </a:r>
          </a:p>
        </p:txBody>
      </p:sp>
      <p:sp>
        <p:nvSpPr>
          <p:cNvPr id="5" name="TextBox 4"/>
          <p:cNvSpPr txBox="1"/>
          <p:nvPr/>
        </p:nvSpPr>
        <p:spPr>
          <a:xfrm>
            <a:off x="179512" y="980728"/>
            <a:ext cx="8352928" cy="3662541"/>
          </a:xfrm>
          <a:prstGeom prst="rect">
            <a:avLst/>
          </a:prstGeom>
          <a:noFill/>
        </p:spPr>
        <p:txBody>
          <a:bodyPr wrap="square" rtlCol="0">
            <a:spAutoFit/>
          </a:bodyPr>
          <a:lstStyle/>
          <a:p>
            <a:r>
              <a:rPr lang="en-US" sz="2400" dirty="0"/>
              <a:t>4. What is a scalar quantity?</a:t>
            </a:r>
          </a:p>
          <a:p>
            <a:pPr marL="457200" indent="-457200">
              <a:buAutoNum type="arabicPeriod"/>
            </a:pPr>
            <a:endParaRPr lang="en-US" sz="2400" dirty="0"/>
          </a:p>
          <a:p>
            <a:r>
              <a:rPr lang="en-US" sz="2400" dirty="0"/>
              <a:t>5. Explain how a car can be moving at a constant speed but have changing velocity.</a:t>
            </a:r>
          </a:p>
          <a:p>
            <a:pPr marL="457200" indent="-457200">
              <a:buAutoNum type="arabicPeriod"/>
            </a:pPr>
            <a:endParaRPr lang="en-US" sz="2400" dirty="0"/>
          </a:p>
          <a:p>
            <a:r>
              <a:rPr lang="en-US" sz="2400" dirty="0"/>
              <a:t>6. State whether the following quantities are scalars or vectors:</a:t>
            </a:r>
          </a:p>
          <a:p>
            <a:r>
              <a:rPr lang="en-US" sz="2400" dirty="0">
                <a:solidFill>
                  <a:srgbClr val="F79646"/>
                </a:solidFill>
              </a:rPr>
              <a:t>	</a:t>
            </a:r>
          </a:p>
          <a:p>
            <a:r>
              <a:rPr lang="en-US" sz="2400" dirty="0">
                <a:solidFill>
                  <a:srgbClr val="F79646"/>
                </a:solidFill>
              </a:rPr>
              <a:t>	</a:t>
            </a:r>
            <a:r>
              <a:rPr lang="en-US" sz="2400" b="1" dirty="0"/>
              <a:t>acceleration</a:t>
            </a:r>
            <a:r>
              <a:rPr lang="en-US" sz="2400" b="1" dirty="0">
                <a:solidFill>
                  <a:srgbClr val="F79646"/>
                </a:solidFill>
              </a:rPr>
              <a:t>	</a:t>
            </a:r>
            <a:r>
              <a:rPr lang="en-US" sz="2400" b="1" dirty="0"/>
              <a:t>mass	   momentum	  time	</a:t>
            </a:r>
            <a:endParaRPr lang="en-US" sz="2400" b="1" dirty="0">
              <a:solidFill>
                <a:srgbClr val="F79646"/>
              </a:solidFill>
            </a:endParaRPr>
          </a:p>
          <a:p>
            <a:endParaRPr lang="en-US" sz="2000" b="1" dirty="0">
              <a:solidFill>
                <a:srgbClr val="F79646"/>
              </a:solidFill>
            </a:endParaRPr>
          </a:p>
          <a:p>
            <a:endParaRPr lang="en-US" sz="2000" b="1" dirty="0">
              <a:solidFill>
                <a:srgbClr val="F79646"/>
              </a:solidFill>
            </a:endParaRPr>
          </a:p>
        </p:txBody>
      </p:sp>
    </p:spTree>
    <p:extLst>
      <p:ext uri="{BB962C8B-B14F-4D97-AF65-F5344CB8AC3E}">
        <p14:creationId xmlns:p14="http://schemas.microsoft.com/office/powerpoint/2010/main" val="7990010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95536" y="980728"/>
            <a:ext cx="8352928" cy="3416320"/>
          </a:xfrm>
          <a:prstGeom prst="rect">
            <a:avLst/>
          </a:prstGeom>
          <a:noFill/>
        </p:spPr>
        <p:txBody>
          <a:bodyPr wrap="square" rtlCol="0">
            <a:spAutoFit/>
          </a:bodyPr>
          <a:lstStyle/>
          <a:p>
            <a:pPr marL="457200" indent="-457200">
              <a:buAutoNum type="arabicPeriod" startAt="7"/>
            </a:pPr>
            <a:r>
              <a:rPr lang="en-US" sz="2400" dirty="0"/>
              <a:t>Name a piece of scientific equipment that you would use to find the weight of a block in a science laboratory.</a:t>
            </a:r>
          </a:p>
          <a:p>
            <a:pPr marL="457200" indent="-457200">
              <a:buAutoNum type="arabicPeriod" startAt="7"/>
            </a:pPr>
            <a:endParaRPr lang="en-US" sz="2400" dirty="0"/>
          </a:p>
          <a:p>
            <a:pPr marL="457200" indent="-457200">
              <a:buAutoNum type="arabicPeriod" startAt="7"/>
            </a:pPr>
            <a:r>
              <a:rPr lang="en-US" sz="2400" dirty="0"/>
              <a:t>The object below has two forces acting on it, shown by the arrows.</a:t>
            </a:r>
          </a:p>
          <a:p>
            <a:endParaRPr lang="en-US" sz="2400" dirty="0"/>
          </a:p>
          <a:p>
            <a:endParaRPr lang="en-US" sz="2400" dirty="0"/>
          </a:p>
          <a:p>
            <a:endParaRPr lang="en-US" sz="2400" dirty="0"/>
          </a:p>
          <a:p>
            <a:r>
              <a:rPr lang="en-US" sz="2400" dirty="0"/>
              <a:t>       Draw an arrow to show the resultant force on the object</a:t>
            </a:r>
          </a:p>
        </p:txBody>
      </p:sp>
      <p:sp>
        <p:nvSpPr>
          <p:cNvPr id="6" name="Rectangle 5"/>
          <p:cNvSpPr/>
          <p:nvPr/>
        </p:nvSpPr>
        <p:spPr>
          <a:xfrm>
            <a:off x="4499992" y="116632"/>
            <a:ext cx="4303730" cy="369332"/>
          </a:xfrm>
          <a:prstGeom prst="rect">
            <a:avLst/>
          </a:prstGeom>
        </p:spPr>
        <p:txBody>
          <a:bodyPr wrap="square">
            <a:spAutoFit/>
          </a:bodyPr>
          <a:lstStyle/>
          <a:p>
            <a:r>
              <a:rPr lang="en-US" b="1" dirty="0">
                <a:solidFill>
                  <a:srgbClr val="F79646"/>
                </a:solidFill>
              </a:rPr>
              <a:t>Forces and their Interactions </a:t>
            </a:r>
            <a:r>
              <a:rPr lang="en-US" b="1" dirty="0"/>
              <a:t>- QuestionIT</a:t>
            </a:r>
            <a:r>
              <a:rPr lang="en-US" b="1" dirty="0">
                <a:solidFill>
                  <a:srgbClr val="F79646"/>
                </a:solidFill>
              </a:rPr>
              <a:t> </a:t>
            </a:r>
          </a:p>
        </p:txBody>
      </p:sp>
      <p:grpSp>
        <p:nvGrpSpPr>
          <p:cNvPr id="2" name="Group 1"/>
          <p:cNvGrpSpPr/>
          <p:nvPr/>
        </p:nvGrpSpPr>
        <p:grpSpPr>
          <a:xfrm>
            <a:off x="2806865" y="2657648"/>
            <a:ext cx="3816424" cy="1109594"/>
            <a:chOff x="3048205" y="3429000"/>
            <a:chExt cx="3816424" cy="1109594"/>
          </a:xfrm>
        </p:grpSpPr>
        <p:pic>
          <p:nvPicPr>
            <p:cNvPr id="3" name="Picture 2">
              <a:extLst>
                <a:ext uri="{FF2B5EF4-FFF2-40B4-BE49-F238E27FC236}">
                  <a16:creationId xmlns:a16="http://schemas.microsoft.com/office/drawing/2014/main" id="{2606D27C-6E59-4917-9B40-79587B531F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205" y="4178554"/>
              <a:ext cx="392200" cy="360040"/>
            </a:xfrm>
            <a:prstGeom prst="rect">
              <a:avLst/>
            </a:prstGeom>
          </p:spPr>
        </p:pic>
        <p:sp>
          <p:nvSpPr>
            <p:cNvPr id="4" name="Arrow: Up 3">
              <a:extLst>
                <a:ext uri="{FF2B5EF4-FFF2-40B4-BE49-F238E27FC236}">
                  <a16:creationId xmlns:a16="http://schemas.microsoft.com/office/drawing/2014/main" id="{8827887A-BBA7-47A9-B6E5-B3A29E8EE81E}"/>
                </a:ext>
              </a:extLst>
            </p:cNvPr>
            <p:cNvSpPr/>
            <p:nvPr/>
          </p:nvSpPr>
          <p:spPr>
            <a:xfrm>
              <a:off x="3157882" y="3429000"/>
              <a:ext cx="196100" cy="720080"/>
            </a:xfrm>
            <a:prstGeom prst="upArrow">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Arrow: Right 6">
              <a:extLst>
                <a:ext uri="{FF2B5EF4-FFF2-40B4-BE49-F238E27FC236}">
                  <a16:creationId xmlns:a16="http://schemas.microsoft.com/office/drawing/2014/main" id="{49F9C540-8014-475B-8E9F-6E058A56B5EC}"/>
                </a:ext>
              </a:extLst>
            </p:cNvPr>
            <p:cNvSpPr/>
            <p:nvPr/>
          </p:nvSpPr>
          <p:spPr>
            <a:xfrm>
              <a:off x="3440405" y="4239090"/>
              <a:ext cx="3424224" cy="180020"/>
            </a:xfrm>
            <a:prstGeom prst="rightArrow">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220896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949950"/>
            <a:ext cx="8352928" cy="5693866"/>
          </a:xfrm>
          <a:prstGeom prst="rect">
            <a:avLst/>
          </a:prstGeom>
          <a:noFill/>
        </p:spPr>
        <p:txBody>
          <a:bodyPr wrap="square" rtlCol="0">
            <a:spAutoFit/>
          </a:bodyPr>
          <a:lstStyle/>
          <a:p>
            <a:r>
              <a:rPr lang="en-US" sz="2400" dirty="0"/>
              <a:t>9. Calculate the resultant force acting on the objects below:</a:t>
            </a:r>
          </a:p>
          <a:p>
            <a:pPr marL="457200" indent="-457200">
              <a:buAutoNum type="arabicPeriod" startAt="11"/>
            </a:pPr>
            <a:endParaRPr lang="en-US" sz="2000" b="1" dirty="0"/>
          </a:p>
          <a:p>
            <a:r>
              <a:rPr lang="en-US" sz="2000" b="1" dirty="0"/>
              <a:t>a)  	      12 N			        6 N</a:t>
            </a:r>
          </a:p>
          <a:p>
            <a:endParaRPr lang="en-US" sz="2000" b="1" dirty="0"/>
          </a:p>
          <a:p>
            <a:r>
              <a:rPr lang="en-US" sz="2000" b="1" dirty="0"/>
              <a:t>	</a:t>
            </a:r>
          </a:p>
          <a:p>
            <a:r>
              <a:rPr lang="en-US" sz="2000" b="1" dirty="0"/>
              <a:t>		</a:t>
            </a:r>
          </a:p>
          <a:p>
            <a:endParaRPr lang="en-US" sz="2000" b="1" dirty="0"/>
          </a:p>
          <a:p>
            <a:r>
              <a:rPr lang="en-US" sz="2000" b="1" dirty="0"/>
              <a:t>b)</a:t>
            </a:r>
          </a:p>
          <a:p>
            <a:r>
              <a:rPr lang="en-US" sz="2000" b="1" dirty="0"/>
              <a:t>                    23 N 		           37 N</a:t>
            </a:r>
          </a:p>
          <a:p>
            <a:endParaRPr lang="en-US" sz="2000" b="1" dirty="0"/>
          </a:p>
          <a:p>
            <a:r>
              <a:rPr lang="en-US" sz="2000" b="1" dirty="0"/>
              <a:t>	               </a:t>
            </a:r>
          </a:p>
          <a:p>
            <a:endParaRPr lang="en-US" sz="2000" b="1" dirty="0"/>
          </a:p>
          <a:p>
            <a:r>
              <a:rPr lang="en-US" sz="2000" b="1" dirty="0"/>
              <a:t>c)			         5 N</a:t>
            </a:r>
          </a:p>
          <a:p>
            <a:r>
              <a:rPr lang="en-US" sz="2000" b="1" dirty="0"/>
              <a:t>	5 N</a:t>
            </a:r>
          </a:p>
          <a:p>
            <a:r>
              <a:rPr lang="en-US" sz="2000" b="1" dirty="0"/>
              <a:t>				8 N</a:t>
            </a:r>
          </a:p>
          <a:p>
            <a:endParaRPr lang="en-US" sz="2000" b="1" dirty="0"/>
          </a:p>
          <a:p>
            <a:endParaRPr lang="en-US" sz="2000" b="1" dirty="0"/>
          </a:p>
          <a:p>
            <a:endParaRPr lang="en-US" sz="2000" b="1" dirty="0"/>
          </a:p>
        </p:txBody>
      </p:sp>
      <p:cxnSp>
        <p:nvCxnSpPr>
          <p:cNvPr id="3" name="Straight Arrow Connector 2"/>
          <p:cNvCxnSpPr/>
          <p:nvPr/>
        </p:nvCxnSpPr>
        <p:spPr>
          <a:xfrm>
            <a:off x="1285510" y="2022232"/>
            <a:ext cx="1800200" cy="0"/>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6" name="Rectangle 5"/>
          <p:cNvSpPr/>
          <p:nvPr/>
        </p:nvSpPr>
        <p:spPr>
          <a:xfrm>
            <a:off x="3085710" y="1484784"/>
            <a:ext cx="1152128" cy="1074896"/>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1" name="Straight Arrow Connector 10"/>
          <p:cNvCxnSpPr>
            <a:endCxn id="6" idx="3"/>
          </p:cNvCxnSpPr>
          <p:nvPr/>
        </p:nvCxnSpPr>
        <p:spPr>
          <a:xfrm flipH="1">
            <a:off x="4237838" y="2022232"/>
            <a:ext cx="1078305" cy="0"/>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12" name="Oval 11"/>
          <p:cNvSpPr/>
          <p:nvPr/>
        </p:nvSpPr>
        <p:spPr>
          <a:xfrm>
            <a:off x="2645895" y="3436843"/>
            <a:ext cx="720080" cy="72008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Arrow Connector 13"/>
          <p:cNvCxnSpPr/>
          <p:nvPr/>
        </p:nvCxnSpPr>
        <p:spPr>
          <a:xfrm flipH="1">
            <a:off x="1205735" y="3808007"/>
            <a:ext cx="1440160"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6" name="Straight Arrow Connector 15"/>
          <p:cNvCxnSpPr/>
          <p:nvPr/>
        </p:nvCxnSpPr>
        <p:spPr>
          <a:xfrm>
            <a:off x="3365975" y="3808007"/>
            <a:ext cx="2016224"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7" name="Rounded Rectangle 16"/>
          <p:cNvSpPr/>
          <p:nvPr/>
        </p:nvSpPr>
        <p:spPr>
          <a:xfrm>
            <a:off x="2185610" y="4797152"/>
            <a:ext cx="1306270" cy="1008112"/>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Arrow Connector 18"/>
          <p:cNvCxnSpPr>
            <a:endCxn id="17" idx="1"/>
          </p:cNvCxnSpPr>
          <p:nvPr/>
        </p:nvCxnSpPr>
        <p:spPr>
          <a:xfrm>
            <a:off x="1115616" y="5301208"/>
            <a:ext cx="1069994"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21" name="Straight Arrow Connector 20"/>
          <p:cNvCxnSpPr/>
          <p:nvPr/>
        </p:nvCxnSpPr>
        <p:spPr>
          <a:xfrm>
            <a:off x="3491880" y="5013176"/>
            <a:ext cx="1135378"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25" name="Straight Arrow Connector 24"/>
          <p:cNvCxnSpPr/>
          <p:nvPr/>
        </p:nvCxnSpPr>
        <p:spPr>
          <a:xfrm flipH="1">
            <a:off x="3491880" y="5589240"/>
            <a:ext cx="1824263"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5" name="Rectangle 14"/>
          <p:cNvSpPr/>
          <p:nvPr/>
        </p:nvSpPr>
        <p:spPr>
          <a:xfrm>
            <a:off x="4499992" y="116632"/>
            <a:ext cx="4303730" cy="369332"/>
          </a:xfrm>
          <a:prstGeom prst="rect">
            <a:avLst/>
          </a:prstGeom>
        </p:spPr>
        <p:txBody>
          <a:bodyPr wrap="square">
            <a:spAutoFit/>
          </a:bodyPr>
          <a:lstStyle/>
          <a:p>
            <a:r>
              <a:rPr lang="en-US" b="1" dirty="0">
                <a:solidFill>
                  <a:srgbClr val="F79646"/>
                </a:solidFill>
              </a:rPr>
              <a:t>Forces and their Interactions </a:t>
            </a:r>
            <a:r>
              <a:rPr lang="en-US" b="1" dirty="0"/>
              <a:t>- QuestionIT</a:t>
            </a:r>
            <a:r>
              <a:rPr lang="en-US" b="1" dirty="0">
                <a:solidFill>
                  <a:srgbClr val="F79646"/>
                </a:solidFill>
              </a:rPr>
              <a:t> </a:t>
            </a:r>
          </a:p>
        </p:txBody>
      </p:sp>
    </p:spTree>
    <p:extLst>
      <p:ext uri="{BB962C8B-B14F-4D97-AF65-F5344CB8AC3E}">
        <p14:creationId xmlns:p14="http://schemas.microsoft.com/office/powerpoint/2010/main" val="34251176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968" y="704918"/>
            <a:ext cx="4680520" cy="5257800"/>
          </a:xfrm>
          <a:prstGeom prst="rect">
            <a:avLst/>
          </a:prstGeom>
        </p:spPr>
      </p:pic>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5447645"/>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pPr lvl="0"/>
            <a:r>
              <a:rPr lang="en-GB" sz="3200" b="1" dirty="0">
                <a:solidFill>
                  <a:prstClr val="black">
                    <a:lumMod val="50000"/>
                    <a:lumOff val="50000"/>
                  </a:prstClr>
                </a:solidFill>
              </a:rPr>
              <a:t>Part 1</a:t>
            </a:r>
          </a:p>
          <a:p>
            <a:pPr lvl="0"/>
            <a:endParaRPr lang="en-GB" sz="3200" b="1" dirty="0">
              <a:solidFill>
                <a:prstClr val="black">
                  <a:lumMod val="50000"/>
                  <a:lumOff val="50000"/>
                </a:prstClr>
              </a:solidFill>
            </a:endParaRPr>
          </a:p>
          <a:p>
            <a:pPr marL="457200" indent="-457200">
              <a:buFont typeface="Arial" panose="020B0604020202020204" pitchFamily="34" charset="0"/>
              <a:buChar char="•"/>
            </a:pPr>
            <a:r>
              <a:rPr lang="en-GB" sz="2000" b="1" dirty="0">
                <a:solidFill>
                  <a:schemeClr val="tx1">
                    <a:lumMod val="50000"/>
                    <a:lumOff val="50000"/>
                  </a:schemeClr>
                </a:solidFill>
              </a:rPr>
              <a:t>Work done</a:t>
            </a:r>
          </a:p>
          <a:p>
            <a:pPr marL="457200" indent="-457200">
              <a:buFont typeface="Arial" panose="020B0604020202020204" pitchFamily="34" charset="0"/>
              <a:buChar char="•"/>
            </a:pPr>
            <a:r>
              <a:rPr lang="en-GB" sz="2000" b="1" dirty="0">
                <a:solidFill>
                  <a:schemeClr val="tx1">
                    <a:lumMod val="50000"/>
                    <a:lumOff val="50000"/>
                  </a:schemeClr>
                </a:solidFill>
              </a:rPr>
              <a:t>GPE and KE</a:t>
            </a:r>
          </a:p>
          <a:p>
            <a:pPr marL="342900" lvl="1" indent="-342900">
              <a:buFont typeface="Arial" panose="020B0604020202020204" pitchFamily="34" charset="0"/>
              <a:buChar char="•"/>
            </a:pPr>
            <a:endParaRPr lang="en-US" sz="2000" b="1" dirty="0">
              <a:solidFill>
                <a:schemeClr val="tx1">
                  <a:lumMod val="50000"/>
                  <a:lumOff val="50000"/>
                </a:schemeClr>
              </a:solidFill>
            </a:endParaRPr>
          </a:p>
          <a:p>
            <a:pPr marL="457200" lvl="0" indent="-457200">
              <a:buFont typeface="Arial" panose="020B0604020202020204" pitchFamily="34" charset="0"/>
              <a:buChar char="•"/>
            </a:pPr>
            <a:endParaRPr lang="en-GB" sz="3200" b="1" dirty="0">
              <a:solidFill>
                <a:prstClr val="black">
                  <a:lumMod val="50000"/>
                  <a:lumOff val="50000"/>
                </a:prst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sz="2800" dirty="0">
              <a:solidFill>
                <a:schemeClr val="tx1">
                  <a:lumMod val="50000"/>
                  <a:lumOff val="50000"/>
                </a:schemeClr>
              </a:solidFill>
            </a:endParaRPr>
          </a:p>
          <a:p>
            <a:endParaRPr lang="en-GB" dirty="0"/>
          </a:p>
        </p:txBody>
      </p:sp>
    </p:spTree>
    <p:extLst>
      <p:ext uri="{BB962C8B-B14F-4D97-AF65-F5344CB8AC3E}">
        <p14:creationId xmlns:p14="http://schemas.microsoft.com/office/powerpoint/2010/main" val="16188842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7544" y="980728"/>
            <a:ext cx="8352928" cy="5324535"/>
          </a:xfrm>
          <a:prstGeom prst="rect">
            <a:avLst/>
          </a:prstGeom>
          <a:noFill/>
        </p:spPr>
        <p:txBody>
          <a:bodyPr wrap="square" rtlCol="0">
            <a:spAutoFit/>
          </a:bodyPr>
          <a:lstStyle/>
          <a:p>
            <a:r>
              <a:rPr lang="en-US" sz="2000" b="1" dirty="0"/>
              <a:t>1.    Gravity is a force that acts at a distance.</a:t>
            </a:r>
          </a:p>
          <a:p>
            <a:r>
              <a:rPr lang="en-US" sz="2000" b="1" dirty="0"/>
              <a:t>        Name two </a:t>
            </a:r>
            <a:r>
              <a:rPr lang="en-US" sz="2000" b="1" u="sng" dirty="0"/>
              <a:t>other</a:t>
            </a:r>
            <a:r>
              <a:rPr lang="en-US" sz="2000" b="1" dirty="0"/>
              <a:t> forces that act at a distance.</a:t>
            </a:r>
          </a:p>
          <a:p>
            <a:r>
              <a:rPr lang="en-US" sz="2000" b="1" dirty="0"/>
              <a:t>        </a:t>
            </a:r>
            <a:r>
              <a:rPr lang="en-US" sz="2000" b="1" dirty="0">
                <a:solidFill>
                  <a:srgbClr val="00B050"/>
                </a:solidFill>
              </a:rPr>
              <a:t>Magnetism       Electrical Force        Nuclear Force</a:t>
            </a:r>
            <a:endParaRPr lang="en-US" sz="2000" b="1" dirty="0"/>
          </a:p>
          <a:p>
            <a:pPr marL="457200" indent="-457200">
              <a:buAutoNum type="arabicPeriod" startAt="4"/>
            </a:pPr>
            <a:endParaRPr lang="en-US" sz="2000" b="1" dirty="0"/>
          </a:p>
          <a:p>
            <a:pPr marL="457200" indent="-457200">
              <a:buAutoNum type="arabicPeriod" startAt="4"/>
            </a:pPr>
            <a:endParaRPr lang="en-US" sz="2000" b="1" dirty="0"/>
          </a:p>
          <a:p>
            <a:r>
              <a:rPr lang="en-US" sz="2000" b="1" dirty="0"/>
              <a:t>2.     Name three contact forces.</a:t>
            </a:r>
          </a:p>
          <a:p>
            <a:r>
              <a:rPr lang="en-US" sz="2000" b="1" dirty="0"/>
              <a:t>        </a:t>
            </a:r>
            <a:r>
              <a:rPr lang="en-US" sz="2000" b="1" dirty="0">
                <a:solidFill>
                  <a:srgbClr val="00B050"/>
                </a:solidFill>
              </a:rPr>
              <a:t>Tension     Friction (including air resistance)     Normal Force</a:t>
            </a:r>
            <a:endParaRPr lang="en-US" sz="2000" b="1" dirty="0"/>
          </a:p>
          <a:p>
            <a:pPr marL="457200" indent="-457200">
              <a:buAutoNum type="arabicPeriod" startAt="5"/>
            </a:pPr>
            <a:endParaRPr lang="en-US" sz="2000" b="1" dirty="0"/>
          </a:p>
          <a:p>
            <a:pPr marL="457200" indent="-457200">
              <a:buAutoNum type="arabicPeriod" startAt="5"/>
            </a:pPr>
            <a:endParaRPr lang="en-US" sz="2000" b="1" dirty="0"/>
          </a:p>
          <a:p>
            <a:r>
              <a:rPr lang="en-US" sz="2000" b="1" dirty="0"/>
              <a:t>3.     A boy has a mass of 40 kg.  Work out the boy’s weight.</a:t>
            </a:r>
          </a:p>
          <a:p>
            <a:r>
              <a:rPr lang="en-US" sz="2000" b="1" dirty="0"/>
              <a:t>        Take g = 10 N/kg.</a:t>
            </a:r>
          </a:p>
          <a:p>
            <a:r>
              <a:rPr lang="en-US" sz="2000" b="1" dirty="0"/>
              <a:t>        </a:t>
            </a:r>
            <a:r>
              <a:rPr lang="en-US" sz="2000" b="1" dirty="0">
                <a:solidFill>
                  <a:srgbClr val="00B050"/>
                </a:solidFill>
              </a:rPr>
              <a:t>Using </a:t>
            </a:r>
          </a:p>
          <a:p>
            <a:pPr algn="ctr"/>
            <a:r>
              <a:rPr lang="en-US" sz="2000" b="1" dirty="0">
                <a:solidFill>
                  <a:srgbClr val="00B050"/>
                </a:solidFill>
              </a:rPr>
              <a:t>W = m x g</a:t>
            </a:r>
            <a:endParaRPr lang="en-US" sz="2000" b="1" dirty="0"/>
          </a:p>
          <a:p>
            <a:r>
              <a:rPr lang="en-US" sz="2000" b="1" dirty="0">
                <a:solidFill>
                  <a:srgbClr val="00B050"/>
                </a:solidFill>
              </a:rPr>
              <a:t>        Substitution gives         </a:t>
            </a:r>
          </a:p>
          <a:p>
            <a:pPr algn="ctr"/>
            <a:r>
              <a:rPr lang="en-US" sz="2000" b="1" dirty="0">
                <a:solidFill>
                  <a:srgbClr val="00B050"/>
                </a:solidFill>
              </a:rPr>
              <a:t>W = 40 x 10</a:t>
            </a:r>
          </a:p>
          <a:p>
            <a:r>
              <a:rPr lang="en-US" sz="2000" b="1" dirty="0">
                <a:solidFill>
                  <a:srgbClr val="00B050"/>
                </a:solidFill>
              </a:rPr>
              <a:t>        Answer                            </a:t>
            </a:r>
          </a:p>
          <a:p>
            <a:pPr algn="ctr"/>
            <a:r>
              <a:rPr lang="en-US" sz="2000" b="1" dirty="0">
                <a:solidFill>
                  <a:srgbClr val="00B050"/>
                </a:solidFill>
              </a:rPr>
              <a:t>W = 400 N</a:t>
            </a:r>
          </a:p>
        </p:txBody>
      </p:sp>
      <p:sp>
        <p:nvSpPr>
          <p:cNvPr id="6" name="Rectangle 5"/>
          <p:cNvSpPr/>
          <p:nvPr/>
        </p:nvSpPr>
        <p:spPr>
          <a:xfrm>
            <a:off x="4499992" y="116632"/>
            <a:ext cx="4303730" cy="369332"/>
          </a:xfrm>
          <a:prstGeom prst="rect">
            <a:avLst/>
          </a:prstGeom>
        </p:spPr>
        <p:txBody>
          <a:bodyPr wrap="square">
            <a:spAutoFit/>
          </a:bodyPr>
          <a:lstStyle/>
          <a:p>
            <a:r>
              <a:rPr lang="en-US" b="1" dirty="0">
                <a:solidFill>
                  <a:srgbClr val="F79646"/>
                </a:solidFill>
              </a:rPr>
              <a:t>Forces and their Interactions </a:t>
            </a:r>
            <a:r>
              <a:rPr lang="en-US" b="1" dirty="0"/>
              <a:t>- QuestionIT</a:t>
            </a:r>
            <a:r>
              <a:rPr lang="en-US" b="1" dirty="0">
                <a:solidFill>
                  <a:srgbClr val="F79646"/>
                </a:solidFill>
              </a:rPr>
              <a:t> </a:t>
            </a:r>
          </a:p>
        </p:txBody>
      </p:sp>
    </p:spTree>
    <p:extLst>
      <p:ext uri="{BB962C8B-B14F-4D97-AF65-F5344CB8AC3E}">
        <p14:creationId xmlns:p14="http://schemas.microsoft.com/office/powerpoint/2010/main" val="34966464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7544" y="980728"/>
            <a:ext cx="8352928" cy="4093428"/>
          </a:xfrm>
          <a:prstGeom prst="rect">
            <a:avLst/>
          </a:prstGeom>
          <a:noFill/>
        </p:spPr>
        <p:txBody>
          <a:bodyPr wrap="square" rtlCol="0">
            <a:spAutoFit/>
          </a:bodyPr>
          <a:lstStyle/>
          <a:p>
            <a:r>
              <a:rPr lang="en-US" sz="2000" b="1" dirty="0"/>
              <a:t>4.      What is a scalar quantity?</a:t>
            </a:r>
          </a:p>
          <a:p>
            <a:r>
              <a:rPr lang="en-US" sz="2000" b="1" dirty="0">
                <a:solidFill>
                  <a:srgbClr val="00B050"/>
                </a:solidFill>
              </a:rPr>
              <a:t>         Scalars quantities have magnitude ONLY i.e. no direction.</a:t>
            </a:r>
            <a:endParaRPr lang="en-US" sz="2000" b="1" dirty="0"/>
          </a:p>
          <a:p>
            <a:endParaRPr lang="en-US" sz="2000" b="1" dirty="0"/>
          </a:p>
          <a:p>
            <a:pPr marL="457200" indent="-457200">
              <a:buAutoNum type="arabicPeriod" startAt="5"/>
            </a:pPr>
            <a:r>
              <a:rPr lang="en-US" sz="2000" b="1" dirty="0"/>
              <a:t>Explain how a car can be moving at a constant speed but have changing </a:t>
            </a:r>
          </a:p>
          <a:p>
            <a:r>
              <a:rPr lang="en-US" sz="2000" b="1" dirty="0"/>
              <a:t>         velocity.</a:t>
            </a:r>
          </a:p>
          <a:p>
            <a:r>
              <a:rPr lang="en-US" sz="2000" b="1" dirty="0"/>
              <a:t>        </a:t>
            </a:r>
            <a:r>
              <a:rPr lang="en-US" sz="2000" b="1" dirty="0">
                <a:solidFill>
                  <a:srgbClr val="00B050"/>
                </a:solidFill>
              </a:rPr>
              <a:t>As velocity is a vector if the direction of the car changes the velocity will </a:t>
            </a:r>
          </a:p>
          <a:p>
            <a:r>
              <a:rPr lang="en-US" sz="2000" b="1" dirty="0">
                <a:solidFill>
                  <a:srgbClr val="00B050"/>
                </a:solidFill>
              </a:rPr>
              <a:t>        change, at a constant speed.</a:t>
            </a:r>
            <a:endParaRPr lang="en-US" sz="2000" b="1" dirty="0"/>
          </a:p>
          <a:p>
            <a:pPr marL="457200" indent="-457200">
              <a:buAutoNum type="arabicPeriod" startAt="2"/>
            </a:pPr>
            <a:endParaRPr lang="en-US" sz="2000" b="1" dirty="0"/>
          </a:p>
          <a:p>
            <a:r>
              <a:rPr lang="en-US" sz="2000" b="1" dirty="0"/>
              <a:t>6.      State whether the following quantities are scalars or vectors:</a:t>
            </a:r>
          </a:p>
          <a:p>
            <a:r>
              <a:rPr lang="en-US" sz="2000" b="1" dirty="0">
                <a:solidFill>
                  <a:srgbClr val="F79646"/>
                </a:solidFill>
              </a:rPr>
              <a:t>	</a:t>
            </a:r>
          </a:p>
          <a:p>
            <a:r>
              <a:rPr lang="en-US" sz="2000" b="1" dirty="0">
                <a:solidFill>
                  <a:srgbClr val="F79646"/>
                </a:solidFill>
              </a:rPr>
              <a:t>	</a:t>
            </a:r>
            <a:r>
              <a:rPr lang="en-US" sz="2000" b="1" dirty="0"/>
              <a:t>acceleration</a:t>
            </a:r>
            <a:r>
              <a:rPr lang="en-US" sz="2000" b="1" dirty="0">
                <a:solidFill>
                  <a:srgbClr val="F79646"/>
                </a:solidFill>
              </a:rPr>
              <a:t>	</a:t>
            </a:r>
            <a:r>
              <a:rPr lang="en-US" sz="2000" b="1" dirty="0"/>
              <a:t>mass	   momentum	  time	</a:t>
            </a:r>
            <a:endParaRPr lang="en-US" sz="2000" b="1" dirty="0">
              <a:solidFill>
                <a:srgbClr val="F79646"/>
              </a:solidFill>
            </a:endParaRPr>
          </a:p>
          <a:p>
            <a:r>
              <a:rPr lang="en-US" sz="2000" b="1" dirty="0">
                <a:solidFill>
                  <a:srgbClr val="F79646"/>
                </a:solidFill>
              </a:rPr>
              <a:t>           </a:t>
            </a:r>
            <a:r>
              <a:rPr lang="en-US" sz="2000" b="1" dirty="0">
                <a:solidFill>
                  <a:srgbClr val="00B050"/>
                </a:solidFill>
              </a:rPr>
              <a:t>          vector               scalar             vector             scalar</a:t>
            </a:r>
          </a:p>
          <a:p>
            <a:endParaRPr lang="en-US" sz="2000" b="1" dirty="0">
              <a:solidFill>
                <a:srgbClr val="F79646"/>
              </a:solidFill>
            </a:endParaRPr>
          </a:p>
        </p:txBody>
      </p:sp>
      <p:sp>
        <p:nvSpPr>
          <p:cNvPr id="6" name="Rectangle 5"/>
          <p:cNvSpPr/>
          <p:nvPr/>
        </p:nvSpPr>
        <p:spPr>
          <a:xfrm>
            <a:off x="4499992" y="116632"/>
            <a:ext cx="4303730" cy="369332"/>
          </a:xfrm>
          <a:prstGeom prst="rect">
            <a:avLst/>
          </a:prstGeom>
        </p:spPr>
        <p:txBody>
          <a:bodyPr wrap="square">
            <a:spAutoFit/>
          </a:bodyPr>
          <a:lstStyle/>
          <a:p>
            <a:r>
              <a:rPr lang="en-US" b="1" dirty="0">
                <a:solidFill>
                  <a:srgbClr val="F79646"/>
                </a:solidFill>
              </a:rPr>
              <a:t>Forces and their Interactions </a:t>
            </a:r>
            <a:r>
              <a:rPr lang="en-US" b="1" dirty="0"/>
              <a:t>- QuestionIT</a:t>
            </a:r>
            <a:r>
              <a:rPr lang="en-US" b="1" dirty="0">
                <a:solidFill>
                  <a:srgbClr val="F79646"/>
                </a:solidFill>
              </a:rPr>
              <a:t> </a:t>
            </a:r>
          </a:p>
        </p:txBody>
      </p:sp>
    </p:spTree>
    <p:extLst>
      <p:ext uri="{BB962C8B-B14F-4D97-AF65-F5344CB8AC3E}">
        <p14:creationId xmlns:p14="http://schemas.microsoft.com/office/powerpoint/2010/main" val="31891714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7544" y="980728"/>
            <a:ext cx="8352928" cy="4401205"/>
          </a:xfrm>
          <a:prstGeom prst="rect">
            <a:avLst/>
          </a:prstGeom>
          <a:noFill/>
        </p:spPr>
        <p:txBody>
          <a:bodyPr wrap="square" rtlCol="0">
            <a:spAutoFit/>
          </a:bodyPr>
          <a:lstStyle/>
          <a:p>
            <a:r>
              <a:rPr lang="en-US" sz="2000" b="1" dirty="0"/>
              <a:t>7.    Name a piece of scientific equipment that you would use to find the   </a:t>
            </a:r>
          </a:p>
          <a:p>
            <a:r>
              <a:rPr lang="en-US" sz="2000" b="1" dirty="0"/>
              <a:t>        weight of a block in a science laboratory.</a:t>
            </a:r>
          </a:p>
          <a:p>
            <a:r>
              <a:rPr lang="en-US" sz="2000" b="1" dirty="0"/>
              <a:t>        </a:t>
            </a:r>
            <a:r>
              <a:rPr lang="en-US" sz="2000" b="1" dirty="0">
                <a:solidFill>
                  <a:srgbClr val="00B050"/>
                </a:solidFill>
              </a:rPr>
              <a:t>A newtonmeter</a:t>
            </a:r>
            <a:endParaRPr lang="en-US" sz="2000" b="1" dirty="0"/>
          </a:p>
          <a:p>
            <a:pPr marL="457200" indent="-457200">
              <a:buAutoNum type="arabicPeriod" startAt="4"/>
            </a:pPr>
            <a:endParaRPr lang="en-US" sz="2000" b="1" dirty="0"/>
          </a:p>
          <a:p>
            <a:pPr marL="457200" indent="-457200">
              <a:buAutoNum type="arabicPeriod" startAt="4"/>
            </a:pPr>
            <a:endParaRPr lang="en-US" sz="2000" b="1" dirty="0"/>
          </a:p>
          <a:p>
            <a:r>
              <a:rPr lang="en-US" sz="2000" b="1" dirty="0"/>
              <a:t>  8. The object below has two forces acting on it, shown by the arrows.</a:t>
            </a:r>
          </a:p>
          <a:p>
            <a:endParaRPr lang="en-US" sz="2000" b="1" dirty="0"/>
          </a:p>
          <a:p>
            <a:endParaRPr lang="en-US" sz="2000" b="1" dirty="0"/>
          </a:p>
          <a:p>
            <a:endParaRPr lang="en-US" sz="2000" b="1" dirty="0"/>
          </a:p>
          <a:p>
            <a:endParaRPr lang="en-US" sz="2000" b="1" dirty="0"/>
          </a:p>
          <a:p>
            <a:endParaRPr lang="en-US" sz="2000" b="1" dirty="0"/>
          </a:p>
          <a:p>
            <a:endParaRPr lang="en-US" sz="2000" b="1" dirty="0"/>
          </a:p>
          <a:p>
            <a:r>
              <a:rPr lang="en-US" sz="2000" b="1" dirty="0"/>
              <a:t>      Draw an arrow to show the resultant force on the object</a:t>
            </a:r>
          </a:p>
          <a:p>
            <a:endParaRPr lang="en-US" sz="2000" b="1" dirty="0">
              <a:solidFill>
                <a:srgbClr val="00B050"/>
              </a:solidFill>
            </a:endParaRPr>
          </a:p>
        </p:txBody>
      </p:sp>
      <p:sp>
        <p:nvSpPr>
          <p:cNvPr id="6" name="Rectangle 5"/>
          <p:cNvSpPr/>
          <p:nvPr/>
        </p:nvSpPr>
        <p:spPr>
          <a:xfrm>
            <a:off x="4499992" y="116632"/>
            <a:ext cx="4303730" cy="369332"/>
          </a:xfrm>
          <a:prstGeom prst="rect">
            <a:avLst/>
          </a:prstGeom>
        </p:spPr>
        <p:txBody>
          <a:bodyPr wrap="square">
            <a:spAutoFit/>
          </a:bodyPr>
          <a:lstStyle/>
          <a:p>
            <a:r>
              <a:rPr lang="en-US" b="1" dirty="0">
                <a:solidFill>
                  <a:srgbClr val="F79646"/>
                </a:solidFill>
              </a:rPr>
              <a:t>Forces and their Interactions </a:t>
            </a:r>
            <a:r>
              <a:rPr lang="en-US" b="1" dirty="0"/>
              <a:t>- QuestionIT</a:t>
            </a:r>
            <a:r>
              <a:rPr lang="en-US" b="1" dirty="0">
                <a:solidFill>
                  <a:srgbClr val="F79646"/>
                </a:solidFill>
              </a:rPr>
              <a:t> </a:t>
            </a:r>
          </a:p>
        </p:txBody>
      </p:sp>
      <p:pic>
        <p:nvPicPr>
          <p:cNvPr id="4" name="Picture 3">
            <a:extLst>
              <a:ext uri="{FF2B5EF4-FFF2-40B4-BE49-F238E27FC236}">
                <a16:creationId xmlns:a16="http://schemas.microsoft.com/office/drawing/2014/main" id="{53654E3C-3A46-42D5-95BB-6BB7CFC85D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205" y="4178554"/>
            <a:ext cx="392200" cy="360040"/>
          </a:xfrm>
          <a:prstGeom prst="rect">
            <a:avLst/>
          </a:prstGeom>
        </p:spPr>
      </p:pic>
      <p:sp>
        <p:nvSpPr>
          <p:cNvPr id="7" name="Arrow: Up 6">
            <a:extLst>
              <a:ext uri="{FF2B5EF4-FFF2-40B4-BE49-F238E27FC236}">
                <a16:creationId xmlns:a16="http://schemas.microsoft.com/office/drawing/2014/main" id="{69AA2923-81AB-4721-82C9-D21DFAECE8CA}"/>
              </a:ext>
            </a:extLst>
          </p:cNvPr>
          <p:cNvSpPr/>
          <p:nvPr/>
        </p:nvSpPr>
        <p:spPr>
          <a:xfrm>
            <a:off x="3157882" y="3429000"/>
            <a:ext cx="196100" cy="720080"/>
          </a:xfrm>
          <a:prstGeom prst="upArrow">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Arrow: Right 7">
            <a:extLst>
              <a:ext uri="{FF2B5EF4-FFF2-40B4-BE49-F238E27FC236}">
                <a16:creationId xmlns:a16="http://schemas.microsoft.com/office/drawing/2014/main" id="{DB6CD255-7718-4596-A8E9-A470E2DFE65E}"/>
              </a:ext>
            </a:extLst>
          </p:cNvPr>
          <p:cNvSpPr/>
          <p:nvPr/>
        </p:nvSpPr>
        <p:spPr>
          <a:xfrm>
            <a:off x="3440405" y="4261094"/>
            <a:ext cx="3424224" cy="180020"/>
          </a:xfrm>
          <a:prstGeom prst="rightArrow">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Arrow: Right 1">
            <a:extLst>
              <a:ext uri="{FF2B5EF4-FFF2-40B4-BE49-F238E27FC236}">
                <a16:creationId xmlns:a16="http://schemas.microsoft.com/office/drawing/2014/main" id="{D1A09047-D249-4C78-B3B4-8CCDA2D3A77F}"/>
              </a:ext>
            </a:extLst>
          </p:cNvPr>
          <p:cNvSpPr/>
          <p:nvPr/>
        </p:nvSpPr>
        <p:spPr>
          <a:xfrm rot="20720910" flipV="1">
            <a:off x="3371186" y="3675900"/>
            <a:ext cx="3562663" cy="136850"/>
          </a:xfrm>
          <a:prstGeom prst="rightArrow">
            <a:avLst/>
          </a:prstGeom>
          <a:solidFill>
            <a:srgbClr val="00B050"/>
          </a:solidFill>
          <a:ln>
            <a:solidFill>
              <a:srgbClr val="00B0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50171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0794" y="980728"/>
            <a:ext cx="8352928" cy="5016758"/>
          </a:xfrm>
          <a:prstGeom prst="rect">
            <a:avLst/>
          </a:prstGeom>
          <a:noFill/>
        </p:spPr>
        <p:txBody>
          <a:bodyPr wrap="square" rtlCol="0">
            <a:spAutoFit/>
          </a:bodyPr>
          <a:lstStyle/>
          <a:p>
            <a:r>
              <a:rPr lang="en-US" sz="2000" b="1" dirty="0"/>
              <a:t>9. Calculate the resultant force acting on the objects below:</a:t>
            </a:r>
          </a:p>
          <a:p>
            <a:pPr marL="457200" indent="-457200">
              <a:buAutoNum type="arabicPeriod" startAt="11"/>
            </a:pPr>
            <a:endParaRPr lang="en-US" sz="2000" b="1" dirty="0"/>
          </a:p>
          <a:p>
            <a:r>
              <a:rPr lang="en-US" sz="2000" b="1" dirty="0"/>
              <a:t>a)  	      12 N			        6 N            </a:t>
            </a:r>
            <a:r>
              <a:rPr lang="en-US" sz="2000" b="1" dirty="0">
                <a:solidFill>
                  <a:srgbClr val="00B050"/>
                </a:solidFill>
              </a:rPr>
              <a:t>Resultant Force = 6 N Right </a:t>
            </a:r>
            <a:endParaRPr lang="en-US" sz="2000" b="1" dirty="0"/>
          </a:p>
          <a:p>
            <a:endParaRPr lang="en-US" sz="2000" b="1" dirty="0"/>
          </a:p>
          <a:p>
            <a:r>
              <a:rPr lang="en-US" sz="2000" b="1" dirty="0"/>
              <a:t>	</a:t>
            </a:r>
          </a:p>
          <a:p>
            <a:r>
              <a:rPr lang="en-US" sz="2000" b="1" dirty="0"/>
              <a:t>		</a:t>
            </a:r>
          </a:p>
          <a:p>
            <a:endParaRPr lang="en-US" sz="2000" b="1" dirty="0"/>
          </a:p>
          <a:p>
            <a:r>
              <a:rPr lang="en-US" sz="2000" b="1" dirty="0"/>
              <a:t>b)</a:t>
            </a:r>
          </a:p>
          <a:p>
            <a:r>
              <a:rPr lang="en-US" sz="2000" b="1" dirty="0"/>
              <a:t>                    23 N 		           37 N	          </a:t>
            </a:r>
            <a:r>
              <a:rPr lang="en-US" sz="2000" b="1" dirty="0">
                <a:solidFill>
                  <a:srgbClr val="00B050"/>
                </a:solidFill>
              </a:rPr>
              <a:t>Resultant Force = 14 N Right</a:t>
            </a:r>
          </a:p>
          <a:p>
            <a:endParaRPr lang="en-US" sz="2000" b="1" dirty="0"/>
          </a:p>
          <a:p>
            <a:r>
              <a:rPr lang="en-US" sz="2000" b="1" dirty="0"/>
              <a:t>	               </a:t>
            </a:r>
          </a:p>
          <a:p>
            <a:endParaRPr lang="en-US" sz="2000" b="1" dirty="0"/>
          </a:p>
          <a:p>
            <a:r>
              <a:rPr lang="en-US" sz="2000" b="1" dirty="0"/>
              <a:t>c)			         5 N</a:t>
            </a:r>
          </a:p>
          <a:p>
            <a:r>
              <a:rPr lang="en-US" sz="2000" b="1" dirty="0"/>
              <a:t>	5 N</a:t>
            </a:r>
          </a:p>
          <a:p>
            <a:r>
              <a:rPr lang="en-US" sz="2000" b="1" dirty="0"/>
              <a:t>				8 N	          </a:t>
            </a:r>
            <a:r>
              <a:rPr lang="en-US" sz="2000" b="1" dirty="0">
                <a:solidFill>
                  <a:srgbClr val="00B050"/>
                </a:solidFill>
              </a:rPr>
              <a:t>Resultant Force = 2 N Right</a:t>
            </a:r>
          </a:p>
          <a:p>
            <a:endParaRPr lang="en-US" sz="2000" b="1" dirty="0"/>
          </a:p>
        </p:txBody>
      </p:sp>
      <p:cxnSp>
        <p:nvCxnSpPr>
          <p:cNvPr id="3" name="Straight Arrow Connector 2"/>
          <p:cNvCxnSpPr/>
          <p:nvPr/>
        </p:nvCxnSpPr>
        <p:spPr>
          <a:xfrm>
            <a:off x="1285510" y="2022232"/>
            <a:ext cx="1800200" cy="0"/>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6" name="Rectangle 5"/>
          <p:cNvSpPr/>
          <p:nvPr/>
        </p:nvSpPr>
        <p:spPr>
          <a:xfrm>
            <a:off x="3085710" y="1484784"/>
            <a:ext cx="1152128" cy="1074896"/>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1" name="Straight Arrow Connector 10"/>
          <p:cNvCxnSpPr>
            <a:endCxn id="6" idx="3"/>
          </p:cNvCxnSpPr>
          <p:nvPr/>
        </p:nvCxnSpPr>
        <p:spPr>
          <a:xfrm flipH="1">
            <a:off x="4237838" y="2022232"/>
            <a:ext cx="1078305" cy="0"/>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12" name="Oval 11"/>
          <p:cNvSpPr/>
          <p:nvPr/>
        </p:nvSpPr>
        <p:spPr>
          <a:xfrm>
            <a:off x="2645895" y="3436843"/>
            <a:ext cx="720080" cy="72008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Arrow Connector 13"/>
          <p:cNvCxnSpPr/>
          <p:nvPr/>
        </p:nvCxnSpPr>
        <p:spPr>
          <a:xfrm flipH="1">
            <a:off x="1205735" y="3808007"/>
            <a:ext cx="1440160"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6" name="Straight Arrow Connector 15"/>
          <p:cNvCxnSpPr/>
          <p:nvPr/>
        </p:nvCxnSpPr>
        <p:spPr>
          <a:xfrm>
            <a:off x="3365975" y="3808007"/>
            <a:ext cx="2016224"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7" name="Rounded Rectangle 16"/>
          <p:cNvSpPr/>
          <p:nvPr/>
        </p:nvSpPr>
        <p:spPr>
          <a:xfrm>
            <a:off x="2185610" y="4797152"/>
            <a:ext cx="1306270" cy="1008112"/>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Arrow Connector 18"/>
          <p:cNvCxnSpPr>
            <a:endCxn id="17" idx="1"/>
          </p:cNvCxnSpPr>
          <p:nvPr/>
        </p:nvCxnSpPr>
        <p:spPr>
          <a:xfrm>
            <a:off x="1115616" y="5301208"/>
            <a:ext cx="1069994"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21" name="Straight Arrow Connector 20"/>
          <p:cNvCxnSpPr/>
          <p:nvPr/>
        </p:nvCxnSpPr>
        <p:spPr>
          <a:xfrm>
            <a:off x="3491880" y="5013176"/>
            <a:ext cx="1135378"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25" name="Straight Arrow Connector 24"/>
          <p:cNvCxnSpPr/>
          <p:nvPr/>
        </p:nvCxnSpPr>
        <p:spPr>
          <a:xfrm flipH="1">
            <a:off x="3491880" y="5589240"/>
            <a:ext cx="1824263"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5" name="Rectangle 14"/>
          <p:cNvSpPr/>
          <p:nvPr/>
        </p:nvSpPr>
        <p:spPr>
          <a:xfrm>
            <a:off x="4499992" y="116632"/>
            <a:ext cx="4303730" cy="369332"/>
          </a:xfrm>
          <a:prstGeom prst="rect">
            <a:avLst/>
          </a:prstGeom>
        </p:spPr>
        <p:txBody>
          <a:bodyPr wrap="square">
            <a:spAutoFit/>
          </a:bodyPr>
          <a:lstStyle/>
          <a:p>
            <a:r>
              <a:rPr lang="en-US" b="1" dirty="0">
                <a:solidFill>
                  <a:srgbClr val="F79646"/>
                </a:solidFill>
              </a:rPr>
              <a:t>Forces and their Interactions </a:t>
            </a:r>
            <a:r>
              <a:rPr lang="en-US" b="1" dirty="0"/>
              <a:t>- QuestionIT</a:t>
            </a:r>
            <a:r>
              <a:rPr lang="en-US" b="1" dirty="0">
                <a:solidFill>
                  <a:srgbClr val="F79646"/>
                </a:solidFill>
              </a:rPr>
              <a:t> </a:t>
            </a:r>
          </a:p>
        </p:txBody>
      </p:sp>
    </p:spTree>
    <p:extLst>
      <p:ext uri="{BB962C8B-B14F-4D97-AF65-F5344CB8AC3E}">
        <p14:creationId xmlns:p14="http://schemas.microsoft.com/office/powerpoint/2010/main" val="26637487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3730600" cy="6124754"/>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pPr lvl="0"/>
            <a:endParaRPr lang="en-GB" dirty="0">
              <a:solidFill>
                <a:prstClr val="black"/>
              </a:solidFill>
            </a:endParaRPr>
          </a:p>
          <a:p>
            <a:pPr lvl="0"/>
            <a:endParaRPr lang="en-GB" dirty="0">
              <a:solidFill>
                <a:prstClr val="black"/>
              </a:solidFill>
            </a:endParaRPr>
          </a:p>
          <a:p>
            <a:pPr lvl="0"/>
            <a:r>
              <a:rPr lang="en-GB" sz="3200" b="1" dirty="0">
                <a:solidFill>
                  <a:prstClr val="black">
                    <a:lumMod val="50000"/>
                    <a:lumOff val="50000"/>
                  </a:prstClr>
                </a:solidFill>
              </a:rPr>
              <a:t>Part 2</a:t>
            </a:r>
          </a:p>
          <a:p>
            <a:pPr lvl="0"/>
            <a:endParaRPr lang="en-GB" sz="3200" b="1" dirty="0">
              <a:solidFill>
                <a:prstClr val="black">
                  <a:lumMod val="50000"/>
                  <a:lumOff val="50000"/>
                </a:prstClr>
              </a:solidFill>
            </a:endParaRPr>
          </a:p>
          <a:p>
            <a:pPr marL="342900" lvl="0" indent="-342900">
              <a:buFont typeface="Arial" panose="020B0604020202020204" pitchFamily="34" charset="0"/>
              <a:buChar char="•"/>
            </a:pPr>
            <a:r>
              <a:rPr lang="en-GB" sz="2000" b="1" dirty="0">
                <a:solidFill>
                  <a:prstClr val="black">
                    <a:lumMod val="50000"/>
                    <a:lumOff val="50000"/>
                  </a:prstClr>
                </a:solidFill>
              </a:rPr>
              <a:t>Moments (physics only)</a:t>
            </a:r>
          </a:p>
          <a:p>
            <a:pPr marL="342900" lvl="0" indent="-342900">
              <a:buFont typeface="Arial" panose="020B0604020202020204" pitchFamily="34" charset="0"/>
              <a:buChar char="•"/>
            </a:pPr>
            <a:endParaRPr lang="en-GB" sz="2000" b="1" dirty="0">
              <a:solidFill>
                <a:prstClr val="black">
                  <a:lumMod val="50000"/>
                  <a:lumOff val="50000"/>
                </a:prstClr>
              </a:solidFill>
            </a:endParaRPr>
          </a:p>
          <a:p>
            <a:pPr marL="457200" indent="-457200">
              <a:buFont typeface="Arial" panose="020B0604020202020204" pitchFamily="34" charset="0"/>
              <a:buChar char="•"/>
            </a:pPr>
            <a:endParaRPr lang="en-GB" sz="2000" b="1" dirty="0">
              <a:solidFill>
                <a:schemeClr val="tx1">
                  <a:lumMod val="50000"/>
                  <a:lumOff val="50000"/>
                </a:schemeClr>
              </a:solidFill>
            </a:endParaRPr>
          </a:p>
          <a:p>
            <a:endParaRPr lang="en-GB" sz="3200" b="1" dirty="0">
              <a:solidFill>
                <a:schemeClr val="tx1">
                  <a:lumMod val="50000"/>
                  <a:lumOff val="50000"/>
                </a:scheme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a:clrChange>
              <a:clrFrom>
                <a:srgbClr val="FFFFFF"/>
              </a:clrFrom>
              <a:clrTo>
                <a:srgbClr val="FFFFFF">
                  <a:alpha val="0"/>
                </a:srgbClr>
              </a:clrTo>
            </a:clrChange>
          </a:blip>
          <a:stretch>
            <a:fillRect/>
          </a:stretch>
        </p:blipFill>
        <p:spPr>
          <a:xfrm>
            <a:off x="3059832" y="0"/>
            <a:ext cx="6120680" cy="6525344"/>
          </a:xfrm>
          <a:prstGeom prst="rect">
            <a:avLst/>
          </a:prstGeom>
        </p:spPr>
      </p:pic>
    </p:spTree>
    <p:extLst>
      <p:ext uri="{BB962C8B-B14F-4D97-AF65-F5344CB8AC3E}">
        <p14:creationId xmlns:p14="http://schemas.microsoft.com/office/powerpoint/2010/main" val="35219281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918372" y="43293"/>
            <a:ext cx="4228977" cy="461665"/>
          </a:xfrm>
          <a:prstGeom prst="rect">
            <a:avLst/>
          </a:prstGeom>
          <a:noFill/>
        </p:spPr>
        <p:txBody>
          <a:bodyPr wrap="square" rtlCol="0">
            <a:spAutoFit/>
          </a:bodyPr>
          <a:lstStyle/>
          <a:p>
            <a:r>
              <a:rPr lang="en-US" sz="2400" b="1">
                <a:solidFill>
                  <a:srgbClr val="F79646"/>
                </a:solidFill>
              </a:rPr>
              <a:t>Moments, Levers and Gears</a:t>
            </a:r>
            <a:endParaRPr lang="en-US" sz="2400" b="1" dirty="0">
              <a:solidFill>
                <a:srgbClr val="F79646"/>
              </a:solidFill>
            </a:endParaRPr>
          </a:p>
        </p:txBody>
      </p:sp>
      <p:sp>
        <p:nvSpPr>
          <p:cNvPr id="5" name="Title 1"/>
          <p:cNvSpPr txBox="1">
            <a:spLocks/>
          </p:cNvSpPr>
          <p:nvPr/>
        </p:nvSpPr>
        <p:spPr>
          <a:xfrm>
            <a:off x="248017" y="753769"/>
            <a:ext cx="8458200" cy="442983"/>
          </a:xfrm>
          <a:prstGeom prst="rect">
            <a:avLst/>
          </a:prstGeom>
        </p:spPr>
        <p:txBody>
          <a:bodyPr vert="horz" lIns="91440" tIns="45720" rIns="91440" bIns="45720" rtlCol="0" anchor="ctr">
            <a:normAutofit fontScale="85000" lnSpcReduction="20000"/>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endParaRPr lang="en-US" b="1" dirty="0"/>
          </a:p>
        </p:txBody>
      </p:sp>
      <p:sp>
        <p:nvSpPr>
          <p:cNvPr id="2" name="TextBox 1"/>
          <p:cNvSpPr txBox="1"/>
          <p:nvPr/>
        </p:nvSpPr>
        <p:spPr>
          <a:xfrm>
            <a:off x="342129" y="844986"/>
            <a:ext cx="5034562" cy="830997"/>
          </a:xfrm>
          <a:prstGeom prst="rect">
            <a:avLst/>
          </a:prstGeom>
          <a:solidFill>
            <a:srgbClr val="F79646"/>
          </a:solidFill>
        </p:spPr>
        <p:txBody>
          <a:bodyPr wrap="square" rtlCol="0">
            <a:spAutoFit/>
          </a:bodyPr>
          <a:lstStyle/>
          <a:p>
            <a:r>
              <a:rPr lang="en-US" sz="2400" b="1" dirty="0"/>
              <a:t>Moments: A force or a system of forces may cause an object to rotate. </a:t>
            </a:r>
          </a:p>
        </p:txBody>
      </p:sp>
      <p:sp>
        <p:nvSpPr>
          <p:cNvPr id="8" name="TextBox 7"/>
          <p:cNvSpPr txBox="1"/>
          <p:nvPr/>
        </p:nvSpPr>
        <p:spPr>
          <a:xfrm>
            <a:off x="342129" y="2018085"/>
            <a:ext cx="8381276" cy="4154984"/>
          </a:xfrm>
          <a:prstGeom prst="rect">
            <a:avLst/>
          </a:prstGeom>
          <a:noFill/>
          <a:ln w="25400">
            <a:solidFill>
              <a:srgbClr val="F79646"/>
            </a:solidFill>
          </a:ln>
        </p:spPr>
        <p:txBody>
          <a:bodyPr wrap="square" rtlCol="0">
            <a:spAutoFit/>
          </a:bodyPr>
          <a:lstStyle/>
          <a:p>
            <a:r>
              <a:rPr lang="en-US" sz="2200" b="1" dirty="0"/>
              <a:t>Everyday examples of force causing a rotation motion include </a:t>
            </a:r>
            <a:r>
              <a:rPr lang="en-US" sz="2200" b="1" dirty="0">
                <a:solidFill>
                  <a:schemeClr val="accent6">
                    <a:lumMod val="75000"/>
                  </a:schemeClr>
                </a:solidFill>
              </a:rPr>
              <a:t>door handles</a:t>
            </a:r>
            <a:r>
              <a:rPr lang="en-US" sz="2200" b="1" dirty="0"/>
              <a:t>, </a:t>
            </a:r>
            <a:r>
              <a:rPr lang="en-US" sz="2200" b="1" dirty="0">
                <a:solidFill>
                  <a:schemeClr val="accent6">
                    <a:lumMod val="75000"/>
                  </a:schemeClr>
                </a:solidFill>
              </a:rPr>
              <a:t>steering wheels</a:t>
            </a:r>
            <a:r>
              <a:rPr lang="en-US" sz="2200" b="1" dirty="0"/>
              <a:t> and </a:t>
            </a:r>
            <a:r>
              <a:rPr lang="en-US" sz="2200" b="1" dirty="0">
                <a:solidFill>
                  <a:schemeClr val="accent6">
                    <a:lumMod val="75000"/>
                  </a:schemeClr>
                </a:solidFill>
              </a:rPr>
              <a:t>see-saws</a:t>
            </a:r>
            <a:r>
              <a:rPr lang="en-US" sz="2200" b="1" dirty="0"/>
              <a:t>.</a:t>
            </a:r>
          </a:p>
          <a:p>
            <a:endParaRPr lang="en-US" sz="2200" b="1" dirty="0"/>
          </a:p>
          <a:p>
            <a:r>
              <a:rPr lang="en-US" sz="2200" b="1" dirty="0"/>
              <a:t>The turning effect of a force is called the </a:t>
            </a:r>
            <a:r>
              <a:rPr lang="en-US" sz="2200" b="1" dirty="0">
                <a:solidFill>
                  <a:schemeClr val="accent6">
                    <a:lumMod val="75000"/>
                  </a:schemeClr>
                </a:solidFill>
              </a:rPr>
              <a:t>moment of the force</a:t>
            </a:r>
            <a:r>
              <a:rPr lang="en-US" sz="2200" b="1" dirty="0"/>
              <a:t>. </a:t>
            </a:r>
          </a:p>
          <a:p>
            <a:r>
              <a:rPr lang="en-US" sz="2200" b="1" dirty="0"/>
              <a:t>The size of the moment is determined by the equation: </a:t>
            </a:r>
          </a:p>
          <a:p>
            <a:endParaRPr lang="en-US" sz="2200" b="1" dirty="0">
              <a:solidFill>
                <a:schemeClr val="accent6">
                  <a:lumMod val="75000"/>
                </a:schemeClr>
              </a:solidFill>
            </a:endParaRPr>
          </a:p>
          <a:p>
            <a:pPr algn="ctr"/>
            <a:r>
              <a:rPr lang="en-US" sz="2200" b="1" dirty="0">
                <a:solidFill>
                  <a:schemeClr val="accent6">
                    <a:lumMod val="75000"/>
                  </a:schemeClr>
                </a:solidFill>
              </a:rPr>
              <a:t>moment of a force (Nm) = force (N) × distance (m)</a:t>
            </a:r>
          </a:p>
          <a:p>
            <a:pPr algn="ctr"/>
            <a:endParaRPr lang="en-US" sz="2200" b="1" dirty="0">
              <a:solidFill>
                <a:schemeClr val="accent6">
                  <a:lumMod val="75000"/>
                </a:schemeClr>
              </a:solidFill>
            </a:endParaRPr>
          </a:p>
          <a:p>
            <a:pPr algn="ctr"/>
            <a:r>
              <a:rPr lang="en-US" sz="2200" b="1" i="1" dirty="0">
                <a:solidFill>
                  <a:schemeClr val="accent6">
                    <a:lumMod val="75000"/>
                  </a:schemeClr>
                </a:solidFill>
              </a:rPr>
              <a:t>M </a:t>
            </a:r>
            <a:r>
              <a:rPr lang="en-US" sz="2200" b="1" dirty="0">
                <a:solidFill>
                  <a:schemeClr val="accent6">
                    <a:lumMod val="75000"/>
                  </a:schemeClr>
                </a:solidFill>
              </a:rPr>
              <a:t>= </a:t>
            </a:r>
            <a:r>
              <a:rPr lang="en-US" sz="2200" b="1" i="1" dirty="0">
                <a:solidFill>
                  <a:schemeClr val="accent6">
                    <a:lumMod val="75000"/>
                  </a:schemeClr>
                </a:solidFill>
              </a:rPr>
              <a:t>F x </a:t>
            </a:r>
            <a:r>
              <a:rPr lang="en-US" sz="2200" b="1" i="1" dirty="0">
                <a:solidFill>
                  <a:schemeClr val="accent6">
                    <a:lumMod val="75000"/>
                  </a:schemeClr>
                </a:solidFill>
                <a:latin typeface="Times" pitchFamily="2" charset="0"/>
              </a:rPr>
              <a:t>x</a:t>
            </a:r>
            <a:r>
              <a:rPr lang="en-US" sz="2200" b="1" i="1" dirty="0">
                <a:solidFill>
                  <a:schemeClr val="accent6">
                    <a:lumMod val="75000"/>
                  </a:schemeClr>
                </a:solidFill>
              </a:rPr>
              <a:t> </a:t>
            </a:r>
          </a:p>
          <a:p>
            <a:endParaRPr lang="en-US" sz="2200" b="1" i="1" dirty="0"/>
          </a:p>
          <a:p>
            <a:r>
              <a:rPr lang="en-US" sz="2200" b="1" dirty="0"/>
              <a:t>The distance, </a:t>
            </a:r>
            <a:r>
              <a:rPr lang="en-US" sz="2200" b="1" i="1" dirty="0">
                <a:latin typeface="Times" pitchFamily="2" charset="0"/>
              </a:rPr>
              <a:t>x</a:t>
            </a:r>
            <a:r>
              <a:rPr lang="en-US" sz="2200" b="1" dirty="0"/>
              <a:t>, is </a:t>
            </a:r>
            <a:r>
              <a:rPr lang="en-US" sz="2200" b="1" dirty="0">
                <a:solidFill>
                  <a:schemeClr val="accent6">
                    <a:lumMod val="75000"/>
                  </a:schemeClr>
                </a:solidFill>
              </a:rPr>
              <a:t>normal to the direction of the force</a:t>
            </a:r>
          </a:p>
          <a:p>
            <a:endParaRPr lang="en-US" sz="2200" b="1" dirty="0"/>
          </a:p>
        </p:txBody>
      </p:sp>
      <p:pic>
        <p:nvPicPr>
          <p:cNvPr id="7" name="Picture 6"/>
          <p:cNvPicPr>
            <a:picLocks noChangeAspect="1"/>
          </p:cNvPicPr>
          <p:nvPr/>
        </p:nvPicPr>
        <p:blipFill>
          <a:blip r:embed="rId2"/>
          <a:stretch>
            <a:fillRect/>
          </a:stretch>
        </p:blipFill>
        <p:spPr>
          <a:xfrm flipH="1">
            <a:off x="5816184" y="381942"/>
            <a:ext cx="2450540" cy="1629620"/>
          </a:xfrm>
          <a:prstGeom prst="rect">
            <a:avLst/>
          </a:prstGeom>
        </p:spPr>
      </p:pic>
    </p:spTree>
    <p:extLst>
      <p:ext uri="{BB962C8B-B14F-4D97-AF65-F5344CB8AC3E}">
        <p14:creationId xmlns:p14="http://schemas.microsoft.com/office/powerpoint/2010/main" val="37080645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716016" y="152506"/>
            <a:ext cx="4228977" cy="461665"/>
          </a:xfrm>
          <a:prstGeom prst="rect">
            <a:avLst/>
          </a:prstGeom>
          <a:noFill/>
        </p:spPr>
        <p:txBody>
          <a:bodyPr wrap="square" rtlCol="0">
            <a:spAutoFit/>
          </a:bodyPr>
          <a:lstStyle/>
          <a:p>
            <a:r>
              <a:rPr lang="en-US" sz="2400" b="1">
                <a:solidFill>
                  <a:srgbClr val="F79646"/>
                </a:solidFill>
              </a:rPr>
              <a:t>Moments, Levers and Gears</a:t>
            </a:r>
            <a:endParaRPr lang="en-US" sz="2400" b="1" dirty="0">
              <a:solidFill>
                <a:srgbClr val="F79646"/>
              </a:solidFill>
            </a:endParaRPr>
          </a:p>
        </p:txBody>
      </p:sp>
      <p:sp>
        <p:nvSpPr>
          <p:cNvPr id="5" name="Title 1"/>
          <p:cNvSpPr txBox="1">
            <a:spLocks/>
          </p:cNvSpPr>
          <p:nvPr/>
        </p:nvSpPr>
        <p:spPr>
          <a:xfrm>
            <a:off x="107504" y="614171"/>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Moment Calculations</a:t>
            </a:r>
          </a:p>
        </p:txBody>
      </p:sp>
      <p:sp>
        <p:nvSpPr>
          <p:cNvPr id="8" name="TextBox 7"/>
          <p:cNvSpPr txBox="1"/>
          <p:nvPr/>
        </p:nvSpPr>
        <p:spPr>
          <a:xfrm>
            <a:off x="248016" y="1268760"/>
            <a:ext cx="8696977" cy="3816429"/>
          </a:xfrm>
          <a:prstGeom prst="rect">
            <a:avLst/>
          </a:prstGeom>
          <a:noFill/>
          <a:ln w="25400">
            <a:noFill/>
          </a:ln>
        </p:spPr>
        <p:txBody>
          <a:bodyPr wrap="square" rtlCol="0">
            <a:spAutoFit/>
          </a:bodyPr>
          <a:lstStyle/>
          <a:p>
            <a:endParaRPr lang="en-US" sz="2200" b="1" dirty="0"/>
          </a:p>
          <a:p>
            <a:r>
              <a:rPr lang="en-US" sz="2200" b="1" dirty="0"/>
              <a:t>A child with a weight of 400 N sits on see-saw.  </a:t>
            </a:r>
          </a:p>
          <a:p>
            <a:endParaRPr lang="en-US" sz="2200" b="1" dirty="0"/>
          </a:p>
          <a:p>
            <a:r>
              <a:rPr lang="en-US" sz="2200" b="1" dirty="0"/>
              <a:t>The child sits a distance of 1.2 m from the pivot.</a:t>
            </a:r>
          </a:p>
          <a:p>
            <a:endParaRPr lang="en-US" sz="2200" b="1" dirty="0"/>
          </a:p>
          <a:p>
            <a:r>
              <a:rPr lang="en-US" sz="2200" b="1" dirty="0"/>
              <a:t>Work out the moment of the turning force.</a:t>
            </a:r>
          </a:p>
          <a:p>
            <a:endParaRPr lang="en-US" sz="2200" b="1" dirty="0"/>
          </a:p>
          <a:p>
            <a:endParaRPr lang="en-US" sz="2200" b="1" dirty="0"/>
          </a:p>
          <a:p>
            <a:endParaRPr lang="en-US" sz="2200" b="1" dirty="0"/>
          </a:p>
          <a:p>
            <a:endParaRPr lang="en-US" sz="2200" b="1" dirty="0"/>
          </a:p>
          <a:p>
            <a:endParaRPr lang="en-US" sz="2200" b="1" dirty="0"/>
          </a:p>
        </p:txBody>
      </p:sp>
      <p:sp>
        <p:nvSpPr>
          <p:cNvPr id="3" name="TextBox 2"/>
          <p:cNvSpPr txBox="1"/>
          <p:nvPr/>
        </p:nvSpPr>
        <p:spPr>
          <a:xfrm>
            <a:off x="303088" y="3356992"/>
            <a:ext cx="8782417" cy="2862322"/>
          </a:xfrm>
          <a:prstGeom prst="rect">
            <a:avLst/>
          </a:prstGeom>
          <a:noFill/>
        </p:spPr>
        <p:txBody>
          <a:bodyPr wrap="square" rtlCol="0">
            <a:spAutoFit/>
          </a:bodyPr>
          <a:lstStyle/>
          <a:p>
            <a:r>
              <a:rPr lang="en-US" sz="2000" b="1" dirty="0">
                <a:solidFill>
                  <a:schemeClr val="accent6">
                    <a:lumMod val="75000"/>
                  </a:schemeClr>
                </a:solidFill>
              </a:rPr>
              <a:t>Solution:</a:t>
            </a:r>
          </a:p>
          <a:p>
            <a:endParaRPr lang="en-US" sz="2000" b="1" dirty="0">
              <a:solidFill>
                <a:schemeClr val="accent6">
                  <a:lumMod val="75000"/>
                </a:schemeClr>
              </a:solidFill>
            </a:endParaRPr>
          </a:p>
          <a:p>
            <a:r>
              <a:rPr lang="en-US" sz="2000" b="1" dirty="0">
                <a:solidFill>
                  <a:schemeClr val="accent6">
                    <a:lumMod val="75000"/>
                  </a:schemeClr>
                </a:solidFill>
              </a:rPr>
              <a:t>Equation:          moment of a force (Nm) = force (N) × distance (m)</a:t>
            </a:r>
          </a:p>
          <a:p>
            <a:pPr algn="ctr"/>
            <a:endParaRPr lang="en-US" sz="2000" b="1" dirty="0">
              <a:solidFill>
                <a:schemeClr val="accent6">
                  <a:lumMod val="75000"/>
                </a:schemeClr>
              </a:solidFill>
            </a:endParaRPr>
          </a:p>
          <a:p>
            <a:pPr algn="ctr"/>
            <a:r>
              <a:rPr lang="en-US" sz="2000" b="1" i="1" dirty="0">
                <a:solidFill>
                  <a:schemeClr val="accent6">
                    <a:lumMod val="75000"/>
                  </a:schemeClr>
                </a:solidFill>
              </a:rPr>
              <a:t>M </a:t>
            </a:r>
            <a:r>
              <a:rPr lang="en-US" sz="2000" b="1" dirty="0">
                <a:solidFill>
                  <a:schemeClr val="accent6">
                    <a:lumMod val="75000"/>
                  </a:schemeClr>
                </a:solidFill>
              </a:rPr>
              <a:t>= </a:t>
            </a:r>
            <a:r>
              <a:rPr lang="en-US" sz="2000" b="1" i="1" dirty="0">
                <a:solidFill>
                  <a:schemeClr val="accent6">
                    <a:lumMod val="75000"/>
                  </a:schemeClr>
                </a:solidFill>
              </a:rPr>
              <a:t>F x </a:t>
            </a:r>
            <a:r>
              <a:rPr lang="en-US" sz="2000" b="1" i="1" dirty="0">
                <a:solidFill>
                  <a:schemeClr val="accent6">
                    <a:lumMod val="75000"/>
                  </a:schemeClr>
                </a:solidFill>
                <a:latin typeface="Times" pitchFamily="2" charset="0"/>
              </a:rPr>
              <a:t>x</a:t>
            </a:r>
            <a:r>
              <a:rPr lang="en-US" sz="2000" b="1" i="1" dirty="0">
                <a:solidFill>
                  <a:schemeClr val="accent6">
                    <a:lumMod val="75000"/>
                  </a:schemeClr>
                </a:solidFill>
              </a:rPr>
              <a:t> </a:t>
            </a:r>
          </a:p>
          <a:p>
            <a:endParaRPr lang="en-US" sz="2000" b="1" dirty="0">
              <a:solidFill>
                <a:schemeClr val="accent6">
                  <a:lumMod val="75000"/>
                </a:schemeClr>
              </a:solidFill>
            </a:endParaRPr>
          </a:p>
          <a:p>
            <a:r>
              <a:rPr lang="en-US" sz="2000" b="1" dirty="0">
                <a:solidFill>
                  <a:schemeClr val="accent6">
                    <a:lumMod val="75000"/>
                  </a:schemeClr>
                </a:solidFill>
              </a:rPr>
              <a:t>Substitution :  moment of a force  = 400 x 1.2</a:t>
            </a:r>
          </a:p>
          <a:p>
            <a:pPr algn="ctr"/>
            <a:endParaRPr lang="en-US" sz="2000" b="1" dirty="0">
              <a:solidFill>
                <a:schemeClr val="accent6">
                  <a:lumMod val="75000"/>
                </a:schemeClr>
              </a:solidFill>
            </a:endParaRPr>
          </a:p>
          <a:p>
            <a:pPr algn="ctr"/>
            <a:r>
              <a:rPr lang="en-US" sz="2000" b="1" dirty="0">
                <a:solidFill>
                  <a:schemeClr val="accent6">
                    <a:lumMod val="75000"/>
                  </a:schemeClr>
                </a:solidFill>
              </a:rPr>
              <a:t>moment of a force  = </a:t>
            </a:r>
            <a:r>
              <a:rPr lang="en-US" sz="2000" b="1" dirty="0">
                <a:solidFill>
                  <a:srgbClr val="00B050"/>
                </a:solidFill>
              </a:rPr>
              <a:t>480 Nm</a:t>
            </a:r>
          </a:p>
        </p:txBody>
      </p:sp>
      <p:pic>
        <p:nvPicPr>
          <p:cNvPr id="6" name="Picture 5"/>
          <p:cNvPicPr>
            <a:picLocks noChangeAspect="1"/>
          </p:cNvPicPr>
          <p:nvPr/>
        </p:nvPicPr>
        <p:blipFill>
          <a:blip r:embed="rId2"/>
          <a:stretch>
            <a:fillRect/>
          </a:stretch>
        </p:blipFill>
        <p:spPr>
          <a:xfrm>
            <a:off x="6156175" y="1607314"/>
            <a:ext cx="2732049" cy="1461646"/>
          </a:xfrm>
          <a:prstGeom prst="rect">
            <a:avLst/>
          </a:prstGeom>
        </p:spPr>
      </p:pic>
      <p:sp>
        <p:nvSpPr>
          <p:cNvPr id="7" name="Rectangle 6">
            <a:extLst>
              <a:ext uri="{FF2B5EF4-FFF2-40B4-BE49-F238E27FC236}">
                <a16:creationId xmlns:a16="http://schemas.microsoft.com/office/drawing/2014/main" id="{BE6919C7-9D43-A94F-91A0-A8E2E48B056E}"/>
              </a:ext>
            </a:extLst>
          </p:cNvPr>
          <p:cNvSpPr/>
          <p:nvPr/>
        </p:nvSpPr>
        <p:spPr>
          <a:xfrm>
            <a:off x="2987824" y="5720994"/>
            <a:ext cx="3456384"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Tree>
    <p:extLst>
      <p:ext uri="{BB962C8B-B14F-4D97-AF65-F5344CB8AC3E}">
        <p14:creationId xmlns:p14="http://schemas.microsoft.com/office/powerpoint/2010/main" val="244932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7"/>
                                        </p:tgtEl>
                                        <p:attrNameLst>
                                          <p:attrName>ppt_x</p:attrName>
                                        </p:attrNameLst>
                                      </p:cBhvr>
                                      <p:tavLst>
                                        <p:tav tm="0">
                                          <p:val>
                                            <p:strVal val="ppt_x"/>
                                          </p:val>
                                        </p:tav>
                                        <p:tav tm="100000">
                                          <p:val>
                                            <p:strVal val="ppt_x"/>
                                          </p:val>
                                        </p:tav>
                                      </p:tavLst>
                                    </p:anim>
                                    <p:anim calcmode="lin" valueType="num">
                                      <p:cBhvr additive="base">
                                        <p:cTn id="7" dur="500"/>
                                        <p:tgtEl>
                                          <p:spTgt spid="7"/>
                                        </p:tgtEl>
                                        <p:attrNameLst>
                                          <p:attrName>ppt_y</p:attrName>
                                        </p:attrNameLst>
                                      </p:cBhvr>
                                      <p:tavLst>
                                        <p:tav tm="0">
                                          <p:val>
                                            <p:strVal val="ppt_y"/>
                                          </p:val>
                                        </p:tav>
                                        <p:tav tm="100000">
                                          <p:val>
                                            <p:strVal val="1+ppt_h/2"/>
                                          </p:val>
                                        </p:tav>
                                      </p:tavLst>
                                    </p:anim>
                                    <p:set>
                                      <p:cBhvr>
                                        <p:cTn id="8"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716016" y="152506"/>
            <a:ext cx="4228977" cy="461665"/>
          </a:xfrm>
          <a:prstGeom prst="rect">
            <a:avLst/>
          </a:prstGeom>
          <a:noFill/>
        </p:spPr>
        <p:txBody>
          <a:bodyPr wrap="square" rtlCol="0">
            <a:spAutoFit/>
          </a:bodyPr>
          <a:lstStyle/>
          <a:p>
            <a:r>
              <a:rPr lang="en-US" sz="2400" b="1">
                <a:solidFill>
                  <a:srgbClr val="F79646"/>
                </a:solidFill>
              </a:rPr>
              <a:t>Moments, Levers and Gears</a:t>
            </a:r>
            <a:endParaRPr lang="en-US" sz="2400" b="1" dirty="0">
              <a:solidFill>
                <a:srgbClr val="F79646"/>
              </a:solidFill>
            </a:endParaRPr>
          </a:p>
        </p:txBody>
      </p:sp>
      <p:sp>
        <p:nvSpPr>
          <p:cNvPr id="5" name="Title 1"/>
          <p:cNvSpPr txBox="1">
            <a:spLocks/>
          </p:cNvSpPr>
          <p:nvPr/>
        </p:nvSpPr>
        <p:spPr>
          <a:xfrm>
            <a:off x="219089" y="614171"/>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Balanced Moments</a:t>
            </a:r>
          </a:p>
        </p:txBody>
      </p:sp>
      <p:sp>
        <p:nvSpPr>
          <p:cNvPr id="8" name="TextBox 7"/>
          <p:cNvSpPr txBox="1"/>
          <p:nvPr/>
        </p:nvSpPr>
        <p:spPr>
          <a:xfrm>
            <a:off x="248016" y="1196752"/>
            <a:ext cx="8696977" cy="1785104"/>
          </a:xfrm>
          <a:prstGeom prst="rect">
            <a:avLst/>
          </a:prstGeom>
          <a:noFill/>
          <a:ln w="25400">
            <a:solidFill>
              <a:srgbClr val="F79646"/>
            </a:solidFill>
          </a:ln>
        </p:spPr>
        <p:txBody>
          <a:bodyPr wrap="square" rtlCol="0">
            <a:spAutoFit/>
          </a:bodyPr>
          <a:lstStyle/>
          <a:p>
            <a:r>
              <a:rPr lang="en-US" sz="2200" b="1" dirty="0"/>
              <a:t>When two children are on a see-saw the see-saw may be balanced and the children will not move.</a:t>
            </a:r>
          </a:p>
          <a:p>
            <a:endParaRPr lang="en-US" sz="2200" b="1" dirty="0"/>
          </a:p>
          <a:p>
            <a:r>
              <a:rPr lang="en-US" sz="2200" b="1" dirty="0"/>
              <a:t>In this case the </a:t>
            </a:r>
            <a:r>
              <a:rPr lang="en-US" sz="2200" b="1" dirty="0">
                <a:solidFill>
                  <a:schemeClr val="accent6">
                    <a:lumMod val="75000"/>
                  </a:schemeClr>
                </a:solidFill>
              </a:rPr>
              <a:t>clockwise moment is balanced by the anti-clockwise moment </a:t>
            </a:r>
            <a:r>
              <a:rPr lang="mr-IN" sz="2200" b="1" dirty="0"/>
              <a:t>–</a:t>
            </a:r>
            <a:r>
              <a:rPr lang="en-US" sz="2200" b="1" dirty="0"/>
              <a:t> so the two moments are equal.</a:t>
            </a:r>
          </a:p>
        </p:txBody>
      </p:sp>
      <p:pic>
        <p:nvPicPr>
          <p:cNvPr id="2" name="Picture 1"/>
          <p:cNvPicPr>
            <a:picLocks noChangeAspect="1"/>
          </p:cNvPicPr>
          <p:nvPr/>
        </p:nvPicPr>
        <p:blipFill>
          <a:blip r:embed="rId3"/>
          <a:stretch>
            <a:fillRect/>
          </a:stretch>
        </p:blipFill>
        <p:spPr>
          <a:xfrm>
            <a:off x="2932330" y="2929732"/>
            <a:ext cx="3031715" cy="1847537"/>
          </a:xfrm>
          <a:prstGeom prst="rect">
            <a:avLst/>
          </a:prstGeom>
        </p:spPr>
      </p:pic>
      <p:sp>
        <p:nvSpPr>
          <p:cNvPr id="7" name="TextBox 6"/>
          <p:cNvSpPr txBox="1"/>
          <p:nvPr/>
        </p:nvSpPr>
        <p:spPr>
          <a:xfrm>
            <a:off x="400860" y="4725144"/>
            <a:ext cx="8094657" cy="1631216"/>
          </a:xfrm>
          <a:prstGeom prst="rect">
            <a:avLst/>
          </a:prstGeom>
          <a:noFill/>
          <a:ln w="25400">
            <a:solidFill>
              <a:srgbClr val="F79646"/>
            </a:solidFill>
          </a:ln>
        </p:spPr>
        <p:txBody>
          <a:bodyPr wrap="square" rtlCol="0">
            <a:spAutoFit/>
          </a:bodyPr>
          <a:lstStyle/>
          <a:p>
            <a:r>
              <a:rPr lang="en-US" sz="2000" b="1" dirty="0"/>
              <a:t>As both the clockwise moment and anti-clockwise moment are balanced:</a:t>
            </a:r>
          </a:p>
          <a:p>
            <a:endParaRPr lang="en-US" sz="2000" b="1" dirty="0"/>
          </a:p>
          <a:p>
            <a:pPr algn="ctr"/>
            <a:r>
              <a:rPr lang="en-US" sz="2000" b="1" dirty="0">
                <a:solidFill>
                  <a:schemeClr val="accent6">
                    <a:lumMod val="75000"/>
                  </a:schemeClr>
                </a:solidFill>
              </a:rPr>
              <a:t>F</a:t>
            </a:r>
            <a:r>
              <a:rPr lang="en-US" sz="2000" b="1" baseline="-25000" dirty="0">
                <a:solidFill>
                  <a:schemeClr val="accent6">
                    <a:lumMod val="75000"/>
                  </a:schemeClr>
                </a:solidFill>
              </a:rPr>
              <a:t>c</a:t>
            </a:r>
            <a:r>
              <a:rPr lang="en-US" sz="2000" b="1" dirty="0">
                <a:solidFill>
                  <a:schemeClr val="accent6">
                    <a:lumMod val="75000"/>
                  </a:schemeClr>
                </a:solidFill>
              </a:rPr>
              <a:t> </a:t>
            </a:r>
            <a:r>
              <a:rPr lang="en-US" sz="2000" b="1" i="1" dirty="0">
                <a:solidFill>
                  <a:schemeClr val="accent6">
                    <a:lumMod val="75000"/>
                  </a:schemeClr>
                </a:solidFill>
                <a:latin typeface="Times" pitchFamily="2" charset="0"/>
              </a:rPr>
              <a:t>x </a:t>
            </a:r>
            <a:r>
              <a:rPr lang="en-US" sz="2000" b="1" baseline="-25000" dirty="0">
                <a:solidFill>
                  <a:schemeClr val="accent6">
                    <a:lumMod val="75000"/>
                  </a:schemeClr>
                </a:solidFill>
              </a:rPr>
              <a:t>c</a:t>
            </a:r>
            <a:r>
              <a:rPr lang="en-US" sz="2000" b="1" dirty="0">
                <a:solidFill>
                  <a:schemeClr val="accent6">
                    <a:lumMod val="75000"/>
                  </a:schemeClr>
                </a:solidFill>
              </a:rPr>
              <a:t> = F</a:t>
            </a:r>
            <a:r>
              <a:rPr lang="en-US" sz="2000" b="1" baseline="-25000" dirty="0">
                <a:solidFill>
                  <a:schemeClr val="accent6">
                    <a:lumMod val="75000"/>
                  </a:schemeClr>
                </a:solidFill>
              </a:rPr>
              <a:t>a</a:t>
            </a:r>
            <a:r>
              <a:rPr lang="en-US" sz="2000" b="1" dirty="0">
                <a:solidFill>
                  <a:schemeClr val="accent6">
                    <a:lumMod val="75000"/>
                  </a:schemeClr>
                </a:solidFill>
              </a:rPr>
              <a:t> </a:t>
            </a:r>
            <a:r>
              <a:rPr lang="en-US" sz="2000" b="1" i="1" dirty="0">
                <a:solidFill>
                  <a:schemeClr val="accent6">
                    <a:lumMod val="75000"/>
                  </a:schemeClr>
                </a:solidFill>
                <a:latin typeface="Times" pitchFamily="2" charset="0"/>
              </a:rPr>
              <a:t>x </a:t>
            </a:r>
            <a:r>
              <a:rPr lang="en-US" sz="2000" b="1" baseline="-25000" dirty="0">
                <a:solidFill>
                  <a:schemeClr val="accent6">
                    <a:lumMod val="75000"/>
                  </a:schemeClr>
                </a:solidFill>
              </a:rPr>
              <a:t>a</a:t>
            </a:r>
            <a:endParaRPr lang="en-US" sz="2000" b="1" dirty="0">
              <a:solidFill>
                <a:schemeClr val="accent6">
                  <a:lumMod val="75000"/>
                </a:schemeClr>
              </a:solidFill>
            </a:endParaRPr>
          </a:p>
          <a:p>
            <a:pPr algn="ctr"/>
            <a:endParaRPr lang="en-US" sz="2000" b="1" dirty="0"/>
          </a:p>
          <a:p>
            <a:r>
              <a:rPr lang="en-US" sz="2000" b="1" dirty="0"/>
              <a:t>Where the subscript denotes the direction (clockwise or anti-clockwise).</a:t>
            </a:r>
          </a:p>
        </p:txBody>
      </p:sp>
      <p:sp>
        <p:nvSpPr>
          <p:cNvPr id="3" name="Circular Arrow 2">
            <a:extLst>
              <a:ext uri="{FF2B5EF4-FFF2-40B4-BE49-F238E27FC236}">
                <a16:creationId xmlns:a16="http://schemas.microsoft.com/office/drawing/2014/main" id="{AF8BC800-B7FB-9E4D-801E-A36AA6FBD6CB}"/>
              </a:ext>
            </a:extLst>
          </p:cNvPr>
          <p:cNvSpPr/>
          <p:nvPr/>
        </p:nvSpPr>
        <p:spPr>
          <a:xfrm rot="5033106">
            <a:off x="5271307" y="3343726"/>
            <a:ext cx="1008112" cy="864096"/>
          </a:xfrm>
          <a:prstGeom prst="circularArrow">
            <a:avLst>
              <a:gd name="adj1" fmla="val 13058"/>
              <a:gd name="adj2" fmla="val 1142319"/>
              <a:gd name="adj3" fmla="val 21090076"/>
              <a:gd name="adj4" fmla="val 10982546"/>
              <a:gd name="adj5" fmla="val 1763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solidFill>
                <a:schemeClr val="tx1"/>
              </a:solidFill>
            </a:endParaRPr>
          </a:p>
        </p:txBody>
      </p:sp>
      <p:sp>
        <p:nvSpPr>
          <p:cNvPr id="6" name="Rectangle 5">
            <a:extLst>
              <a:ext uri="{FF2B5EF4-FFF2-40B4-BE49-F238E27FC236}">
                <a16:creationId xmlns:a16="http://schemas.microsoft.com/office/drawing/2014/main" id="{0914C441-10D0-6246-B219-DA9F206AE02D}"/>
              </a:ext>
            </a:extLst>
          </p:cNvPr>
          <p:cNvSpPr/>
          <p:nvPr/>
        </p:nvSpPr>
        <p:spPr>
          <a:xfrm>
            <a:off x="6202758" y="3588437"/>
            <a:ext cx="2022798" cy="369332"/>
          </a:xfrm>
          <a:prstGeom prst="rect">
            <a:avLst/>
          </a:prstGeom>
        </p:spPr>
        <p:txBody>
          <a:bodyPr wrap="none">
            <a:spAutoFit/>
          </a:bodyPr>
          <a:lstStyle/>
          <a:p>
            <a:r>
              <a:rPr lang="en-US" b="1" dirty="0"/>
              <a:t>clockwise moment </a:t>
            </a:r>
            <a:endParaRPr lang="en-GB" dirty="0"/>
          </a:p>
        </p:txBody>
      </p:sp>
      <p:sp>
        <p:nvSpPr>
          <p:cNvPr id="9" name="Circular Arrow 8">
            <a:extLst>
              <a:ext uri="{FF2B5EF4-FFF2-40B4-BE49-F238E27FC236}">
                <a16:creationId xmlns:a16="http://schemas.microsoft.com/office/drawing/2014/main" id="{4F2AEDED-DC3A-B642-AA67-4DA0159293EE}"/>
              </a:ext>
            </a:extLst>
          </p:cNvPr>
          <p:cNvSpPr/>
          <p:nvPr/>
        </p:nvSpPr>
        <p:spPr>
          <a:xfrm rot="5694619" flipV="1">
            <a:off x="2579727" y="3340342"/>
            <a:ext cx="1008112" cy="919154"/>
          </a:xfrm>
          <a:prstGeom prst="circularArrow">
            <a:avLst>
              <a:gd name="adj1" fmla="val 13058"/>
              <a:gd name="adj2" fmla="val 1142319"/>
              <a:gd name="adj3" fmla="val 21090076"/>
              <a:gd name="adj4" fmla="val 10982546"/>
              <a:gd name="adj5" fmla="val 1763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solidFill>
                <a:schemeClr val="tx1"/>
              </a:solidFill>
            </a:endParaRPr>
          </a:p>
        </p:txBody>
      </p:sp>
      <p:sp>
        <p:nvSpPr>
          <p:cNvPr id="10" name="Rectangle 9">
            <a:extLst>
              <a:ext uri="{FF2B5EF4-FFF2-40B4-BE49-F238E27FC236}">
                <a16:creationId xmlns:a16="http://schemas.microsoft.com/office/drawing/2014/main" id="{A796D5FB-262E-9B4D-863E-7A0DC2A76DCA}"/>
              </a:ext>
            </a:extLst>
          </p:cNvPr>
          <p:cNvSpPr/>
          <p:nvPr/>
        </p:nvSpPr>
        <p:spPr>
          <a:xfrm>
            <a:off x="312131" y="3627627"/>
            <a:ext cx="2556084" cy="369332"/>
          </a:xfrm>
          <a:prstGeom prst="rect">
            <a:avLst/>
          </a:prstGeom>
        </p:spPr>
        <p:txBody>
          <a:bodyPr wrap="none">
            <a:spAutoFit/>
          </a:bodyPr>
          <a:lstStyle/>
          <a:p>
            <a:r>
              <a:rPr lang="en-US" b="1" dirty="0"/>
              <a:t>anti-clockwise moment </a:t>
            </a:r>
            <a:endParaRPr lang="en-GB" dirty="0"/>
          </a:p>
        </p:txBody>
      </p:sp>
    </p:spTree>
    <p:extLst>
      <p:ext uri="{BB962C8B-B14F-4D97-AF65-F5344CB8AC3E}">
        <p14:creationId xmlns:p14="http://schemas.microsoft.com/office/powerpoint/2010/main" val="14876618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716016" y="152506"/>
            <a:ext cx="4228977" cy="461665"/>
          </a:xfrm>
          <a:prstGeom prst="rect">
            <a:avLst/>
          </a:prstGeom>
          <a:noFill/>
        </p:spPr>
        <p:txBody>
          <a:bodyPr wrap="square" rtlCol="0">
            <a:spAutoFit/>
          </a:bodyPr>
          <a:lstStyle/>
          <a:p>
            <a:r>
              <a:rPr lang="en-US" sz="2400" b="1">
                <a:solidFill>
                  <a:srgbClr val="F79646"/>
                </a:solidFill>
              </a:rPr>
              <a:t>Moments, Levers and Gears</a:t>
            </a:r>
            <a:endParaRPr lang="en-US" sz="2400" b="1" dirty="0">
              <a:solidFill>
                <a:srgbClr val="F79646"/>
              </a:solidFill>
            </a:endParaRPr>
          </a:p>
        </p:txBody>
      </p:sp>
      <p:sp>
        <p:nvSpPr>
          <p:cNvPr id="5" name="Title 1"/>
          <p:cNvSpPr txBox="1">
            <a:spLocks/>
          </p:cNvSpPr>
          <p:nvPr/>
        </p:nvSpPr>
        <p:spPr>
          <a:xfrm>
            <a:off x="248017" y="614171"/>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Balanced Moments Calculations</a:t>
            </a:r>
          </a:p>
        </p:txBody>
      </p:sp>
      <p:sp>
        <p:nvSpPr>
          <p:cNvPr id="8" name="TextBox 7"/>
          <p:cNvSpPr txBox="1"/>
          <p:nvPr/>
        </p:nvSpPr>
        <p:spPr>
          <a:xfrm>
            <a:off x="248017" y="1268760"/>
            <a:ext cx="8696976" cy="2400657"/>
          </a:xfrm>
          <a:prstGeom prst="rect">
            <a:avLst/>
          </a:prstGeom>
          <a:noFill/>
          <a:ln w="25400">
            <a:noFill/>
          </a:ln>
        </p:spPr>
        <p:txBody>
          <a:bodyPr wrap="square" rtlCol="0">
            <a:spAutoFit/>
          </a:bodyPr>
          <a:lstStyle/>
          <a:p>
            <a:r>
              <a:rPr lang="en-GB" sz="2000" b="1" dirty="0"/>
              <a:t>A see-saw has two children sat either side of the pivot.  </a:t>
            </a:r>
          </a:p>
          <a:p>
            <a:endParaRPr lang="en-GB" sz="1000" b="1" dirty="0"/>
          </a:p>
          <a:p>
            <a:r>
              <a:rPr lang="en-GB" sz="2000" b="1" dirty="0"/>
              <a:t>The child on the left-hand side has a weight of 370 N and site 1.3 m from the pivot.</a:t>
            </a:r>
          </a:p>
          <a:p>
            <a:endParaRPr lang="en-US" sz="1000" b="1" dirty="0"/>
          </a:p>
          <a:p>
            <a:r>
              <a:rPr lang="en-US" sz="2000" b="1" dirty="0"/>
              <a:t>The child on the right sits 2.0 m from the pivot.</a:t>
            </a:r>
          </a:p>
          <a:p>
            <a:endParaRPr lang="en-US" sz="1000" b="1" dirty="0"/>
          </a:p>
          <a:p>
            <a:r>
              <a:rPr lang="en-US" sz="2000" b="1" dirty="0"/>
              <a:t>Work out the weight of the child on the right-hand side of the pivot if the see-saw is balanced.</a:t>
            </a:r>
          </a:p>
        </p:txBody>
      </p:sp>
      <p:sp>
        <p:nvSpPr>
          <p:cNvPr id="7" name="TextBox 6"/>
          <p:cNvSpPr txBox="1"/>
          <p:nvPr/>
        </p:nvSpPr>
        <p:spPr>
          <a:xfrm>
            <a:off x="240401" y="3669417"/>
            <a:ext cx="8695080" cy="3016210"/>
          </a:xfrm>
          <a:prstGeom prst="rect">
            <a:avLst/>
          </a:prstGeom>
          <a:noFill/>
          <a:ln w="25400">
            <a:noFill/>
          </a:ln>
        </p:spPr>
        <p:txBody>
          <a:bodyPr wrap="square" rtlCol="0">
            <a:spAutoFit/>
          </a:bodyPr>
          <a:lstStyle/>
          <a:p>
            <a:r>
              <a:rPr lang="en-US" sz="2000" b="1" dirty="0">
                <a:solidFill>
                  <a:schemeClr val="accent6">
                    <a:lumMod val="75000"/>
                  </a:schemeClr>
                </a:solidFill>
              </a:rPr>
              <a:t>Solution:</a:t>
            </a:r>
          </a:p>
          <a:p>
            <a:endParaRPr lang="en-US" sz="1000" b="1" dirty="0">
              <a:solidFill>
                <a:schemeClr val="accent6">
                  <a:lumMod val="75000"/>
                </a:schemeClr>
              </a:solidFill>
            </a:endParaRPr>
          </a:p>
          <a:p>
            <a:pPr algn="ctr"/>
            <a:r>
              <a:rPr lang="en-US" sz="2000" b="1" dirty="0">
                <a:solidFill>
                  <a:schemeClr val="accent6">
                    <a:lumMod val="75000"/>
                  </a:schemeClr>
                </a:solidFill>
              </a:rPr>
              <a:t>As both the clockwise and anti-clockwise moments are balanced:</a:t>
            </a:r>
          </a:p>
          <a:p>
            <a:endParaRPr lang="en-US" sz="1000" b="1" dirty="0">
              <a:solidFill>
                <a:schemeClr val="accent6">
                  <a:lumMod val="75000"/>
                </a:schemeClr>
              </a:solidFill>
            </a:endParaRPr>
          </a:p>
          <a:p>
            <a:pPr lvl="0" algn="ctr"/>
            <a:r>
              <a:rPr lang="en-US" sz="2000" b="1" dirty="0">
                <a:solidFill>
                  <a:srgbClr val="F79646">
                    <a:lumMod val="75000"/>
                  </a:srgbClr>
                </a:solidFill>
              </a:rPr>
              <a:t>F</a:t>
            </a:r>
            <a:r>
              <a:rPr lang="en-US" sz="2000" b="1" baseline="-25000" dirty="0">
                <a:solidFill>
                  <a:srgbClr val="F79646">
                    <a:lumMod val="75000"/>
                  </a:srgbClr>
                </a:solidFill>
              </a:rPr>
              <a:t>c</a:t>
            </a:r>
            <a:r>
              <a:rPr lang="en-US" sz="2000" b="1" dirty="0">
                <a:solidFill>
                  <a:srgbClr val="F79646">
                    <a:lumMod val="75000"/>
                  </a:srgbClr>
                </a:solidFill>
              </a:rPr>
              <a:t> </a:t>
            </a:r>
            <a:r>
              <a:rPr lang="en-US" sz="2000" b="1" i="1" dirty="0">
                <a:solidFill>
                  <a:srgbClr val="F79646">
                    <a:lumMod val="75000"/>
                  </a:srgbClr>
                </a:solidFill>
                <a:latin typeface="Times" pitchFamily="2" charset="0"/>
              </a:rPr>
              <a:t>x </a:t>
            </a:r>
            <a:r>
              <a:rPr lang="en-US" sz="2000" b="1" baseline="-25000" dirty="0">
                <a:solidFill>
                  <a:srgbClr val="F79646">
                    <a:lumMod val="75000"/>
                  </a:srgbClr>
                </a:solidFill>
              </a:rPr>
              <a:t>c</a:t>
            </a:r>
            <a:r>
              <a:rPr lang="en-US" sz="2000" b="1" dirty="0">
                <a:solidFill>
                  <a:srgbClr val="F79646">
                    <a:lumMod val="75000"/>
                  </a:srgbClr>
                </a:solidFill>
              </a:rPr>
              <a:t> = F</a:t>
            </a:r>
            <a:r>
              <a:rPr lang="en-US" sz="2000" b="1" baseline="-25000" dirty="0">
                <a:solidFill>
                  <a:srgbClr val="F79646">
                    <a:lumMod val="75000"/>
                  </a:srgbClr>
                </a:solidFill>
              </a:rPr>
              <a:t>a</a:t>
            </a:r>
            <a:r>
              <a:rPr lang="en-US" sz="2000" b="1" dirty="0">
                <a:solidFill>
                  <a:srgbClr val="F79646">
                    <a:lumMod val="75000"/>
                  </a:srgbClr>
                </a:solidFill>
              </a:rPr>
              <a:t> </a:t>
            </a:r>
            <a:r>
              <a:rPr lang="en-US" sz="2000" b="1" i="1" dirty="0">
                <a:solidFill>
                  <a:srgbClr val="F79646">
                    <a:lumMod val="75000"/>
                  </a:srgbClr>
                </a:solidFill>
                <a:latin typeface="Times" pitchFamily="2" charset="0"/>
              </a:rPr>
              <a:t>x </a:t>
            </a:r>
            <a:r>
              <a:rPr lang="en-US" sz="2000" b="1" baseline="-25000" dirty="0">
                <a:solidFill>
                  <a:srgbClr val="F79646">
                    <a:lumMod val="75000"/>
                  </a:srgbClr>
                </a:solidFill>
              </a:rPr>
              <a:t>a</a:t>
            </a:r>
            <a:endParaRPr lang="en-US" sz="2000" b="1" dirty="0">
              <a:solidFill>
                <a:srgbClr val="F79646">
                  <a:lumMod val="75000"/>
                </a:srgbClr>
              </a:solidFill>
            </a:endParaRPr>
          </a:p>
          <a:p>
            <a:pPr algn="ctr"/>
            <a:endParaRPr lang="en-US" sz="1000" b="1" baseline="-25000" dirty="0">
              <a:solidFill>
                <a:schemeClr val="accent6">
                  <a:lumMod val="75000"/>
                </a:schemeClr>
              </a:solidFill>
            </a:endParaRPr>
          </a:p>
          <a:p>
            <a:pPr algn="ctr"/>
            <a:r>
              <a:rPr lang="en-US" sz="2000" b="1" dirty="0">
                <a:solidFill>
                  <a:schemeClr val="accent6">
                    <a:lumMod val="75000"/>
                  </a:schemeClr>
                </a:solidFill>
              </a:rPr>
              <a:t>370 x 1.3 = F</a:t>
            </a:r>
            <a:r>
              <a:rPr lang="en-US" sz="2000" b="1" baseline="-25000" dirty="0">
                <a:solidFill>
                  <a:schemeClr val="accent6">
                    <a:lumMod val="75000"/>
                  </a:schemeClr>
                </a:solidFill>
              </a:rPr>
              <a:t>a</a:t>
            </a:r>
            <a:r>
              <a:rPr lang="en-US" sz="2000" b="1" dirty="0">
                <a:solidFill>
                  <a:schemeClr val="accent6">
                    <a:lumMod val="75000"/>
                  </a:schemeClr>
                </a:solidFill>
              </a:rPr>
              <a:t> x 2.0</a:t>
            </a:r>
          </a:p>
          <a:p>
            <a:pPr algn="ctr"/>
            <a:endParaRPr lang="en-US" sz="1000" b="1" dirty="0">
              <a:solidFill>
                <a:schemeClr val="accent6">
                  <a:lumMod val="75000"/>
                </a:schemeClr>
              </a:solidFill>
            </a:endParaRPr>
          </a:p>
          <a:p>
            <a:pPr algn="ctr"/>
            <a:r>
              <a:rPr lang="en-US" sz="2000" b="1" dirty="0">
                <a:solidFill>
                  <a:schemeClr val="accent6">
                    <a:lumMod val="75000"/>
                  </a:schemeClr>
                </a:solidFill>
              </a:rPr>
              <a:t>481 / 2.0 = F</a:t>
            </a:r>
            <a:r>
              <a:rPr lang="en-US" sz="2000" b="1" baseline="-25000" dirty="0">
                <a:solidFill>
                  <a:schemeClr val="accent6">
                    <a:lumMod val="75000"/>
                  </a:schemeClr>
                </a:solidFill>
              </a:rPr>
              <a:t>a</a:t>
            </a:r>
          </a:p>
          <a:p>
            <a:pPr algn="ctr"/>
            <a:endParaRPr lang="en-US" sz="2000" b="1" baseline="-25000" dirty="0">
              <a:solidFill>
                <a:schemeClr val="accent6">
                  <a:lumMod val="75000"/>
                </a:schemeClr>
              </a:solidFill>
            </a:endParaRPr>
          </a:p>
          <a:p>
            <a:pPr algn="ctr"/>
            <a:r>
              <a:rPr lang="en-US" sz="2000" b="1" dirty="0">
                <a:solidFill>
                  <a:schemeClr val="accent6">
                    <a:lumMod val="75000"/>
                  </a:schemeClr>
                </a:solidFill>
              </a:rPr>
              <a:t>F</a:t>
            </a:r>
            <a:r>
              <a:rPr lang="en-US" sz="2000" b="1" baseline="-25000" dirty="0">
                <a:solidFill>
                  <a:schemeClr val="accent6">
                    <a:lumMod val="75000"/>
                  </a:schemeClr>
                </a:solidFill>
              </a:rPr>
              <a:t>a</a:t>
            </a:r>
            <a:r>
              <a:rPr lang="en-US" sz="2000" b="1" dirty="0">
                <a:solidFill>
                  <a:schemeClr val="accent6">
                    <a:lumMod val="75000"/>
                  </a:schemeClr>
                </a:solidFill>
              </a:rPr>
              <a:t> = </a:t>
            </a:r>
            <a:r>
              <a:rPr lang="en-US" sz="2000" b="1" dirty="0">
                <a:solidFill>
                  <a:srgbClr val="00B050"/>
                </a:solidFill>
              </a:rPr>
              <a:t>240.5 N</a:t>
            </a:r>
          </a:p>
          <a:p>
            <a:pPr algn="ctr"/>
            <a:endParaRPr lang="en-US" sz="2000" b="1" dirty="0">
              <a:solidFill>
                <a:schemeClr val="accent6">
                  <a:lumMod val="75000"/>
                </a:schemeClr>
              </a:solidFill>
            </a:endParaRPr>
          </a:p>
        </p:txBody>
      </p:sp>
      <p:sp>
        <p:nvSpPr>
          <p:cNvPr id="6" name="Rectangle 5">
            <a:extLst>
              <a:ext uri="{FF2B5EF4-FFF2-40B4-BE49-F238E27FC236}">
                <a16:creationId xmlns:a16="http://schemas.microsoft.com/office/drawing/2014/main" id="{E71514CC-2B0B-5A4A-A544-396F5DA25595}"/>
              </a:ext>
            </a:extLst>
          </p:cNvPr>
          <p:cNvSpPr/>
          <p:nvPr/>
        </p:nvSpPr>
        <p:spPr>
          <a:xfrm>
            <a:off x="2868313" y="5955139"/>
            <a:ext cx="3456384"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Tree>
    <p:extLst>
      <p:ext uri="{BB962C8B-B14F-4D97-AF65-F5344CB8AC3E}">
        <p14:creationId xmlns:p14="http://schemas.microsoft.com/office/powerpoint/2010/main" val="1837301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6"/>
                                        </p:tgtEl>
                                        <p:attrNameLst>
                                          <p:attrName>ppt_x</p:attrName>
                                        </p:attrNameLst>
                                      </p:cBhvr>
                                      <p:tavLst>
                                        <p:tav tm="0">
                                          <p:val>
                                            <p:strVal val="ppt_x"/>
                                          </p:val>
                                        </p:tav>
                                        <p:tav tm="100000">
                                          <p:val>
                                            <p:strVal val="ppt_x"/>
                                          </p:val>
                                        </p:tav>
                                      </p:tavLst>
                                    </p:anim>
                                    <p:anim calcmode="lin" valueType="num">
                                      <p:cBhvr additive="base">
                                        <p:cTn id="7" dur="500"/>
                                        <p:tgtEl>
                                          <p:spTgt spid="6"/>
                                        </p:tgtEl>
                                        <p:attrNameLst>
                                          <p:attrName>ppt_y</p:attrName>
                                        </p:attrNameLst>
                                      </p:cBhvr>
                                      <p:tavLst>
                                        <p:tav tm="0">
                                          <p:val>
                                            <p:strVal val="ppt_y"/>
                                          </p:val>
                                        </p:tav>
                                        <p:tav tm="100000">
                                          <p:val>
                                            <p:strVal val="1+ppt_h/2"/>
                                          </p:val>
                                        </p:tav>
                                      </p:tavLst>
                                    </p:anim>
                                    <p:set>
                                      <p:cBhvr>
                                        <p:cTn id="8"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716016" y="152506"/>
            <a:ext cx="4228977" cy="461665"/>
          </a:xfrm>
          <a:prstGeom prst="rect">
            <a:avLst/>
          </a:prstGeom>
          <a:noFill/>
        </p:spPr>
        <p:txBody>
          <a:bodyPr wrap="square" rtlCol="0">
            <a:spAutoFit/>
          </a:bodyPr>
          <a:lstStyle/>
          <a:p>
            <a:r>
              <a:rPr lang="en-US" sz="2400" b="1">
                <a:solidFill>
                  <a:srgbClr val="F79646"/>
                </a:solidFill>
              </a:rPr>
              <a:t>Moments, Levers and Gears</a:t>
            </a:r>
            <a:endParaRPr lang="en-US" sz="2400" b="1" dirty="0">
              <a:solidFill>
                <a:srgbClr val="F79646"/>
              </a:solidFill>
            </a:endParaRPr>
          </a:p>
        </p:txBody>
      </p:sp>
      <p:sp>
        <p:nvSpPr>
          <p:cNvPr id="5" name="Title 1"/>
          <p:cNvSpPr txBox="1">
            <a:spLocks/>
          </p:cNvSpPr>
          <p:nvPr/>
        </p:nvSpPr>
        <p:spPr>
          <a:xfrm>
            <a:off x="146783" y="610387"/>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Levers</a:t>
            </a:r>
          </a:p>
        </p:txBody>
      </p:sp>
      <p:sp>
        <p:nvSpPr>
          <p:cNvPr id="6" name="TextBox 5"/>
          <p:cNvSpPr txBox="1"/>
          <p:nvPr/>
        </p:nvSpPr>
        <p:spPr>
          <a:xfrm>
            <a:off x="146782" y="1156761"/>
            <a:ext cx="4209193" cy="4893647"/>
          </a:xfrm>
          <a:prstGeom prst="rect">
            <a:avLst/>
          </a:prstGeom>
          <a:noFill/>
        </p:spPr>
        <p:txBody>
          <a:bodyPr wrap="square" rtlCol="0">
            <a:spAutoFit/>
          </a:bodyPr>
          <a:lstStyle/>
          <a:p>
            <a:r>
              <a:rPr lang="en-US" sz="2400" b="1" dirty="0">
                <a:solidFill>
                  <a:schemeClr val="accent6">
                    <a:lumMod val="75000"/>
                  </a:schemeClr>
                </a:solidFill>
              </a:rPr>
              <a:t>Levers</a:t>
            </a:r>
            <a:r>
              <a:rPr lang="en-US" sz="2400" b="1" dirty="0"/>
              <a:t> are used to </a:t>
            </a:r>
            <a:r>
              <a:rPr lang="en-US" sz="2400" b="1" dirty="0">
                <a:solidFill>
                  <a:schemeClr val="accent6">
                    <a:lumMod val="75000"/>
                  </a:schemeClr>
                </a:solidFill>
              </a:rPr>
              <a:t>increase the force applied to an object</a:t>
            </a:r>
            <a:r>
              <a:rPr lang="en-US" sz="2400" b="1" dirty="0"/>
              <a:t>, usually to lift it up from a surface.</a:t>
            </a:r>
          </a:p>
          <a:p>
            <a:endParaRPr lang="en-US" sz="2400" b="1" dirty="0"/>
          </a:p>
          <a:p>
            <a:r>
              <a:rPr lang="en-US" sz="2400" b="1" dirty="0"/>
              <a:t>A crowbar is an example of a lever.  Crowbars can be used to lift up floorboards that have been nailed down.</a:t>
            </a:r>
          </a:p>
          <a:p>
            <a:endParaRPr lang="en-US" sz="2400" b="1" dirty="0"/>
          </a:p>
          <a:p>
            <a:r>
              <a:rPr lang="en-US" sz="2400" b="1" dirty="0"/>
              <a:t>Levers must have a pivot to rotate around and will work on the principle of moments.</a:t>
            </a:r>
          </a:p>
        </p:txBody>
      </p:sp>
      <p:pic>
        <p:nvPicPr>
          <p:cNvPr id="7" name="Picture 6"/>
          <p:cNvPicPr>
            <a:picLocks noChangeAspect="1"/>
          </p:cNvPicPr>
          <p:nvPr/>
        </p:nvPicPr>
        <p:blipFill>
          <a:blip r:embed="rId2"/>
          <a:stretch>
            <a:fillRect/>
          </a:stretch>
        </p:blipFill>
        <p:spPr>
          <a:xfrm>
            <a:off x="4470947" y="2348880"/>
            <a:ext cx="4134036" cy="2756024"/>
          </a:xfrm>
          <a:prstGeom prst="rect">
            <a:avLst/>
          </a:prstGeom>
        </p:spPr>
      </p:pic>
      <p:sp>
        <p:nvSpPr>
          <p:cNvPr id="8" name="TextBox 7"/>
          <p:cNvSpPr txBox="1"/>
          <p:nvPr/>
        </p:nvSpPr>
        <p:spPr>
          <a:xfrm>
            <a:off x="4888686" y="4653136"/>
            <a:ext cx="4003938" cy="646331"/>
          </a:xfrm>
          <a:prstGeom prst="rect">
            <a:avLst/>
          </a:prstGeom>
          <a:noFill/>
        </p:spPr>
        <p:txBody>
          <a:bodyPr wrap="square" rtlCol="0">
            <a:spAutoFit/>
          </a:bodyPr>
          <a:lstStyle/>
          <a:p>
            <a:r>
              <a:rPr lang="en-US" dirty="0"/>
              <a:t>By pushing down on the crowbar the object is </a:t>
            </a:r>
            <a:r>
              <a:rPr lang="en-US"/>
              <a:t>lifted upwards. </a:t>
            </a:r>
          </a:p>
        </p:txBody>
      </p:sp>
    </p:spTree>
    <p:extLst>
      <p:ext uri="{BB962C8B-B14F-4D97-AF65-F5344CB8AC3E}">
        <p14:creationId xmlns:p14="http://schemas.microsoft.com/office/powerpoint/2010/main" val="15532706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716016" y="152506"/>
            <a:ext cx="4228977" cy="461665"/>
          </a:xfrm>
          <a:prstGeom prst="rect">
            <a:avLst/>
          </a:prstGeom>
          <a:noFill/>
        </p:spPr>
        <p:txBody>
          <a:bodyPr wrap="square" rtlCol="0">
            <a:spAutoFit/>
          </a:bodyPr>
          <a:lstStyle/>
          <a:p>
            <a:r>
              <a:rPr lang="en-US" sz="2400" b="1">
                <a:solidFill>
                  <a:srgbClr val="F79646"/>
                </a:solidFill>
              </a:rPr>
              <a:t>Moments, Levers and Gears</a:t>
            </a:r>
            <a:endParaRPr lang="en-US" sz="2400" b="1" dirty="0">
              <a:solidFill>
                <a:srgbClr val="F79646"/>
              </a:solidFill>
            </a:endParaRPr>
          </a:p>
        </p:txBody>
      </p:sp>
      <p:sp>
        <p:nvSpPr>
          <p:cNvPr id="5" name="Title 1"/>
          <p:cNvSpPr txBox="1">
            <a:spLocks/>
          </p:cNvSpPr>
          <p:nvPr/>
        </p:nvSpPr>
        <p:spPr>
          <a:xfrm>
            <a:off x="187384" y="672889"/>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Gears</a:t>
            </a:r>
          </a:p>
        </p:txBody>
      </p:sp>
      <p:sp>
        <p:nvSpPr>
          <p:cNvPr id="6" name="TextBox 5"/>
          <p:cNvSpPr txBox="1"/>
          <p:nvPr/>
        </p:nvSpPr>
        <p:spPr>
          <a:xfrm>
            <a:off x="128503" y="1315035"/>
            <a:ext cx="3795425" cy="4708981"/>
          </a:xfrm>
          <a:prstGeom prst="rect">
            <a:avLst/>
          </a:prstGeom>
          <a:noFill/>
        </p:spPr>
        <p:txBody>
          <a:bodyPr wrap="square" rtlCol="0">
            <a:spAutoFit/>
          </a:bodyPr>
          <a:lstStyle/>
          <a:p>
            <a:r>
              <a:rPr lang="en-US" sz="2000" b="1" dirty="0"/>
              <a:t>A gear is a wheel that has teeth on it (also known as a </a:t>
            </a:r>
            <a:r>
              <a:rPr lang="en-US" sz="2000" b="1" dirty="0">
                <a:solidFill>
                  <a:srgbClr val="F79646"/>
                </a:solidFill>
              </a:rPr>
              <a:t>cog</a:t>
            </a:r>
            <a:r>
              <a:rPr lang="en-US" sz="2000" b="1" dirty="0"/>
              <a:t>), as shown in the diagram opposite.  For gears to do work you need at least two gears.</a:t>
            </a:r>
          </a:p>
          <a:p>
            <a:endParaRPr lang="en-US" sz="2000" b="1" dirty="0"/>
          </a:p>
          <a:p>
            <a:r>
              <a:rPr lang="en-US" sz="2000" b="1" dirty="0"/>
              <a:t>Gears are used to transmit </a:t>
            </a:r>
            <a:r>
              <a:rPr lang="en-US" sz="2000" b="1" dirty="0">
                <a:solidFill>
                  <a:srgbClr val="F79646"/>
                </a:solidFill>
              </a:rPr>
              <a:t>rotational forces </a:t>
            </a:r>
            <a:r>
              <a:rPr lang="en-US" sz="2000" b="1" dirty="0"/>
              <a:t>from one place to another.</a:t>
            </a:r>
          </a:p>
          <a:p>
            <a:endParaRPr lang="en-US" sz="2000" b="1" dirty="0"/>
          </a:p>
          <a:p>
            <a:r>
              <a:rPr lang="en-US" sz="2000" b="1" dirty="0"/>
              <a:t>On a bicycle the gears are connected through a chain, though gears can be connected together so that the teeth of the gears interlock.</a:t>
            </a:r>
          </a:p>
        </p:txBody>
      </p:sp>
      <p:pic>
        <p:nvPicPr>
          <p:cNvPr id="2" name="Picture 1"/>
          <p:cNvPicPr>
            <a:picLocks noChangeAspect="1"/>
          </p:cNvPicPr>
          <p:nvPr/>
        </p:nvPicPr>
        <p:blipFill>
          <a:blip r:embed="rId2"/>
          <a:stretch>
            <a:fillRect/>
          </a:stretch>
        </p:blipFill>
        <p:spPr>
          <a:xfrm>
            <a:off x="5148064" y="707577"/>
            <a:ext cx="2880320" cy="2285968"/>
          </a:xfrm>
          <a:prstGeom prst="rect">
            <a:avLst/>
          </a:prstGeom>
        </p:spPr>
      </p:pic>
      <p:sp>
        <p:nvSpPr>
          <p:cNvPr id="3" name="TextBox 2"/>
          <p:cNvSpPr txBox="1"/>
          <p:nvPr/>
        </p:nvSpPr>
        <p:spPr>
          <a:xfrm>
            <a:off x="4572000" y="2911162"/>
            <a:ext cx="4372993" cy="707886"/>
          </a:xfrm>
          <a:prstGeom prst="rect">
            <a:avLst/>
          </a:prstGeom>
          <a:noFill/>
        </p:spPr>
        <p:txBody>
          <a:bodyPr wrap="square" rtlCol="0">
            <a:spAutoFit/>
          </a:bodyPr>
          <a:lstStyle/>
          <a:p>
            <a:r>
              <a:rPr lang="en-US" sz="2000" dirty="0"/>
              <a:t>When the large gear rotates once the smaller gear may rotate many times.</a:t>
            </a:r>
          </a:p>
        </p:txBody>
      </p:sp>
      <p:pic>
        <p:nvPicPr>
          <p:cNvPr id="9" name="Picture 8"/>
          <p:cNvPicPr>
            <a:picLocks noChangeAspect="1"/>
          </p:cNvPicPr>
          <p:nvPr/>
        </p:nvPicPr>
        <p:blipFill>
          <a:blip r:embed="rId3">
            <a:clrChange>
              <a:clrFrom>
                <a:srgbClr val="FAFAFA"/>
              </a:clrFrom>
              <a:clrTo>
                <a:srgbClr val="FAFAFA">
                  <a:alpha val="0"/>
                </a:srgbClr>
              </a:clrTo>
            </a:clrChange>
            <a:extLst>
              <a:ext uri="{BEBA8EAE-BF5A-486C-A8C5-ECC9F3942E4B}">
                <a14:imgProps xmlns:a14="http://schemas.microsoft.com/office/drawing/2010/main">
                  <a14:imgLayer>
                    <a14:imgEffect>
                      <a14:colorTemperature colorTemp="4700"/>
                    </a14:imgEffect>
                    <a14:imgEffect>
                      <a14:saturation sat="0"/>
                    </a14:imgEffect>
                  </a14:imgLayer>
                </a14:imgProps>
              </a:ext>
            </a:extLst>
          </a:blip>
          <a:stretch>
            <a:fillRect/>
          </a:stretch>
        </p:blipFill>
        <p:spPr>
          <a:xfrm>
            <a:off x="5508104" y="3669525"/>
            <a:ext cx="2520280" cy="2378446"/>
          </a:xfrm>
          <a:prstGeom prst="rect">
            <a:avLst/>
          </a:prstGeom>
        </p:spPr>
      </p:pic>
      <p:sp>
        <p:nvSpPr>
          <p:cNvPr id="10" name="TextBox 9"/>
          <p:cNvSpPr txBox="1"/>
          <p:nvPr/>
        </p:nvSpPr>
        <p:spPr>
          <a:xfrm>
            <a:off x="4554840" y="6036947"/>
            <a:ext cx="4805041" cy="400110"/>
          </a:xfrm>
          <a:prstGeom prst="rect">
            <a:avLst/>
          </a:prstGeom>
          <a:noFill/>
        </p:spPr>
        <p:txBody>
          <a:bodyPr wrap="square" rtlCol="0">
            <a:spAutoFit/>
          </a:bodyPr>
          <a:lstStyle/>
          <a:p>
            <a:r>
              <a:rPr lang="en-US" sz="2000" dirty="0"/>
              <a:t>Sometimes gears are connected by a chain.</a:t>
            </a:r>
          </a:p>
        </p:txBody>
      </p:sp>
    </p:spTree>
    <p:extLst>
      <p:ext uri="{BB962C8B-B14F-4D97-AF65-F5344CB8AC3E}">
        <p14:creationId xmlns:p14="http://schemas.microsoft.com/office/powerpoint/2010/main" val="7085515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716016" y="152506"/>
            <a:ext cx="4228977" cy="461665"/>
          </a:xfrm>
          <a:prstGeom prst="rect">
            <a:avLst/>
          </a:prstGeom>
          <a:noFill/>
        </p:spPr>
        <p:txBody>
          <a:bodyPr wrap="square" rtlCol="0">
            <a:spAutoFit/>
          </a:bodyPr>
          <a:lstStyle/>
          <a:p>
            <a:r>
              <a:rPr lang="en-US" sz="2400" b="1">
                <a:solidFill>
                  <a:srgbClr val="F79646"/>
                </a:solidFill>
              </a:rPr>
              <a:t>Moments, Levers and Gears</a:t>
            </a:r>
            <a:endParaRPr lang="en-US" sz="2400" b="1" dirty="0">
              <a:solidFill>
                <a:srgbClr val="F79646"/>
              </a:solidFill>
            </a:endParaRPr>
          </a:p>
        </p:txBody>
      </p:sp>
      <p:sp>
        <p:nvSpPr>
          <p:cNvPr id="5" name="Title 1"/>
          <p:cNvSpPr txBox="1">
            <a:spLocks/>
          </p:cNvSpPr>
          <p:nvPr/>
        </p:nvSpPr>
        <p:spPr>
          <a:xfrm>
            <a:off x="107504" y="645608"/>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Rotating Gears</a:t>
            </a:r>
          </a:p>
        </p:txBody>
      </p:sp>
      <p:sp>
        <p:nvSpPr>
          <p:cNvPr id="6" name="TextBox 5"/>
          <p:cNvSpPr txBox="1"/>
          <p:nvPr/>
        </p:nvSpPr>
        <p:spPr>
          <a:xfrm>
            <a:off x="251520" y="1633830"/>
            <a:ext cx="3816424" cy="3477875"/>
          </a:xfrm>
          <a:prstGeom prst="rect">
            <a:avLst/>
          </a:prstGeom>
          <a:noFill/>
        </p:spPr>
        <p:txBody>
          <a:bodyPr wrap="square" rtlCol="0">
            <a:spAutoFit/>
          </a:bodyPr>
          <a:lstStyle/>
          <a:p>
            <a:r>
              <a:rPr lang="en-US" sz="2000" b="1" dirty="0"/>
              <a:t>When two cogs are in contact with their teeth </a:t>
            </a:r>
            <a:r>
              <a:rPr lang="en-US" sz="2000" b="1" dirty="0">
                <a:solidFill>
                  <a:srgbClr val="F79646"/>
                </a:solidFill>
              </a:rPr>
              <a:t>interlocking</a:t>
            </a:r>
            <a:r>
              <a:rPr lang="en-US" sz="2000" b="1" dirty="0"/>
              <a:t>, the driven cog will rotate in the </a:t>
            </a:r>
            <a:r>
              <a:rPr lang="en-US" sz="2000" b="1" dirty="0">
                <a:solidFill>
                  <a:schemeClr val="accent6">
                    <a:lumMod val="75000"/>
                  </a:schemeClr>
                </a:solidFill>
              </a:rPr>
              <a:t>opposite direction </a:t>
            </a:r>
            <a:r>
              <a:rPr lang="en-US" sz="2000" b="1" dirty="0"/>
              <a:t>to the drive cog.</a:t>
            </a:r>
          </a:p>
          <a:p>
            <a:endParaRPr lang="en-US" sz="2000" b="1" dirty="0"/>
          </a:p>
          <a:p>
            <a:r>
              <a:rPr lang="en-US" sz="2000" b="1" dirty="0"/>
              <a:t>If the drive cog in a gear spins </a:t>
            </a:r>
            <a:r>
              <a:rPr lang="en-US" sz="2000" b="1" dirty="0">
                <a:solidFill>
                  <a:schemeClr val="accent6">
                    <a:lumMod val="75000"/>
                  </a:schemeClr>
                </a:solidFill>
              </a:rPr>
              <a:t>clockwise</a:t>
            </a:r>
            <a:r>
              <a:rPr lang="en-US" sz="2000" b="1" dirty="0"/>
              <a:t> then the driven cog will spin </a:t>
            </a:r>
            <a:r>
              <a:rPr lang="en-US" sz="2000" b="1" dirty="0">
                <a:solidFill>
                  <a:schemeClr val="accent6">
                    <a:lumMod val="75000"/>
                  </a:schemeClr>
                </a:solidFill>
              </a:rPr>
              <a:t>anti-clockwise</a:t>
            </a:r>
            <a:r>
              <a:rPr lang="en-US" sz="2000" b="1" dirty="0"/>
              <a:t>.  </a:t>
            </a:r>
          </a:p>
          <a:p>
            <a:endParaRPr lang="en-US" sz="2000" b="1" dirty="0"/>
          </a:p>
          <a:p>
            <a:endParaRPr lang="en-US" sz="2000" b="1" dirty="0"/>
          </a:p>
        </p:txBody>
      </p:sp>
      <p:sp>
        <p:nvSpPr>
          <p:cNvPr id="11" name="TextBox 10"/>
          <p:cNvSpPr txBox="1"/>
          <p:nvPr/>
        </p:nvSpPr>
        <p:spPr>
          <a:xfrm>
            <a:off x="-2093495" y="7688179"/>
            <a:ext cx="184731" cy="369332"/>
          </a:xfrm>
          <a:prstGeom prst="rect">
            <a:avLst/>
          </a:prstGeom>
          <a:noFill/>
        </p:spPr>
        <p:txBody>
          <a:bodyPr wrap="none" rtlCol="0">
            <a:spAutoFit/>
          </a:bodyPr>
          <a:lstStyle/>
          <a:p>
            <a:endParaRPr lang="en-US"/>
          </a:p>
        </p:txBody>
      </p:sp>
      <p:graphicFrame>
        <p:nvGraphicFramePr>
          <p:cNvPr id="2" name="Diagram 1"/>
          <p:cNvGraphicFramePr/>
          <p:nvPr>
            <p:extLst/>
          </p:nvPr>
        </p:nvGraphicFramePr>
        <p:xfrm>
          <a:off x="3347864" y="134076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429453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716016" y="152506"/>
            <a:ext cx="4228977" cy="461665"/>
          </a:xfrm>
          <a:prstGeom prst="rect">
            <a:avLst/>
          </a:prstGeom>
          <a:noFill/>
        </p:spPr>
        <p:txBody>
          <a:bodyPr wrap="square" rtlCol="0">
            <a:spAutoFit/>
          </a:bodyPr>
          <a:lstStyle/>
          <a:p>
            <a:r>
              <a:rPr lang="en-US" sz="2400" b="1">
                <a:solidFill>
                  <a:srgbClr val="F79646"/>
                </a:solidFill>
              </a:rPr>
              <a:t>Moments, Levers and Gears</a:t>
            </a:r>
            <a:endParaRPr lang="en-US" sz="2400" b="1" dirty="0">
              <a:solidFill>
                <a:srgbClr val="F79646"/>
              </a:solidFill>
            </a:endParaRPr>
          </a:p>
        </p:txBody>
      </p:sp>
      <p:sp>
        <p:nvSpPr>
          <p:cNvPr id="5" name="Title 1"/>
          <p:cNvSpPr txBox="1">
            <a:spLocks/>
          </p:cNvSpPr>
          <p:nvPr/>
        </p:nvSpPr>
        <p:spPr>
          <a:xfrm>
            <a:off x="248017" y="824158"/>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Speed of Gears</a:t>
            </a:r>
          </a:p>
        </p:txBody>
      </p:sp>
      <p:sp>
        <p:nvSpPr>
          <p:cNvPr id="6" name="TextBox 5"/>
          <p:cNvSpPr txBox="1"/>
          <p:nvPr/>
        </p:nvSpPr>
        <p:spPr>
          <a:xfrm>
            <a:off x="286862" y="1573458"/>
            <a:ext cx="4251976" cy="4524315"/>
          </a:xfrm>
          <a:prstGeom prst="rect">
            <a:avLst/>
          </a:prstGeom>
          <a:noFill/>
          <a:ln w="25400">
            <a:solidFill>
              <a:srgbClr val="F79646"/>
            </a:solidFill>
          </a:ln>
        </p:spPr>
        <p:txBody>
          <a:bodyPr wrap="square" rtlCol="0">
            <a:spAutoFit/>
          </a:bodyPr>
          <a:lstStyle/>
          <a:p>
            <a:r>
              <a:rPr lang="en-US" sz="2400" b="1" dirty="0"/>
              <a:t>When a </a:t>
            </a:r>
            <a:r>
              <a:rPr lang="en-US" sz="2400" b="1" dirty="0">
                <a:solidFill>
                  <a:schemeClr val="accent6">
                    <a:lumMod val="75000"/>
                  </a:schemeClr>
                </a:solidFill>
              </a:rPr>
              <a:t>large cog </a:t>
            </a:r>
            <a:r>
              <a:rPr lang="en-US" sz="2400" b="1" dirty="0"/>
              <a:t>is driving a </a:t>
            </a:r>
            <a:r>
              <a:rPr lang="en-US" sz="2400" b="1" dirty="0">
                <a:solidFill>
                  <a:schemeClr val="accent6">
                    <a:lumMod val="75000"/>
                  </a:schemeClr>
                </a:solidFill>
              </a:rPr>
              <a:t>small cog</a:t>
            </a:r>
            <a:r>
              <a:rPr lang="en-US" sz="2400" b="1" dirty="0"/>
              <a:t>, then the </a:t>
            </a:r>
            <a:r>
              <a:rPr lang="en-US" sz="2400" b="1" dirty="0">
                <a:solidFill>
                  <a:schemeClr val="accent6">
                    <a:lumMod val="75000"/>
                  </a:schemeClr>
                </a:solidFill>
              </a:rPr>
              <a:t>small cog will rotate faster </a:t>
            </a:r>
            <a:r>
              <a:rPr lang="en-US" sz="2400" b="1" dirty="0"/>
              <a:t>than the large cog.</a:t>
            </a:r>
          </a:p>
          <a:p>
            <a:endParaRPr lang="en-US" sz="2400" b="1" dirty="0"/>
          </a:p>
          <a:p>
            <a:r>
              <a:rPr lang="en-US" sz="2400" b="1" dirty="0">
                <a:solidFill>
                  <a:schemeClr val="accent6">
                    <a:lumMod val="75000"/>
                  </a:schemeClr>
                </a:solidFill>
              </a:rPr>
              <a:t>Halving the number of teeth </a:t>
            </a:r>
            <a:r>
              <a:rPr lang="en-US" sz="2400" b="1" dirty="0"/>
              <a:t>on the small cog will </a:t>
            </a:r>
            <a:r>
              <a:rPr lang="en-US" sz="2400" b="1" dirty="0">
                <a:solidFill>
                  <a:schemeClr val="accent6">
                    <a:lumMod val="75000"/>
                  </a:schemeClr>
                </a:solidFill>
              </a:rPr>
              <a:t>double the speed </a:t>
            </a:r>
            <a:r>
              <a:rPr lang="en-US" sz="2400" b="1" dirty="0"/>
              <a:t>of the small cog.</a:t>
            </a:r>
          </a:p>
          <a:p>
            <a:endParaRPr lang="en-US" sz="2400" b="1" dirty="0"/>
          </a:p>
          <a:p>
            <a:r>
              <a:rPr lang="en-US" sz="2400" b="1" dirty="0"/>
              <a:t>Going from a </a:t>
            </a:r>
            <a:r>
              <a:rPr lang="en-US" sz="2400" b="1" dirty="0">
                <a:solidFill>
                  <a:schemeClr val="accent6">
                    <a:lumMod val="75000"/>
                  </a:schemeClr>
                </a:solidFill>
              </a:rPr>
              <a:t>large cog </a:t>
            </a:r>
            <a:r>
              <a:rPr lang="en-US" sz="2400" b="1" dirty="0"/>
              <a:t>to a </a:t>
            </a:r>
            <a:r>
              <a:rPr lang="en-US" sz="2400" b="1" dirty="0">
                <a:solidFill>
                  <a:schemeClr val="accent6">
                    <a:lumMod val="75000"/>
                  </a:schemeClr>
                </a:solidFill>
              </a:rPr>
              <a:t>smaller cog</a:t>
            </a:r>
            <a:r>
              <a:rPr lang="en-US" sz="2400" b="1" dirty="0"/>
              <a:t> will </a:t>
            </a:r>
            <a:r>
              <a:rPr lang="en-US" sz="2400" b="1" dirty="0">
                <a:solidFill>
                  <a:schemeClr val="accent6">
                    <a:lumMod val="75000"/>
                  </a:schemeClr>
                </a:solidFill>
              </a:rPr>
              <a:t>increase the speed of rotation.</a:t>
            </a:r>
          </a:p>
        </p:txBody>
      </p:sp>
      <p:sp>
        <p:nvSpPr>
          <p:cNvPr id="11" name="TextBox 10"/>
          <p:cNvSpPr txBox="1"/>
          <p:nvPr/>
        </p:nvSpPr>
        <p:spPr>
          <a:xfrm>
            <a:off x="-2093495" y="7688179"/>
            <a:ext cx="184731" cy="369332"/>
          </a:xfrm>
          <a:prstGeom prst="rect">
            <a:avLst/>
          </a:prstGeom>
          <a:noFill/>
        </p:spPr>
        <p:txBody>
          <a:bodyPr wrap="none" rtlCol="0">
            <a:spAutoFit/>
          </a:bodyPr>
          <a:lstStyle/>
          <a:p>
            <a:endParaRPr lang="en-US"/>
          </a:p>
        </p:txBody>
      </p:sp>
      <p:sp>
        <p:nvSpPr>
          <p:cNvPr id="3" name="TextBox 2"/>
          <p:cNvSpPr txBox="1"/>
          <p:nvPr/>
        </p:nvSpPr>
        <p:spPr>
          <a:xfrm>
            <a:off x="4835403" y="4266386"/>
            <a:ext cx="3990201" cy="707886"/>
          </a:xfrm>
          <a:prstGeom prst="rect">
            <a:avLst/>
          </a:prstGeom>
          <a:noFill/>
        </p:spPr>
        <p:txBody>
          <a:bodyPr wrap="square" rtlCol="0">
            <a:spAutoFit/>
          </a:bodyPr>
          <a:lstStyle/>
          <a:p>
            <a:r>
              <a:rPr lang="en-US" sz="2000" dirty="0"/>
              <a:t>Speed 2 will be faster than Speed 1 as there are fewer teeth on the cog.</a:t>
            </a:r>
          </a:p>
        </p:txBody>
      </p:sp>
      <p:pic>
        <p:nvPicPr>
          <p:cNvPr id="8" name="Picture 7"/>
          <p:cNvPicPr>
            <a:picLocks noChangeAspect="1"/>
          </p:cNvPicPr>
          <p:nvPr/>
        </p:nvPicPr>
        <p:blipFill>
          <a:blip r:embed="rId2">
            <a:duotone>
              <a:schemeClr val="accent6">
                <a:shade val="45000"/>
                <a:satMod val="135000"/>
              </a:schemeClr>
              <a:prstClr val="white"/>
            </a:duotone>
          </a:blip>
          <a:stretch>
            <a:fillRect/>
          </a:stretch>
        </p:blipFill>
        <p:spPr>
          <a:xfrm>
            <a:off x="5076057" y="1988840"/>
            <a:ext cx="3479800" cy="2336800"/>
          </a:xfrm>
          <a:prstGeom prst="rect">
            <a:avLst/>
          </a:prstGeom>
        </p:spPr>
      </p:pic>
    </p:spTree>
    <p:extLst>
      <p:ext uri="{BB962C8B-B14F-4D97-AF65-F5344CB8AC3E}">
        <p14:creationId xmlns:p14="http://schemas.microsoft.com/office/powerpoint/2010/main" val="13244701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4832092"/>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pPr lvl="0"/>
            <a:r>
              <a:rPr lang="en-GB" sz="3200" b="1" dirty="0">
                <a:solidFill>
                  <a:prstClr val="black">
                    <a:lumMod val="50000"/>
                    <a:lumOff val="50000"/>
                  </a:prstClr>
                </a:solidFill>
              </a:rPr>
              <a:t>Part 2</a:t>
            </a:r>
          </a:p>
          <a:p>
            <a:pPr lvl="0"/>
            <a:endParaRPr lang="en-GB" sz="3200" b="1" dirty="0">
              <a:solidFill>
                <a:prstClr val="black">
                  <a:lumMod val="50000"/>
                  <a:lumOff val="50000"/>
                </a:prstClr>
              </a:solidFill>
            </a:endParaRPr>
          </a:p>
          <a:p>
            <a:pPr marL="342900" lvl="0" indent="-342900">
              <a:buFont typeface="Arial" panose="020B0604020202020204" pitchFamily="34" charset="0"/>
              <a:buChar char="•"/>
            </a:pPr>
            <a:r>
              <a:rPr lang="en-GB" sz="2000" b="1" dirty="0">
                <a:solidFill>
                  <a:prstClr val="black">
                    <a:lumMod val="50000"/>
                    <a:lumOff val="50000"/>
                  </a:prstClr>
                </a:solidFill>
              </a:rPr>
              <a:t>Moments (physics only)</a:t>
            </a:r>
          </a:p>
          <a:p>
            <a:pPr marL="342900" lvl="1" indent="-342900">
              <a:buFont typeface="Arial" panose="020B0604020202020204" pitchFamily="34" charset="0"/>
              <a:buChar char="•"/>
            </a:pPr>
            <a:endParaRPr lang="en-US" sz="2000" b="1" dirty="0">
              <a:solidFill>
                <a:schemeClr val="tx1">
                  <a:lumMod val="50000"/>
                  <a:lumOff val="50000"/>
                </a:schemeClr>
              </a:solidFill>
            </a:endParaRPr>
          </a:p>
          <a:p>
            <a:pPr marL="457200" lvl="0" indent="-457200">
              <a:buFont typeface="Arial" panose="020B0604020202020204" pitchFamily="34" charset="0"/>
              <a:buChar char="•"/>
            </a:pPr>
            <a:endParaRPr lang="en-GB" sz="3200" b="1" dirty="0">
              <a:solidFill>
                <a:prstClr val="black">
                  <a:lumMod val="50000"/>
                  <a:lumOff val="50000"/>
                </a:prstClr>
              </a:solidFill>
            </a:endParaRPr>
          </a:p>
          <a:p>
            <a:endParaRPr lang="en-GB" sz="2800" dirty="0">
              <a:solidFill>
                <a:schemeClr val="tx1">
                  <a:lumMod val="50000"/>
                  <a:lumOff val="50000"/>
                </a:schemeClr>
              </a:solidFill>
            </a:endParaRPr>
          </a:p>
          <a:p>
            <a:endParaRPr lang="en-GB" dirty="0"/>
          </a:p>
        </p:txBody>
      </p:sp>
      <p:pic>
        <p:nvPicPr>
          <p:cNvPr id="7" name="Picture 6">
            <a:extLst>
              <a:ext uri="{FF2B5EF4-FFF2-40B4-BE49-F238E27FC236}">
                <a16:creationId xmlns:a16="http://schemas.microsoft.com/office/drawing/2014/main" id="{77B06173-6924-A848-BBB9-ACFA8BD8CED5}"/>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8931668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94116" y="116632"/>
            <a:ext cx="4447746" cy="461665"/>
          </a:xfrm>
          <a:prstGeom prst="rect">
            <a:avLst/>
          </a:prstGeom>
        </p:spPr>
        <p:txBody>
          <a:bodyPr wrap="square">
            <a:spAutoFit/>
          </a:bodyPr>
          <a:lstStyle/>
          <a:p>
            <a:pPr algn="r"/>
            <a:r>
              <a:rPr lang="en-US" sz="2400" b="1" dirty="0">
                <a:solidFill>
                  <a:srgbClr val="F79646"/>
                </a:solidFill>
              </a:rPr>
              <a:t>Part 2 </a:t>
            </a:r>
            <a:r>
              <a:rPr lang="en-US" sz="2400" b="1" dirty="0"/>
              <a:t>-</a:t>
            </a:r>
            <a:r>
              <a:rPr lang="en-US" sz="2400" b="1" dirty="0">
                <a:solidFill>
                  <a:srgbClr val="F79646"/>
                </a:solidFill>
              </a:rPr>
              <a:t> </a:t>
            </a:r>
            <a:r>
              <a:rPr lang="en-US" sz="2400" b="1" dirty="0"/>
              <a:t>QuestionIT</a:t>
            </a:r>
            <a:r>
              <a:rPr lang="en-US" sz="2400" b="1" dirty="0">
                <a:solidFill>
                  <a:srgbClr val="F79646"/>
                </a:solidFill>
              </a:rPr>
              <a:t> </a:t>
            </a:r>
          </a:p>
        </p:txBody>
      </p:sp>
      <p:sp>
        <p:nvSpPr>
          <p:cNvPr id="5" name="TextBox 4"/>
          <p:cNvSpPr txBox="1"/>
          <p:nvPr/>
        </p:nvSpPr>
        <p:spPr>
          <a:xfrm>
            <a:off x="179512" y="980728"/>
            <a:ext cx="8352928" cy="4401205"/>
          </a:xfrm>
          <a:prstGeom prst="rect">
            <a:avLst/>
          </a:prstGeom>
          <a:noFill/>
        </p:spPr>
        <p:txBody>
          <a:bodyPr wrap="square" rtlCol="0">
            <a:spAutoFit/>
          </a:bodyPr>
          <a:lstStyle/>
          <a:p>
            <a:pPr marL="457200" indent="-457200">
              <a:buAutoNum type="arabicPeriod"/>
            </a:pPr>
            <a:r>
              <a:rPr lang="en-US" sz="2400" dirty="0"/>
              <a:t>State the equation used to find the moment of a force.</a:t>
            </a:r>
          </a:p>
          <a:p>
            <a:pPr marL="457200" indent="-457200">
              <a:buAutoNum type="arabicPeriod"/>
            </a:pPr>
            <a:endParaRPr lang="en-US" sz="2400" dirty="0"/>
          </a:p>
          <a:p>
            <a:pPr marL="457200" indent="-457200">
              <a:buAutoNum type="arabicPeriod"/>
            </a:pPr>
            <a:r>
              <a:rPr lang="en-US" sz="2400" dirty="0"/>
              <a:t>A 30 cm long spanner is used to undo a nut. A force of 20 N is applied to the end of the spanner.</a:t>
            </a:r>
          </a:p>
          <a:p>
            <a:pPr lvl="1"/>
            <a:r>
              <a:rPr lang="en-US" sz="2400" dirty="0"/>
              <a:t>Calculate the moment of force applied to the spanner.</a:t>
            </a:r>
          </a:p>
          <a:p>
            <a:endParaRPr lang="en-US" sz="2400" dirty="0"/>
          </a:p>
          <a:p>
            <a:pPr marL="457200" indent="-457200">
              <a:buAutoNum type="arabicPeriod" startAt="3"/>
            </a:pPr>
            <a:r>
              <a:rPr lang="en-US" sz="2400" dirty="0"/>
              <a:t>Two children sit on a see-saw on opposite sides of the pivot. One child has a weight of 340 N and sits 1.2 m from the pivot. If the other child has a weight of 420 N how far does this child need to sit from the pivot for the see-saw to be balanced?        </a:t>
            </a:r>
          </a:p>
          <a:p>
            <a:endParaRPr lang="en-US" sz="2000" b="1" dirty="0">
              <a:solidFill>
                <a:srgbClr val="F79646"/>
              </a:solidFill>
            </a:endParaRPr>
          </a:p>
          <a:p>
            <a:endParaRPr lang="en-US" sz="2000" b="1" dirty="0">
              <a:solidFill>
                <a:srgbClr val="F79646"/>
              </a:solidFill>
            </a:endParaRPr>
          </a:p>
        </p:txBody>
      </p:sp>
    </p:spTree>
    <p:extLst>
      <p:ext uri="{BB962C8B-B14F-4D97-AF65-F5344CB8AC3E}">
        <p14:creationId xmlns:p14="http://schemas.microsoft.com/office/powerpoint/2010/main" val="22410109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69633" y="764704"/>
            <a:ext cx="8640960" cy="5078313"/>
          </a:xfrm>
          <a:prstGeom prst="rect">
            <a:avLst/>
          </a:prstGeom>
          <a:noFill/>
        </p:spPr>
        <p:txBody>
          <a:bodyPr wrap="square" rtlCol="0">
            <a:spAutoFit/>
          </a:bodyPr>
          <a:lstStyle/>
          <a:p>
            <a:pPr marL="457200" indent="-457200">
              <a:buFont typeface="+mj-lt"/>
              <a:buAutoNum type="arabicPeriod" startAt="4"/>
            </a:pPr>
            <a:r>
              <a:rPr lang="en-US" sz="2400" dirty="0"/>
              <a:t>A crowbar is used to lift up a floor board.  The crowbar has a length of 40 cm from the pivot to the end of the crowbar, and the distance from the bend to the lifting point is 12 cm.</a:t>
            </a:r>
          </a:p>
          <a:p>
            <a:pPr lvl="1"/>
            <a:r>
              <a:rPr lang="en-US" sz="2400" dirty="0"/>
              <a:t>If the force applied to the end of the crowbar is 300 N,  work out the size of the force applied to the floor board.</a:t>
            </a:r>
          </a:p>
          <a:p>
            <a:endParaRPr lang="en-US" sz="2400" dirty="0">
              <a:solidFill>
                <a:srgbClr val="F79646"/>
              </a:solidFill>
            </a:endParaRPr>
          </a:p>
          <a:p>
            <a:endParaRPr lang="en-US" sz="2400" dirty="0">
              <a:solidFill>
                <a:srgbClr val="F79646"/>
              </a:solidFill>
            </a:endParaRPr>
          </a:p>
          <a:p>
            <a:endParaRPr lang="en-US" sz="2400" dirty="0">
              <a:solidFill>
                <a:srgbClr val="F79646"/>
              </a:solidFill>
            </a:endParaRPr>
          </a:p>
          <a:p>
            <a:pPr marL="457200" indent="-457200">
              <a:buAutoNum type="arabicPeriod" startAt="5"/>
            </a:pPr>
            <a:r>
              <a:rPr lang="en-US" sz="2400" dirty="0"/>
              <a:t>A box with a weight of 400 N is raised using a lever 2 m long.  The lever rotates around a pivot 50 cm from the lifting end of the lever.  Work out the force applied to the end of the lever.</a:t>
            </a:r>
          </a:p>
          <a:p>
            <a:pPr marL="457200" indent="-457200">
              <a:buAutoNum type="arabicPeriod" startAt="5"/>
            </a:pPr>
            <a:endParaRPr lang="en-US" sz="2000" b="1" dirty="0"/>
          </a:p>
          <a:p>
            <a:pPr marL="457200" indent="-457200">
              <a:buAutoNum type="arabicPeriod" startAt="5"/>
            </a:pPr>
            <a:endParaRPr lang="en-US" sz="2000" b="1" dirty="0"/>
          </a:p>
          <a:p>
            <a:endParaRPr lang="en-US" sz="2000" b="1" dirty="0">
              <a:solidFill>
                <a:srgbClr val="F79646"/>
              </a:solidFill>
            </a:endParaRPr>
          </a:p>
        </p:txBody>
      </p:sp>
      <p:pic>
        <p:nvPicPr>
          <p:cNvPr id="2" name="Picture 1"/>
          <p:cNvPicPr>
            <a:picLocks noChangeAspect="1"/>
          </p:cNvPicPr>
          <p:nvPr/>
        </p:nvPicPr>
        <p:blipFill>
          <a:blip r:embed="rId2"/>
          <a:stretch>
            <a:fillRect/>
          </a:stretch>
        </p:blipFill>
        <p:spPr>
          <a:xfrm rot="7711505">
            <a:off x="6976150" y="2340614"/>
            <a:ext cx="2318852" cy="1005058"/>
          </a:xfrm>
          <a:prstGeom prst="rect">
            <a:avLst/>
          </a:prstGeom>
        </p:spPr>
      </p:pic>
      <p:pic>
        <p:nvPicPr>
          <p:cNvPr id="3" name="Picture 2"/>
          <p:cNvPicPr>
            <a:picLocks noChangeAspect="1"/>
          </p:cNvPicPr>
          <p:nvPr/>
        </p:nvPicPr>
        <p:blipFill>
          <a:blip r:embed="rId3"/>
          <a:stretch>
            <a:fillRect/>
          </a:stretch>
        </p:blipFill>
        <p:spPr>
          <a:xfrm>
            <a:off x="6672768" y="4921582"/>
            <a:ext cx="2265040" cy="1517577"/>
          </a:xfrm>
          <a:prstGeom prst="rect">
            <a:avLst/>
          </a:prstGeom>
        </p:spPr>
      </p:pic>
      <p:sp>
        <p:nvSpPr>
          <p:cNvPr id="6" name="Rectangle 5">
            <a:extLst>
              <a:ext uri="{FF2B5EF4-FFF2-40B4-BE49-F238E27FC236}">
                <a16:creationId xmlns:a16="http://schemas.microsoft.com/office/drawing/2014/main" id="{F560087E-1DEF-F040-84F7-C0D52F00D081}"/>
              </a:ext>
            </a:extLst>
          </p:cNvPr>
          <p:cNvSpPr/>
          <p:nvPr/>
        </p:nvSpPr>
        <p:spPr>
          <a:xfrm>
            <a:off x="4694116" y="116632"/>
            <a:ext cx="4447746" cy="461665"/>
          </a:xfrm>
          <a:prstGeom prst="rect">
            <a:avLst/>
          </a:prstGeom>
        </p:spPr>
        <p:txBody>
          <a:bodyPr wrap="square">
            <a:spAutoFit/>
          </a:bodyPr>
          <a:lstStyle/>
          <a:p>
            <a:pPr algn="r"/>
            <a:r>
              <a:rPr lang="en-US" sz="2400" b="1" dirty="0">
                <a:solidFill>
                  <a:srgbClr val="F79646"/>
                </a:solidFill>
              </a:rPr>
              <a:t>Part 2 </a:t>
            </a:r>
            <a:r>
              <a:rPr lang="en-US" sz="2400" b="1" dirty="0"/>
              <a:t>-</a:t>
            </a:r>
            <a:r>
              <a:rPr lang="en-US" sz="2400" b="1" dirty="0">
                <a:solidFill>
                  <a:srgbClr val="F79646"/>
                </a:solidFill>
              </a:rPr>
              <a:t> </a:t>
            </a:r>
            <a:r>
              <a:rPr lang="en-US" sz="2400" b="1" dirty="0"/>
              <a:t>QuestionIT</a:t>
            </a:r>
            <a:r>
              <a:rPr lang="en-US" sz="2400" b="1" dirty="0">
                <a:solidFill>
                  <a:srgbClr val="F79646"/>
                </a:solidFill>
              </a:rPr>
              <a:t> </a:t>
            </a:r>
          </a:p>
        </p:txBody>
      </p:sp>
      <p:pic>
        <p:nvPicPr>
          <p:cNvPr id="7" name="Picture 6">
            <a:extLst>
              <a:ext uri="{FF2B5EF4-FFF2-40B4-BE49-F238E27FC236}">
                <a16:creationId xmlns:a16="http://schemas.microsoft.com/office/drawing/2014/main" id="{59078B15-15AB-1A42-BF71-C919F4DE730E}"/>
              </a:ext>
            </a:extLst>
          </p:cNvPr>
          <p:cNvPicPr>
            <a:picLocks noChangeAspect="1"/>
          </p:cNvPicPr>
          <p:nvPr/>
        </p:nvPicPr>
        <p:blipFill>
          <a:blip r:embed="rId3"/>
          <a:stretch>
            <a:fillRect/>
          </a:stretch>
        </p:blipFill>
        <p:spPr>
          <a:xfrm>
            <a:off x="6825168" y="5073982"/>
            <a:ext cx="2265040" cy="1517577"/>
          </a:xfrm>
          <a:prstGeom prst="rect">
            <a:avLst/>
          </a:prstGeom>
        </p:spPr>
      </p:pic>
    </p:spTree>
    <p:extLst>
      <p:ext uri="{BB962C8B-B14F-4D97-AF65-F5344CB8AC3E}">
        <p14:creationId xmlns:p14="http://schemas.microsoft.com/office/powerpoint/2010/main" val="25517230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7544" y="980728"/>
            <a:ext cx="8352928" cy="6124754"/>
          </a:xfrm>
          <a:prstGeom prst="rect">
            <a:avLst/>
          </a:prstGeom>
          <a:noFill/>
        </p:spPr>
        <p:txBody>
          <a:bodyPr wrap="square" rtlCol="0">
            <a:spAutoFit/>
          </a:bodyPr>
          <a:lstStyle/>
          <a:p>
            <a:pPr marL="457200" indent="-457200">
              <a:buFont typeface="+mj-lt"/>
              <a:buAutoNum type="arabicPeriod" startAt="6"/>
            </a:pPr>
            <a:r>
              <a:rPr lang="en-US" sz="2400" dirty="0"/>
              <a:t>The 30 tooth large cog is made to rotate in a clockwise direction.  In which direction will the smaller cog rotate? </a:t>
            </a:r>
          </a:p>
          <a:p>
            <a:pPr marL="457200" indent="-457200">
              <a:buFont typeface="+mj-lt"/>
              <a:buAutoNum type="arabicPeriod" startAt="6"/>
            </a:pPr>
            <a:endParaRPr lang="en-US" sz="2400" dirty="0">
              <a:solidFill>
                <a:srgbClr val="F79646"/>
              </a:solidFill>
            </a:endParaRPr>
          </a:p>
          <a:p>
            <a:pPr marL="457200" indent="-457200">
              <a:buFont typeface="+mj-lt"/>
              <a:buAutoNum type="arabicPeriod" startAt="6"/>
            </a:pPr>
            <a:endParaRPr lang="en-US" sz="2400" dirty="0">
              <a:solidFill>
                <a:srgbClr val="F79646"/>
              </a:solidFill>
            </a:endParaRPr>
          </a:p>
          <a:p>
            <a:pPr marL="457200" indent="-457200">
              <a:buFont typeface="+mj-lt"/>
              <a:buAutoNum type="arabicPeriod" startAt="6"/>
            </a:pPr>
            <a:endParaRPr lang="en-US" sz="2400" dirty="0">
              <a:solidFill>
                <a:srgbClr val="F79646"/>
              </a:solidFill>
            </a:endParaRPr>
          </a:p>
          <a:p>
            <a:pPr marL="457200" indent="-457200">
              <a:buFont typeface="+mj-lt"/>
              <a:buAutoNum type="arabicPeriod" startAt="6"/>
            </a:pPr>
            <a:endParaRPr lang="en-US" sz="2400" dirty="0">
              <a:solidFill>
                <a:srgbClr val="F79646"/>
              </a:solidFill>
            </a:endParaRPr>
          </a:p>
          <a:p>
            <a:pPr marL="457200" indent="-457200">
              <a:buFont typeface="+mj-lt"/>
              <a:buAutoNum type="arabicPeriod" startAt="6"/>
            </a:pPr>
            <a:endParaRPr lang="en-US" sz="2400" dirty="0">
              <a:solidFill>
                <a:srgbClr val="F79646"/>
              </a:solidFill>
            </a:endParaRPr>
          </a:p>
          <a:p>
            <a:pPr marL="457200" indent="-457200">
              <a:buFont typeface="+mj-lt"/>
              <a:buAutoNum type="arabicPeriod" startAt="6"/>
            </a:pPr>
            <a:endParaRPr lang="en-US" sz="2400" dirty="0">
              <a:solidFill>
                <a:srgbClr val="F79646"/>
              </a:solidFill>
            </a:endParaRPr>
          </a:p>
          <a:p>
            <a:pPr marL="457200" indent="-457200">
              <a:buFont typeface="+mj-lt"/>
              <a:buAutoNum type="arabicPeriod" startAt="6"/>
            </a:pPr>
            <a:endParaRPr lang="en-US" sz="2400" dirty="0">
              <a:solidFill>
                <a:srgbClr val="F79646"/>
              </a:solidFill>
            </a:endParaRPr>
          </a:p>
          <a:p>
            <a:pPr marL="457200" indent="-457200">
              <a:buFont typeface="+mj-lt"/>
              <a:buAutoNum type="arabicPeriod" startAt="6"/>
            </a:pPr>
            <a:r>
              <a:rPr lang="en-US" sz="2400" dirty="0"/>
              <a:t>In the gear system shown above, the 30 tooth cog rotates once every 5 seconds.  The smaller cog has 20 teeth.  Calculate how long it will take to the smaller cog to complete one revolution.</a:t>
            </a:r>
          </a:p>
          <a:p>
            <a:pPr marL="457200" indent="-457200">
              <a:buFont typeface="+mj-lt"/>
              <a:buAutoNum type="arabicPeriod" startAt="6"/>
            </a:pPr>
            <a:endParaRPr lang="en-US" sz="2000" b="1" dirty="0"/>
          </a:p>
          <a:p>
            <a:pPr marL="457200" indent="-457200">
              <a:buFont typeface="+mj-lt"/>
              <a:buAutoNum type="arabicPeriod" startAt="6"/>
            </a:pPr>
            <a:endParaRPr lang="en-US" sz="2000" b="1" dirty="0"/>
          </a:p>
          <a:p>
            <a:pPr marL="457200" indent="-457200">
              <a:buFont typeface="+mj-lt"/>
              <a:buAutoNum type="arabicPeriod" startAt="6"/>
            </a:pPr>
            <a:endParaRPr lang="en-US" sz="2000" b="1" dirty="0"/>
          </a:p>
          <a:p>
            <a:pPr marL="457200" indent="-457200">
              <a:buFont typeface="+mj-lt"/>
              <a:buAutoNum type="arabicPeriod" startAt="6"/>
            </a:pPr>
            <a:endParaRPr lang="en-US" sz="2000" b="1" dirty="0"/>
          </a:p>
        </p:txBody>
      </p:sp>
      <p:grpSp>
        <p:nvGrpSpPr>
          <p:cNvPr id="6" name="Group 5"/>
          <p:cNvGrpSpPr/>
          <p:nvPr/>
        </p:nvGrpSpPr>
        <p:grpSpPr>
          <a:xfrm>
            <a:off x="2699792" y="1772816"/>
            <a:ext cx="3600400" cy="2376264"/>
            <a:chOff x="2699792" y="1772816"/>
            <a:chExt cx="3600400" cy="2376264"/>
          </a:xfrm>
        </p:grpSpPr>
        <p:pic>
          <p:nvPicPr>
            <p:cNvPr id="2" name="Picture 1"/>
            <p:cNvPicPr>
              <a:picLocks noChangeAspect="1"/>
            </p:cNvPicPr>
            <p:nvPr/>
          </p:nvPicPr>
          <p:blipFill>
            <a:blip r:embed="rId2">
              <a:duotone>
                <a:schemeClr val="accent6">
                  <a:shade val="45000"/>
                  <a:satMod val="135000"/>
                </a:schemeClr>
                <a:prstClr val="white"/>
              </a:duotone>
            </a:blip>
            <a:stretch>
              <a:fillRect/>
            </a:stretch>
          </p:blipFill>
          <p:spPr>
            <a:xfrm>
              <a:off x="2699792" y="1772816"/>
              <a:ext cx="2987824" cy="2240868"/>
            </a:xfrm>
            <a:prstGeom prst="rect">
              <a:avLst/>
            </a:prstGeom>
          </p:spPr>
        </p:pic>
        <p:sp>
          <p:nvSpPr>
            <p:cNvPr id="3" name="Rectangle 2"/>
            <p:cNvSpPr/>
            <p:nvPr/>
          </p:nvSpPr>
          <p:spPr>
            <a:xfrm>
              <a:off x="4499992" y="3789040"/>
              <a:ext cx="1800200" cy="36004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grpSp>
      <p:sp>
        <p:nvSpPr>
          <p:cNvPr id="7" name="Rectangle 6">
            <a:extLst>
              <a:ext uri="{FF2B5EF4-FFF2-40B4-BE49-F238E27FC236}">
                <a16:creationId xmlns:a16="http://schemas.microsoft.com/office/drawing/2014/main" id="{C34B3D27-4424-AF4B-A43D-6F6418DDCB01}"/>
              </a:ext>
            </a:extLst>
          </p:cNvPr>
          <p:cNvSpPr/>
          <p:nvPr/>
        </p:nvSpPr>
        <p:spPr>
          <a:xfrm>
            <a:off x="4694116" y="116632"/>
            <a:ext cx="4447746" cy="461665"/>
          </a:xfrm>
          <a:prstGeom prst="rect">
            <a:avLst/>
          </a:prstGeom>
        </p:spPr>
        <p:txBody>
          <a:bodyPr wrap="square">
            <a:spAutoFit/>
          </a:bodyPr>
          <a:lstStyle/>
          <a:p>
            <a:pPr algn="r"/>
            <a:r>
              <a:rPr lang="en-US" sz="2400" b="1" dirty="0">
                <a:solidFill>
                  <a:srgbClr val="F79646"/>
                </a:solidFill>
              </a:rPr>
              <a:t>Part 2 </a:t>
            </a:r>
            <a:r>
              <a:rPr lang="en-US" sz="2400" b="1" dirty="0"/>
              <a:t>-</a:t>
            </a:r>
            <a:r>
              <a:rPr lang="en-US" sz="2400" b="1" dirty="0">
                <a:solidFill>
                  <a:srgbClr val="F79646"/>
                </a:solidFill>
              </a:rPr>
              <a:t> </a:t>
            </a:r>
            <a:r>
              <a:rPr lang="en-US" sz="2400" b="1" dirty="0"/>
              <a:t>QuestionIT</a:t>
            </a:r>
            <a:r>
              <a:rPr lang="en-US" sz="2400" b="1" dirty="0">
                <a:solidFill>
                  <a:srgbClr val="F79646"/>
                </a:solidFill>
              </a:rPr>
              <a:t> </a:t>
            </a:r>
          </a:p>
        </p:txBody>
      </p:sp>
    </p:spTree>
    <p:extLst>
      <p:ext uri="{BB962C8B-B14F-4D97-AF65-F5344CB8AC3E}">
        <p14:creationId xmlns:p14="http://schemas.microsoft.com/office/powerpoint/2010/main" val="28055143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7544" y="980728"/>
            <a:ext cx="8352928" cy="1815882"/>
          </a:xfrm>
          <a:prstGeom prst="rect">
            <a:avLst/>
          </a:prstGeom>
          <a:noFill/>
        </p:spPr>
        <p:txBody>
          <a:bodyPr wrap="square" rtlCol="0">
            <a:spAutoFit/>
          </a:bodyPr>
          <a:lstStyle/>
          <a:p>
            <a:pPr marL="457200" indent="-457200">
              <a:buFont typeface="+mj-lt"/>
              <a:buAutoNum type="arabicPeriod" startAt="8"/>
            </a:pPr>
            <a:r>
              <a:rPr lang="en-US" sz="2400" dirty="0"/>
              <a:t>Look at the following gear system. In which direction will the yellow cog rotate if the red cog is made to rotate anti-clockwise?</a:t>
            </a:r>
          </a:p>
          <a:p>
            <a:endParaRPr lang="en-US" sz="2000" b="1" dirty="0">
              <a:solidFill>
                <a:srgbClr val="F79646"/>
              </a:solidFill>
            </a:endParaRPr>
          </a:p>
          <a:p>
            <a:endParaRPr lang="en-US" sz="2000" b="1" dirty="0">
              <a:solidFill>
                <a:srgbClr val="F79646"/>
              </a:solidFill>
            </a:endParaRPr>
          </a:p>
        </p:txBody>
      </p:sp>
      <p:pic>
        <p:nvPicPr>
          <p:cNvPr id="2" name="Picture 1"/>
          <p:cNvPicPr>
            <a:picLocks noChangeAspect="1"/>
          </p:cNvPicPr>
          <p:nvPr/>
        </p:nvPicPr>
        <p:blipFill>
          <a:blip r:embed="rId2">
            <a:duotone>
              <a:schemeClr val="accent6">
                <a:shade val="45000"/>
                <a:satMod val="135000"/>
              </a:schemeClr>
              <a:prstClr val="white"/>
            </a:duotone>
          </a:blip>
          <a:stretch>
            <a:fillRect/>
          </a:stretch>
        </p:blipFill>
        <p:spPr>
          <a:xfrm>
            <a:off x="2565657" y="2276872"/>
            <a:ext cx="4014192" cy="3010644"/>
          </a:xfrm>
          <a:prstGeom prst="rect">
            <a:avLst/>
          </a:prstGeom>
        </p:spPr>
      </p:pic>
      <p:sp>
        <p:nvSpPr>
          <p:cNvPr id="6" name="Rectangle 5">
            <a:extLst>
              <a:ext uri="{FF2B5EF4-FFF2-40B4-BE49-F238E27FC236}">
                <a16:creationId xmlns:a16="http://schemas.microsoft.com/office/drawing/2014/main" id="{4C63C3B0-5E43-634D-841E-7EEC445899C7}"/>
              </a:ext>
            </a:extLst>
          </p:cNvPr>
          <p:cNvSpPr/>
          <p:nvPr/>
        </p:nvSpPr>
        <p:spPr>
          <a:xfrm>
            <a:off x="4694116" y="116632"/>
            <a:ext cx="4447746" cy="461665"/>
          </a:xfrm>
          <a:prstGeom prst="rect">
            <a:avLst/>
          </a:prstGeom>
        </p:spPr>
        <p:txBody>
          <a:bodyPr wrap="square">
            <a:spAutoFit/>
          </a:bodyPr>
          <a:lstStyle/>
          <a:p>
            <a:pPr algn="r"/>
            <a:r>
              <a:rPr lang="en-US" sz="2400" b="1" dirty="0">
                <a:solidFill>
                  <a:srgbClr val="F79646"/>
                </a:solidFill>
              </a:rPr>
              <a:t>Part 2 </a:t>
            </a:r>
            <a:r>
              <a:rPr lang="en-US" sz="2400" b="1" dirty="0"/>
              <a:t>-</a:t>
            </a:r>
            <a:r>
              <a:rPr lang="en-US" sz="2400" b="1" dirty="0">
                <a:solidFill>
                  <a:srgbClr val="F79646"/>
                </a:solidFill>
              </a:rPr>
              <a:t> </a:t>
            </a:r>
            <a:r>
              <a:rPr lang="en-US" sz="2400" b="1" dirty="0"/>
              <a:t>QuestionIT</a:t>
            </a:r>
            <a:r>
              <a:rPr lang="en-US" sz="2400" b="1" dirty="0">
                <a:solidFill>
                  <a:srgbClr val="F79646"/>
                </a:solidFill>
              </a:rPr>
              <a:t> </a:t>
            </a:r>
          </a:p>
        </p:txBody>
      </p:sp>
    </p:spTree>
    <p:extLst>
      <p:ext uri="{BB962C8B-B14F-4D97-AF65-F5344CB8AC3E}">
        <p14:creationId xmlns:p14="http://schemas.microsoft.com/office/powerpoint/2010/main" val="7028176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968" y="704918"/>
            <a:ext cx="4680520" cy="5257800"/>
          </a:xfrm>
          <a:prstGeom prst="rect">
            <a:avLst/>
          </a:prstGeom>
        </p:spPr>
      </p:pic>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5139869"/>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pPr lvl="0"/>
            <a:r>
              <a:rPr lang="en-GB" sz="3200" b="1" dirty="0">
                <a:solidFill>
                  <a:prstClr val="black">
                    <a:lumMod val="50000"/>
                    <a:lumOff val="50000"/>
                  </a:prstClr>
                </a:solidFill>
              </a:rPr>
              <a:t>Part 2</a:t>
            </a:r>
          </a:p>
          <a:p>
            <a:pPr lvl="0"/>
            <a:endParaRPr lang="en-GB" sz="3200" b="1" dirty="0">
              <a:solidFill>
                <a:prstClr val="black">
                  <a:lumMod val="50000"/>
                  <a:lumOff val="50000"/>
                </a:prstClr>
              </a:solidFill>
            </a:endParaRPr>
          </a:p>
          <a:p>
            <a:pPr marL="342900" lvl="0" indent="-342900">
              <a:buFont typeface="Arial" panose="020B0604020202020204" pitchFamily="34" charset="0"/>
              <a:buChar char="•"/>
            </a:pPr>
            <a:r>
              <a:rPr lang="en-GB" sz="2000" b="1" dirty="0">
                <a:solidFill>
                  <a:prstClr val="black">
                    <a:lumMod val="50000"/>
                    <a:lumOff val="50000"/>
                  </a:prstClr>
                </a:solidFill>
              </a:rPr>
              <a:t>Moments (physics only)</a:t>
            </a:r>
          </a:p>
          <a:p>
            <a:pPr marL="342900" lvl="1" indent="-342900">
              <a:buFont typeface="Arial" panose="020B0604020202020204" pitchFamily="34" charset="0"/>
              <a:buChar char="•"/>
            </a:pPr>
            <a:endParaRPr lang="en-US" sz="2000" b="1" dirty="0">
              <a:solidFill>
                <a:schemeClr val="tx1">
                  <a:lumMod val="50000"/>
                  <a:lumOff val="50000"/>
                </a:schemeClr>
              </a:solidFill>
            </a:endParaRPr>
          </a:p>
          <a:p>
            <a:pPr marL="457200" lvl="0" indent="-457200">
              <a:buFont typeface="Arial" panose="020B0604020202020204" pitchFamily="34" charset="0"/>
              <a:buChar char="•"/>
            </a:pPr>
            <a:endParaRPr lang="en-GB" sz="3200" b="1" dirty="0">
              <a:solidFill>
                <a:prstClr val="black">
                  <a:lumMod val="50000"/>
                  <a:lumOff val="50000"/>
                </a:prst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sz="2800" dirty="0">
              <a:solidFill>
                <a:schemeClr val="tx1">
                  <a:lumMod val="50000"/>
                  <a:lumOff val="50000"/>
                </a:schemeClr>
              </a:solidFill>
            </a:endParaRPr>
          </a:p>
          <a:p>
            <a:endParaRPr lang="en-GB" dirty="0"/>
          </a:p>
        </p:txBody>
      </p:sp>
    </p:spTree>
    <p:extLst>
      <p:ext uri="{BB962C8B-B14F-4D97-AF65-F5344CB8AC3E}">
        <p14:creationId xmlns:p14="http://schemas.microsoft.com/office/powerpoint/2010/main" val="10763643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7544" y="980728"/>
            <a:ext cx="8352928" cy="5324535"/>
          </a:xfrm>
          <a:prstGeom prst="rect">
            <a:avLst/>
          </a:prstGeom>
          <a:noFill/>
        </p:spPr>
        <p:txBody>
          <a:bodyPr wrap="square" rtlCol="0">
            <a:spAutoFit/>
          </a:bodyPr>
          <a:lstStyle/>
          <a:p>
            <a:pPr marL="457200" indent="-457200">
              <a:buAutoNum type="arabicPeriod"/>
            </a:pPr>
            <a:r>
              <a:rPr lang="en-US" sz="2000" b="1" dirty="0"/>
              <a:t>State the equation used to find the moment of a force.</a:t>
            </a:r>
          </a:p>
          <a:p>
            <a:r>
              <a:rPr lang="en-US" sz="2000" b="1" dirty="0">
                <a:solidFill>
                  <a:srgbClr val="00B050"/>
                </a:solidFill>
              </a:rPr>
              <a:t>        Moment = force x distance</a:t>
            </a:r>
          </a:p>
          <a:p>
            <a:pPr marL="457200" indent="-457200">
              <a:buAutoNum type="arabicPeriod"/>
            </a:pPr>
            <a:endParaRPr lang="en-US" sz="2000" b="1" dirty="0"/>
          </a:p>
          <a:p>
            <a:pPr marL="457200" indent="-457200">
              <a:buFont typeface="+mj-lt"/>
              <a:buAutoNum type="arabicPeriod" startAt="2"/>
            </a:pPr>
            <a:r>
              <a:rPr lang="en-US" sz="2000" b="1" dirty="0"/>
              <a:t>A 30 cm long spanner is used to undo a nut.</a:t>
            </a:r>
          </a:p>
          <a:p>
            <a:r>
              <a:rPr lang="en-US" sz="2000" b="1" dirty="0"/>
              <a:t>        A force of 20 N is applied to the end of the spanner.</a:t>
            </a:r>
          </a:p>
          <a:p>
            <a:r>
              <a:rPr lang="en-US" sz="2000" b="1" dirty="0"/>
              <a:t>        Work out the moment of force applied to the spanner.</a:t>
            </a:r>
          </a:p>
          <a:p>
            <a:r>
              <a:rPr lang="en-US" sz="2000" b="1" dirty="0"/>
              <a:t>        </a:t>
            </a:r>
            <a:r>
              <a:rPr lang="en-US" sz="2000" b="1" dirty="0">
                <a:solidFill>
                  <a:srgbClr val="00B050"/>
                </a:solidFill>
              </a:rPr>
              <a:t>Moment = force x distance</a:t>
            </a:r>
            <a:endParaRPr lang="en-US" sz="2000" b="1" dirty="0"/>
          </a:p>
          <a:p>
            <a:r>
              <a:rPr lang="en-US" sz="2000" b="1" dirty="0"/>
              <a:t>        </a:t>
            </a:r>
            <a:r>
              <a:rPr lang="en-US" sz="2000" b="1" dirty="0">
                <a:solidFill>
                  <a:srgbClr val="00B050"/>
                </a:solidFill>
              </a:rPr>
              <a:t>Moment = 20 x 0.3</a:t>
            </a:r>
          </a:p>
          <a:p>
            <a:r>
              <a:rPr lang="en-US" sz="2000" b="1" dirty="0">
                <a:solidFill>
                  <a:srgbClr val="00B050"/>
                </a:solidFill>
              </a:rPr>
              <a:t>        Moment = 6 Nm          </a:t>
            </a:r>
          </a:p>
          <a:p>
            <a:endParaRPr lang="en-US" sz="2000" b="1" dirty="0"/>
          </a:p>
          <a:p>
            <a:pPr marL="457200" indent="-457200">
              <a:buAutoNum type="arabicPeriod" startAt="3"/>
            </a:pPr>
            <a:r>
              <a:rPr lang="en-US" sz="2000" b="1" dirty="0"/>
              <a:t>Two children sit on a see-saw on opposite sides of the pivot.</a:t>
            </a:r>
          </a:p>
          <a:p>
            <a:r>
              <a:rPr lang="en-US" sz="2000" b="1" dirty="0"/>
              <a:t>        One child has a weight of 340 N and sits 1.2 m from the pivot.</a:t>
            </a:r>
          </a:p>
          <a:p>
            <a:r>
              <a:rPr lang="en-US" sz="2000" b="1" dirty="0"/>
              <a:t>        If the other child has a weight of 420 N how far does this child need to sit </a:t>
            </a:r>
          </a:p>
          <a:p>
            <a:r>
              <a:rPr lang="en-US" sz="2000" b="1" dirty="0"/>
              <a:t>        from the pivot for the see-saw to be balanced?        </a:t>
            </a:r>
          </a:p>
          <a:p>
            <a:r>
              <a:rPr lang="en-US" sz="2000" b="1" dirty="0">
                <a:solidFill>
                  <a:srgbClr val="F79646"/>
                </a:solidFill>
              </a:rPr>
              <a:t>        </a:t>
            </a:r>
            <a:r>
              <a:rPr lang="en-US" sz="2000" b="1" dirty="0">
                <a:solidFill>
                  <a:srgbClr val="00B050"/>
                </a:solidFill>
              </a:rPr>
              <a:t>Clockwise and anti-clockwise moments must be balanced</a:t>
            </a:r>
          </a:p>
          <a:p>
            <a:r>
              <a:rPr lang="en-US" sz="2000" b="1" dirty="0">
                <a:solidFill>
                  <a:srgbClr val="00B050"/>
                </a:solidFill>
              </a:rPr>
              <a:t>        so,   340 x 1.2 = 420 x distance from pivot</a:t>
            </a:r>
            <a:endParaRPr lang="en-US" sz="2000" b="1" dirty="0">
              <a:solidFill>
                <a:srgbClr val="F79646"/>
              </a:solidFill>
            </a:endParaRPr>
          </a:p>
          <a:p>
            <a:r>
              <a:rPr lang="en-US" sz="2000" b="1" dirty="0">
                <a:solidFill>
                  <a:srgbClr val="F79646"/>
                </a:solidFill>
              </a:rPr>
              <a:t>        </a:t>
            </a:r>
            <a:r>
              <a:rPr lang="en-US" sz="2000" b="1" dirty="0">
                <a:solidFill>
                  <a:srgbClr val="00B050"/>
                </a:solidFill>
              </a:rPr>
              <a:t>so, distance from pivot = 0.97 m</a:t>
            </a:r>
          </a:p>
        </p:txBody>
      </p:sp>
      <p:sp>
        <p:nvSpPr>
          <p:cNvPr id="6" name="Rectangle 5">
            <a:extLst>
              <a:ext uri="{FF2B5EF4-FFF2-40B4-BE49-F238E27FC236}">
                <a16:creationId xmlns:a16="http://schemas.microsoft.com/office/drawing/2014/main" id="{58824A45-D272-314C-B882-8495220F355E}"/>
              </a:ext>
            </a:extLst>
          </p:cNvPr>
          <p:cNvSpPr/>
          <p:nvPr/>
        </p:nvSpPr>
        <p:spPr>
          <a:xfrm>
            <a:off x="4694116" y="116632"/>
            <a:ext cx="4447746" cy="461665"/>
          </a:xfrm>
          <a:prstGeom prst="rect">
            <a:avLst/>
          </a:prstGeom>
        </p:spPr>
        <p:txBody>
          <a:bodyPr wrap="square">
            <a:spAutoFit/>
          </a:bodyPr>
          <a:lstStyle/>
          <a:p>
            <a:pPr algn="r"/>
            <a:r>
              <a:rPr lang="en-US" sz="2400" b="1" dirty="0">
                <a:solidFill>
                  <a:srgbClr val="F79646"/>
                </a:solidFill>
              </a:rPr>
              <a:t>Part 2 </a:t>
            </a:r>
            <a:r>
              <a:rPr lang="en-US" sz="2400" b="1" dirty="0"/>
              <a:t>-</a:t>
            </a:r>
            <a:r>
              <a:rPr lang="en-US" sz="2400" b="1" dirty="0">
                <a:solidFill>
                  <a:srgbClr val="F79646"/>
                </a:solidFill>
              </a:rPr>
              <a:t> </a:t>
            </a:r>
            <a:r>
              <a:rPr lang="en-US" sz="2400" b="1" dirty="0"/>
              <a:t>AnswerIT</a:t>
            </a:r>
            <a:r>
              <a:rPr lang="en-US" sz="2400" b="1" dirty="0">
                <a:solidFill>
                  <a:srgbClr val="F79646"/>
                </a:solidFill>
              </a:rPr>
              <a:t> </a:t>
            </a:r>
          </a:p>
        </p:txBody>
      </p:sp>
    </p:spTree>
    <p:extLst>
      <p:ext uri="{BB962C8B-B14F-4D97-AF65-F5344CB8AC3E}">
        <p14:creationId xmlns:p14="http://schemas.microsoft.com/office/powerpoint/2010/main" val="23652534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764704"/>
            <a:ext cx="8712968" cy="5940088"/>
          </a:xfrm>
          <a:prstGeom prst="rect">
            <a:avLst/>
          </a:prstGeom>
          <a:noFill/>
        </p:spPr>
        <p:txBody>
          <a:bodyPr wrap="square" rtlCol="0">
            <a:spAutoFit/>
          </a:bodyPr>
          <a:lstStyle/>
          <a:p>
            <a:pPr marL="457200" indent="-457200">
              <a:buFont typeface="+mj-lt"/>
              <a:buAutoNum type="arabicPeriod" startAt="4"/>
            </a:pPr>
            <a:r>
              <a:rPr lang="en-US" sz="2000" b="1" dirty="0"/>
              <a:t>A crowbar is used to lift up a floor board.  The crowbar has a length of 40 cm from the pivot to the end of the crowbar, and the distance from the bend to the lifting point is 12 cm.</a:t>
            </a:r>
          </a:p>
          <a:p>
            <a:r>
              <a:rPr lang="en-US" sz="2000" b="1" dirty="0">
                <a:solidFill>
                  <a:srgbClr val="F79646"/>
                </a:solidFill>
              </a:rPr>
              <a:t>        </a:t>
            </a:r>
            <a:r>
              <a:rPr lang="en-US" sz="2000" b="1" dirty="0"/>
              <a:t>If the force applied to the end of the crowbar is 300 N,  work out the size of   </a:t>
            </a:r>
          </a:p>
          <a:p>
            <a:r>
              <a:rPr lang="en-US" sz="2000" b="1" dirty="0"/>
              <a:t>        the force applied to the floor board.</a:t>
            </a:r>
          </a:p>
          <a:p>
            <a:r>
              <a:rPr lang="en-US" sz="2000" b="1" dirty="0">
                <a:solidFill>
                  <a:srgbClr val="00B050"/>
                </a:solidFill>
              </a:rPr>
              <a:t>        As the moment on either side of the pivot is equal</a:t>
            </a:r>
          </a:p>
          <a:p>
            <a:r>
              <a:rPr lang="en-US" sz="2000" b="1" dirty="0">
                <a:solidFill>
                  <a:srgbClr val="F79646"/>
                </a:solidFill>
              </a:rPr>
              <a:t>        </a:t>
            </a:r>
            <a:r>
              <a:rPr lang="en-US" sz="2000" b="1" dirty="0">
                <a:solidFill>
                  <a:srgbClr val="00B050"/>
                </a:solidFill>
              </a:rPr>
              <a:t>300 x 0.4 = force x 0.12</a:t>
            </a:r>
            <a:endParaRPr lang="en-US" sz="2000" b="1" dirty="0">
              <a:solidFill>
                <a:srgbClr val="F79646"/>
              </a:solidFill>
            </a:endParaRPr>
          </a:p>
          <a:p>
            <a:r>
              <a:rPr lang="en-US" sz="2000" b="1" dirty="0">
                <a:solidFill>
                  <a:srgbClr val="F79646"/>
                </a:solidFill>
              </a:rPr>
              <a:t>        </a:t>
            </a:r>
            <a:r>
              <a:rPr lang="en-US" sz="2000" b="1" dirty="0">
                <a:solidFill>
                  <a:srgbClr val="00B050"/>
                </a:solidFill>
              </a:rPr>
              <a:t>So, force applied to the floor board = 1000 N</a:t>
            </a:r>
            <a:endParaRPr lang="en-US" sz="2000" b="1" dirty="0">
              <a:solidFill>
                <a:srgbClr val="F79646"/>
              </a:solidFill>
            </a:endParaRPr>
          </a:p>
          <a:p>
            <a:endParaRPr lang="en-US" sz="2000" b="1" dirty="0">
              <a:solidFill>
                <a:srgbClr val="F79646"/>
              </a:solidFill>
            </a:endParaRPr>
          </a:p>
          <a:p>
            <a:endParaRPr lang="en-US" sz="2000" b="1" dirty="0">
              <a:solidFill>
                <a:srgbClr val="F79646"/>
              </a:solidFill>
            </a:endParaRPr>
          </a:p>
          <a:p>
            <a:endParaRPr lang="en-US" sz="2000" b="1" dirty="0">
              <a:solidFill>
                <a:srgbClr val="F79646"/>
              </a:solidFill>
            </a:endParaRPr>
          </a:p>
          <a:p>
            <a:pPr marL="457200" indent="-457200">
              <a:buAutoNum type="arabicPeriod" startAt="5"/>
            </a:pPr>
            <a:r>
              <a:rPr lang="en-US" sz="2000" b="1" dirty="0"/>
              <a:t>A box with a weight of 400 N is raised using a lever 2 m long.  The lever rotates around a pivot 50 cm from the lifting end of the lever.  Work out the force applied to the end of the lever.</a:t>
            </a:r>
          </a:p>
          <a:p>
            <a:r>
              <a:rPr lang="en-US" sz="2000" b="1" dirty="0"/>
              <a:t>        </a:t>
            </a:r>
            <a:r>
              <a:rPr lang="en-US" sz="2000" b="1" dirty="0">
                <a:solidFill>
                  <a:srgbClr val="00B050"/>
                </a:solidFill>
              </a:rPr>
              <a:t>As the moment on either side of the pivot is equal</a:t>
            </a:r>
          </a:p>
          <a:p>
            <a:r>
              <a:rPr lang="en-US" sz="2000" b="1" dirty="0">
                <a:solidFill>
                  <a:srgbClr val="00B050"/>
                </a:solidFill>
              </a:rPr>
              <a:t>        Force Applied x 1.5 = 400 x 0.5</a:t>
            </a:r>
          </a:p>
          <a:p>
            <a:r>
              <a:rPr lang="en-US" sz="2000" b="1" dirty="0">
                <a:solidFill>
                  <a:srgbClr val="00B050"/>
                </a:solidFill>
              </a:rPr>
              <a:t>        Force applied = 133.3 N</a:t>
            </a:r>
            <a:endParaRPr lang="en-US" sz="2000" b="1" dirty="0"/>
          </a:p>
          <a:p>
            <a:pPr marL="457200" indent="-457200">
              <a:buAutoNum type="arabicPeriod" startAt="5"/>
            </a:pPr>
            <a:endParaRPr lang="en-US" sz="2000" b="1" dirty="0"/>
          </a:p>
          <a:p>
            <a:endParaRPr lang="en-US" sz="2000" b="1" dirty="0">
              <a:solidFill>
                <a:srgbClr val="F79646"/>
              </a:solidFill>
            </a:endParaRPr>
          </a:p>
        </p:txBody>
      </p:sp>
      <p:pic>
        <p:nvPicPr>
          <p:cNvPr id="2" name="Picture 1"/>
          <p:cNvPicPr>
            <a:picLocks noChangeAspect="1"/>
          </p:cNvPicPr>
          <p:nvPr/>
        </p:nvPicPr>
        <p:blipFill>
          <a:blip r:embed="rId2"/>
          <a:stretch>
            <a:fillRect/>
          </a:stretch>
        </p:blipFill>
        <p:spPr>
          <a:xfrm rot="7711505">
            <a:off x="6869271" y="2562360"/>
            <a:ext cx="2318852" cy="1005058"/>
          </a:xfrm>
          <a:prstGeom prst="rect">
            <a:avLst/>
          </a:prstGeom>
        </p:spPr>
      </p:pic>
      <p:pic>
        <p:nvPicPr>
          <p:cNvPr id="3" name="Picture 2"/>
          <p:cNvPicPr>
            <a:picLocks noChangeAspect="1"/>
          </p:cNvPicPr>
          <p:nvPr/>
        </p:nvPicPr>
        <p:blipFill>
          <a:blip r:embed="rId3"/>
          <a:stretch>
            <a:fillRect/>
          </a:stretch>
        </p:blipFill>
        <p:spPr>
          <a:xfrm>
            <a:off x="6771456" y="4921581"/>
            <a:ext cx="2265040" cy="1517577"/>
          </a:xfrm>
          <a:prstGeom prst="rect">
            <a:avLst/>
          </a:prstGeom>
        </p:spPr>
      </p:pic>
      <p:sp>
        <p:nvSpPr>
          <p:cNvPr id="7" name="Rectangle 6">
            <a:extLst>
              <a:ext uri="{FF2B5EF4-FFF2-40B4-BE49-F238E27FC236}">
                <a16:creationId xmlns:a16="http://schemas.microsoft.com/office/drawing/2014/main" id="{D0E04E71-0EEB-F44D-A120-6755FBCC6BA3}"/>
              </a:ext>
            </a:extLst>
          </p:cNvPr>
          <p:cNvSpPr/>
          <p:nvPr/>
        </p:nvSpPr>
        <p:spPr>
          <a:xfrm>
            <a:off x="6811216" y="115500"/>
            <a:ext cx="2434961" cy="461665"/>
          </a:xfrm>
          <a:prstGeom prst="rect">
            <a:avLst/>
          </a:prstGeom>
        </p:spPr>
        <p:txBody>
          <a:bodyPr wrap="none">
            <a:spAutoFit/>
          </a:bodyPr>
          <a:lstStyle/>
          <a:p>
            <a:pPr lvl="0" algn="r"/>
            <a:r>
              <a:rPr lang="en-US" sz="2400" b="1" dirty="0">
                <a:solidFill>
                  <a:srgbClr val="F79646"/>
                </a:solidFill>
              </a:rPr>
              <a:t>Part 2 </a:t>
            </a:r>
            <a:r>
              <a:rPr lang="en-US" sz="2400" b="1" dirty="0">
                <a:solidFill>
                  <a:prstClr val="black"/>
                </a:solidFill>
              </a:rPr>
              <a:t>-</a:t>
            </a:r>
            <a:r>
              <a:rPr lang="en-US" sz="2400" b="1" dirty="0">
                <a:solidFill>
                  <a:srgbClr val="F79646"/>
                </a:solidFill>
              </a:rPr>
              <a:t> </a:t>
            </a:r>
            <a:r>
              <a:rPr lang="en-US" sz="2400" b="1" dirty="0">
                <a:solidFill>
                  <a:prstClr val="black"/>
                </a:solidFill>
              </a:rPr>
              <a:t>AnswerIT</a:t>
            </a:r>
            <a:r>
              <a:rPr lang="en-US" sz="2400" b="1" dirty="0">
                <a:solidFill>
                  <a:srgbClr val="F79646"/>
                </a:solidFill>
              </a:rPr>
              <a:t> </a:t>
            </a:r>
          </a:p>
        </p:txBody>
      </p:sp>
    </p:spTree>
    <p:extLst>
      <p:ext uri="{BB962C8B-B14F-4D97-AF65-F5344CB8AC3E}">
        <p14:creationId xmlns:p14="http://schemas.microsoft.com/office/powerpoint/2010/main" val="30512315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7544" y="980728"/>
            <a:ext cx="8352928" cy="5016758"/>
          </a:xfrm>
          <a:prstGeom prst="rect">
            <a:avLst/>
          </a:prstGeom>
          <a:noFill/>
        </p:spPr>
        <p:txBody>
          <a:bodyPr wrap="square" rtlCol="0">
            <a:spAutoFit/>
          </a:bodyPr>
          <a:lstStyle/>
          <a:p>
            <a:pPr marL="457200" indent="-457200">
              <a:buFont typeface="+mj-lt"/>
              <a:buAutoNum type="arabicPeriod" startAt="6"/>
            </a:pPr>
            <a:r>
              <a:rPr lang="en-US" sz="2000" b="1" dirty="0"/>
              <a:t>The 30 tooth large cog is made to rotate in a clockwise direction.  In which direction will the smaller cog rotate? </a:t>
            </a:r>
          </a:p>
          <a:p>
            <a:pPr marL="457200" indent="-457200">
              <a:buFont typeface="+mj-lt"/>
              <a:buAutoNum type="arabicPeriod" startAt="6"/>
            </a:pPr>
            <a:endParaRPr lang="en-US" sz="2000" b="1" dirty="0">
              <a:solidFill>
                <a:srgbClr val="F79646"/>
              </a:solidFill>
            </a:endParaRPr>
          </a:p>
          <a:p>
            <a:pPr marL="457200" indent="-457200">
              <a:buFont typeface="+mj-lt"/>
              <a:buAutoNum type="arabicPeriod" startAt="6"/>
            </a:pPr>
            <a:endParaRPr lang="en-US" sz="2000" b="1" dirty="0">
              <a:solidFill>
                <a:srgbClr val="F79646"/>
              </a:solidFill>
            </a:endParaRPr>
          </a:p>
          <a:p>
            <a:pPr marL="457200" indent="-457200">
              <a:buFont typeface="+mj-lt"/>
              <a:buAutoNum type="arabicPeriod" startAt="6"/>
            </a:pPr>
            <a:endParaRPr lang="en-US" sz="2000" b="1" dirty="0">
              <a:solidFill>
                <a:srgbClr val="F79646"/>
              </a:solidFill>
            </a:endParaRPr>
          </a:p>
          <a:p>
            <a:pPr marL="457200" indent="-457200">
              <a:buFont typeface="+mj-lt"/>
              <a:buAutoNum type="arabicPeriod" startAt="6"/>
            </a:pPr>
            <a:endParaRPr lang="en-US" sz="2000" b="1" dirty="0">
              <a:solidFill>
                <a:srgbClr val="F79646"/>
              </a:solidFill>
            </a:endParaRPr>
          </a:p>
          <a:p>
            <a:r>
              <a:rPr lang="en-US" sz="2000" b="1" dirty="0">
                <a:solidFill>
                  <a:srgbClr val="00B050"/>
                </a:solidFill>
              </a:rPr>
              <a:t>      Anti-clockwise</a:t>
            </a:r>
          </a:p>
          <a:p>
            <a:pPr marL="457200" indent="-457200">
              <a:buFont typeface="+mj-lt"/>
              <a:buAutoNum type="arabicPeriod" startAt="6"/>
            </a:pPr>
            <a:endParaRPr lang="en-US" sz="2000" b="1" dirty="0">
              <a:solidFill>
                <a:srgbClr val="F79646"/>
              </a:solidFill>
            </a:endParaRPr>
          </a:p>
          <a:p>
            <a:pPr marL="457200" indent="-457200">
              <a:buFont typeface="+mj-lt"/>
              <a:buAutoNum type="arabicPeriod" startAt="6"/>
            </a:pPr>
            <a:endParaRPr lang="en-US" sz="2000" b="1" dirty="0">
              <a:solidFill>
                <a:srgbClr val="F79646"/>
              </a:solidFill>
            </a:endParaRPr>
          </a:p>
          <a:p>
            <a:pPr marL="457200" indent="-457200">
              <a:buFont typeface="+mj-lt"/>
              <a:buAutoNum type="arabicPeriod" startAt="6"/>
            </a:pPr>
            <a:endParaRPr lang="en-US" sz="2000" b="1" dirty="0">
              <a:solidFill>
                <a:srgbClr val="F79646"/>
              </a:solidFill>
            </a:endParaRPr>
          </a:p>
          <a:p>
            <a:pPr marL="457200" indent="-457200">
              <a:buFont typeface="+mj-lt"/>
              <a:buAutoNum type="arabicPeriod" startAt="6"/>
            </a:pPr>
            <a:endParaRPr lang="en-US" sz="2000" b="1" dirty="0">
              <a:solidFill>
                <a:srgbClr val="F79646"/>
              </a:solidFill>
            </a:endParaRPr>
          </a:p>
          <a:p>
            <a:pPr marL="457200" indent="-457200">
              <a:buFont typeface="+mj-lt"/>
              <a:buAutoNum type="arabicPeriod" startAt="7"/>
            </a:pPr>
            <a:r>
              <a:rPr lang="en-US" sz="2000" b="1" dirty="0"/>
              <a:t>In the gear system shown above, the 30 tooth cog rotates once every 5 seconds.  The smaller cog has 15 teeth.  Calculate how long it will take to the smaller cog to complete one revolution.</a:t>
            </a:r>
          </a:p>
          <a:p>
            <a:r>
              <a:rPr lang="en-US" sz="2000" b="1" dirty="0">
                <a:solidFill>
                  <a:srgbClr val="00B050"/>
                </a:solidFill>
              </a:rPr>
              <a:t>        2.5 seconds</a:t>
            </a:r>
          </a:p>
          <a:p>
            <a:r>
              <a:rPr lang="en-US" sz="2000" b="1" dirty="0">
                <a:solidFill>
                  <a:srgbClr val="00B050"/>
                </a:solidFill>
              </a:rPr>
              <a:t>        As there are half the number of teeth the cog will spin twice as fast.</a:t>
            </a:r>
          </a:p>
        </p:txBody>
      </p:sp>
      <p:grpSp>
        <p:nvGrpSpPr>
          <p:cNvPr id="6" name="Group 5"/>
          <p:cNvGrpSpPr/>
          <p:nvPr/>
        </p:nvGrpSpPr>
        <p:grpSpPr>
          <a:xfrm>
            <a:off x="2699792" y="1772816"/>
            <a:ext cx="3600400" cy="2376264"/>
            <a:chOff x="2699792" y="1772816"/>
            <a:chExt cx="3600400" cy="2376264"/>
          </a:xfrm>
        </p:grpSpPr>
        <p:pic>
          <p:nvPicPr>
            <p:cNvPr id="7" name="Picture 6"/>
            <p:cNvPicPr>
              <a:picLocks noChangeAspect="1"/>
            </p:cNvPicPr>
            <p:nvPr/>
          </p:nvPicPr>
          <p:blipFill>
            <a:blip r:embed="rId2">
              <a:duotone>
                <a:schemeClr val="accent6">
                  <a:shade val="45000"/>
                  <a:satMod val="135000"/>
                </a:schemeClr>
                <a:prstClr val="white"/>
              </a:duotone>
            </a:blip>
            <a:stretch>
              <a:fillRect/>
            </a:stretch>
          </p:blipFill>
          <p:spPr>
            <a:xfrm>
              <a:off x="2699792" y="1772816"/>
              <a:ext cx="2987824" cy="2240868"/>
            </a:xfrm>
            <a:prstGeom prst="rect">
              <a:avLst/>
            </a:prstGeom>
          </p:spPr>
        </p:pic>
        <p:sp>
          <p:nvSpPr>
            <p:cNvPr id="8" name="Rectangle 7"/>
            <p:cNvSpPr/>
            <p:nvPr/>
          </p:nvSpPr>
          <p:spPr>
            <a:xfrm>
              <a:off x="4499992" y="3789040"/>
              <a:ext cx="1800200" cy="36004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grpSp>
      <p:sp>
        <p:nvSpPr>
          <p:cNvPr id="9" name="Rectangle 8">
            <a:extLst>
              <a:ext uri="{FF2B5EF4-FFF2-40B4-BE49-F238E27FC236}">
                <a16:creationId xmlns:a16="http://schemas.microsoft.com/office/drawing/2014/main" id="{6D86C449-2611-A342-B1E6-6017CE5968D7}"/>
              </a:ext>
            </a:extLst>
          </p:cNvPr>
          <p:cNvSpPr/>
          <p:nvPr/>
        </p:nvSpPr>
        <p:spPr>
          <a:xfrm>
            <a:off x="6811216" y="115500"/>
            <a:ext cx="2434961" cy="461665"/>
          </a:xfrm>
          <a:prstGeom prst="rect">
            <a:avLst/>
          </a:prstGeom>
        </p:spPr>
        <p:txBody>
          <a:bodyPr wrap="none">
            <a:spAutoFit/>
          </a:bodyPr>
          <a:lstStyle/>
          <a:p>
            <a:pPr lvl="0" algn="r"/>
            <a:r>
              <a:rPr lang="en-US" sz="2400" b="1" dirty="0">
                <a:solidFill>
                  <a:srgbClr val="F79646"/>
                </a:solidFill>
              </a:rPr>
              <a:t>Part 2 </a:t>
            </a:r>
            <a:r>
              <a:rPr lang="en-US" sz="2400" b="1" dirty="0">
                <a:solidFill>
                  <a:prstClr val="black"/>
                </a:solidFill>
              </a:rPr>
              <a:t>-</a:t>
            </a:r>
            <a:r>
              <a:rPr lang="en-US" sz="2400" b="1" dirty="0">
                <a:solidFill>
                  <a:srgbClr val="F79646"/>
                </a:solidFill>
              </a:rPr>
              <a:t> </a:t>
            </a:r>
            <a:r>
              <a:rPr lang="en-US" sz="2400" b="1" dirty="0">
                <a:solidFill>
                  <a:prstClr val="black"/>
                </a:solidFill>
              </a:rPr>
              <a:t>AnswerIT</a:t>
            </a:r>
            <a:r>
              <a:rPr lang="en-US" sz="2400" b="1" dirty="0">
                <a:solidFill>
                  <a:srgbClr val="F79646"/>
                </a:solidFill>
              </a:rPr>
              <a:t> </a:t>
            </a:r>
          </a:p>
        </p:txBody>
      </p:sp>
    </p:spTree>
    <p:extLst>
      <p:ext uri="{BB962C8B-B14F-4D97-AF65-F5344CB8AC3E}">
        <p14:creationId xmlns:p14="http://schemas.microsoft.com/office/powerpoint/2010/main" val="33889921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7544" y="980728"/>
            <a:ext cx="8352928" cy="5324535"/>
          </a:xfrm>
          <a:prstGeom prst="rect">
            <a:avLst/>
          </a:prstGeom>
          <a:noFill/>
        </p:spPr>
        <p:txBody>
          <a:bodyPr wrap="square" rtlCol="0">
            <a:spAutoFit/>
          </a:bodyPr>
          <a:lstStyle/>
          <a:p>
            <a:pPr marL="457200" indent="-457200">
              <a:buFont typeface="+mj-lt"/>
              <a:buAutoNum type="arabicPeriod" startAt="8"/>
            </a:pPr>
            <a:r>
              <a:rPr lang="en-US" sz="2000" b="1" dirty="0"/>
              <a:t>Look at the following gear system.</a:t>
            </a:r>
          </a:p>
          <a:p>
            <a:r>
              <a:rPr lang="en-US" sz="2000" b="1" dirty="0"/>
              <a:t>        In which direction will the yellow cog rotate if the red cog is made to </a:t>
            </a:r>
          </a:p>
          <a:p>
            <a:r>
              <a:rPr lang="en-US" sz="2000" b="1" dirty="0"/>
              <a:t>        rotate anti-clockwise?</a:t>
            </a:r>
          </a:p>
          <a:p>
            <a:endParaRPr lang="en-US" sz="2000" b="1" dirty="0">
              <a:solidFill>
                <a:srgbClr val="F79646"/>
              </a:solidFill>
            </a:endParaRPr>
          </a:p>
          <a:p>
            <a:endParaRPr lang="en-US" sz="2000" b="1" dirty="0">
              <a:solidFill>
                <a:srgbClr val="F79646"/>
              </a:solidFill>
            </a:endParaRPr>
          </a:p>
          <a:p>
            <a:endParaRPr lang="en-US" sz="2000" b="1" dirty="0">
              <a:solidFill>
                <a:srgbClr val="F79646"/>
              </a:solidFill>
            </a:endParaRPr>
          </a:p>
          <a:p>
            <a:endParaRPr lang="en-US" sz="2000" b="1" dirty="0">
              <a:solidFill>
                <a:srgbClr val="F79646"/>
              </a:solidFill>
            </a:endParaRPr>
          </a:p>
          <a:p>
            <a:endParaRPr lang="en-US" sz="2000" b="1" dirty="0">
              <a:solidFill>
                <a:srgbClr val="F79646"/>
              </a:solidFill>
            </a:endParaRPr>
          </a:p>
          <a:p>
            <a:endParaRPr lang="en-US" sz="2000" b="1" dirty="0">
              <a:solidFill>
                <a:srgbClr val="F79646"/>
              </a:solidFill>
            </a:endParaRPr>
          </a:p>
          <a:p>
            <a:endParaRPr lang="en-US" sz="2000" b="1" dirty="0">
              <a:solidFill>
                <a:srgbClr val="F79646"/>
              </a:solidFill>
            </a:endParaRPr>
          </a:p>
          <a:p>
            <a:endParaRPr lang="en-US" sz="2000" b="1" dirty="0">
              <a:solidFill>
                <a:srgbClr val="F79646"/>
              </a:solidFill>
            </a:endParaRPr>
          </a:p>
          <a:p>
            <a:endParaRPr lang="en-US" sz="2000" b="1" dirty="0">
              <a:solidFill>
                <a:srgbClr val="F79646"/>
              </a:solidFill>
            </a:endParaRPr>
          </a:p>
          <a:p>
            <a:endParaRPr lang="en-US" sz="2000" b="1" dirty="0">
              <a:solidFill>
                <a:srgbClr val="F79646"/>
              </a:solidFill>
            </a:endParaRPr>
          </a:p>
          <a:p>
            <a:endParaRPr lang="en-US" sz="2000" b="1" dirty="0">
              <a:solidFill>
                <a:srgbClr val="F79646"/>
              </a:solidFill>
            </a:endParaRPr>
          </a:p>
          <a:p>
            <a:r>
              <a:rPr lang="en-US" sz="2000" b="1" dirty="0">
                <a:solidFill>
                  <a:srgbClr val="F79646"/>
                </a:solidFill>
              </a:rPr>
              <a:t>       </a:t>
            </a:r>
            <a:r>
              <a:rPr lang="en-US" sz="2000" b="1" dirty="0">
                <a:solidFill>
                  <a:srgbClr val="00B050"/>
                </a:solidFill>
              </a:rPr>
              <a:t>Clockwise</a:t>
            </a:r>
          </a:p>
          <a:p>
            <a:r>
              <a:rPr lang="en-US" sz="2000" b="1" dirty="0">
                <a:solidFill>
                  <a:srgbClr val="00B050"/>
                </a:solidFill>
              </a:rPr>
              <a:t>       If red spins anti-clockwise then the green will spin clockwise, blue </a:t>
            </a:r>
          </a:p>
          <a:p>
            <a:r>
              <a:rPr lang="en-US" sz="2000" b="1" dirty="0">
                <a:solidFill>
                  <a:srgbClr val="00B050"/>
                </a:solidFill>
              </a:rPr>
              <a:t>       anti-clockwise making the red cog spin clockwise.</a:t>
            </a:r>
            <a:endParaRPr lang="en-US" sz="2000" b="1" dirty="0">
              <a:solidFill>
                <a:srgbClr val="F79646"/>
              </a:solidFill>
            </a:endParaRPr>
          </a:p>
        </p:txBody>
      </p:sp>
      <p:pic>
        <p:nvPicPr>
          <p:cNvPr id="6" name="Picture 5"/>
          <p:cNvPicPr>
            <a:picLocks noChangeAspect="1"/>
          </p:cNvPicPr>
          <p:nvPr/>
        </p:nvPicPr>
        <p:blipFill>
          <a:blip r:embed="rId2">
            <a:duotone>
              <a:schemeClr val="accent6">
                <a:shade val="45000"/>
                <a:satMod val="135000"/>
              </a:schemeClr>
              <a:prstClr val="white"/>
            </a:duotone>
          </a:blip>
          <a:stretch>
            <a:fillRect/>
          </a:stretch>
        </p:blipFill>
        <p:spPr>
          <a:xfrm>
            <a:off x="2565657" y="2276872"/>
            <a:ext cx="4014192" cy="3010644"/>
          </a:xfrm>
          <a:prstGeom prst="rect">
            <a:avLst/>
          </a:prstGeom>
        </p:spPr>
      </p:pic>
      <p:sp>
        <p:nvSpPr>
          <p:cNvPr id="7" name="Rectangle 6">
            <a:extLst>
              <a:ext uri="{FF2B5EF4-FFF2-40B4-BE49-F238E27FC236}">
                <a16:creationId xmlns:a16="http://schemas.microsoft.com/office/drawing/2014/main" id="{FA66CD52-4922-4F4C-963D-45EF527262BA}"/>
              </a:ext>
            </a:extLst>
          </p:cNvPr>
          <p:cNvSpPr/>
          <p:nvPr/>
        </p:nvSpPr>
        <p:spPr>
          <a:xfrm>
            <a:off x="6811216" y="115500"/>
            <a:ext cx="2434961" cy="461665"/>
          </a:xfrm>
          <a:prstGeom prst="rect">
            <a:avLst/>
          </a:prstGeom>
        </p:spPr>
        <p:txBody>
          <a:bodyPr wrap="none">
            <a:spAutoFit/>
          </a:bodyPr>
          <a:lstStyle/>
          <a:p>
            <a:pPr lvl="0" algn="r"/>
            <a:r>
              <a:rPr lang="en-US" sz="2400" b="1" dirty="0">
                <a:solidFill>
                  <a:srgbClr val="F79646"/>
                </a:solidFill>
              </a:rPr>
              <a:t>Part 2 </a:t>
            </a:r>
            <a:r>
              <a:rPr lang="en-US" sz="2400" b="1" dirty="0">
                <a:solidFill>
                  <a:prstClr val="black"/>
                </a:solidFill>
              </a:rPr>
              <a:t>-</a:t>
            </a:r>
            <a:r>
              <a:rPr lang="en-US" sz="2400" b="1" dirty="0">
                <a:solidFill>
                  <a:srgbClr val="F79646"/>
                </a:solidFill>
              </a:rPr>
              <a:t> </a:t>
            </a:r>
            <a:r>
              <a:rPr lang="en-US" sz="2400" b="1" dirty="0">
                <a:solidFill>
                  <a:prstClr val="black"/>
                </a:solidFill>
              </a:rPr>
              <a:t>AnswerIT</a:t>
            </a:r>
            <a:r>
              <a:rPr lang="en-US" sz="2400" b="1" dirty="0">
                <a:solidFill>
                  <a:srgbClr val="F79646"/>
                </a:solidFill>
              </a:rPr>
              <a:t> </a:t>
            </a:r>
          </a:p>
        </p:txBody>
      </p:sp>
    </p:spTree>
    <p:extLst>
      <p:ext uri="{BB962C8B-B14F-4D97-AF65-F5344CB8AC3E}">
        <p14:creationId xmlns:p14="http://schemas.microsoft.com/office/powerpoint/2010/main" val="1790060411"/>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55925</TotalTime>
  <Words>4895</Words>
  <Application>Microsoft Macintosh PowerPoint</Application>
  <PresentationFormat>On-screen Show (4:3)</PresentationFormat>
  <Paragraphs>471</Paragraphs>
  <Slides>40</Slides>
  <Notes>11</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40</vt:i4>
      </vt:variant>
    </vt:vector>
  </HeadingPairs>
  <TitlesOfParts>
    <vt:vector size="52" baseType="lpstr">
      <vt:lpstr>Arial</vt:lpstr>
      <vt:lpstr>Beirut</vt:lpstr>
      <vt:lpstr>Calibri</vt:lpstr>
      <vt:lpstr>Calibri Light</vt:lpstr>
      <vt:lpstr>HelveticaNeueLTStd</vt:lpstr>
      <vt:lpstr>Lato Medium</vt:lpstr>
      <vt:lpstr>Mangal</vt:lpstr>
      <vt:lpstr>News Gothic MT</vt:lpstr>
      <vt:lpstr>Times</vt:lpstr>
      <vt:lpstr>Times New Roman</vt:lpstr>
      <vt:lpstr>1_Office Theme</vt:lpstr>
      <vt:lpstr>Custom Design</vt:lpstr>
      <vt:lpstr>PowerPoint Presentation</vt:lpstr>
      <vt:lpstr>            Overview    Edexcel Topic 9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Amanda Fleck</cp:lastModifiedBy>
  <cp:revision>806</cp:revision>
  <cp:lastPrinted>2017-05-23T14:15:43Z</cp:lastPrinted>
  <dcterms:created xsi:type="dcterms:W3CDTF">2016-03-05T09:38:04Z</dcterms:created>
  <dcterms:modified xsi:type="dcterms:W3CDTF">2018-08-28T10:31:03Z</dcterms:modified>
</cp:coreProperties>
</file>