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9"/>
    <p:restoredTop sz="95216"/>
  </p:normalViewPr>
  <p:slideViewPr>
    <p:cSldViewPr snapToGrid="0" snapToObjects="1">
      <p:cViewPr varScale="1">
        <p:scale>
          <a:sx n="89" d="100"/>
          <a:sy n="89" d="100"/>
        </p:scale>
        <p:origin x="147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0B4FC-DE72-B04E-881B-39948BCD13FE}" type="datetimeFigureOut">
              <a:rPr lang="en-GB" smtClean="0"/>
              <a:pPr/>
              <a:t>13/11/2018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D04F4-2695-714D-9F3D-51394D3EE3A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38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562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0119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pPr/>
              <a:t>13/11/2018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Rounded Rectangle 7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pPr/>
              <a:t>13/11/2018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ounded Rectangle 6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08B80-D4A0-3548-B9B8-BE81C52EC421}" type="datetimeFigureOut">
              <a:rPr lang="en-GB" smtClean="0"/>
              <a:pPr/>
              <a:t>13/11/2018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9DC77-15E7-A540-8773-3C582D5B9B4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712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490E48-BB34-7543-A9EB-D769F107C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46" y="159152"/>
            <a:ext cx="8559800" cy="654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42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037539" y="2499478"/>
            <a:ext cx="30689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ea typeface="Nanum Brush Script" charset="-127"/>
                <a:cs typeface="Nanum Brush Script" charset="-127"/>
              </a:rPr>
              <a:t>Edexcel GCSE </a:t>
            </a:r>
          </a:p>
          <a:p>
            <a:pPr algn="ctr"/>
            <a:r>
              <a:rPr lang="en-GB" sz="2000" dirty="0">
                <a:ea typeface="Nanum Brush Script" charset="-127"/>
                <a:cs typeface="Nanum Brush Script" charset="-127"/>
              </a:rPr>
              <a:t>Cells and control</a:t>
            </a:r>
          </a:p>
          <a:p>
            <a:pPr algn="ctr"/>
            <a:r>
              <a:rPr lang="en-GB" sz="5400" b="1" dirty="0">
                <a:solidFill>
                  <a:schemeClr val="accent2">
                    <a:lumMod val="75000"/>
                  </a:schemeClr>
                </a:solidFill>
                <a:ea typeface="Nanum Brush Script" charset="-127"/>
                <a:cs typeface="Nanum Brush Script" charset="-127"/>
              </a:rPr>
              <a:t>T</a:t>
            </a:r>
            <a:r>
              <a:rPr lang="en-GB" sz="3200" dirty="0">
                <a:ea typeface="Nanum Brush Script" charset="-127"/>
                <a:cs typeface="Nanum Brush Script" charset="-127"/>
              </a:rPr>
              <a:t>hink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  <a:ea typeface="Nanum Brush Script" charset="-127"/>
                <a:cs typeface="Nanum Brush Script" charset="-127"/>
              </a:rPr>
              <a:t>IT</a:t>
            </a:r>
            <a:r>
              <a:rPr lang="en-GB" sz="3200" dirty="0">
                <a:ea typeface="Nanum Brush Script" charset="-127"/>
                <a:cs typeface="Nanum Brush Script" charset="-127"/>
              </a:rPr>
              <a:t>! </a:t>
            </a:r>
          </a:p>
          <a:p>
            <a:pPr algn="ctr"/>
            <a:r>
              <a:rPr lang="en-GB" b="1" dirty="0">
                <a:solidFill>
                  <a:schemeClr val="accent2">
                    <a:lumMod val="50000"/>
                  </a:schemeClr>
                </a:solidFill>
                <a:ea typeface="Nanum Brush Script" charset="-127"/>
                <a:cs typeface="Nanum Brush Script" charset="-127"/>
              </a:rPr>
              <a:t>Tell me more! And what?</a:t>
            </a:r>
          </a:p>
          <a:p>
            <a:endParaRPr lang="en-GB" sz="2000" b="1" dirty="0">
              <a:solidFill>
                <a:schemeClr val="accent2">
                  <a:lumMod val="50000"/>
                </a:schemeClr>
              </a:solidFill>
              <a:ea typeface="Nanum Brush Script" charset="-127"/>
              <a:cs typeface="Nanum Brush Script" charset="-127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6121041" y="166541"/>
            <a:ext cx="2875672" cy="226718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1050" b="1" dirty="0">
                <a:ea typeface="Chalkduster" charset="0"/>
                <a:cs typeface="Chalkduster" charset="0"/>
              </a:rPr>
              <a:t>The nervous system: 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050" dirty="0">
                <a:ea typeface="Chalkduster" charset="0"/>
                <a:cs typeface="Chalkduster" charset="0"/>
              </a:rPr>
              <a:t>The axons of </a:t>
            </a:r>
            <a:r>
              <a:rPr lang="en-GB" sz="1050" dirty="0">
                <a:ea typeface="Chalkduster" charset="0"/>
                <a:cs typeface="Chalkduster" charset="0"/>
              </a:rPr>
              <a:t>neurones</a:t>
            </a:r>
            <a:r>
              <a:rPr lang="en-US" sz="1050" dirty="0">
                <a:ea typeface="Chalkduster" charset="0"/>
                <a:cs typeface="Chalkduster" charset="0"/>
              </a:rPr>
              <a:t> are covered in a fatty sheath (myelin). Multiple sclerosis (MS) is a disease that damages the myelin. Suggest why MS sufferers movements may be uncontrolled or slow. 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050" dirty="0">
                <a:ea typeface="Chalkduster" charset="0"/>
                <a:cs typeface="Chalkduster" charset="0"/>
              </a:rPr>
              <a:t>Explain the sequence of events at the synapse when a nervous impulse arrives. 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050" dirty="0">
                <a:ea typeface="Chalkduster" charset="0"/>
                <a:cs typeface="Chalkduster" charset="0"/>
              </a:rPr>
              <a:t>With reference to the nervous system suggest why people with congenital analgesia (inability to feel pain) often have a reduced life expectancy. 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153222" y="174493"/>
            <a:ext cx="2961100" cy="215144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050" b="1" dirty="0">
                <a:ea typeface="Chalkduster" charset="0"/>
                <a:cs typeface="Chalkduster" charset="0"/>
              </a:rPr>
              <a:t>Cell division: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Suggest how the amount of DNA in a cell can be used to identify the type of cell division taking place.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Cancer is often caused by an error in the cell cycle. Use your knowledge of the cell cycle to suggest what causes tumours.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Explain the ratio between the different phases of the cell cycle. 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Cells with too short a cell cycle can cause cancers. Find out why the cancer treatment, chemotherapy, causes hair to fall out.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5939073" y="2488414"/>
            <a:ext cx="3068370" cy="21170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050" b="1" dirty="0">
                <a:ea typeface="Chalkduster" charset="0"/>
                <a:cs typeface="Chalkduster" charset="0"/>
              </a:rPr>
              <a:t>The eye: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Orthokeratology is used to correct vision, contact lenses are worn overnight to reshape the cornea and taken out in the morning. Explain how these lenses can correct myopia.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When a person moves from a brightly lit room into a dark room they initially cannot see. Explain why this is.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By 2020 it is expected that 30 million Americans will have cataracts. What are the signs and symptoms of cataracts and the main risk factors apart from age?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>
              <a:ea typeface="Chalkduster" charset="0"/>
              <a:cs typeface="Chalkduster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184107" y="4668328"/>
            <a:ext cx="2823336" cy="201378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marL="171450" indent="-171450"/>
            <a:r>
              <a:rPr lang="en-GB" sz="1050" b="1" dirty="0">
                <a:ea typeface="Chalkduster" charset="0"/>
                <a:cs typeface="Chalkduster" charset="0"/>
              </a:rPr>
              <a:t>Investigating the nervous system: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Produce a table which compares the benefits and drawbacks of using CT scanners or PET scanners to investigate brain function. What are alternatives?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Using 5 friends and a stop clock, devise a method of calculating the speed that impulses travel across a human body.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Why is there a degree of uncertainty in the results for the experiment above?</a:t>
            </a:r>
          </a:p>
          <a:p>
            <a:pPr marL="171450" indent="-171450">
              <a:buFont typeface="Arial" pitchFamily="34" charset="0"/>
              <a:buChar char="•"/>
            </a:pPr>
            <a:endParaRPr lang="en-GB" sz="105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en-GB" sz="105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en-GB" sz="1050" b="1" dirty="0">
              <a:ea typeface="Chalkduster" charset="0"/>
              <a:cs typeface="Chalkduster" charset="0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145556" y="4668328"/>
            <a:ext cx="2934656" cy="202564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050" b="1" dirty="0">
                <a:ea typeface="Chalkduster" charset="0"/>
                <a:cs typeface="Chalkduster" charset="0"/>
              </a:rPr>
              <a:t>Cell differentiation:</a:t>
            </a:r>
          </a:p>
          <a:p>
            <a:r>
              <a:rPr lang="en-GB" sz="1050" dirty="0">
                <a:ea typeface="Chalkduster" charset="0"/>
                <a:cs typeface="Chalkduster" charset="0"/>
              </a:rPr>
              <a:t>Compare and contrast cell differentiation and growth in plant and animal cells in terms of:</a:t>
            </a:r>
          </a:p>
          <a:p>
            <a:endParaRPr lang="en-GB" sz="10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Pattern of growth over the organisms lifetime and how the growth happens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The types of cells that can differentiate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The names of the undifferentiated cells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Where in the organism this growth and differentiation occurs.</a:t>
            </a:r>
          </a:p>
          <a:p>
            <a:pPr marL="171450" indent="-171450">
              <a:buFont typeface="Arial" charset="0"/>
              <a:buChar char="•"/>
            </a:pPr>
            <a:endParaRPr lang="en-GB" sz="1050" dirty="0">
              <a:ea typeface="Chalkduster" charset="0"/>
              <a:cs typeface="Chalkduster" charset="0"/>
            </a:endParaRPr>
          </a:p>
          <a:p>
            <a:endParaRPr lang="en-GB" sz="1050" dirty="0">
              <a:ea typeface="Chalkduster" charset="0"/>
              <a:cs typeface="Chalkduster" charset="0"/>
            </a:endParaRPr>
          </a:p>
          <a:p>
            <a:endParaRPr lang="en-GB" sz="1050" dirty="0">
              <a:ea typeface="Chalkduster" charset="0"/>
              <a:cs typeface="Chalkduster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193290" y="4591190"/>
            <a:ext cx="2861220" cy="210026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050" b="1" dirty="0">
                <a:ea typeface="Chalkduster" charset="0"/>
                <a:cs typeface="Chalkduster" charset="0"/>
              </a:rPr>
              <a:t>Stem cells: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Explain what stem cells and meristems are.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Distinguish between embryonic and adult stem cells in humans. 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Stem cells have been used to produce meat products for food. Suggest how this could impact on global warming.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Discuss why some people may have ethical objections to the use of stem cells. 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Explain how stem cells from plant meristems can be used. 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153222" y="2388792"/>
            <a:ext cx="3088708" cy="22166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US" sz="1050" b="1" dirty="0">
                <a:ea typeface="Chalkduster" charset="0"/>
                <a:cs typeface="Chalkduster" charset="0"/>
              </a:rPr>
              <a:t>Cell specialisation: 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050" dirty="0">
                <a:ea typeface="Chalkduster" charset="0"/>
                <a:cs typeface="Chalkduster" charset="0"/>
              </a:rPr>
              <a:t>Scientists can grow new skin cells for burns victims, however it is not possible to grow replacement tissues or organs. Suggest why this is too complex.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050" dirty="0">
                <a:ea typeface="Chalkduster" charset="0"/>
                <a:cs typeface="Chalkduster" charset="0"/>
              </a:rPr>
              <a:t>If sperm were the size of salmon, they would travel at approximately 500mph. Explain how they can achieve this.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050" dirty="0"/>
              <a:t>T</a:t>
            </a:r>
            <a:r>
              <a:rPr lang="en-US" sz="1050" dirty="0">
                <a:ea typeface="Chalkduster" charset="0"/>
                <a:cs typeface="Chalkduster" charset="0"/>
              </a:rPr>
              <a:t>ranspiration and translocation are two process in plants. Explain how </a:t>
            </a:r>
            <a:r>
              <a:rPr lang="en-US" sz="1050" dirty="0"/>
              <a:t>root hair,  xylem and phloem cells are adapted to aid these processes.</a:t>
            </a:r>
            <a:endParaRPr lang="en-US" sz="1050" dirty="0">
              <a:ea typeface="Chalkduster" charset="0"/>
              <a:cs typeface="Chalkduster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3177388" y="166540"/>
            <a:ext cx="2893304" cy="226718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marL="171450" indent="-171450"/>
            <a:r>
              <a:rPr lang="en-GB" sz="1050" b="1" dirty="0">
                <a:ea typeface="Chalkduster" charset="0"/>
                <a:cs typeface="Chalkduster" charset="0"/>
              </a:rPr>
              <a:t>The brain: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What is the difference between white matter and grey matter in the brain?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What would happen if the cerebellum was irreparably damaged?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Discuss some of the benefits and risks of the procedures that neuroscientists carry out on the brain.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GB" sz="1050" dirty="0">
                <a:ea typeface="Chalkduster" charset="0"/>
                <a:cs typeface="Chalkduster" charset="0"/>
              </a:rPr>
              <a:t>A stroke is a medical condition caused when a blood vessel in the brain bursts or a blood clot stops blood flowing. What symptoms would a stroke in the a) medulla b) cerebral cortex cause?</a:t>
            </a:r>
          </a:p>
          <a:p>
            <a:pPr marL="171450" indent="-171450"/>
            <a:endParaRPr lang="en-GB" sz="1050" dirty="0">
              <a:ea typeface="Chalkduster" charset="0"/>
              <a:cs typeface="Chalkduster" charset="0"/>
            </a:endParaRPr>
          </a:p>
          <a:p>
            <a:endParaRPr lang="en-GB" sz="1050" dirty="0">
              <a:ea typeface="Chalkduster" charset="0"/>
              <a:cs typeface="Chalkduster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591352" y="4180307"/>
            <a:ext cx="218026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© Copyright The PiXL Club Ltd, 2017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23177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09"/>
    </mc:Choice>
    <mc:Fallback xmlns="">
      <p:transition spd="slow" advTm="660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THINKIT" id="{999C12DA-BDAB-614A-AF3B-CC505B52B3A9}" vid="{2545354F-674C-8E45-97A2-0D9EB86DC1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THINKIT</Template>
  <TotalTime>1555</TotalTime>
  <Words>632</Words>
  <Application>Microsoft Office PowerPoint</Application>
  <PresentationFormat>On-screen Show (4:3)</PresentationFormat>
  <Paragraphs>50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Kerry Rolaston</dc:creator>
  <cp:lastModifiedBy>James Pettener</cp:lastModifiedBy>
  <cp:revision>50</cp:revision>
  <cp:lastPrinted>2017-02-15T18:44:41Z</cp:lastPrinted>
  <dcterms:created xsi:type="dcterms:W3CDTF">2017-12-14T11:43:54Z</dcterms:created>
  <dcterms:modified xsi:type="dcterms:W3CDTF">2018-11-13T11:01:00Z</dcterms:modified>
</cp:coreProperties>
</file>