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notesMasterIdLst>
    <p:notesMasterId r:id="rId4"/>
  </p:notesMasterIdLst>
  <p:sldIdLst>
    <p:sldId id="256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83"/>
    <p:restoredTop sz="95062"/>
  </p:normalViewPr>
  <p:slideViewPr>
    <p:cSldViewPr snapToGrid="0" snapToObjects="1">
      <p:cViewPr varScale="1">
        <p:scale>
          <a:sx n="106" d="100"/>
          <a:sy n="106" d="100"/>
        </p:scale>
        <p:origin x="147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00B4FC-DE72-B04E-881B-39948BCD13FE}" type="datetimeFigureOut">
              <a:rPr lang="en-GB" smtClean="0"/>
              <a:t>20/08/2018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FD04F4-2695-714D-9F3D-51394D3EE3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387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D04F4-2695-714D-9F3D-51394D3EE3A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15625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D04F4-2695-714D-9F3D-51394D3EE3A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1193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08B80-D4A0-3548-B9B8-BE81C52EC421}" type="datetimeFigureOut">
              <a:rPr lang="en-GB" smtClean="0"/>
              <a:t>20/08/2018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DC77-15E7-A540-8773-3C582D5B9B40}" type="slidenum">
              <a:rPr lang="en-GB" smtClean="0"/>
              <a:t>‹#›</a:t>
            </a:fld>
            <a:endParaRPr lang="en-GB"/>
          </a:p>
        </p:txBody>
      </p:sp>
      <p:sp>
        <p:nvSpPr>
          <p:cNvPr id="8" name="Rounded Rectangle 7"/>
          <p:cNvSpPr/>
          <p:nvPr userDrawn="1"/>
        </p:nvSpPr>
        <p:spPr>
          <a:xfrm>
            <a:off x="84224" y="84221"/>
            <a:ext cx="8975555" cy="6649817"/>
          </a:xfrm>
          <a:prstGeom prst="roundRect">
            <a:avLst>
              <a:gd name="adj" fmla="val 276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08B80-D4A0-3548-B9B8-BE81C52EC421}" type="datetimeFigureOut">
              <a:rPr lang="en-GB" smtClean="0"/>
              <a:t>20/08/2018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DC77-15E7-A540-8773-3C582D5B9B40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6"/>
          <p:cNvSpPr/>
          <p:nvPr userDrawn="1"/>
        </p:nvSpPr>
        <p:spPr>
          <a:xfrm>
            <a:off x="84224" y="84221"/>
            <a:ext cx="8975555" cy="6649817"/>
          </a:xfrm>
          <a:prstGeom prst="roundRect">
            <a:avLst>
              <a:gd name="adj" fmla="val 276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808B80-D4A0-3548-B9B8-BE81C52EC421}" type="datetimeFigureOut">
              <a:rPr lang="en-GB" smtClean="0"/>
              <a:t>20/08/2018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69DC77-15E7-A540-8773-3C582D5B9B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712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79DA7C8-8D58-3B4B-9FF2-4603D98906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950" y="196850"/>
            <a:ext cx="8674100" cy="646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9426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ounded Rectangle 38"/>
          <p:cNvSpPr/>
          <p:nvPr/>
        </p:nvSpPr>
        <p:spPr>
          <a:xfrm>
            <a:off x="4740442" y="205464"/>
            <a:ext cx="4239551" cy="210042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1200" b="1" dirty="0"/>
              <a:t>Energy changes in systems:</a:t>
            </a:r>
          </a:p>
          <a:p>
            <a:endParaRPr lang="en-GB" sz="1200" b="1" dirty="0"/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/>
              <a:t>On a sunny day, the sea and sand both receive the same energy from the sun. Explain why the sand feels hotter.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/>
              <a:t>Devise a new unit for measuring specific heat capacity with different units to the common unit of J/kg </a:t>
            </a:r>
            <a:r>
              <a:rPr lang="en-GB" sz="1200" b="1" baseline="30000" dirty="0" err="1"/>
              <a:t>o</a:t>
            </a:r>
            <a:r>
              <a:rPr lang="en-GB" sz="1200" dirty="0" err="1"/>
              <a:t>C.</a:t>
            </a:r>
            <a:endParaRPr lang="en-GB" sz="1200" dirty="0"/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/>
              <a:t>Which will keep you the warmest? A hot water bottle with 0.8 kg water cooling from 80 </a:t>
            </a:r>
            <a:r>
              <a:rPr lang="en-GB" sz="1200" b="1" baseline="30000" dirty="0"/>
              <a:t>o</a:t>
            </a:r>
            <a:r>
              <a:rPr lang="en-GB" sz="1200" dirty="0"/>
              <a:t>C to 30 </a:t>
            </a:r>
            <a:r>
              <a:rPr lang="en-GB" sz="1200" b="1" baseline="30000" dirty="0"/>
              <a:t>o</a:t>
            </a:r>
            <a:r>
              <a:rPr lang="en-GB" sz="1200" dirty="0"/>
              <a:t>C (c for water = 4200 J/kg </a:t>
            </a:r>
            <a:r>
              <a:rPr lang="en-GB" sz="1200" b="1" baseline="30000" dirty="0"/>
              <a:t>o</a:t>
            </a:r>
            <a:r>
              <a:rPr lang="en-GB" sz="1200" dirty="0"/>
              <a:t>C) </a:t>
            </a:r>
            <a:r>
              <a:rPr lang="en-GB" sz="1200" b="1" dirty="0"/>
              <a:t>OR</a:t>
            </a:r>
            <a:r>
              <a:rPr lang="en-GB" sz="1200" dirty="0"/>
              <a:t> an electric blanket giving off 120 kJ of energy over the s</a:t>
            </a:r>
            <a:r>
              <a:rPr lang="en-GB" sz="1200" dirty="0">
                <a:ea typeface="Chalkduster" charset="0"/>
                <a:cs typeface="Chalkduster" charset="0"/>
              </a:rPr>
              <a:t>ame time period.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177640" y="4667345"/>
            <a:ext cx="8802353" cy="173138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1200" b="1" dirty="0"/>
              <a:t>Energy transfers in a system: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/>
              <a:t>Thermal conductivity measures the rate at which energy passes through a thickness of material when there is a temperature difference. This is given by:    </a:t>
            </a:r>
          </a:p>
          <a:p>
            <a:pPr lvl="0"/>
            <a:r>
              <a:rPr lang="en-GB" sz="1200" dirty="0"/>
              <a:t>                     _____</a:t>
            </a:r>
            <a:r>
              <a:rPr lang="en-GB" sz="1200" u="sng" dirty="0"/>
              <a:t> power</a:t>
            </a:r>
            <a:r>
              <a:rPr lang="en-GB" sz="1200" dirty="0"/>
              <a:t>________</a:t>
            </a:r>
          </a:p>
          <a:p>
            <a:r>
              <a:rPr lang="en-GB" sz="1200" dirty="0"/>
              <a:t>                        distance x temperature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Try to derive the unit of thermal conductivity.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/>
              <a:t>When a rock falls off a cliff the final energy store is thermal. Explain why this store is often described as being “wasted”.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/>
              <a:t>Explain why a closed energy system cannot exist.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177640" y="205464"/>
            <a:ext cx="4177792" cy="201164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1200" b="1" dirty="0"/>
              <a:t>Power:</a:t>
            </a:r>
          </a:p>
          <a:p>
            <a:endParaRPr lang="en-GB" sz="1200" b="1" dirty="0"/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/>
              <a:t>Explain why a London bus is more powerful than a Ferrari supercar.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/>
              <a:t>A person is running up a long flight of stairs. What physical measurements would you have to take to be able to calculate the power exerted by their legs?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/>
              <a:t>A student says “A more powerful machine does more work”. Explain why this statement is </a:t>
            </a:r>
            <a:r>
              <a:rPr lang="en-GB" sz="1200"/>
              <a:t>incorrect.</a:t>
            </a:r>
            <a:endParaRPr lang="en-GB" sz="12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000D59D-A433-F647-AE6C-257A81D546E6}"/>
              </a:ext>
            </a:extLst>
          </p:cNvPr>
          <p:cNvSpPr txBox="1"/>
          <p:nvPr/>
        </p:nvSpPr>
        <p:spPr>
          <a:xfrm>
            <a:off x="2900412" y="2559807"/>
            <a:ext cx="3356810" cy="181588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ea typeface="Nanum Brush Script" charset="-127"/>
                <a:cs typeface="Nanum Brush Script" charset="-127"/>
              </a:rPr>
              <a:t>EDEXCEL GCSE Energy – forces doing work</a:t>
            </a:r>
            <a:endParaRPr lang="en-GB" sz="2800" dirty="0">
              <a:ea typeface="Nanum Brush Script" charset="-127"/>
              <a:cs typeface="Nanum Brush Script" charset="-127"/>
            </a:endParaRPr>
          </a:p>
          <a:p>
            <a:pPr algn="ctr"/>
            <a:r>
              <a:rPr lang="en-GB" sz="2800" dirty="0">
                <a:ea typeface="Nanum Brush Script" charset="-127"/>
                <a:cs typeface="Nanum Brush Script" charset="-127"/>
              </a:rPr>
              <a:t> </a:t>
            </a:r>
            <a:endParaRPr lang="en-GB" sz="4400" dirty="0">
              <a:ea typeface="Nanum Brush Script" charset="-127"/>
              <a:cs typeface="Nanum Brush Script" charset="-127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FE8272F-5A9D-9741-9704-C36FE83EF8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6569" y="3465731"/>
            <a:ext cx="2228340" cy="55332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3AAF7A9-DF5D-5E43-ACC5-0042DCD5A49A}"/>
              </a:ext>
            </a:extLst>
          </p:cNvPr>
          <p:cNvSpPr txBox="1"/>
          <p:nvPr/>
        </p:nvSpPr>
        <p:spPr>
          <a:xfrm>
            <a:off x="3384643" y="4019052"/>
            <a:ext cx="218026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© Copyright The PiXL Club Ltd, 2017</a:t>
            </a:r>
            <a:endParaRPr lang="en-US" sz="1000" dirty="0"/>
          </a:p>
        </p:txBody>
      </p:sp>
      <p:sp>
        <p:nvSpPr>
          <p:cNvPr id="46" name="Rounded Rectangle 45"/>
          <p:cNvSpPr/>
          <p:nvPr/>
        </p:nvSpPr>
        <p:spPr>
          <a:xfrm>
            <a:off x="177640" y="2471021"/>
            <a:ext cx="2722772" cy="1815882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1200" b="1" dirty="0"/>
              <a:t>Calculations: </a:t>
            </a:r>
          </a:p>
          <a:p>
            <a:r>
              <a:rPr lang="en-GB" sz="1200" dirty="0"/>
              <a:t>Formulate a question to ask a peer which demonstrates an understanding of how to calculate the following: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/>
              <a:t>Kinetic energy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/>
              <a:t>Gravitational potential energy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/>
              <a:t>Power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BD2454BB-853F-B84F-BBFC-FE16ACD8328F}"/>
              </a:ext>
            </a:extLst>
          </p:cNvPr>
          <p:cNvSpPr/>
          <p:nvPr/>
        </p:nvSpPr>
        <p:spPr>
          <a:xfrm>
            <a:off x="6257222" y="2508761"/>
            <a:ext cx="2722772" cy="1815882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1200" b="1" dirty="0"/>
              <a:t>Calculations: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Explain how you would find out how much work a horse does when it runs in a race.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Two deer of the same mass run up a hill one takes twice as long as the other. Compare the power and work done of the two children. </a:t>
            </a:r>
          </a:p>
        </p:txBody>
      </p:sp>
    </p:spTree>
    <p:extLst>
      <p:ext uri="{BB962C8B-B14F-4D97-AF65-F5344CB8AC3E}">
        <p14:creationId xmlns:p14="http://schemas.microsoft.com/office/powerpoint/2010/main" val="1231778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 THINKIT" id="{999C12DA-BDAB-614A-AF3B-CC505B52B3A9}" vid="{2545354F-674C-8E45-97A2-0D9EB86DC1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THINKIT</Template>
  <TotalTime>74</TotalTime>
  <Words>345</Words>
  <Application>Microsoft Macintosh PowerPoint</Application>
  <PresentationFormat>On-screen Show (4:3)</PresentationFormat>
  <Paragraphs>30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Nanum Brush Script</vt:lpstr>
      <vt:lpstr>Arial</vt:lpstr>
      <vt:lpstr>Calibri</vt:lpstr>
      <vt:lpstr>Calibri Light</vt:lpstr>
      <vt:lpstr>Chalkduster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16.0015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Derek Davies</dc:creator>
  <cp:lastModifiedBy>Amanda Fleck</cp:lastModifiedBy>
  <cp:revision>15</cp:revision>
  <cp:lastPrinted>2017-02-15T18:44:41Z</cp:lastPrinted>
  <dcterms:created xsi:type="dcterms:W3CDTF">2017-06-16T15:08:11Z</dcterms:created>
  <dcterms:modified xsi:type="dcterms:W3CDTF">2018-08-20T15:24:32Z</dcterms:modified>
</cp:coreProperties>
</file>