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4"/>
  </p:notesMasterIdLst>
  <p:sldIdLst>
    <p:sldId id="259" r:id="rId2"/>
    <p:sldId id="258" r:id="rId3"/>
  </p:sldIdLst>
  <p:sldSz cx="9144000" cy="6858000" type="screen4x3"/>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ndy Austin" initials="AA [5]" lastIdx="1" clrIdx="6">
    <p:extLst/>
  </p:cmAuthor>
  <p:cmAuthor id="1" name="Derek Davies" initials="DD" lastIdx="2" clrIdx="0">
    <p:extLst/>
  </p:cmAuthor>
  <p:cmAuthor id="8" name="Andy Austin" initials="AA [6]" lastIdx="1" clrIdx="7">
    <p:extLst/>
  </p:cmAuthor>
  <p:cmAuthor id="2" name="Vicki Pugh" initials="VP" lastIdx="7" clrIdx="1">
    <p:extLst/>
  </p:cmAuthor>
  <p:cmAuthor id="3" name="Andy Austin" initials="AA" lastIdx="1" clrIdx="2">
    <p:extLst/>
  </p:cmAuthor>
  <p:cmAuthor id="4" name="Andy Austin" initials="AA [2]" lastIdx="1" clrIdx="3">
    <p:extLst/>
  </p:cmAuthor>
  <p:cmAuthor id="5" name="Andy Austin" initials="AA [3]" lastIdx="1" clrIdx="4">
    <p:extLst/>
  </p:cmAuthor>
  <p:cmAuthor id="6" name="Andy Austin" initials="AA [4]" lastIdx="1"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03"/>
    <p:restoredTop sz="95062"/>
  </p:normalViewPr>
  <p:slideViewPr>
    <p:cSldViewPr snapToGrid="0" snapToObjects="1">
      <p:cViewPr varScale="1">
        <p:scale>
          <a:sx n="106" d="100"/>
          <a:sy n="106" d="100"/>
        </p:scale>
        <p:origin x="133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8E00B4FC-DE72-B04E-881B-39948BCD13FE}" type="datetimeFigureOut">
              <a:rPr lang="en-GB" smtClean="0"/>
              <a:t>14/08/2018</a:t>
            </a:fld>
            <a:endParaRPr lang="en-GB"/>
          </a:p>
        </p:txBody>
      </p:sp>
      <p:sp>
        <p:nvSpPr>
          <p:cNvPr id="4" name="Slide Image Placeholder 3"/>
          <p:cNvSpPr>
            <a:spLocks noGrp="1" noRot="1" noChangeAspect="1"/>
          </p:cNvSpPr>
          <p:nvPr>
            <p:ph type="sldImg" idx="2"/>
          </p:nvPr>
        </p:nvSpPr>
        <p:spPr>
          <a:xfrm>
            <a:off x="1190625" y="1243013"/>
            <a:ext cx="447675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C7FD04F4-2695-714D-9F3D-51394D3EE3A0}" type="slidenum">
              <a:rPr lang="en-GB" smtClean="0"/>
              <a:t>‹#›</a:t>
            </a:fld>
            <a:endParaRPr lang="en-GB"/>
          </a:p>
        </p:txBody>
      </p:sp>
    </p:spTree>
    <p:extLst>
      <p:ext uri="{BB962C8B-B14F-4D97-AF65-F5344CB8AC3E}">
        <p14:creationId xmlns:p14="http://schemas.microsoft.com/office/powerpoint/2010/main" val="811387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7FD04F4-2695-714D-9F3D-51394D3EE3A0}" type="slidenum">
              <a:rPr lang="en-GB" smtClean="0"/>
              <a:t>1</a:t>
            </a:fld>
            <a:endParaRPr lang="en-GB"/>
          </a:p>
        </p:txBody>
      </p:sp>
    </p:spTree>
    <p:extLst>
      <p:ext uri="{BB962C8B-B14F-4D97-AF65-F5344CB8AC3E}">
        <p14:creationId xmlns:p14="http://schemas.microsoft.com/office/powerpoint/2010/main" val="11684184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7FD04F4-2695-714D-9F3D-51394D3EE3A0}" type="slidenum">
              <a:rPr lang="en-GB" smtClean="0"/>
              <a:t>2</a:t>
            </a:fld>
            <a:endParaRPr lang="en-GB"/>
          </a:p>
        </p:txBody>
      </p:sp>
    </p:spTree>
    <p:extLst>
      <p:ext uri="{BB962C8B-B14F-4D97-AF65-F5344CB8AC3E}">
        <p14:creationId xmlns:p14="http://schemas.microsoft.com/office/powerpoint/2010/main" val="760119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1808B80-D4A0-3548-B9B8-BE81C52EC421}" type="datetimeFigureOut">
              <a:rPr lang="en-GB" smtClean="0"/>
              <a:t>14/08/2018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69DC77-15E7-A540-8773-3C582D5B9B40}" type="slidenum">
              <a:rPr lang="en-GB" smtClean="0"/>
              <a:t>‹#›</a:t>
            </a:fld>
            <a:endParaRPr lang="en-GB"/>
          </a:p>
        </p:txBody>
      </p:sp>
      <p:sp>
        <p:nvSpPr>
          <p:cNvPr id="8" name="Rounded Rectangle 7"/>
          <p:cNvSpPr/>
          <p:nvPr userDrawn="1"/>
        </p:nvSpPr>
        <p:spPr>
          <a:xfrm>
            <a:off x="84224" y="84221"/>
            <a:ext cx="8975555" cy="6649817"/>
          </a:xfrm>
          <a:prstGeom prst="roundRect">
            <a:avLst>
              <a:gd name="adj" fmla="val 276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1808B80-D4A0-3548-B9B8-BE81C52EC421}" type="datetimeFigureOut">
              <a:rPr lang="en-GB" smtClean="0"/>
              <a:t>14/08/2018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69DC77-15E7-A540-8773-3C582D5B9B40}" type="slidenum">
              <a:rPr lang="en-GB" smtClean="0"/>
              <a:t>‹#›</a:t>
            </a:fld>
            <a:endParaRPr lang="en-GB"/>
          </a:p>
        </p:txBody>
      </p:sp>
      <p:sp>
        <p:nvSpPr>
          <p:cNvPr id="7" name="Rounded Rectangle 6"/>
          <p:cNvSpPr/>
          <p:nvPr userDrawn="1"/>
        </p:nvSpPr>
        <p:spPr>
          <a:xfrm>
            <a:off x="84224" y="84221"/>
            <a:ext cx="8975555" cy="6649817"/>
          </a:xfrm>
          <a:prstGeom prst="roundRect">
            <a:avLst>
              <a:gd name="adj" fmla="val 276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1808B80-D4A0-3548-B9B8-BE81C52EC421}" type="datetimeFigureOut">
              <a:rPr lang="en-GB" smtClean="0"/>
              <a:t>14/08/2018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C69DC77-15E7-A540-8773-3C582D5B9B40}" type="slidenum">
              <a:rPr lang="en-GB" smtClean="0"/>
              <a:t>‹#›</a:t>
            </a:fld>
            <a:endParaRPr lang="en-GB"/>
          </a:p>
        </p:txBody>
      </p:sp>
    </p:spTree>
    <p:extLst>
      <p:ext uri="{BB962C8B-B14F-4D97-AF65-F5344CB8AC3E}">
        <p14:creationId xmlns:p14="http://schemas.microsoft.com/office/powerpoint/2010/main" val="985712741"/>
      </p:ext>
    </p:extLst>
  </p:cSld>
  <p:clrMap bg1="lt1" tx1="dk1" bg2="lt2" tx2="dk2" accent1="accent1" accent2="accent2" accent3="accent3" accent4="accent4" accent5="accent5" accent6="accent6" hlink="hlink" folHlink="folHlink"/>
  <p:sldLayoutIdLst>
    <p:sldLayoutId id="2147483685" r:id="rId1"/>
    <p:sldLayoutId id="2147483686"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4BD2E82-3205-9E4A-B4FA-42B7CE7D58F7}"/>
              </a:ext>
            </a:extLst>
          </p:cNvPr>
          <p:cNvPicPr>
            <a:picLocks noChangeAspect="1"/>
          </p:cNvPicPr>
          <p:nvPr/>
        </p:nvPicPr>
        <p:blipFill>
          <a:blip r:embed="rId3"/>
          <a:stretch>
            <a:fillRect/>
          </a:stretch>
        </p:blipFill>
        <p:spPr>
          <a:xfrm>
            <a:off x="254000" y="190500"/>
            <a:ext cx="8636000" cy="6477000"/>
          </a:xfrm>
          <a:prstGeom prst="rect">
            <a:avLst/>
          </a:prstGeom>
        </p:spPr>
      </p:pic>
    </p:spTree>
    <p:extLst>
      <p:ext uri="{BB962C8B-B14F-4D97-AF65-F5344CB8AC3E}">
        <p14:creationId xmlns:p14="http://schemas.microsoft.com/office/powerpoint/2010/main" val="1978125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9" name="Rounded Rectangle 38"/>
          <p:cNvSpPr/>
          <p:nvPr/>
        </p:nvSpPr>
        <p:spPr>
          <a:xfrm>
            <a:off x="6135504" y="152724"/>
            <a:ext cx="2794678" cy="2018977"/>
          </a:xfrm>
          <a:prstGeom prst="roundRect">
            <a:avLst/>
          </a:prstGeom>
        </p:spPr>
        <p:style>
          <a:lnRef idx="2">
            <a:schemeClr val="accent2"/>
          </a:lnRef>
          <a:fillRef idx="1">
            <a:schemeClr val="lt1"/>
          </a:fillRef>
          <a:effectRef idx="0">
            <a:schemeClr val="accent2"/>
          </a:effectRef>
          <a:fontRef idx="minor">
            <a:schemeClr val="dk1"/>
          </a:fontRef>
        </p:style>
        <p:txBody>
          <a:bodyPr rtlCol="0" anchor="t"/>
          <a:lstStyle/>
          <a:p>
            <a:r>
              <a:rPr lang="en-GB" sz="1000" b="1" dirty="0"/>
              <a:t>The National Grid</a:t>
            </a:r>
          </a:p>
          <a:p>
            <a:pPr marL="171450" indent="-171450">
              <a:buFont typeface="Arial" panose="020B0604020202020204" pitchFamily="34" charset="0"/>
              <a:buChar char="•"/>
            </a:pPr>
            <a:r>
              <a:rPr lang="en-GB" sz="1000" dirty="0"/>
              <a:t>Power stations can be connected to homes using overhead or underground powerlines.  Discuss the advantages and disadvantages of both types of powerline.</a:t>
            </a:r>
          </a:p>
          <a:p>
            <a:pPr marL="171450" indent="-171450">
              <a:buFont typeface="Arial" panose="020B0604020202020204" pitchFamily="34" charset="0"/>
              <a:buChar char="•"/>
            </a:pPr>
            <a:r>
              <a:rPr lang="en-GB" sz="1000" dirty="0"/>
              <a:t>Transformers come in three main types:  step-up, step-down and isolating.  Compare the construction and uses of the three types of transformer.</a:t>
            </a:r>
          </a:p>
          <a:p>
            <a:pPr marL="171450" indent="-171450">
              <a:buFont typeface="Arial" panose="020B0604020202020204" pitchFamily="34" charset="0"/>
              <a:buChar char="•"/>
            </a:pPr>
            <a:r>
              <a:rPr lang="en-GB" sz="1000" dirty="0"/>
              <a:t>In 1880s America, Thomas Edison connected homes to power stations using 110 V dc.  What is it now?</a:t>
            </a:r>
          </a:p>
        </p:txBody>
      </p:sp>
      <p:sp>
        <p:nvSpPr>
          <p:cNvPr id="42" name="Rounded Rectangle 41"/>
          <p:cNvSpPr/>
          <p:nvPr/>
        </p:nvSpPr>
        <p:spPr>
          <a:xfrm>
            <a:off x="145556" y="148460"/>
            <a:ext cx="2926990" cy="2018976"/>
          </a:xfrm>
          <a:prstGeom prst="roundRect">
            <a:avLst/>
          </a:prstGeom>
        </p:spPr>
        <p:style>
          <a:lnRef idx="2">
            <a:schemeClr val="accent2"/>
          </a:lnRef>
          <a:fillRef idx="1">
            <a:schemeClr val="lt1"/>
          </a:fillRef>
          <a:effectRef idx="0">
            <a:schemeClr val="accent2"/>
          </a:effectRef>
          <a:fontRef idx="minor">
            <a:schemeClr val="dk1"/>
          </a:fontRef>
        </p:style>
        <p:txBody>
          <a:bodyPr rtlCol="0" anchor="t"/>
          <a:lstStyle/>
          <a:p>
            <a:r>
              <a:rPr lang="en-GB" sz="1000" b="1" dirty="0"/>
              <a:t>Resistance:</a:t>
            </a:r>
          </a:p>
          <a:p>
            <a:pPr marL="171450" indent="-171450">
              <a:buFont typeface="Arial" panose="020B0604020202020204" pitchFamily="34" charset="0"/>
              <a:buChar char="•"/>
            </a:pPr>
            <a:r>
              <a:rPr lang="en-GB" sz="1000" dirty="0"/>
              <a:t>Describe the difference between ohmic and non-ohmic conductors.  Sketch current- potential difference graphs for ohmic and non-ohmic conductors.</a:t>
            </a:r>
          </a:p>
          <a:p>
            <a:pPr marL="171450" indent="-171450">
              <a:buFont typeface="Arial" panose="020B0604020202020204" pitchFamily="34" charset="0"/>
              <a:buChar char="•"/>
            </a:pPr>
            <a:r>
              <a:rPr lang="en-GB" sz="1000" dirty="0"/>
              <a:t>Explain to the person next to you the measurements that you should take to find the resistance of an electrical component. </a:t>
            </a:r>
          </a:p>
          <a:p>
            <a:pPr marL="171450" indent="-171450">
              <a:buFont typeface="Arial" panose="020B0604020202020204" pitchFamily="34" charset="0"/>
              <a:buChar char="•"/>
            </a:pPr>
            <a:r>
              <a:rPr lang="en-GB" sz="1000" dirty="0"/>
              <a:t>Draw the circuit that you would use.</a:t>
            </a:r>
          </a:p>
          <a:p>
            <a:pPr marL="171450" indent="-171450">
              <a:buFont typeface="Arial" panose="020B0604020202020204" pitchFamily="34" charset="0"/>
              <a:buChar char="•"/>
            </a:pPr>
            <a:r>
              <a:rPr lang="en-GB" sz="1000" dirty="0"/>
              <a:t>Find out how you could measure the resistance of air.</a:t>
            </a:r>
          </a:p>
        </p:txBody>
      </p:sp>
      <p:sp>
        <p:nvSpPr>
          <p:cNvPr id="43" name="Rounded Rectangle 42"/>
          <p:cNvSpPr/>
          <p:nvPr/>
        </p:nvSpPr>
        <p:spPr>
          <a:xfrm>
            <a:off x="6136335" y="2234554"/>
            <a:ext cx="2886402" cy="2282028"/>
          </a:xfrm>
          <a:prstGeom prst="roundRect">
            <a:avLst/>
          </a:prstGeom>
          <a:solidFill>
            <a:schemeClr val="accent2">
              <a:lumMod val="20000"/>
              <a:lumOff val="80000"/>
            </a:schemeClr>
          </a:solidFill>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tlCol="0" anchor="t"/>
          <a:lstStyle/>
          <a:p>
            <a:r>
              <a:rPr lang="en-GB" sz="1000" b="1" dirty="0"/>
              <a:t>Series and Parallel Circuits:</a:t>
            </a:r>
          </a:p>
          <a:p>
            <a:pPr marL="171450" indent="-171450">
              <a:buFont typeface="Arial" panose="020B0604020202020204" pitchFamily="34" charset="0"/>
              <a:buChar char="•"/>
            </a:pPr>
            <a:r>
              <a:rPr lang="en-GB" sz="1000" dirty="0"/>
              <a:t>Explain to your peers why Christmas tree lights are connected in parallel rather than series.</a:t>
            </a:r>
          </a:p>
          <a:p>
            <a:pPr marL="171450" indent="-171450">
              <a:buFont typeface="Arial" panose="020B0604020202020204" pitchFamily="34" charset="0"/>
              <a:buChar char="•"/>
            </a:pPr>
            <a:r>
              <a:rPr lang="en-GB" sz="1000" dirty="0"/>
              <a:t>Find out why voltmeters must be connected in parallel across a component, rather than in series with it.</a:t>
            </a:r>
          </a:p>
          <a:p>
            <a:pPr marL="171450" indent="-171450">
              <a:buFont typeface="Arial" panose="020B0604020202020204" pitchFamily="34" charset="0"/>
              <a:buChar char="•"/>
            </a:pPr>
            <a:r>
              <a:rPr lang="en-GB" sz="1000" dirty="0"/>
              <a:t>Adding bulbs in parallel to a circuit keeps the brightness of the bulbs the same but increases the current in the main branch of the circuit.  Find out if there is a limit to the number of bulbs that can be connected.</a:t>
            </a:r>
          </a:p>
        </p:txBody>
      </p:sp>
      <p:sp>
        <p:nvSpPr>
          <p:cNvPr id="44" name="Rounded Rectangle 43"/>
          <p:cNvSpPr/>
          <p:nvPr/>
        </p:nvSpPr>
        <p:spPr>
          <a:xfrm>
            <a:off x="6135504" y="4678908"/>
            <a:ext cx="2875672" cy="2003012"/>
          </a:xfrm>
          <a:prstGeom prst="roundRect">
            <a:avLst/>
          </a:prstGeom>
        </p:spPr>
        <p:style>
          <a:lnRef idx="2">
            <a:schemeClr val="accent2"/>
          </a:lnRef>
          <a:fillRef idx="1">
            <a:schemeClr val="lt1"/>
          </a:fillRef>
          <a:effectRef idx="0">
            <a:schemeClr val="accent2"/>
          </a:effectRef>
          <a:fontRef idx="minor">
            <a:schemeClr val="dk1"/>
          </a:fontRef>
        </p:style>
        <p:txBody>
          <a:bodyPr rtlCol="0" anchor="t"/>
          <a:lstStyle/>
          <a:p>
            <a:r>
              <a:rPr lang="en-GB" sz="1000" b="1" dirty="0"/>
              <a:t>Static Electricity (physics only):</a:t>
            </a:r>
          </a:p>
          <a:p>
            <a:pPr marL="171450" indent="-171450">
              <a:buFont typeface="Arial" panose="020B0604020202020204" pitchFamily="34" charset="0"/>
              <a:buChar char="•"/>
            </a:pPr>
            <a:r>
              <a:rPr lang="en-GB" sz="1000" dirty="0"/>
              <a:t>A balloon that is rubbed on your head can then be stuck to a wall.  Find out why the balloon will never repel away from the wall.</a:t>
            </a:r>
          </a:p>
          <a:p>
            <a:pPr marL="171450" indent="-171450">
              <a:buFont typeface="Arial" panose="020B0604020202020204" pitchFamily="34" charset="0"/>
              <a:buChar char="•"/>
            </a:pPr>
            <a:r>
              <a:rPr lang="en-GB" sz="1000" dirty="0"/>
              <a:t>Static can be used to remove dust from smoke in industrial chimneys.  Discuss the benefits of this with the person next to you and find out how the dust is removed.</a:t>
            </a:r>
          </a:p>
          <a:p>
            <a:pPr marL="171450" indent="-171450">
              <a:buFont typeface="Arial" panose="020B0604020202020204" pitchFamily="34" charset="0"/>
              <a:buChar char="•"/>
            </a:pPr>
            <a:r>
              <a:rPr lang="en-GB" sz="1000" dirty="0"/>
              <a:t>When insulating materials are rubbed a charge can build up.  What determines whether the material builds up a positive or a negative charge?</a:t>
            </a:r>
          </a:p>
          <a:p>
            <a:pPr marL="171450" indent="-171450">
              <a:buFont typeface="Arial" panose="020B0604020202020204" pitchFamily="34" charset="0"/>
              <a:buChar char="•"/>
            </a:pPr>
            <a:endParaRPr lang="en-GB" sz="1000" dirty="0"/>
          </a:p>
        </p:txBody>
      </p:sp>
      <p:sp>
        <p:nvSpPr>
          <p:cNvPr id="45" name="Rounded Rectangle 44"/>
          <p:cNvSpPr/>
          <p:nvPr/>
        </p:nvSpPr>
        <p:spPr>
          <a:xfrm>
            <a:off x="177640" y="4684294"/>
            <a:ext cx="2934656" cy="2009677"/>
          </a:xfrm>
          <a:prstGeom prst="roundRect">
            <a:avLst/>
          </a:prstGeom>
        </p:spPr>
        <p:style>
          <a:lnRef idx="2">
            <a:schemeClr val="accent2"/>
          </a:lnRef>
          <a:fillRef idx="1">
            <a:schemeClr val="lt1"/>
          </a:fillRef>
          <a:effectRef idx="0">
            <a:schemeClr val="accent2"/>
          </a:effectRef>
          <a:fontRef idx="minor">
            <a:schemeClr val="dk1"/>
          </a:fontRef>
        </p:style>
        <p:txBody>
          <a:bodyPr rtlCol="0" anchor="t"/>
          <a:lstStyle/>
          <a:p>
            <a:r>
              <a:rPr lang="en-GB" sz="1000" b="1" dirty="0"/>
              <a:t>Electrical Components:</a:t>
            </a:r>
          </a:p>
          <a:p>
            <a:pPr marL="171450" indent="-171450">
              <a:buFont typeface="Arial" panose="020B0604020202020204" pitchFamily="34" charset="0"/>
              <a:buChar char="•"/>
            </a:pPr>
            <a:r>
              <a:rPr lang="en-GB" sz="1000" dirty="0"/>
              <a:t>Diodes only allow an electric current to flow in one direction unless a high negative potential difference is applied.</a:t>
            </a:r>
          </a:p>
          <a:p>
            <a:r>
              <a:rPr lang="en-GB" sz="1000" dirty="0"/>
              <a:t>      Find out how a large negative potential </a:t>
            </a:r>
          </a:p>
          <a:p>
            <a:r>
              <a:rPr lang="en-GB" sz="1000" dirty="0"/>
              <a:t>      difference allows a current to flow in the </a:t>
            </a:r>
          </a:p>
          <a:p>
            <a:r>
              <a:rPr lang="en-GB" sz="1000" dirty="0"/>
              <a:t>      reverse bias in a diode.</a:t>
            </a:r>
          </a:p>
          <a:p>
            <a:pPr marL="171450" indent="-171450">
              <a:buFont typeface="Arial" charset="0"/>
              <a:buChar char="•"/>
            </a:pPr>
            <a:r>
              <a:rPr lang="en-GB" sz="1000" dirty="0"/>
              <a:t>Thermistors are temperature dependent resistors.  Find out why the resistance of a thermistor varies with temperature.</a:t>
            </a:r>
          </a:p>
          <a:p>
            <a:pPr marL="171450" indent="-171450">
              <a:buFont typeface="Arial" charset="0"/>
              <a:buChar char="•"/>
            </a:pPr>
            <a:r>
              <a:rPr lang="en-GB" sz="1000" dirty="0"/>
              <a:t>Describe how a thermistor can be used to turn on the heating in a house.</a:t>
            </a:r>
          </a:p>
          <a:p>
            <a:pPr marL="171450" indent="-171450">
              <a:buFont typeface="Arial" charset="0"/>
              <a:buChar char="•"/>
            </a:pPr>
            <a:endParaRPr lang="en-GB" sz="1000" dirty="0"/>
          </a:p>
        </p:txBody>
      </p:sp>
      <p:sp>
        <p:nvSpPr>
          <p:cNvPr id="46" name="Rounded Rectangle 45"/>
          <p:cNvSpPr/>
          <p:nvPr/>
        </p:nvSpPr>
        <p:spPr>
          <a:xfrm>
            <a:off x="3193290" y="4678907"/>
            <a:ext cx="2861220" cy="2003012"/>
          </a:xfrm>
          <a:prstGeom prst="roundRect">
            <a:avLst/>
          </a:prstGeom>
          <a:solidFill>
            <a:schemeClr val="accent2">
              <a:lumMod val="20000"/>
              <a:lumOff val="80000"/>
            </a:schemeClr>
          </a:solidFill>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tlCol="0" anchor="t"/>
          <a:lstStyle/>
          <a:p>
            <a:r>
              <a:rPr lang="en-GB" sz="1000" b="1" dirty="0"/>
              <a:t>Energy Transfers:</a:t>
            </a:r>
          </a:p>
          <a:p>
            <a:pPr marL="171450" indent="-171450">
              <a:buFont typeface="Arial" panose="020B0604020202020204" pitchFamily="34" charset="0"/>
              <a:buChar char="•"/>
            </a:pPr>
            <a:r>
              <a:rPr lang="en-GB" sz="1000" dirty="0"/>
              <a:t>Describe the energy transfers in: a filament lamp, an electric motor and a radio.</a:t>
            </a:r>
          </a:p>
          <a:p>
            <a:pPr marL="171450" indent="-171450">
              <a:buFont typeface="Arial" panose="020B0604020202020204" pitchFamily="34" charset="0"/>
              <a:buChar char="•"/>
            </a:pPr>
            <a:r>
              <a:rPr lang="en-GB" sz="1000" dirty="0"/>
              <a:t>A standard filament lamp has a power rating of 100 W.  Determine how much money you would save each year on your electricity bill if all your light bulbs were changed from   100 W filament lamps to 12 W LEDs.  What assumptions did you make?</a:t>
            </a:r>
          </a:p>
          <a:p>
            <a:pPr marL="171450" indent="-171450">
              <a:buFont typeface="Arial" panose="020B0604020202020204" pitchFamily="34" charset="0"/>
              <a:buChar char="•"/>
            </a:pPr>
            <a:r>
              <a:rPr lang="en-GB" sz="1000" dirty="0"/>
              <a:t>Alessandro Volta invented the battery.  Find out how Volta’s battery differs from a modern battery.</a:t>
            </a:r>
          </a:p>
        </p:txBody>
      </p:sp>
      <p:sp>
        <p:nvSpPr>
          <p:cNvPr id="47" name="Rounded Rectangle 46"/>
          <p:cNvSpPr/>
          <p:nvPr/>
        </p:nvSpPr>
        <p:spPr>
          <a:xfrm>
            <a:off x="141194" y="2234554"/>
            <a:ext cx="2921202" cy="2370924"/>
          </a:xfrm>
          <a:prstGeom prst="roundRect">
            <a:avLst/>
          </a:prstGeom>
          <a:solidFill>
            <a:schemeClr val="accent2">
              <a:lumMod val="20000"/>
              <a:lumOff val="80000"/>
            </a:schemeClr>
          </a:solidFill>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tlCol="0" anchor="t"/>
          <a:lstStyle/>
          <a:p>
            <a:r>
              <a:rPr lang="en-GB" sz="1000" b="1" dirty="0"/>
              <a:t>Mains Electricity:</a:t>
            </a:r>
          </a:p>
          <a:p>
            <a:pPr marL="171450" indent="-171450">
              <a:buFont typeface="Arial" panose="020B0604020202020204" pitchFamily="34" charset="0"/>
              <a:buChar char="•"/>
            </a:pPr>
            <a:r>
              <a:rPr lang="en-GB" sz="1000" dirty="0"/>
              <a:t>The live wire in a three core electrical cable is brown. The live wire used to be red. Find out why the colour of the live wire has changed.</a:t>
            </a:r>
          </a:p>
          <a:p>
            <a:pPr marL="171450" indent="-171450">
              <a:buFont typeface="Arial" panose="020B0604020202020204" pitchFamily="34" charset="0"/>
              <a:buChar char="•"/>
            </a:pPr>
            <a:r>
              <a:rPr lang="en-GB" sz="1000" dirty="0"/>
              <a:t>In 2005, a law was passed stating that only qualified electricians could carry out electrical installations in the home.  Discuss with your peers the advantages and disadvantages of this law.</a:t>
            </a:r>
          </a:p>
          <a:p>
            <a:pPr marL="171450" indent="-171450">
              <a:buFont typeface="Arial" panose="020B0604020202020204" pitchFamily="34" charset="0"/>
              <a:buChar char="•"/>
            </a:pPr>
            <a:r>
              <a:rPr lang="en-GB" sz="1000" dirty="0"/>
              <a:t>Electrical wiring in the home is very safe, yet three to four people die of electrocution each year.  RCDs can reduce the risk of electrocution.  Find out how RCDs work.</a:t>
            </a:r>
          </a:p>
        </p:txBody>
      </p:sp>
      <p:sp>
        <p:nvSpPr>
          <p:cNvPr id="48" name="Rounded Rectangle 47"/>
          <p:cNvSpPr/>
          <p:nvPr/>
        </p:nvSpPr>
        <p:spPr>
          <a:xfrm>
            <a:off x="3164558" y="152725"/>
            <a:ext cx="2893218" cy="2166996"/>
          </a:xfrm>
          <a:prstGeom prst="roundRect">
            <a:avLst/>
          </a:prstGeom>
          <a:solidFill>
            <a:schemeClr val="accent2">
              <a:lumMod val="20000"/>
              <a:lumOff val="80000"/>
            </a:schemeClr>
          </a:solidFill>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tlCol="0" anchor="t"/>
          <a:lstStyle/>
          <a:p>
            <a:r>
              <a:rPr lang="en-GB" sz="1000" b="1" dirty="0"/>
              <a:t>Current, Potential Difference and Resistance:</a:t>
            </a:r>
          </a:p>
          <a:p>
            <a:pPr marL="171450" indent="-171450">
              <a:buFont typeface="Arial" panose="020B0604020202020204" pitchFamily="34" charset="0"/>
              <a:buChar char="•"/>
            </a:pPr>
            <a:r>
              <a:rPr lang="en-GB" sz="1000" dirty="0"/>
              <a:t>Research how circuit symbols have changed in the last 100 years.  Give reasons for the changes to the circuit symbols.</a:t>
            </a:r>
          </a:p>
          <a:p>
            <a:pPr marL="171450" indent="-171450">
              <a:buFont typeface="Arial" panose="020B0604020202020204" pitchFamily="34" charset="0"/>
              <a:buChar char="•"/>
            </a:pPr>
            <a:r>
              <a:rPr lang="en-GB" sz="1000" dirty="0"/>
              <a:t>The unit of charge is the Coulomb (C).</a:t>
            </a:r>
          </a:p>
          <a:p>
            <a:r>
              <a:rPr lang="en-GB" sz="1000" dirty="0"/>
              <a:t>      Find out about the person the unit was  </a:t>
            </a:r>
          </a:p>
          <a:p>
            <a:r>
              <a:rPr lang="en-GB" sz="1000" dirty="0"/>
              <a:t>      named after.  </a:t>
            </a:r>
          </a:p>
          <a:p>
            <a:pPr marL="171450" indent="-171450">
              <a:buFont typeface="Arial" charset="0"/>
              <a:buChar char="•"/>
            </a:pPr>
            <a:r>
              <a:rPr lang="en-GB" sz="1000" dirty="0"/>
              <a:t>The charge on an electron is 1.6 x 10</a:t>
            </a:r>
            <a:r>
              <a:rPr lang="en-GB" sz="1000" baseline="30000" dirty="0"/>
              <a:t>-19 </a:t>
            </a:r>
            <a:r>
              <a:rPr lang="en-GB" sz="1000" dirty="0"/>
              <a:t>C.</a:t>
            </a:r>
          </a:p>
          <a:p>
            <a:r>
              <a:rPr lang="en-GB" sz="1000" dirty="0"/>
              <a:t>      Work out how many electrons are needed to </a:t>
            </a:r>
          </a:p>
          <a:p>
            <a:r>
              <a:rPr lang="en-GB" sz="1000" dirty="0"/>
              <a:t>      give a change of 1 C.</a:t>
            </a:r>
          </a:p>
          <a:p>
            <a:pPr marL="171450" indent="-171450">
              <a:buFont typeface="Arial" charset="0"/>
              <a:buChar char="•"/>
            </a:pPr>
            <a:r>
              <a:rPr lang="en-GB" sz="1000" dirty="0"/>
              <a:t>Find out the charge flow, current and potential difference of a lightning strike.</a:t>
            </a:r>
          </a:p>
          <a:p>
            <a:pPr marL="171450" indent="-171450">
              <a:buFont typeface="Arial" panose="020B0604020202020204" pitchFamily="34" charset="0"/>
              <a:buChar char="•"/>
            </a:pPr>
            <a:endParaRPr lang="en-GB" sz="1000" dirty="0"/>
          </a:p>
        </p:txBody>
      </p:sp>
      <p:sp>
        <p:nvSpPr>
          <p:cNvPr id="12" name="TextBox 11">
            <a:extLst>
              <a:ext uri="{FF2B5EF4-FFF2-40B4-BE49-F238E27FC236}">
                <a16:creationId xmlns:a16="http://schemas.microsoft.com/office/drawing/2014/main" id="{97D43162-9286-114D-9C8E-2C13F7F26BC7}"/>
              </a:ext>
            </a:extLst>
          </p:cNvPr>
          <p:cNvSpPr txBox="1"/>
          <p:nvPr/>
        </p:nvSpPr>
        <p:spPr>
          <a:xfrm>
            <a:off x="3209499" y="2423540"/>
            <a:ext cx="2861220" cy="1323439"/>
          </a:xfrm>
          <a:prstGeom prst="rect">
            <a:avLst/>
          </a:prstGeom>
          <a:solidFill>
            <a:schemeClr val="bg1"/>
          </a:solidFill>
        </p:spPr>
        <p:txBody>
          <a:bodyPr wrap="square" rtlCol="0">
            <a:spAutoFit/>
          </a:bodyPr>
          <a:lstStyle/>
          <a:p>
            <a:pPr algn="ctr"/>
            <a:r>
              <a:rPr lang="en-GB" sz="2800" b="1" dirty="0">
                <a:ea typeface="Nanum Brush Script" charset="-127"/>
                <a:cs typeface="Nanum Brush Script" charset="-127"/>
              </a:rPr>
              <a:t>EDEXCEL GCSE </a:t>
            </a:r>
          </a:p>
          <a:p>
            <a:pPr algn="ctr"/>
            <a:r>
              <a:rPr lang="en-GB" sz="2400" b="1" dirty="0">
                <a:ea typeface="Nanum Brush Script" charset="-127"/>
                <a:cs typeface="Nanum Brush Script" charset="-127"/>
              </a:rPr>
              <a:t>Electricity and static</a:t>
            </a:r>
            <a:endParaRPr lang="en-GB" sz="2400" dirty="0">
              <a:ea typeface="Nanum Brush Script" charset="-127"/>
              <a:cs typeface="Nanum Brush Script" charset="-127"/>
            </a:endParaRPr>
          </a:p>
          <a:p>
            <a:pPr algn="ctr"/>
            <a:r>
              <a:rPr lang="en-GB" sz="2800" dirty="0">
                <a:ea typeface="Nanum Brush Script" charset="-127"/>
                <a:cs typeface="Nanum Brush Script" charset="-127"/>
              </a:rPr>
              <a:t> </a:t>
            </a:r>
            <a:endParaRPr lang="en-GB" sz="4400" dirty="0">
              <a:ea typeface="Nanum Brush Script" charset="-127"/>
              <a:cs typeface="Nanum Brush Script" charset="-127"/>
            </a:endParaRPr>
          </a:p>
        </p:txBody>
      </p:sp>
      <p:pic>
        <p:nvPicPr>
          <p:cNvPr id="13" name="Picture 12">
            <a:extLst>
              <a:ext uri="{FF2B5EF4-FFF2-40B4-BE49-F238E27FC236}">
                <a16:creationId xmlns:a16="http://schemas.microsoft.com/office/drawing/2014/main" id="{658517D8-DE3A-7F43-B8E9-123FC72C7AB7}"/>
              </a:ext>
            </a:extLst>
          </p:cNvPr>
          <p:cNvPicPr>
            <a:picLocks noChangeAspect="1"/>
          </p:cNvPicPr>
          <p:nvPr/>
        </p:nvPicPr>
        <p:blipFill>
          <a:blip r:embed="rId3"/>
          <a:stretch>
            <a:fillRect/>
          </a:stretch>
        </p:blipFill>
        <p:spPr>
          <a:xfrm>
            <a:off x="3624962" y="3331901"/>
            <a:ext cx="2037678" cy="584213"/>
          </a:xfrm>
          <a:prstGeom prst="rect">
            <a:avLst/>
          </a:prstGeom>
        </p:spPr>
      </p:pic>
      <p:sp>
        <p:nvSpPr>
          <p:cNvPr id="14" name="TextBox 13">
            <a:extLst>
              <a:ext uri="{FF2B5EF4-FFF2-40B4-BE49-F238E27FC236}">
                <a16:creationId xmlns:a16="http://schemas.microsoft.com/office/drawing/2014/main" id="{2F3C87EE-04DF-D147-94C4-4A8DF5A9FF05}"/>
              </a:ext>
            </a:extLst>
          </p:cNvPr>
          <p:cNvSpPr txBox="1"/>
          <p:nvPr/>
        </p:nvSpPr>
        <p:spPr>
          <a:xfrm>
            <a:off x="3523078" y="4051289"/>
            <a:ext cx="2234062" cy="246221"/>
          </a:xfrm>
          <a:prstGeom prst="rect">
            <a:avLst/>
          </a:prstGeom>
          <a:noFill/>
        </p:spPr>
        <p:txBody>
          <a:bodyPr wrap="square" rtlCol="0">
            <a:spAutoFit/>
          </a:bodyPr>
          <a:lstStyle/>
          <a:p>
            <a:r>
              <a:rPr lang="en-GB" sz="1000" dirty="0"/>
              <a:t>© Copyright The PiXL Club Ltd, 2017</a:t>
            </a:r>
            <a:endParaRPr lang="en-US" sz="1000" dirty="0"/>
          </a:p>
        </p:txBody>
      </p:sp>
    </p:spTree>
    <p:extLst>
      <p:ext uri="{BB962C8B-B14F-4D97-AF65-F5344CB8AC3E}">
        <p14:creationId xmlns:p14="http://schemas.microsoft.com/office/powerpoint/2010/main" val="1231778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THINKIT" id="{999C12DA-BDAB-614A-AF3B-CC505B52B3A9}" vid="{2545354F-674C-8E45-97A2-0D9EB86DC1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THINKIT</Template>
  <TotalTime>2494</TotalTime>
  <Words>693</Words>
  <Application>Microsoft Macintosh PowerPoint</Application>
  <PresentationFormat>On-screen Show (4:3)</PresentationFormat>
  <Paragraphs>47</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Nanum Brush Script</vt: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Derek Davies</dc:creator>
  <cp:lastModifiedBy>Amanda Fleck</cp:lastModifiedBy>
  <cp:revision>54</cp:revision>
  <cp:lastPrinted>2017-07-02T10:37:01Z</cp:lastPrinted>
  <dcterms:created xsi:type="dcterms:W3CDTF">2017-06-16T15:08:11Z</dcterms:created>
  <dcterms:modified xsi:type="dcterms:W3CDTF">2018-08-14T14:26:05Z</dcterms:modified>
</cp:coreProperties>
</file>