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49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569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81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274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51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599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11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169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69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624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222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C1128-151A-4FF5-B24F-BD93DC053470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22B8E-D50D-4A5D-88A8-DEBA9F490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143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0362" y="376516"/>
            <a:ext cx="9144000" cy="971159"/>
          </a:xfrm>
        </p:spPr>
        <p:txBody>
          <a:bodyPr/>
          <a:lstStyle/>
          <a:p>
            <a:r>
              <a:rPr lang="en-GB" dirty="0" smtClean="0"/>
              <a:t>Assessed Practical 10</a:t>
            </a:r>
            <a:endParaRPr lang="en-US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72122" y="1990165"/>
            <a:ext cx="12019877" cy="4615029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dirty="0" smtClean="0"/>
              <a:t>Skills Assessed:</a:t>
            </a:r>
          </a:p>
          <a:p>
            <a:pPr algn="l"/>
            <a:r>
              <a:rPr lang="en-GB" dirty="0"/>
              <a:t>CPAC 1: Correctly follows instructions to carry out experimental techniques or procedures</a:t>
            </a:r>
            <a:r>
              <a:rPr lang="en-GB" dirty="0" smtClean="0"/>
              <a:t>.</a:t>
            </a:r>
          </a:p>
          <a:p>
            <a:pPr algn="l"/>
            <a:r>
              <a:rPr lang="en-GB" dirty="0" smtClean="0"/>
              <a:t>CPAC 2: </a:t>
            </a:r>
            <a:r>
              <a:rPr lang="en-GB" dirty="0"/>
              <a:t>a. Correctly uses appropriate instrumentation, apparatus and materials (including ICT) to carry out investigative activities, experimental techniques and procedures with minimal assistance or prompting.  </a:t>
            </a:r>
            <a:endParaRPr lang="en-US" dirty="0"/>
          </a:p>
          <a:p>
            <a:pPr algn="l"/>
            <a:r>
              <a:rPr lang="en-GB" dirty="0"/>
              <a:t>b. Carries out techniques or procedures methodically, in sequence and in combination, identifying practical issues and making adjustments when necessary.  </a:t>
            </a:r>
            <a:endParaRPr lang="en-US" dirty="0"/>
          </a:p>
          <a:p>
            <a:pPr algn="l"/>
            <a:r>
              <a:rPr lang="en-GB" dirty="0" smtClean="0"/>
              <a:t>d</a:t>
            </a:r>
            <a:r>
              <a:rPr lang="en-GB" dirty="0"/>
              <a:t>. Selects appropriate equipment and measurement strategies in order to ensure suitably accurate results. </a:t>
            </a:r>
            <a:endParaRPr lang="en-GB" dirty="0" smtClean="0"/>
          </a:p>
          <a:p>
            <a:pPr algn="l"/>
            <a:r>
              <a:rPr lang="en-GB" dirty="0" smtClean="0"/>
              <a:t>CPAC 3a</a:t>
            </a:r>
            <a:r>
              <a:rPr lang="en-GB" dirty="0"/>
              <a:t>. Identifies hazards and assesses risks associated with these hazards, making safety adjustments as necessary, when carrying out experimental techniques and procedures in the lab or field. </a:t>
            </a:r>
            <a:endParaRPr lang="en-GB" dirty="0" smtClean="0"/>
          </a:p>
          <a:p>
            <a:pPr algn="l"/>
            <a:r>
              <a:rPr lang="en-GB" dirty="0" smtClean="0"/>
              <a:t>CPAC 3b: Uses appropriate safety equipment and approaches to minimise risks with minimal prompting.</a:t>
            </a:r>
          </a:p>
          <a:p>
            <a:pPr algn="l"/>
            <a:r>
              <a:rPr lang="en-GB" dirty="0"/>
              <a:t>CPAC 4: a. Makes accurate observations relevant to the experimental or investigative procedure. </a:t>
            </a:r>
          </a:p>
          <a:p>
            <a:pPr algn="l"/>
            <a:r>
              <a:rPr lang="en-GB" dirty="0"/>
              <a:t>b. Obtains accurate, precise and sufficient data for experimental and investigative procedures and records this methodically using appropriate units and conventions. </a:t>
            </a:r>
          </a:p>
          <a:p>
            <a:pPr algn="l"/>
            <a:r>
              <a:rPr lang="en-GB" dirty="0"/>
              <a:t>CPAC 5: b. Cites sources of information demonstrating that research has taken place, supporting planning and </a:t>
            </a:r>
            <a:r>
              <a:rPr lang="en-GB" dirty="0" smtClean="0"/>
              <a:t>conclusions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7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Aspirin is prepared by the acylation of salicylic acid (2-hydroxybenzenecarboxylic acid) using ethanoic anhydride as the </a:t>
            </a:r>
            <a:r>
              <a:rPr lang="en-GB" dirty="0" err="1"/>
              <a:t>acylating</a:t>
            </a:r>
            <a:r>
              <a:rPr lang="en-GB" dirty="0"/>
              <a:t> agent.</a:t>
            </a:r>
            <a:endParaRPr lang="en-US" dirty="0"/>
          </a:p>
          <a:p>
            <a:r>
              <a:rPr lang="en-GB" dirty="0"/>
              <a:t>The reaction can be represented as follows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Aspirin (2-ethanoylhydroxybenzenecarboxylic acid) is an antipyretic drug (reduces fever by lowering body temperature) and an analgesic (relieves pain).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1438380"/>
              </p:ext>
            </p:extLst>
          </p:nvPr>
        </p:nvGraphicFramePr>
        <p:xfrm>
          <a:off x="1011218" y="3808207"/>
          <a:ext cx="10342582" cy="12909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35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2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18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03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164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23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637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0552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HOOCC</a:t>
                      </a:r>
                      <a:r>
                        <a:rPr lang="en-GB" sz="2400" baseline="-250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r>
                        <a:rPr lang="en-GB" sz="2400" baseline="-25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OH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+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(C</a:t>
                      </a:r>
                      <a:r>
                        <a:rPr lang="en-GB" sz="2400" spc="5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r>
                        <a:rPr lang="en-GB" sz="2400" baseline="-25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CO)</a:t>
                      </a:r>
                      <a:r>
                        <a:rPr lang="en-GB" sz="2400" baseline="-250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  <a:sym typeface="Symbol" panose="05050102010706020507" pitchFamily="18" charset="2"/>
                        </a:rPr>
                        <a:t>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HOOC</a:t>
                      </a:r>
                      <a:r>
                        <a:rPr lang="en-GB" sz="2400" spc="5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2400" baseline="-250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r>
                        <a:rPr lang="en-GB" sz="2400" baseline="-250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2400" spc="10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OC</a:t>
                      </a:r>
                      <a:r>
                        <a:rPr lang="en-GB" sz="2400" spc="5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r>
                        <a:rPr lang="en-GB" sz="2400" baseline="-25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+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2400" spc="5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r>
                        <a:rPr lang="en-GB" sz="2400" baseline="-25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COOH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398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salicylic acid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ethan</a:t>
                      </a:r>
                      <a:r>
                        <a:rPr lang="en-GB" sz="2400" spc="5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ic anhydride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aspirin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et</a:t>
                      </a:r>
                      <a:r>
                        <a:rPr lang="en-GB" sz="2400" spc="5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anoic</a:t>
                      </a:r>
                      <a:r>
                        <a:rPr lang="en-GB" sz="2400" spc="-1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acid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317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Making Aspirin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908" y="1775011"/>
            <a:ext cx="5293659" cy="448627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Aspirin does not react in the acidic conditions in the stomach, but is hydrolysed in the alkaline conditions found in the intestines to produce ethanoate ions and salicylate (2-hydroxybenzencarboxylate) ions.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Salicylates lower the body temperature of feverish patients and have a mild analgesic effect relieving headaches and other </a:t>
            </a:r>
            <a:r>
              <a:rPr lang="en-GB" dirty="0" smtClean="0"/>
              <a:t>pain.</a:t>
            </a:r>
          </a:p>
          <a:p>
            <a:r>
              <a:rPr lang="en-GB" dirty="0" smtClean="0"/>
              <a:t>The </a:t>
            </a:r>
            <a:r>
              <a:rPr lang="en-GB" dirty="0"/>
              <a:t>toxic dose is relatively high, but symptoms of poisoning can occur with quite small quantities.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426" y="-1"/>
            <a:ext cx="5744210" cy="3550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426" y="3336904"/>
            <a:ext cx="6777480" cy="352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1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do you need to do?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909" y="1943959"/>
            <a:ext cx="11854927" cy="459669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Research an appropriate method for this experiment</a:t>
            </a:r>
          </a:p>
          <a:p>
            <a:r>
              <a:rPr lang="en-GB" dirty="0" smtClean="0"/>
              <a:t>You need 2 references – if you use the internet you need the web address, time and date and the author.</a:t>
            </a:r>
          </a:p>
          <a:p>
            <a:r>
              <a:rPr lang="en-GB" dirty="0" smtClean="0"/>
              <a:t>Please print off your sources, so we can see that your method is your own work!</a:t>
            </a:r>
          </a:p>
          <a:p>
            <a:endParaRPr lang="en-GB" dirty="0"/>
          </a:p>
          <a:p>
            <a:r>
              <a:rPr lang="en-GB" dirty="0" smtClean="0"/>
              <a:t>Equipment list</a:t>
            </a:r>
          </a:p>
          <a:p>
            <a:r>
              <a:rPr lang="en-GB" dirty="0" smtClean="0"/>
              <a:t>Your method should include why you have chosen each piece of measuring equipment.</a:t>
            </a:r>
          </a:p>
          <a:p>
            <a:r>
              <a:rPr lang="en-GB" dirty="0" smtClean="0"/>
              <a:t>Clear method</a:t>
            </a:r>
          </a:p>
          <a:p>
            <a:r>
              <a:rPr lang="en-GB" dirty="0" smtClean="0"/>
              <a:t>Safety assessment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7465806" y="479266"/>
            <a:ext cx="4141695" cy="10972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Due:</a:t>
            </a:r>
          </a:p>
        </p:txBody>
      </p:sp>
    </p:spTree>
    <p:extLst>
      <p:ext uri="{BB962C8B-B14F-4D97-AF65-F5344CB8AC3E}">
        <p14:creationId xmlns:p14="http://schemas.microsoft.com/office/powerpoint/2010/main" val="144432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274</Words>
  <Application>Microsoft Office PowerPoint</Application>
  <PresentationFormat>Widescreen</PresentationFormat>
  <Paragraphs>47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Symbol</vt:lpstr>
      <vt:lpstr>Times New Roman</vt:lpstr>
      <vt:lpstr>Office Theme</vt:lpstr>
      <vt:lpstr>Assessed Practical 10</vt:lpstr>
      <vt:lpstr>Introduction</vt:lpstr>
      <vt:lpstr>Making Aspirin</vt:lpstr>
      <vt:lpstr>What do you need to do?</vt:lpstr>
    </vt:vector>
  </TitlesOfParts>
  <Company>Upton High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Assessed Practical 10</dc:title>
  <dc:creator>MorrowE</dc:creator>
  <cp:lastModifiedBy>MorrowE</cp:lastModifiedBy>
  <cp:revision>9</cp:revision>
  <dcterms:created xsi:type="dcterms:W3CDTF">2016-07-11T13:48:32Z</dcterms:created>
  <dcterms:modified xsi:type="dcterms:W3CDTF">2019-06-17T11:03:29Z</dcterms:modified>
</cp:coreProperties>
</file>