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4"/>
  </p:notesMasterIdLst>
  <p:sldIdLst>
    <p:sldId id="259" r:id="rId2"/>
    <p:sldId id="258" r:id="rId3"/>
  </p:sldIdLst>
  <p:sldSz cx="9144000" cy="6858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rek Davies" initials="DD" lastIdx="1" clrIdx="0">
    <p:extLst/>
  </p:cmAuthor>
  <p:cmAuthor id="2" name="Andy Austin" initials="AA" lastIdx="1"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4"/>
    <p:restoredTop sz="95062"/>
  </p:normalViewPr>
  <p:slideViewPr>
    <p:cSldViewPr snapToGrid="0" snapToObjects="1">
      <p:cViewPr varScale="1">
        <p:scale>
          <a:sx n="106" d="100"/>
          <a:sy n="106" d="100"/>
        </p:scale>
        <p:origin x="154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8E00B4FC-DE72-B04E-881B-39948BCD13FE}" type="datetimeFigureOut">
              <a:rPr lang="en-GB" smtClean="0"/>
              <a:t>14/08/2018</a:t>
            </a:fld>
            <a:endParaRPr lang="en-GB"/>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C7FD04F4-2695-714D-9F3D-51394D3EE3A0}" type="slidenum">
              <a:rPr lang="en-GB" smtClean="0"/>
              <a:t>‹#›</a:t>
            </a:fld>
            <a:endParaRPr lang="en-GB"/>
          </a:p>
        </p:txBody>
      </p:sp>
    </p:spTree>
    <p:extLst>
      <p:ext uri="{BB962C8B-B14F-4D97-AF65-F5344CB8AC3E}">
        <p14:creationId xmlns:p14="http://schemas.microsoft.com/office/powerpoint/2010/main" val="811387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FD04F4-2695-714D-9F3D-51394D3EE3A0}" type="slidenum">
              <a:rPr lang="en-GB" smtClean="0"/>
              <a:t>1</a:t>
            </a:fld>
            <a:endParaRPr lang="en-GB"/>
          </a:p>
        </p:txBody>
      </p:sp>
    </p:spTree>
    <p:extLst>
      <p:ext uri="{BB962C8B-B14F-4D97-AF65-F5344CB8AC3E}">
        <p14:creationId xmlns:p14="http://schemas.microsoft.com/office/powerpoint/2010/main" val="242141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7FD04F4-2695-714D-9F3D-51394D3EE3A0}" type="slidenum">
              <a:rPr lang="en-GB" smtClean="0"/>
              <a:t>2</a:t>
            </a:fld>
            <a:endParaRPr lang="en-GB"/>
          </a:p>
        </p:txBody>
      </p:sp>
    </p:spTree>
    <p:extLst>
      <p:ext uri="{BB962C8B-B14F-4D97-AF65-F5344CB8AC3E}">
        <p14:creationId xmlns:p14="http://schemas.microsoft.com/office/powerpoint/2010/main" val="7601193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14/08/2018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8" name="Rounded Rectangle 7"/>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1808B80-D4A0-3548-B9B8-BE81C52EC421}" type="datetimeFigureOut">
              <a:rPr lang="en-GB" smtClean="0"/>
              <a:t>14/08/2018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69DC77-15E7-A540-8773-3C582D5B9B40}" type="slidenum">
              <a:rPr lang="en-GB" smtClean="0"/>
              <a:t>‹#›</a:t>
            </a:fld>
            <a:endParaRPr lang="en-GB"/>
          </a:p>
        </p:txBody>
      </p:sp>
      <p:sp>
        <p:nvSpPr>
          <p:cNvPr id="7" name="Rounded Rectangle 6"/>
          <p:cNvSpPr/>
          <p:nvPr userDrawn="1"/>
        </p:nvSpPr>
        <p:spPr>
          <a:xfrm>
            <a:off x="84224" y="84221"/>
            <a:ext cx="8975555" cy="6649817"/>
          </a:xfrm>
          <a:prstGeom prst="roundRect">
            <a:avLst>
              <a:gd name="adj" fmla="val 2765"/>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1808B80-D4A0-3548-B9B8-BE81C52EC421}" type="datetimeFigureOut">
              <a:rPr lang="en-GB" smtClean="0"/>
              <a:t>14/08/2018</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C69DC77-15E7-A540-8773-3C582D5B9B40}" type="slidenum">
              <a:rPr lang="en-GB" smtClean="0"/>
              <a:t>‹#›</a:t>
            </a:fld>
            <a:endParaRPr lang="en-GB"/>
          </a:p>
        </p:txBody>
      </p:sp>
    </p:spTree>
    <p:extLst>
      <p:ext uri="{BB962C8B-B14F-4D97-AF65-F5344CB8AC3E}">
        <p14:creationId xmlns:p14="http://schemas.microsoft.com/office/powerpoint/2010/main" val="985712741"/>
      </p:ext>
    </p:extLst>
  </p:cSld>
  <p:clrMap bg1="lt1" tx1="dk1" bg2="lt2" tx2="dk2" accent1="accent1" accent2="accent2" accent3="accent3" accent4="accent4" accent5="accent5" accent6="accent6" hlink="hlink" folHlink="folHlink"/>
  <p:sldLayoutIdLst>
    <p:sldLayoutId id="2147483685" r:id="rId1"/>
    <p:sldLayoutId id="2147483686" r:id="rId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0A6D3C-6E6C-3C43-92FD-CAA4FAA86114}"/>
              </a:ext>
            </a:extLst>
          </p:cNvPr>
          <p:cNvPicPr>
            <a:picLocks noChangeAspect="1"/>
          </p:cNvPicPr>
          <p:nvPr/>
        </p:nvPicPr>
        <p:blipFill>
          <a:blip r:embed="rId3"/>
          <a:stretch>
            <a:fillRect/>
          </a:stretch>
        </p:blipFill>
        <p:spPr>
          <a:xfrm>
            <a:off x="254000" y="190500"/>
            <a:ext cx="8636000" cy="6477000"/>
          </a:xfrm>
          <a:prstGeom prst="rect">
            <a:avLst/>
          </a:prstGeom>
        </p:spPr>
      </p:pic>
    </p:spTree>
    <p:extLst>
      <p:ext uri="{BB962C8B-B14F-4D97-AF65-F5344CB8AC3E}">
        <p14:creationId xmlns:p14="http://schemas.microsoft.com/office/powerpoint/2010/main" val="1722894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9" name="Rounded Rectangle 38"/>
          <p:cNvSpPr/>
          <p:nvPr/>
        </p:nvSpPr>
        <p:spPr>
          <a:xfrm>
            <a:off x="6135504" y="152724"/>
            <a:ext cx="2794678" cy="2018977"/>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Magnetic Flux Density:</a:t>
            </a:r>
          </a:p>
          <a:p>
            <a:pPr marL="171450" indent="-171450">
              <a:buFont typeface="Arial" panose="020B0604020202020204" pitchFamily="34" charset="0"/>
              <a:buChar char="•"/>
            </a:pPr>
            <a:r>
              <a:rPr lang="en-GB" sz="1000" dirty="0"/>
              <a:t>The unit of magnetic flux density is the tesla.  Research the person the tesla is named after.  Is there any link to the car company of the same name?</a:t>
            </a:r>
          </a:p>
          <a:p>
            <a:pPr marL="171450" indent="-171450">
              <a:buFont typeface="Arial" panose="020B0604020202020204" pitchFamily="34" charset="0"/>
              <a:buChar char="•"/>
            </a:pPr>
            <a:r>
              <a:rPr lang="en-GB" sz="1000" dirty="0"/>
              <a:t>The magnetic flux density of a bar magnet may be in the region of 10</a:t>
            </a:r>
            <a:r>
              <a:rPr lang="en-GB" sz="1000" baseline="30000" dirty="0"/>
              <a:t>-2</a:t>
            </a:r>
            <a:r>
              <a:rPr lang="en-GB" sz="1000" dirty="0"/>
              <a:t> T.  Find the magnetic flux density at the surface of the Earth (in the UK) and inside an MRI scanner.</a:t>
            </a:r>
          </a:p>
          <a:p>
            <a:pPr marL="171450" indent="-171450">
              <a:buFont typeface="Arial" panose="020B0604020202020204" pitchFamily="34" charset="0"/>
              <a:buChar char="•"/>
            </a:pPr>
            <a:r>
              <a:rPr lang="en-GB" sz="1000" dirty="0"/>
              <a:t>How can the magnetic flux density of an electromagnet be increased?</a:t>
            </a:r>
          </a:p>
          <a:p>
            <a:pPr marL="171450" indent="-171450">
              <a:buFont typeface="Arial" panose="020B0604020202020204" pitchFamily="34" charset="0"/>
              <a:buChar char="•"/>
            </a:pPr>
            <a:endParaRPr lang="en-GB" sz="1000" dirty="0"/>
          </a:p>
        </p:txBody>
      </p:sp>
      <p:sp>
        <p:nvSpPr>
          <p:cNvPr id="42" name="Rounded Rectangle 41"/>
          <p:cNvSpPr/>
          <p:nvPr/>
        </p:nvSpPr>
        <p:spPr>
          <a:xfrm>
            <a:off x="145556" y="148460"/>
            <a:ext cx="2926990" cy="2018976"/>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Magnetism:</a:t>
            </a:r>
          </a:p>
          <a:p>
            <a:pPr marL="171450" indent="-171450">
              <a:buFont typeface="Arial" panose="020B0604020202020204" pitchFamily="34" charset="0"/>
              <a:buChar char="•"/>
            </a:pPr>
            <a:r>
              <a:rPr lang="en-GB" sz="1000" dirty="0"/>
              <a:t>Magnetic liquids are sold as toys.  They are known as Ferrofluids.  Ferrofluids were originally designed for NASA.  Find out how NASA were going to use Ferrofluids and what Ferrofluids are used for today.</a:t>
            </a:r>
          </a:p>
          <a:p>
            <a:pPr marL="171450" indent="-171450">
              <a:buFont typeface="Arial" panose="020B0604020202020204" pitchFamily="34" charset="0"/>
              <a:buChar char="•"/>
            </a:pPr>
            <a:r>
              <a:rPr lang="en-GB" sz="1000" dirty="0"/>
              <a:t>Find out where permanent and electromagnets are used in the home.</a:t>
            </a:r>
          </a:p>
          <a:p>
            <a:pPr marL="171450" indent="-171450">
              <a:buFont typeface="Arial" panose="020B0604020202020204" pitchFamily="34" charset="0"/>
              <a:buChar char="•"/>
            </a:pPr>
            <a:r>
              <a:rPr lang="en-GB" sz="1000" dirty="0"/>
              <a:t>Magnets have a north pole and a south pole.  If you were given an unmarked bar magnet how could you determine with side was the north pole?</a:t>
            </a:r>
          </a:p>
        </p:txBody>
      </p:sp>
      <p:sp>
        <p:nvSpPr>
          <p:cNvPr id="43" name="Rounded Rectangle 42"/>
          <p:cNvSpPr/>
          <p:nvPr/>
        </p:nvSpPr>
        <p:spPr>
          <a:xfrm>
            <a:off x="6159938" y="2279002"/>
            <a:ext cx="2770244" cy="2282028"/>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Transformers:</a:t>
            </a:r>
          </a:p>
          <a:p>
            <a:pPr marL="171450" indent="-171450">
              <a:buFont typeface="Arial" panose="020B0604020202020204" pitchFamily="34" charset="0"/>
              <a:buChar char="•"/>
            </a:pPr>
            <a:r>
              <a:rPr lang="en-GB" sz="1000" dirty="0"/>
              <a:t>A step-up transformer has 1000 turns of wire on the primary coil and 10,000 turns of wire on the secondary coil.  Find out why the transformer would not have 1 turn of wire on the primary coil and 10 turns of wire on the secondary coil as the output should be the same.</a:t>
            </a:r>
          </a:p>
          <a:p>
            <a:pPr marL="171450" indent="-171450">
              <a:buFont typeface="Arial" panose="020B0604020202020204" pitchFamily="34" charset="0"/>
              <a:buChar char="•"/>
            </a:pPr>
            <a:r>
              <a:rPr lang="en-GB" sz="1000" dirty="0"/>
              <a:t>Find out why transformers are not used with direct current electricity supplies.</a:t>
            </a:r>
          </a:p>
          <a:p>
            <a:pPr marL="171450" indent="-171450">
              <a:buFont typeface="Arial" panose="020B0604020202020204" pitchFamily="34" charset="0"/>
              <a:buChar char="•"/>
            </a:pPr>
            <a:r>
              <a:rPr lang="en-GB" sz="1000" dirty="0"/>
              <a:t>Research the reasons behind different countries having different electricity supplies to the home, e.g., the UK 230 V 50 Hz and the USA 120 V 60 Hz.</a:t>
            </a:r>
          </a:p>
        </p:txBody>
      </p:sp>
      <p:sp>
        <p:nvSpPr>
          <p:cNvPr id="44" name="Rounded Rectangle 43"/>
          <p:cNvSpPr/>
          <p:nvPr/>
        </p:nvSpPr>
        <p:spPr>
          <a:xfrm>
            <a:off x="6135504" y="4678908"/>
            <a:ext cx="2875672" cy="2003012"/>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Generators:</a:t>
            </a:r>
          </a:p>
          <a:p>
            <a:pPr marL="171450" indent="-171450">
              <a:buFont typeface="Arial" panose="020B0604020202020204" pitchFamily="34" charset="0"/>
              <a:buChar char="•"/>
            </a:pPr>
            <a:r>
              <a:rPr lang="en-GB" sz="1000" dirty="0"/>
              <a:t>The generator in a power station is not the same as a simple alternator used in a science lab.  Describe the construction of a generator in a power station.  Explain why it is constructed like this.</a:t>
            </a:r>
          </a:p>
          <a:p>
            <a:pPr marL="171450" indent="-171450">
              <a:buFont typeface="Arial" panose="020B0604020202020204" pitchFamily="34" charset="0"/>
              <a:buChar char="•"/>
            </a:pPr>
            <a:r>
              <a:rPr lang="en-GB" sz="1000" dirty="0"/>
              <a:t>Micro-generators can be used to generate electricity on a small scale, or in the home.  Find out where micro-generators are used and how they generate electricity.</a:t>
            </a:r>
          </a:p>
          <a:p>
            <a:pPr marL="171450" indent="-171450">
              <a:buFont typeface="Arial" panose="020B0604020202020204" pitchFamily="34" charset="0"/>
              <a:buChar char="•"/>
            </a:pPr>
            <a:r>
              <a:rPr lang="en-GB" sz="1000"/>
              <a:t>Compare the workings of generators and dynamos.  </a:t>
            </a:r>
            <a:endParaRPr lang="en-GB" sz="1000" dirty="0"/>
          </a:p>
        </p:txBody>
      </p:sp>
      <p:sp>
        <p:nvSpPr>
          <p:cNvPr id="45" name="Rounded Rectangle 44"/>
          <p:cNvSpPr/>
          <p:nvPr/>
        </p:nvSpPr>
        <p:spPr>
          <a:xfrm>
            <a:off x="177640" y="4684294"/>
            <a:ext cx="2934656" cy="2009677"/>
          </a:xfrm>
          <a:prstGeom prst="roundRect">
            <a:avLst/>
          </a:prstGeom>
        </p:spPr>
        <p:style>
          <a:lnRef idx="2">
            <a:schemeClr val="accent2"/>
          </a:lnRef>
          <a:fillRef idx="1">
            <a:schemeClr val="lt1"/>
          </a:fillRef>
          <a:effectRef idx="0">
            <a:schemeClr val="accent2"/>
          </a:effectRef>
          <a:fontRef idx="minor">
            <a:schemeClr val="dk1"/>
          </a:fontRef>
        </p:style>
        <p:txBody>
          <a:bodyPr rtlCol="0" anchor="t"/>
          <a:lstStyle/>
          <a:p>
            <a:r>
              <a:rPr lang="en-GB" sz="1000" b="1" dirty="0"/>
              <a:t>Electromagnetic induction: </a:t>
            </a:r>
          </a:p>
          <a:p>
            <a:pPr marL="171450" indent="-171450">
              <a:buFont typeface="Arial" panose="020B0604020202020204" pitchFamily="34" charset="0"/>
              <a:buChar char="•"/>
            </a:pPr>
            <a:r>
              <a:rPr lang="en-GB" sz="1000" dirty="0"/>
              <a:t>Discuss the advantages and disadvantages of using an electromagnet in a scrapyard, to pick up old cars rather than a permanent magnet.</a:t>
            </a:r>
          </a:p>
          <a:p>
            <a:pPr marL="171450" indent="-171450">
              <a:buFont typeface="Arial" panose="020B0604020202020204" pitchFamily="34" charset="0"/>
              <a:buChar char="•"/>
            </a:pPr>
            <a:r>
              <a:rPr lang="en-GB" sz="1000" dirty="0"/>
              <a:t>Find out why electromagnets can be made a lot stronger than permanent bar magnets.</a:t>
            </a:r>
          </a:p>
          <a:p>
            <a:pPr marL="171450" indent="-171450">
              <a:buFont typeface="Arial" panose="020B0604020202020204" pitchFamily="34" charset="0"/>
              <a:buChar char="•"/>
            </a:pPr>
            <a:r>
              <a:rPr lang="en-GB" sz="1000" dirty="0"/>
              <a:t>A magnetic compass is useful in finding your way in remote areas.  Discuss ways of making a magnetic compass to use if you were lost in the woods.  How accurate would your compass be?</a:t>
            </a:r>
          </a:p>
          <a:p>
            <a:pPr marL="171450" indent="-171450">
              <a:buFont typeface="Arial" charset="0"/>
              <a:buChar char="•"/>
            </a:pPr>
            <a:endParaRPr lang="en-GB" sz="1000" dirty="0"/>
          </a:p>
        </p:txBody>
      </p:sp>
      <p:sp>
        <p:nvSpPr>
          <p:cNvPr id="46" name="Rounded Rectangle 45"/>
          <p:cNvSpPr/>
          <p:nvPr/>
        </p:nvSpPr>
        <p:spPr>
          <a:xfrm>
            <a:off x="3193290" y="4678907"/>
            <a:ext cx="2861220" cy="2003012"/>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Motor Effect:</a:t>
            </a:r>
          </a:p>
          <a:p>
            <a:pPr marL="171450" indent="-171450">
              <a:buFont typeface="Arial" panose="020B0604020202020204" pitchFamily="34" charset="0"/>
              <a:buChar char="•"/>
            </a:pPr>
            <a:r>
              <a:rPr lang="en-GB" sz="1000" dirty="0"/>
              <a:t>Fleming’s left-hand rule shows the direction of the force on a conductor in a magnetic field.  The current direction is for conventional current.  What is conventional current and why is it used?</a:t>
            </a:r>
          </a:p>
          <a:p>
            <a:pPr marL="171450" indent="-171450">
              <a:buFont typeface="Arial" panose="020B0604020202020204" pitchFamily="34" charset="0"/>
              <a:buChar char="•"/>
            </a:pPr>
            <a:r>
              <a:rPr lang="en-GB" sz="1000" dirty="0"/>
              <a:t>A person cannot move their left-hand.  How can they determine the direction of the force on the conductor in a magnetic field?</a:t>
            </a:r>
          </a:p>
          <a:p>
            <a:pPr marL="171450" indent="-171450">
              <a:buFont typeface="Arial" panose="020B0604020202020204" pitchFamily="34" charset="0"/>
              <a:buChar char="•"/>
            </a:pPr>
            <a:r>
              <a:rPr lang="en-GB" sz="1000" dirty="0"/>
              <a:t>A simple electric motor will have brushes that contact the commutators.  Some motors are brushless.  How do they work?</a:t>
            </a:r>
          </a:p>
          <a:p>
            <a:pPr marL="171450" indent="-171450">
              <a:buFont typeface="Arial" panose="020B0604020202020204" pitchFamily="34" charset="0"/>
              <a:buChar char="•"/>
            </a:pPr>
            <a:endParaRPr lang="en-GB" sz="1000" dirty="0"/>
          </a:p>
        </p:txBody>
      </p:sp>
      <p:sp>
        <p:nvSpPr>
          <p:cNvPr id="47" name="Rounded Rectangle 46"/>
          <p:cNvSpPr/>
          <p:nvPr/>
        </p:nvSpPr>
        <p:spPr>
          <a:xfrm>
            <a:off x="141194" y="2234554"/>
            <a:ext cx="2921202" cy="2370924"/>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Magnetic Fields:</a:t>
            </a:r>
          </a:p>
          <a:p>
            <a:pPr marL="171450" indent="-171450">
              <a:buFont typeface="Arial" panose="020B0604020202020204" pitchFamily="34" charset="0"/>
              <a:buChar char="•"/>
            </a:pPr>
            <a:r>
              <a:rPr lang="en-GB" sz="1000" dirty="0"/>
              <a:t>Find out how the Earth’s magnetic field changes with time.  You should include the polarity of the field and the location of the magnetic poles.</a:t>
            </a:r>
          </a:p>
          <a:p>
            <a:pPr marL="171450" indent="-171450">
              <a:buFont typeface="Arial" panose="020B0604020202020204" pitchFamily="34" charset="0"/>
              <a:buChar char="•"/>
            </a:pPr>
            <a:r>
              <a:rPr lang="en-GB" sz="1000" dirty="0"/>
              <a:t>The Earth’s magnetic field protects the Earth from the Solar Wind.  Find out how the magnetic field protects us, and what would happen if a solar flare was headed straight for Earth.</a:t>
            </a:r>
          </a:p>
          <a:p>
            <a:pPr marL="171450" indent="-171450">
              <a:buFont typeface="Arial" panose="020B0604020202020204" pitchFamily="34" charset="0"/>
              <a:buChar char="•"/>
            </a:pPr>
            <a:r>
              <a:rPr lang="en-GB" sz="1000" dirty="0"/>
              <a:t>Research the current theories on why the Earth has a magnetic field.  Explain why there is still some uncertainty about this.</a:t>
            </a:r>
          </a:p>
        </p:txBody>
      </p:sp>
      <p:sp>
        <p:nvSpPr>
          <p:cNvPr id="48" name="Rounded Rectangle 47"/>
          <p:cNvSpPr/>
          <p:nvPr/>
        </p:nvSpPr>
        <p:spPr>
          <a:xfrm>
            <a:off x="3164558" y="152725"/>
            <a:ext cx="2893218" cy="2166996"/>
          </a:xfrm>
          <a:prstGeom prst="roundRect">
            <a:avLst/>
          </a:prstGeom>
          <a:solidFill>
            <a:schemeClr val="accent2">
              <a:lumMod val="20000"/>
              <a:lumOff val="80000"/>
            </a:schemeClr>
          </a:solidFill>
          <a:ln>
            <a:solidFill>
              <a:schemeClr val="accent2">
                <a:lumMod val="50000"/>
              </a:schemeClr>
            </a:solidFill>
          </a:ln>
        </p:spPr>
        <p:style>
          <a:lnRef idx="2">
            <a:schemeClr val="accent2"/>
          </a:lnRef>
          <a:fillRef idx="1">
            <a:schemeClr val="lt1"/>
          </a:fillRef>
          <a:effectRef idx="0">
            <a:schemeClr val="accent2"/>
          </a:effectRef>
          <a:fontRef idx="minor">
            <a:schemeClr val="dk1"/>
          </a:fontRef>
        </p:style>
        <p:txBody>
          <a:bodyPr rtlCol="0" anchor="t"/>
          <a:lstStyle/>
          <a:p>
            <a:r>
              <a:rPr lang="en-GB" sz="1000" b="1" dirty="0"/>
              <a:t>Speakers and Microphones:</a:t>
            </a:r>
          </a:p>
          <a:p>
            <a:pPr marL="171450" indent="-171450">
              <a:buFont typeface="Arial" panose="020B0604020202020204" pitchFamily="34" charset="0"/>
              <a:buChar char="•"/>
            </a:pPr>
            <a:r>
              <a:rPr lang="en-GB" sz="1000" dirty="0"/>
              <a:t>Headphones are often used to listen to music.  Often the sound quality of cheap headphones is not as good as the sound quality of cheap speakers.  Explain why.</a:t>
            </a:r>
          </a:p>
          <a:p>
            <a:pPr marL="171450" indent="-171450">
              <a:buFont typeface="Arial" panose="020B0604020202020204" pitchFamily="34" charset="0"/>
              <a:buChar char="•"/>
            </a:pPr>
            <a:r>
              <a:rPr lang="en-GB" sz="1000" dirty="0"/>
              <a:t>Noise cancelling headphones can eliminate background noise.  Find out how noise cancelling headphones cut out background noise.</a:t>
            </a:r>
          </a:p>
          <a:p>
            <a:pPr marL="171450" indent="-171450">
              <a:buFont typeface="Arial" panose="020B0604020202020204" pitchFamily="34" charset="0"/>
              <a:buChar char="•"/>
            </a:pPr>
            <a:r>
              <a:rPr lang="en-GB" sz="1000" dirty="0"/>
              <a:t>Compare the workings of headphones and microphones.</a:t>
            </a:r>
          </a:p>
          <a:p>
            <a:pPr marL="171450" indent="-171450">
              <a:buFont typeface="Arial" panose="020B0604020202020204" pitchFamily="34" charset="0"/>
              <a:buChar char="•"/>
            </a:pPr>
            <a:endParaRPr lang="en-GB" sz="1000" dirty="0"/>
          </a:p>
        </p:txBody>
      </p:sp>
      <p:sp>
        <p:nvSpPr>
          <p:cNvPr id="12" name="TextBox 11">
            <a:extLst>
              <a:ext uri="{FF2B5EF4-FFF2-40B4-BE49-F238E27FC236}">
                <a16:creationId xmlns:a16="http://schemas.microsoft.com/office/drawing/2014/main" id="{AB40DD83-BE4D-4846-BA2B-B689982AD298}"/>
              </a:ext>
            </a:extLst>
          </p:cNvPr>
          <p:cNvSpPr txBox="1"/>
          <p:nvPr/>
        </p:nvSpPr>
        <p:spPr>
          <a:xfrm>
            <a:off x="3287816" y="2640250"/>
            <a:ext cx="2694872" cy="1508105"/>
          </a:xfrm>
          <a:prstGeom prst="rect">
            <a:avLst/>
          </a:prstGeom>
          <a:solidFill>
            <a:schemeClr val="bg1"/>
          </a:solidFill>
        </p:spPr>
        <p:txBody>
          <a:bodyPr wrap="square" rtlCol="0">
            <a:spAutoFit/>
          </a:bodyPr>
          <a:lstStyle/>
          <a:p>
            <a:pPr algn="ctr"/>
            <a:r>
              <a:rPr lang="en-GB" sz="2800" b="1" dirty="0">
                <a:ea typeface="Nanum Brush Script" charset="-127"/>
                <a:cs typeface="Nanum Brush Script" charset="-127"/>
              </a:rPr>
              <a:t>EDEXCEL GCSE </a:t>
            </a:r>
            <a:r>
              <a:rPr lang="en-GB" b="1" dirty="0">
                <a:ea typeface="Nanum Brush Script" charset="-127"/>
                <a:cs typeface="Nanum Brush Script" charset="-127"/>
              </a:rPr>
              <a:t>Magnetism and electromagnetic induction</a:t>
            </a:r>
            <a:endParaRPr lang="en-GB" sz="2800" dirty="0">
              <a:ea typeface="Nanum Brush Script" charset="-127"/>
              <a:cs typeface="Nanum Brush Script" charset="-127"/>
            </a:endParaRPr>
          </a:p>
          <a:p>
            <a:pPr algn="ctr"/>
            <a:r>
              <a:rPr lang="en-GB" sz="2800" dirty="0">
                <a:ea typeface="Nanum Brush Script" charset="-127"/>
                <a:cs typeface="Nanum Brush Script" charset="-127"/>
              </a:rPr>
              <a:t> </a:t>
            </a:r>
            <a:endParaRPr lang="en-GB" sz="4400" dirty="0">
              <a:ea typeface="Nanum Brush Script" charset="-127"/>
              <a:cs typeface="Nanum Brush Script" charset="-127"/>
            </a:endParaRPr>
          </a:p>
        </p:txBody>
      </p:sp>
      <p:pic>
        <p:nvPicPr>
          <p:cNvPr id="13" name="Picture 12">
            <a:extLst>
              <a:ext uri="{FF2B5EF4-FFF2-40B4-BE49-F238E27FC236}">
                <a16:creationId xmlns:a16="http://schemas.microsoft.com/office/drawing/2014/main" id="{F9196FE5-00D0-7047-9C61-20B3688B643C}"/>
              </a:ext>
            </a:extLst>
          </p:cNvPr>
          <p:cNvPicPr>
            <a:picLocks noChangeAspect="1"/>
          </p:cNvPicPr>
          <p:nvPr/>
        </p:nvPicPr>
        <p:blipFill>
          <a:blip r:embed="rId3"/>
          <a:stretch>
            <a:fillRect/>
          </a:stretch>
        </p:blipFill>
        <p:spPr>
          <a:xfrm>
            <a:off x="3754348" y="3748533"/>
            <a:ext cx="1944688" cy="482887"/>
          </a:xfrm>
          <a:prstGeom prst="rect">
            <a:avLst/>
          </a:prstGeom>
        </p:spPr>
      </p:pic>
      <p:sp>
        <p:nvSpPr>
          <p:cNvPr id="14" name="TextBox 13">
            <a:extLst>
              <a:ext uri="{FF2B5EF4-FFF2-40B4-BE49-F238E27FC236}">
                <a16:creationId xmlns:a16="http://schemas.microsoft.com/office/drawing/2014/main" id="{4D38A648-9F86-814B-A167-9A07B4F4CE9A}"/>
              </a:ext>
            </a:extLst>
          </p:cNvPr>
          <p:cNvSpPr txBox="1"/>
          <p:nvPr/>
        </p:nvSpPr>
        <p:spPr>
          <a:xfrm>
            <a:off x="3636559" y="4341926"/>
            <a:ext cx="2180266" cy="253916"/>
          </a:xfrm>
          <a:prstGeom prst="rect">
            <a:avLst/>
          </a:prstGeom>
          <a:noFill/>
        </p:spPr>
        <p:txBody>
          <a:bodyPr wrap="square" rtlCol="0">
            <a:spAutoFit/>
          </a:bodyPr>
          <a:lstStyle/>
          <a:p>
            <a:r>
              <a:rPr lang="en-GB" sz="1000" dirty="0"/>
              <a:t>© Copyright The PiXL Club Ltd, 2017</a:t>
            </a:r>
            <a:endParaRPr lang="en-US" sz="1000" dirty="0"/>
          </a:p>
        </p:txBody>
      </p:sp>
    </p:spTree>
    <p:extLst>
      <p:ext uri="{BB962C8B-B14F-4D97-AF65-F5344CB8AC3E}">
        <p14:creationId xmlns:p14="http://schemas.microsoft.com/office/powerpoint/2010/main" val="1231778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THINKIT" id="{999C12DA-BDAB-614A-AF3B-CC505B52B3A9}" vid="{2545354F-674C-8E45-97A2-0D9EB86DC1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THINKIT</Template>
  <TotalTime>3503</TotalTime>
  <Words>677</Words>
  <Application>Microsoft Macintosh PowerPoint</Application>
  <PresentationFormat>On-screen Show (4:3)</PresentationFormat>
  <Paragraphs>37</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Nanum Brush Script</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Derek Davies</dc:creator>
  <cp:lastModifiedBy>Amanda Fleck</cp:lastModifiedBy>
  <cp:revision>58</cp:revision>
  <cp:lastPrinted>2017-07-02T10:37:01Z</cp:lastPrinted>
  <dcterms:created xsi:type="dcterms:W3CDTF">2017-06-16T15:08:11Z</dcterms:created>
  <dcterms:modified xsi:type="dcterms:W3CDTF">2018-08-15T08:56:55Z</dcterms:modified>
</cp:coreProperties>
</file>