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6" r:id="rId4"/>
    <p:sldId id="263" r:id="rId5"/>
    <p:sldId id="265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848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0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398B2-12F4-439D-89A2-27443B3545B6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B0B62-05A3-4D49-9A58-872069F4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767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398B2-12F4-439D-89A2-27443B3545B6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B0B62-05A3-4D49-9A58-872069F4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727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398B2-12F4-439D-89A2-27443B3545B6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B0B62-05A3-4D49-9A58-872069F4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78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398B2-12F4-439D-89A2-27443B3545B6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B0B62-05A3-4D49-9A58-872069F4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004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398B2-12F4-439D-89A2-27443B3545B6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B0B62-05A3-4D49-9A58-872069F4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594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398B2-12F4-439D-89A2-27443B3545B6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B0B62-05A3-4D49-9A58-872069F4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573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398B2-12F4-439D-89A2-27443B3545B6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B0B62-05A3-4D49-9A58-872069F4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826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398B2-12F4-439D-89A2-27443B3545B6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B0B62-05A3-4D49-9A58-872069F4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190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398B2-12F4-439D-89A2-27443B3545B6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B0B62-05A3-4D49-9A58-872069F4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722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398B2-12F4-439D-89A2-27443B3545B6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B0B62-05A3-4D49-9A58-872069F4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33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398B2-12F4-439D-89A2-27443B3545B6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B0B62-05A3-4D49-9A58-872069F4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26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7398B2-12F4-439D-89A2-27443B3545B6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CB0B62-05A3-4D49-9A58-872069F4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327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frm=1&amp;source=images&amp;cd=&amp;cad=rja&amp;uact=8&amp;ved=0CAcQjRw&amp;url=http://paydayloans.social/tag/home-journal-of-neurophysiology&amp;ei=CjqQVbHJMYH2Uo_kgfAI&amp;bvm=bv.96783405,d.d24&amp;psig=AFQjCNE35VmaovTL2930n_uxY_uw8COw0g&amp;ust=143560180003084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s://www.google.co.uk/url?sa=i&amp;rct=j&amp;q=&amp;esrc=s&amp;frm=1&amp;source=images&amp;cd=&amp;cad=rja&amp;uact=8&amp;ved=0CAcQjRw&amp;url=https://plus.google.com/105085645270474011331&amp;ei=fjqQVaenEczsUr3YgLAO&amp;bvm=bv.96783405,d.d24&amp;psig=AFQjCNE35VmaovTL2930n_uxY_uw8COw0g&amp;ust=1435601800030840" TargetMode="Externa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frm=1&amp;source=images&amp;cd=&amp;cad=rja&amp;uact=8&amp;ved=0CAcQjRw&amp;url=http://paydayloans.social/tag/home-journal-of-neurophysiology&amp;ei=CjqQVbHJMYH2Uo_kgfAI&amp;bvm=bv.96783405,d.d24&amp;psig=AFQjCNE35VmaovTL2930n_uxY_uw8COw0g&amp;ust=143560180003084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qbP43N95MKM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frm=1&amp;source=images&amp;cd=&amp;cad=rja&amp;uact=8&amp;ved=0CAcQjRw&amp;url=http://paydayloans.social/tag/home-journal-of-neurophysiology&amp;ei=CjqQVbHJMYH2Uo_kgfAI&amp;bvm=bv.96783405,d.d24&amp;psig=AFQjCNE35VmaovTL2930n_uxY_uw8COw0g&amp;ust=1435601800030840" TargetMode="Externa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frm=1&amp;source=images&amp;cd=&amp;cad=rja&amp;uact=8&amp;ved=0CAcQjRw&amp;url=http://paydayloans.social/tag/home-journal-of-neurophysiology&amp;ei=CjqQVbHJMYH2Uo_kgfAI&amp;bvm=bv.96783405,d.d24&amp;psig=AFQjCNE35VmaovTL2930n_uxY_uw8COw0g&amp;ust=1435601800030840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85554" y="279986"/>
            <a:ext cx="4137690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GB" sz="3200" b="1" dirty="0">
                <a:ln/>
                <a:solidFill>
                  <a:schemeClr val="accent1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Century Gothic" pitchFamily="34" charset="0"/>
              </a:rPr>
              <a:t>A Level Psychology </a:t>
            </a:r>
          </a:p>
          <a:p>
            <a:pPr algn="ctr"/>
            <a:r>
              <a:rPr lang="en-GB" sz="3200" b="1" dirty="0" smtClean="0">
                <a:ln/>
                <a:solidFill>
                  <a:schemeClr val="accent1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Century Gothic" pitchFamily="34" charset="0"/>
              </a:rPr>
              <a:t>Induction Task 2021</a:t>
            </a:r>
            <a:endParaRPr lang="en-GB" sz="3200" b="1" dirty="0">
              <a:ln/>
              <a:solidFill>
                <a:schemeClr val="accent1">
                  <a:lumMod val="75000"/>
                </a:schemeClr>
              </a:solidFill>
              <a:effectLst>
                <a:reflection blurRad="6350" stA="55000" endA="300" endPos="45500" dir="5400000" sy="-100000" algn="bl" rotWithShape="0"/>
              </a:effectLst>
              <a:latin typeface="Century Gothic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35406" y="4604966"/>
            <a:ext cx="4037987" cy="1498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31" dirty="0">
                <a:latin typeface="Candara" pitchFamily="34" charset="0"/>
              </a:rPr>
              <a:t>This research based project is designed to give you an ideal grounding for your A Level Psychology course. </a:t>
            </a:r>
          </a:p>
          <a:p>
            <a:r>
              <a:rPr lang="en-GB" sz="831" dirty="0">
                <a:latin typeface="Candara" pitchFamily="34" charset="0"/>
              </a:rPr>
              <a:t>Research and complete the tasks independently over the summer to get a head start and prepare </a:t>
            </a:r>
            <a:r>
              <a:rPr lang="en-GB" sz="831" dirty="0" smtClean="0">
                <a:latin typeface="Candara" pitchFamily="34" charset="0"/>
              </a:rPr>
              <a:t>for two of </a:t>
            </a:r>
            <a:r>
              <a:rPr lang="en-GB" sz="831" dirty="0">
                <a:latin typeface="Candara" pitchFamily="34" charset="0"/>
              </a:rPr>
              <a:t>the key topics within </a:t>
            </a:r>
            <a:r>
              <a:rPr lang="en-GB" sz="831" dirty="0" smtClean="0">
                <a:latin typeface="Candara" pitchFamily="34" charset="0"/>
              </a:rPr>
              <a:t>Year 1 </a:t>
            </a:r>
            <a:r>
              <a:rPr lang="en-GB" sz="831" dirty="0">
                <a:latin typeface="Candara" pitchFamily="34" charset="0"/>
              </a:rPr>
              <a:t>A </a:t>
            </a:r>
            <a:r>
              <a:rPr lang="en-GB" sz="831" dirty="0" smtClean="0">
                <a:latin typeface="Candara" pitchFamily="34" charset="0"/>
              </a:rPr>
              <a:t>Level </a:t>
            </a:r>
            <a:r>
              <a:rPr lang="en-GB" sz="831" dirty="0">
                <a:latin typeface="Candara" pitchFamily="34" charset="0"/>
              </a:rPr>
              <a:t>Psychology. </a:t>
            </a:r>
          </a:p>
          <a:p>
            <a:endParaRPr lang="en-GB" sz="831" dirty="0">
              <a:latin typeface="Candara" pitchFamily="34" charset="0"/>
            </a:endParaRPr>
          </a:p>
          <a:p>
            <a:r>
              <a:rPr lang="en-GB" sz="831" dirty="0">
                <a:latin typeface="Candara" pitchFamily="34" charset="0"/>
              </a:rPr>
              <a:t>Present the tasks </a:t>
            </a:r>
            <a:r>
              <a:rPr lang="en-GB" sz="831" dirty="0" smtClean="0">
                <a:latin typeface="Candara" pitchFamily="34" charset="0"/>
              </a:rPr>
              <a:t>on a PowerPoint in any way you like and email the finished work to </a:t>
            </a:r>
            <a:r>
              <a:rPr lang="en-GB" sz="831" u="sng" dirty="0" smtClean="0">
                <a:latin typeface="Candara" pitchFamily="34" charset="0"/>
              </a:rPr>
              <a:t>psychologysummertask@uptonhigh.co.uk</a:t>
            </a:r>
            <a:r>
              <a:rPr lang="en-GB" sz="831" dirty="0" smtClean="0">
                <a:latin typeface="Candara" pitchFamily="34" charset="0"/>
              </a:rPr>
              <a:t> </a:t>
            </a:r>
            <a:r>
              <a:rPr lang="en-GB" sz="831" smtClean="0">
                <a:latin typeface="Candara" pitchFamily="34" charset="0"/>
              </a:rPr>
              <a:t>by </a:t>
            </a:r>
            <a:r>
              <a:rPr lang="en-GB" sz="831" b="1" smtClean="0">
                <a:latin typeface="Candara" pitchFamily="34" charset="0"/>
              </a:rPr>
              <a:t>10</a:t>
            </a:r>
            <a:r>
              <a:rPr lang="en-GB" sz="831" b="1" baseline="30000" smtClean="0">
                <a:latin typeface="Candara" pitchFamily="34" charset="0"/>
              </a:rPr>
              <a:t>th</a:t>
            </a:r>
            <a:r>
              <a:rPr lang="en-GB" sz="831" b="1" smtClean="0">
                <a:latin typeface="Candara" pitchFamily="34" charset="0"/>
              </a:rPr>
              <a:t> </a:t>
            </a:r>
            <a:r>
              <a:rPr lang="en-GB" sz="831" b="1" dirty="0" smtClean="0">
                <a:latin typeface="Candara" pitchFamily="34" charset="0"/>
              </a:rPr>
              <a:t>September 2021</a:t>
            </a:r>
            <a:r>
              <a:rPr lang="en-GB" sz="831" dirty="0" smtClean="0">
                <a:latin typeface="Candara" pitchFamily="34" charset="0"/>
              </a:rPr>
              <a:t>. </a:t>
            </a:r>
            <a:r>
              <a:rPr lang="en-GB" sz="831" dirty="0">
                <a:latin typeface="Candara" pitchFamily="34" charset="0"/>
              </a:rPr>
              <a:t>Make sure your name is clear on the email.</a:t>
            </a:r>
            <a:endParaRPr lang="en-GB" sz="831" dirty="0" smtClean="0">
              <a:latin typeface="Candara" pitchFamily="34" charset="0"/>
            </a:endParaRPr>
          </a:p>
          <a:p>
            <a:endParaRPr lang="en-GB" sz="831" dirty="0">
              <a:latin typeface="Candara" pitchFamily="34" charset="0"/>
            </a:endParaRPr>
          </a:p>
          <a:p>
            <a:pPr algn="ctr"/>
            <a:r>
              <a:rPr lang="en-GB" sz="831" dirty="0">
                <a:latin typeface="Candara" pitchFamily="34" charset="0"/>
              </a:rPr>
              <a:t>Good luck and Enjoy </a:t>
            </a:r>
            <a:r>
              <a:rPr lang="en-GB" sz="831" dirty="0">
                <a:latin typeface="Candara" pitchFamily="34" charset="0"/>
                <a:sym typeface="Wingdings" pitchFamily="2" charset="2"/>
              </a:rPr>
              <a:t> </a:t>
            </a:r>
          </a:p>
          <a:p>
            <a:pPr algn="ctr"/>
            <a:endParaRPr lang="en-GB" sz="831" dirty="0">
              <a:latin typeface="Candara" pitchFamily="34" charset="0"/>
              <a:sym typeface="Wingdings" pitchFamily="2" charset="2"/>
            </a:endParaRPr>
          </a:p>
        </p:txBody>
      </p:sp>
      <p:pic>
        <p:nvPicPr>
          <p:cNvPr id="8" name="Picture 2" descr="http://beenhakkerlab.pharm.virginia.edu/wordpress/wp-content/uploads/2012/04/brain-bord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229" y="6317359"/>
            <a:ext cx="4137690" cy="25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https://lh3.googleusercontent.com/-EAGN_NUbWik/UsVItM2VghI/AAAAAAAAAII/x1JQWFgp4jU/s630-fcrop64=1,07903904ff6ac665/Brain%2BLarge%2BBorder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554" y="1887011"/>
            <a:ext cx="4154365" cy="2373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852674" y="166648"/>
            <a:ext cx="4436801" cy="6502713"/>
          </a:xfrm>
          <a:prstGeom prst="rect">
            <a:avLst/>
          </a:prstGeom>
          <a:noFill/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</p:spTree>
    <p:extLst>
      <p:ext uri="{BB962C8B-B14F-4D97-AF65-F5344CB8AC3E}">
        <p14:creationId xmlns:p14="http://schemas.microsoft.com/office/powerpoint/2010/main" val="316274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85554" y="836712"/>
            <a:ext cx="4137690" cy="390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38" b="1" dirty="0">
                <a:ln w="18415" cmpd="sng">
                  <a:solidFill>
                    <a:schemeClr val="accent6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entury Gothic" pitchFamily="34" charset="0"/>
              </a:rPr>
              <a:t>The AQA Course</a:t>
            </a:r>
          </a:p>
        </p:txBody>
      </p:sp>
      <p:pic>
        <p:nvPicPr>
          <p:cNvPr id="1026" name="Picture 2" descr="http://beenhakkerlab.pharm.virginia.edu/wordpress/wp-content/uploads/2012/04/brain-bord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229" y="279986"/>
            <a:ext cx="4137690" cy="25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beenhakkerlab.pharm.virginia.edu/wordpress/wp-content/uploads/2012/04/brain-bord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229" y="6317359"/>
            <a:ext cx="4137690" cy="25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852674" y="166648"/>
            <a:ext cx="4436801" cy="6502713"/>
          </a:xfrm>
          <a:prstGeom prst="rect">
            <a:avLst/>
          </a:prstGeom>
          <a:noFill/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6" name="TextBox 5"/>
          <p:cNvSpPr txBox="1"/>
          <p:nvPr/>
        </p:nvSpPr>
        <p:spPr>
          <a:xfrm>
            <a:off x="4999263" y="1198941"/>
            <a:ext cx="2093771" cy="284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46" dirty="0" smtClean="0">
                <a:latin typeface="Segoe Print" pitchFamily="2" charset="0"/>
              </a:rPr>
              <a:t>A </a:t>
            </a:r>
            <a:r>
              <a:rPr lang="en-GB" sz="1246" dirty="0">
                <a:latin typeface="Segoe Print" pitchFamily="2" charset="0"/>
              </a:rPr>
              <a:t>Level Year 1 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85" t="14510" r="40920" b="53201"/>
          <a:stretch/>
        </p:blipFill>
        <p:spPr bwMode="auto">
          <a:xfrm>
            <a:off x="4047985" y="1584488"/>
            <a:ext cx="2789471" cy="199406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6909510" y="2053254"/>
            <a:ext cx="3355446" cy="966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8" b="1" dirty="0">
                <a:latin typeface="Candara" pitchFamily="34" charset="0"/>
              </a:rPr>
              <a:t>Topics:</a:t>
            </a:r>
          </a:p>
          <a:p>
            <a:r>
              <a:rPr lang="en-GB" sz="1108" dirty="0">
                <a:latin typeface="Candara" pitchFamily="34" charset="0"/>
              </a:rPr>
              <a:t>Social Influence</a:t>
            </a:r>
          </a:p>
          <a:p>
            <a:r>
              <a:rPr lang="en-GB" sz="1108" dirty="0">
                <a:latin typeface="Candara" pitchFamily="34" charset="0"/>
              </a:rPr>
              <a:t>Memory </a:t>
            </a:r>
            <a:br>
              <a:rPr lang="en-GB" sz="1108" dirty="0">
                <a:latin typeface="Candara" pitchFamily="34" charset="0"/>
              </a:rPr>
            </a:br>
            <a:r>
              <a:rPr lang="en-GB" sz="1108" dirty="0">
                <a:latin typeface="Candara" pitchFamily="34" charset="0"/>
              </a:rPr>
              <a:t>Attachment </a:t>
            </a:r>
          </a:p>
          <a:p>
            <a:endParaRPr lang="en-GB" sz="1246" dirty="0"/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64" t="20366" r="41425" b="47737"/>
          <a:stretch/>
        </p:blipFill>
        <p:spPr bwMode="auto">
          <a:xfrm>
            <a:off x="4045950" y="3678258"/>
            <a:ext cx="2791506" cy="201759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6943479" y="3678259"/>
            <a:ext cx="1284857" cy="1456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108" b="1" dirty="0">
                <a:solidFill>
                  <a:prstClr val="black"/>
                </a:solidFill>
                <a:latin typeface="Candara" pitchFamily="34" charset="0"/>
              </a:rPr>
              <a:t>Topics:</a:t>
            </a:r>
          </a:p>
          <a:p>
            <a:pPr lvl="0"/>
            <a:r>
              <a:rPr lang="en-GB" sz="1108" dirty="0">
                <a:solidFill>
                  <a:prstClr val="black"/>
                </a:solidFill>
                <a:latin typeface="Candara" pitchFamily="34" charset="0"/>
              </a:rPr>
              <a:t>Research Methods </a:t>
            </a:r>
          </a:p>
          <a:p>
            <a:pPr lvl="0"/>
            <a:r>
              <a:rPr lang="en-GB" sz="1108" dirty="0">
                <a:solidFill>
                  <a:prstClr val="black"/>
                </a:solidFill>
                <a:latin typeface="Candara" pitchFamily="34" charset="0"/>
              </a:rPr>
              <a:t>Psychopathology </a:t>
            </a:r>
          </a:p>
          <a:p>
            <a:pPr lvl="0"/>
            <a:r>
              <a:rPr lang="en-GB" sz="1108" dirty="0">
                <a:solidFill>
                  <a:prstClr val="black"/>
                </a:solidFill>
                <a:latin typeface="Candara" pitchFamily="34" charset="0"/>
              </a:rPr>
              <a:t>Approaches in Psychology (including Bio Psychology)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002229" y="5821881"/>
            <a:ext cx="4121016" cy="284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46" dirty="0">
                <a:latin typeface="Candara" pitchFamily="34" charset="0"/>
              </a:rPr>
              <a:t>100% Exam (two papers), 0% Coursework </a:t>
            </a:r>
          </a:p>
        </p:txBody>
      </p:sp>
    </p:spTree>
    <p:extLst>
      <p:ext uri="{BB962C8B-B14F-4D97-AF65-F5344CB8AC3E}">
        <p14:creationId xmlns:p14="http://schemas.microsoft.com/office/powerpoint/2010/main" val="612158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75" y="2381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Memory Research</a:t>
            </a:r>
            <a:br>
              <a:rPr lang="en-GB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en-GB" sz="1800" b="1" u="sng" dirty="0">
                <a:hlinkClick r:id="rId2"/>
              </a:rPr>
              <a:t>https://</a:t>
            </a:r>
            <a:r>
              <a:rPr lang="en-GB" sz="1800" b="1" u="sng" dirty="0" smtClean="0">
                <a:hlinkClick r:id="rId2"/>
              </a:rPr>
              <a:t>www.youtube.com/watch?v=qbP43N95MKM</a:t>
            </a:r>
            <a:r>
              <a:rPr lang="en-GB" dirty="0"/>
              <a:t/>
            </a:r>
            <a:br>
              <a:rPr lang="en-GB" dirty="0"/>
            </a:br>
            <a:endParaRPr lang="en-GB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2500" y="134937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GB" b="1" dirty="0"/>
              <a:t>Use the internet to search a detailed summary of 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Loftus and Palmer’s 1974 </a:t>
            </a: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study on Memory.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GB" b="1" dirty="0"/>
              <a:t>Create a </a:t>
            </a:r>
            <a:r>
              <a:rPr lang="en-GB" b="1" dirty="0" smtClean="0"/>
              <a:t>summary of what </a:t>
            </a:r>
            <a:r>
              <a:rPr lang="en-GB" b="1" dirty="0"/>
              <a:t>you </a:t>
            </a:r>
            <a:r>
              <a:rPr lang="en-GB" b="1" dirty="0" smtClean="0"/>
              <a:t>find on your PowerPoint. </a:t>
            </a:r>
            <a:r>
              <a:rPr lang="en-GB" b="1" dirty="0"/>
              <a:t>You should use the following headings;</a:t>
            </a:r>
            <a:endParaRPr lang="en-GB" dirty="0"/>
          </a:p>
          <a:p>
            <a:r>
              <a:rPr lang="en-GB" sz="3000" b="1" dirty="0">
                <a:solidFill>
                  <a:schemeClr val="accent6">
                    <a:lumMod val="75000"/>
                  </a:schemeClr>
                </a:solidFill>
              </a:rPr>
              <a:t>Aim</a:t>
            </a:r>
          </a:p>
          <a:p>
            <a:r>
              <a:rPr lang="en-GB" sz="3000" b="1" dirty="0">
                <a:solidFill>
                  <a:schemeClr val="accent6">
                    <a:lumMod val="75000"/>
                  </a:schemeClr>
                </a:solidFill>
              </a:rPr>
              <a:t>Hypothesis</a:t>
            </a:r>
          </a:p>
          <a:p>
            <a:r>
              <a:rPr lang="en-GB" sz="3000" b="1" dirty="0">
                <a:solidFill>
                  <a:schemeClr val="accent6">
                    <a:lumMod val="75000"/>
                  </a:schemeClr>
                </a:solidFill>
              </a:rPr>
              <a:t>Procedure – as detailed as possible</a:t>
            </a:r>
          </a:p>
          <a:p>
            <a:r>
              <a:rPr lang="en-GB" sz="3000" b="1" dirty="0">
                <a:solidFill>
                  <a:schemeClr val="accent6">
                    <a:lumMod val="75000"/>
                  </a:schemeClr>
                </a:solidFill>
              </a:rPr>
              <a:t>Findings</a:t>
            </a:r>
          </a:p>
          <a:p>
            <a:r>
              <a:rPr lang="en-GB" sz="3000" b="1" dirty="0">
                <a:solidFill>
                  <a:schemeClr val="accent6">
                    <a:lumMod val="75000"/>
                  </a:schemeClr>
                </a:solidFill>
              </a:rPr>
              <a:t>Conclusions</a:t>
            </a:r>
          </a:p>
          <a:p>
            <a:r>
              <a:rPr lang="en-GB" sz="3000" b="1" dirty="0">
                <a:solidFill>
                  <a:schemeClr val="accent6">
                    <a:lumMod val="75000"/>
                  </a:schemeClr>
                </a:solidFill>
              </a:rPr>
              <a:t>Criticisms – at least two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6932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79634" y="793202"/>
            <a:ext cx="4137690" cy="3481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2" b="1" dirty="0" smtClean="0">
                <a:ln w="18415" cmpd="sng">
                  <a:noFill/>
                  <a:prstDash val="solid"/>
                </a:ln>
                <a:latin typeface="Segoe Print" pitchFamily="2" charset="0"/>
              </a:rPr>
              <a:t>Approaches </a:t>
            </a:r>
            <a:r>
              <a:rPr lang="en-GB" sz="1662" b="1" dirty="0">
                <a:ln w="18415" cmpd="sng">
                  <a:noFill/>
                  <a:prstDash val="solid"/>
                </a:ln>
                <a:latin typeface="Segoe Print" pitchFamily="2" charset="0"/>
              </a:rPr>
              <a:t>to </a:t>
            </a:r>
            <a:r>
              <a:rPr lang="en-GB" sz="1662" b="1" dirty="0" smtClean="0">
                <a:ln w="18415" cmpd="sng">
                  <a:noFill/>
                  <a:prstDash val="solid"/>
                </a:ln>
                <a:latin typeface="Segoe Print" pitchFamily="2" charset="0"/>
              </a:rPr>
              <a:t>Psychology</a:t>
            </a:r>
            <a:endParaRPr lang="en-GB" sz="1662" b="1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entury Gothic" pitchFamily="34" charset="0"/>
            </a:endParaRPr>
          </a:p>
        </p:txBody>
      </p:sp>
      <p:pic>
        <p:nvPicPr>
          <p:cNvPr id="1026" name="Picture 2" descr="http://beenhakkerlab.pharm.virginia.edu/wordpress/wp-content/uploads/2012/04/brain-bord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229" y="279986"/>
            <a:ext cx="4137690" cy="25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beenhakkerlab.pharm.virginia.edu/wordpress/wp-content/uploads/2012/04/brain-bord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229" y="6317359"/>
            <a:ext cx="4137690" cy="25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852674" y="166648"/>
            <a:ext cx="4436801" cy="6502713"/>
          </a:xfrm>
          <a:prstGeom prst="rect">
            <a:avLst/>
          </a:prstGeom>
          <a:noFill/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11" name="Rectangle 10"/>
          <p:cNvSpPr/>
          <p:nvPr/>
        </p:nvSpPr>
        <p:spPr>
          <a:xfrm>
            <a:off x="4039215" y="1185674"/>
            <a:ext cx="4100704" cy="4935318"/>
          </a:xfrm>
          <a:prstGeom prst="rect">
            <a:avLst/>
          </a:prstGeom>
          <a:noFill/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12" name="TextBox 11"/>
          <p:cNvSpPr txBox="1"/>
          <p:nvPr/>
        </p:nvSpPr>
        <p:spPr>
          <a:xfrm>
            <a:off x="4128287" y="1286717"/>
            <a:ext cx="4037987" cy="475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46" dirty="0">
                <a:ln w="12700">
                  <a:noFill/>
                  <a:prstDash val="solid"/>
                </a:ln>
                <a:latin typeface="Segoe Print" pitchFamily="2" charset="0"/>
              </a:rPr>
              <a:t>The Famous Five </a:t>
            </a:r>
          </a:p>
          <a:p>
            <a:endParaRPr lang="en-GB" sz="1246" dirty="0">
              <a:ln w="12700">
                <a:noFill/>
                <a:prstDash val="solid"/>
              </a:ln>
              <a:latin typeface="Segoe Print" pitchFamily="2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0632" y="2121196"/>
            <a:ext cx="3560885" cy="3916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128287" y="1510446"/>
            <a:ext cx="3862077" cy="603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8" dirty="0">
                <a:latin typeface="Candara" pitchFamily="34" charset="0"/>
              </a:rPr>
              <a:t>There are five main Psychological approaches or perspectives. Research them and explain the key terms, assumptions and psychologists which fit into each one. </a:t>
            </a:r>
          </a:p>
        </p:txBody>
      </p:sp>
      <p:sp>
        <p:nvSpPr>
          <p:cNvPr id="6" name="TextBox 5"/>
          <p:cNvSpPr txBox="1"/>
          <p:nvPr/>
        </p:nvSpPr>
        <p:spPr>
          <a:xfrm rot="3350735">
            <a:off x="3461937" y="5616805"/>
            <a:ext cx="4436801" cy="284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46" dirty="0">
                <a:latin typeface="Candara" pitchFamily="34" charset="0"/>
              </a:rPr>
              <a:t>Biological</a:t>
            </a:r>
          </a:p>
        </p:txBody>
      </p:sp>
      <p:sp>
        <p:nvSpPr>
          <p:cNvPr id="19" name="TextBox 18"/>
          <p:cNvSpPr txBox="1"/>
          <p:nvPr/>
        </p:nvSpPr>
        <p:spPr>
          <a:xfrm rot="5045678">
            <a:off x="3522190" y="4509722"/>
            <a:ext cx="4436801" cy="284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46" dirty="0">
                <a:latin typeface="Candara" pitchFamily="34" charset="0"/>
              </a:rPr>
              <a:t>Psychodynamic</a:t>
            </a:r>
          </a:p>
        </p:txBody>
      </p:sp>
      <p:sp>
        <p:nvSpPr>
          <p:cNvPr id="20" name="TextBox 19"/>
          <p:cNvSpPr txBox="1"/>
          <p:nvPr/>
        </p:nvSpPr>
        <p:spPr>
          <a:xfrm rot="5400000">
            <a:off x="4048864" y="4458489"/>
            <a:ext cx="4436801" cy="284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46" dirty="0">
                <a:latin typeface="Candara" pitchFamily="34" charset="0"/>
              </a:rPr>
              <a:t>Behaviourist</a:t>
            </a:r>
          </a:p>
        </p:txBody>
      </p:sp>
      <p:sp>
        <p:nvSpPr>
          <p:cNvPr id="21" name="TextBox 20"/>
          <p:cNvSpPr txBox="1"/>
          <p:nvPr/>
        </p:nvSpPr>
        <p:spPr>
          <a:xfrm rot="5869364">
            <a:off x="4505606" y="4552325"/>
            <a:ext cx="4436801" cy="284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46" dirty="0">
                <a:latin typeface="Candara" pitchFamily="34" charset="0"/>
              </a:rPr>
              <a:t>Humanistic</a:t>
            </a:r>
          </a:p>
        </p:txBody>
      </p:sp>
      <p:sp>
        <p:nvSpPr>
          <p:cNvPr id="22" name="TextBox 21"/>
          <p:cNvSpPr txBox="1"/>
          <p:nvPr/>
        </p:nvSpPr>
        <p:spPr>
          <a:xfrm rot="6878344">
            <a:off x="4569696" y="5105688"/>
            <a:ext cx="4436801" cy="284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46" dirty="0">
                <a:latin typeface="Candara" pitchFamily="34" charset="0"/>
              </a:rPr>
              <a:t>Cognitive </a:t>
            </a:r>
          </a:p>
        </p:txBody>
      </p:sp>
    </p:spTree>
    <p:extLst>
      <p:ext uri="{BB962C8B-B14F-4D97-AF65-F5344CB8AC3E}">
        <p14:creationId xmlns:p14="http://schemas.microsoft.com/office/powerpoint/2010/main" val="185832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002229" y="406135"/>
            <a:ext cx="4137690" cy="731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2" b="1" dirty="0">
                <a:ln w="18415" cmpd="sng">
                  <a:solidFill>
                    <a:schemeClr val="accent6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entury Gothic" pitchFamily="34" charset="0"/>
              </a:rPr>
              <a:t>Useful Resources &amp; Further Reading</a:t>
            </a:r>
          </a:p>
          <a:p>
            <a:pPr algn="ctr"/>
            <a:endParaRPr lang="en-GB" sz="1246" b="1" dirty="0">
              <a:ln w="18415" cmpd="sng">
                <a:noFill/>
                <a:prstDash val="solid"/>
              </a:ln>
              <a:latin typeface="Segoe Print" pitchFamily="2" charset="0"/>
            </a:endParaRPr>
          </a:p>
          <a:p>
            <a:pPr algn="ctr"/>
            <a:r>
              <a:rPr lang="en-GB" sz="1246" b="1" dirty="0">
                <a:ln w="18415" cmpd="sng">
                  <a:noFill/>
                  <a:prstDash val="solid"/>
                </a:ln>
                <a:latin typeface="Segoe Print" pitchFamily="2" charset="0"/>
              </a:rPr>
              <a:t>To help you on your way…</a:t>
            </a:r>
          </a:p>
        </p:txBody>
      </p:sp>
      <p:pic>
        <p:nvPicPr>
          <p:cNvPr id="1026" name="Picture 2" descr="http://beenhakkerlab.pharm.virginia.edu/wordpress/wp-content/uploads/2012/04/brain-bord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229" y="279986"/>
            <a:ext cx="4137690" cy="25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beenhakkerlab.pharm.virginia.edu/wordpress/wp-content/uploads/2012/04/brain-bord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229" y="6317359"/>
            <a:ext cx="4137690" cy="25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852674" y="166648"/>
            <a:ext cx="4436801" cy="6502713"/>
          </a:xfrm>
          <a:prstGeom prst="rect">
            <a:avLst/>
          </a:prstGeom>
          <a:noFill/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10" name="Rectangle 9"/>
          <p:cNvSpPr/>
          <p:nvPr/>
        </p:nvSpPr>
        <p:spPr>
          <a:xfrm>
            <a:off x="4039215" y="1256431"/>
            <a:ext cx="4100705" cy="4864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2" name="TextBox 1"/>
          <p:cNvSpPr txBox="1"/>
          <p:nvPr/>
        </p:nvSpPr>
        <p:spPr>
          <a:xfrm>
            <a:off x="4039215" y="1334050"/>
            <a:ext cx="3951150" cy="5055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5" b="1" i="1" dirty="0" smtClean="0">
                <a:latin typeface="Candara" pitchFamily="34" charset="0"/>
              </a:rPr>
              <a:t>Add us on Twitter: @</a:t>
            </a:r>
            <a:r>
              <a:rPr lang="en-GB" sz="1385" b="1" i="1" dirty="0" err="1" smtClean="0">
                <a:latin typeface="Candara" pitchFamily="34" charset="0"/>
              </a:rPr>
              <a:t>UptonPsychology</a:t>
            </a:r>
            <a:endParaRPr lang="en-GB" sz="1385" b="1" i="1" dirty="0" smtClean="0">
              <a:latin typeface="Candara" pitchFamily="34" charset="0"/>
            </a:endParaRPr>
          </a:p>
          <a:p>
            <a:r>
              <a:rPr lang="en-GB" sz="1385" b="1" dirty="0" smtClean="0">
                <a:latin typeface="Candara" pitchFamily="34" charset="0"/>
              </a:rPr>
              <a:t>Websites</a:t>
            </a:r>
            <a:r>
              <a:rPr lang="en-GB" sz="1385" b="1" dirty="0">
                <a:latin typeface="Candara" pitchFamily="34" charset="0"/>
              </a:rPr>
              <a:t>:</a:t>
            </a:r>
          </a:p>
          <a:p>
            <a:pPr marL="197825" indent="-197825">
              <a:buFont typeface="Arial" pitchFamily="34" charset="0"/>
              <a:buChar char="•"/>
            </a:pPr>
            <a:r>
              <a:rPr lang="en-GB" sz="1108" b="1" dirty="0" err="1">
                <a:latin typeface="Candara" pitchFamily="34" charset="0"/>
              </a:rPr>
              <a:t>Youtube</a:t>
            </a:r>
            <a:r>
              <a:rPr lang="en-GB" sz="1108" dirty="0">
                <a:latin typeface="Candara" pitchFamily="34" charset="0"/>
              </a:rPr>
              <a:t> have a number of really good factual clips. In particular ‘Crash Course’ have produced a number of introductory videos to key elements in Psychology.</a:t>
            </a:r>
          </a:p>
          <a:p>
            <a:pPr marL="197825" indent="-197825">
              <a:buFont typeface="Arial" pitchFamily="34" charset="0"/>
              <a:buChar char="•"/>
            </a:pPr>
            <a:r>
              <a:rPr lang="en-GB" sz="1108" b="1" dirty="0">
                <a:latin typeface="Candara" pitchFamily="34" charset="0"/>
              </a:rPr>
              <a:t>http://www.simplypsychology.org/a-level-psychology.html </a:t>
            </a:r>
            <a:r>
              <a:rPr lang="en-GB" sz="1108" dirty="0">
                <a:latin typeface="Candara" pitchFamily="34" charset="0"/>
              </a:rPr>
              <a:t>- Tailored to the old specification, but has all the relevant key information for A Level Psychology.</a:t>
            </a:r>
          </a:p>
          <a:p>
            <a:pPr marL="197825" indent="-197825">
              <a:buFont typeface="Arial" pitchFamily="34" charset="0"/>
              <a:buChar char="•"/>
            </a:pPr>
            <a:r>
              <a:rPr lang="en-GB" sz="1108" b="1" dirty="0">
                <a:latin typeface="Candara" pitchFamily="34" charset="0"/>
              </a:rPr>
              <a:t>http://www.psychteacher.co.uk</a:t>
            </a:r>
            <a:r>
              <a:rPr lang="en-GB" sz="1108" dirty="0">
                <a:latin typeface="Candara" pitchFamily="34" charset="0"/>
              </a:rPr>
              <a:t>/ - Tailored to the old specification but contains key information for A Level Psychology. </a:t>
            </a:r>
          </a:p>
          <a:p>
            <a:endParaRPr lang="en-GB" sz="1108" dirty="0">
              <a:latin typeface="Candara" pitchFamily="34" charset="0"/>
            </a:endParaRPr>
          </a:p>
          <a:p>
            <a:r>
              <a:rPr lang="en-GB" sz="1385" b="1" dirty="0">
                <a:latin typeface="Candara" pitchFamily="34" charset="0"/>
              </a:rPr>
              <a:t>Books: </a:t>
            </a:r>
          </a:p>
          <a:p>
            <a:pPr marL="197825" indent="-197825">
              <a:buFont typeface="Arial" pitchFamily="34" charset="0"/>
              <a:buChar char="•"/>
            </a:pPr>
            <a:r>
              <a:rPr lang="en-GB" sz="1108" b="1" i="1" dirty="0">
                <a:latin typeface="Candara" pitchFamily="34" charset="0"/>
              </a:rPr>
              <a:t>Working Memory, Thought and Action </a:t>
            </a:r>
            <a:r>
              <a:rPr lang="en-GB" sz="1108" dirty="0">
                <a:latin typeface="Candara" pitchFamily="34" charset="0"/>
              </a:rPr>
              <a:t>– Alan </a:t>
            </a:r>
            <a:r>
              <a:rPr lang="en-GB" sz="1108" dirty="0" err="1">
                <a:latin typeface="Candara" pitchFamily="34" charset="0"/>
              </a:rPr>
              <a:t>Baddeley</a:t>
            </a:r>
            <a:endParaRPr lang="en-GB" sz="1108" dirty="0">
              <a:latin typeface="Candara" pitchFamily="34" charset="0"/>
            </a:endParaRPr>
          </a:p>
          <a:p>
            <a:pPr marL="197825" indent="-197825">
              <a:buFont typeface="Arial" pitchFamily="34" charset="0"/>
              <a:buChar char="•"/>
            </a:pPr>
            <a:r>
              <a:rPr lang="en-GB" sz="1108" b="1" i="1" dirty="0">
                <a:latin typeface="Candara" pitchFamily="34" charset="0"/>
              </a:rPr>
              <a:t>The Lucifer Effect </a:t>
            </a:r>
            <a:r>
              <a:rPr lang="en-GB" sz="1108" dirty="0">
                <a:latin typeface="Candara" pitchFamily="34" charset="0"/>
              </a:rPr>
              <a:t>– Phillip </a:t>
            </a:r>
            <a:r>
              <a:rPr lang="en-GB" sz="1108" dirty="0" err="1">
                <a:latin typeface="Candara" pitchFamily="34" charset="0"/>
              </a:rPr>
              <a:t>Zimbardo</a:t>
            </a:r>
            <a:r>
              <a:rPr lang="en-GB" sz="1108" dirty="0">
                <a:latin typeface="Candara" pitchFamily="34" charset="0"/>
              </a:rPr>
              <a:t> </a:t>
            </a:r>
          </a:p>
          <a:p>
            <a:pPr marL="197825" indent="-197825">
              <a:buFont typeface="Arial" pitchFamily="34" charset="0"/>
              <a:buChar char="•"/>
            </a:pPr>
            <a:r>
              <a:rPr lang="en-GB" sz="1108" b="1" i="1" dirty="0">
                <a:latin typeface="Candara" pitchFamily="34" charset="0"/>
              </a:rPr>
              <a:t>Obedience to Authority </a:t>
            </a:r>
            <a:r>
              <a:rPr lang="en-GB" sz="1108" dirty="0">
                <a:latin typeface="Candara" pitchFamily="34" charset="0"/>
              </a:rPr>
              <a:t>– Stanley Milgram </a:t>
            </a:r>
            <a:endParaRPr lang="en-GB" sz="1108" dirty="0" smtClean="0">
              <a:latin typeface="Candara" pitchFamily="34" charset="0"/>
            </a:endParaRPr>
          </a:p>
          <a:p>
            <a:pPr marL="197825" indent="-197825">
              <a:buFont typeface="Arial" pitchFamily="34" charset="0"/>
              <a:buChar char="•"/>
            </a:pPr>
            <a:r>
              <a:rPr lang="en-GB" sz="1108" b="1" dirty="0" smtClean="0">
                <a:latin typeface="Candara" pitchFamily="34" charset="0"/>
              </a:rPr>
              <a:t>Opening Skinners Box </a:t>
            </a:r>
            <a:r>
              <a:rPr lang="en-GB" sz="1108" dirty="0" smtClean="0">
                <a:latin typeface="Candara" pitchFamily="34" charset="0"/>
              </a:rPr>
              <a:t>- </a:t>
            </a:r>
            <a:endParaRPr lang="en-GB" sz="1108" dirty="0">
              <a:latin typeface="Candara" pitchFamily="34" charset="0"/>
            </a:endParaRPr>
          </a:p>
          <a:p>
            <a:pPr marL="197825" indent="-197825">
              <a:buFont typeface="Arial" pitchFamily="34" charset="0"/>
              <a:buChar char="•"/>
            </a:pPr>
            <a:r>
              <a:rPr lang="en-GB" sz="1108" b="1" i="1" dirty="0" smtClean="0">
                <a:latin typeface="Candara" pitchFamily="34" charset="0"/>
              </a:rPr>
              <a:t>Psychology</a:t>
            </a:r>
            <a:r>
              <a:rPr lang="en-GB" sz="1108" b="1" i="1" dirty="0">
                <a:latin typeface="Candara" pitchFamily="34" charset="0"/>
              </a:rPr>
              <a:t>: The Science of the Mind and Behaviour </a:t>
            </a:r>
            <a:r>
              <a:rPr lang="en-GB" sz="1108" dirty="0">
                <a:latin typeface="Candara" pitchFamily="34" charset="0"/>
              </a:rPr>
              <a:t>– Richard Gross</a:t>
            </a:r>
          </a:p>
          <a:p>
            <a:pPr marL="197825" indent="-197825">
              <a:buFont typeface="Arial" pitchFamily="34" charset="0"/>
              <a:buChar char="•"/>
            </a:pPr>
            <a:r>
              <a:rPr lang="en-GB" sz="1108" b="1" i="1" dirty="0">
                <a:latin typeface="Candara" pitchFamily="34" charset="0"/>
              </a:rPr>
              <a:t>The Complete Companions: AQA Psychology Year 1 and AS Student Book </a:t>
            </a:r>
            <a:r>
              <a:rPr lang="en-GB" sz="1108" dirty="0">
                <a:latin typeface="Candara" pitchFamily="34" charset="0"/>
              </a:rPr>
              <a:t>– Mike Cardwell &amp; Cara Flanagan </a:t>
            </a:r>
          </a:p>
          <a:p>
            <a:pPr marL="197825" indent="-197825">
              <a:buFont typeface="Arial" pitchFamily="34" charset="0"/>
              <a:buChar char="•"/>
            </a:pPr>
            <a:r>
              <a:rPr lang="en-GB" sz="1108" b="1" i="1" dirty="0">
                <a:latin typeface="Candara" pitchFamily="34" charset="0"/>
              </a:rPr>
              <a:t>AQA Psychology for A Level Year 1 and AS Student Book</a:t>
            </a:r>
            <a:r>
              <a:rPr lang="en-GB" sz="1108" i="1" dirty="0">
                <a:latin typeface="Candara" pitchFamily="34" charset="0"/>
              </a:rPr>
              <a:t> </a:t>
            </a:r>
            <a:r>
              <a:rPr lang="en-GB" sz="1108" dirty="0">
                <a:latin typeface="Candara" pitchFamily="34" charset="0"/>
              </a:rPr>
              <a:t>– Cara Flanagan &amp; Dave </a:t>
            </a:r>
            <a:r>
              <a:rPr lang="en-GB" sz="1108" dirty="0" smtClean="0">
                <a:latin typeface="Candara" pitchFamily="34" charset="0"/>
              </a:rPr>
              <a:t>Berry</a:t>
            </a:r>
          </a:p>
          <a:p>
            <a:endParaRPr lang="en-GB" sz="1108" dirty="0">
              <a:latin typeface="Candara" pitchFamily="34" charset="0"/>
            </a:endParaRPr>
          </a:p>
          <a:p>
            <a:r>
              <a:rPr lang="en-GB" sz="1000" i="1" dirty="0">
                <a:latin typeface="Candara" pitchFamily="34" charset="0"/>
              </a:rPr>
              <a:t>You may want to Google these to read a summary of what they are about. We guarantee you’ll be interested in a few of them. (e.g</a:t>
            </a:r>
            <a:r>
              <a:rPr lang="en-GB" sz="1000" i="1" dirty="0" smtClean="0">
                <a:latin typeface="Candara" pitchFamily="34" charset="0"/>
              </a:rPr>
              <a:t>. Films have been made about the experiments which </a:t>
            </a:r>
            <a:r>
              <a:rPr lang="en-GB" sz="1000" i="1" dirty="0" err="1" smtClean="0">
                <a:latin typeface="Candara" pitchFamily="34" charset="0"/>
              </a:rPr>
              <a:t>Zimbardo</a:t>
            </a:r>
            <a:r>
              <a:rPr lang="en-GB" sz="1000" i="1" dirty="0" smtClean="0">
                <a:latin typeface="Candara" pitchFamily="34" charset="0"/>
              </a:rPr>
              <a:t> and Milgram did)</a:t>
            </a:r>
            <a:endParaRPr lang="en-GB" sz="1000" i="1" dirty="0">
              <a:latin typeface="Candara" pitchFamily="34" charset="0"/>
            </a:endParaRPr>
          </a:p>
          <a:p>
            <a:r>
              <a:rPr lang="en-GB" sz="1108" dirty="0" smtClean="0">
                <a:latin typeface="Candara" pitchFamily="34" charset="0"/>
              </a:rPr>
              <a:t> </a:t>
            </a:r>
            <a:endParaRPr lang="en-GB" sz="1108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702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432</Words>
  <Application>Microsoft Office PowerPoint</Application>
  <PresentationFormat>Widescreen</PresentationFormat>
  <Paragraphs>55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Calibri</vt:lpstr>
      <vt:lpstr>Calibri Light</vt:lpstr>
      <vt:lpstr>Candara</vt:lpstr>
      <vt:lpstr>Century Gothic</vt:lpstr>
      <vt:lpstr>Segoe Print</vt:lpstr>
      <vt:lpstr>Wingdings</vt:lpstr>
      <vt:lpstr>Office Theme</vt:lpstr>
      <vt:lpstr>PowerPoint Presentation</vt:lpstr>
      <vt:lpstr>PowerPoint Presentation</vt:lpstr>
      <vt:lpstr>Memory Research https://www.youtube.com/watch?v=qbP43N95MKM </vt:lpstr>
      <vt:lpstr>PowerPoint Presentation</vt:lpstr>
      <vt:lpstr>PowerPoint Presentation</vt:lpstr>
    </vt:vector>
  </TitlesOfParts>
  <Company>Upton High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ODonnellS</dc:creator>
  <cp:lastModifiedBy>LewisP</cp:lastModifiedBy>
  <cp:revision>28</cp:revision>
  <dcterms:created xsi:type="dcterms:W3CDTF">2016-06-16T12:18:58Z</dcterms:created>
  <dcterms:modified xsi:type="dcterms:W3CDTF">2021-07-13T09:37:07Z</dcterms:modified>
</cp:coreProperties>
</file>