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2380"/>
              <a:buNone/>
              <a:defRPr sz="2800"/>
            </a:lvl2pPr>
            <a:lvl3pPr lvl="2" algn="ctr">
              <a:lnSpc>
                <a:spcPct val="90000"/>
              </a:lnSpc>
              <a:spcBef>
                <a:spcPts val="400"/>
              </a:spcBef>
              <a:spcAft>
                <a:spcPts val="0"/>
              </a:spcAft>
              <a:buSzPts val="2040"/>
              <a:buNone/>
              <a:defRPr sz="24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25754" lvl="5" marL="2743200" algn="l">
              <a:lnSpc>
                <a:spcPct val="90000"/>
              </a:lnSpc>
              <a:spcBef>
                <a:spcPts val="400"/>
              </a:spcBef>
              <a:spcAft>
                <a:spcPts val="0"/>
              </a:spcAft>
              <a:buSzPts val="1530"/>
              <a:buChar char="▪"/>
              <a:defRPr sz="1800"/>
            </a:lvl6pPr>
            <a:lvl7pPr indent="-325754" lvl="6" marL="3200400" algn="l">
              <a:lnSpc>
                <a:spcPct val="90000"/>
              </a:lnSpc>
              <a:spcBef>
                <a:spcPts val="400"/>
              </a:spcBef>
              <a:spcAft>
                <a:spcPts val="0"/>
              </a:spcAft>
              <a:buSzPts val="1530"/>
              <a:buChar char="▪"/>
              <a:defRPr sz="1800"/>
            </a:lvl7pPr>
            <a:lvl8pPr indent="-325754" lvl="7" marL="3657600" algn="l">
              <a:lnSpc>
                <a:spcPct val="90000"/>
              </a:lnSpc>
              <a:spcBef>
                <a:spcPts val="400"/>
              </a:spcBef>
              <a:spcAft>
                <a:spcPts val="0"/>
              </a:spcAft>
              <a:buSzPts val="1530"/>
              <a:buChar char="▪"/>
              <a:defRPr sz="1800"/>
            </a:lvl8pPr>
            <a:lvl9pPr indent="-325754" lvl="8" marL="4114800" algn="l">
              <a:lnSpc>
                <a:spcPct val="90000"/>
              </a:lnSpc>
              <a:spcBef>
                <a:spcPts val="400"/>
              </a:spcBef>
              <a:spcAft>
                <a:spcPts val="200"/>
              </a:spcAft>
              <a:buSzPts val="1530"/>
              <a:buChar char="▪"/>
              <a:defRPr sz="18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49" name="Shape 49"/>
        <p:cNvGrpSpPr/>
        <p:nvPr/>
      </p:nvGrpSpPr>
      <p:grpSpPr>
        <a:xfrm>
          <a:off x="0" y="0"/>
          <a:ext cx="0" cy="0"/>
          <a:chOff x="0" y="0"/>
          <a:chExt cx="0" cy="0"/>
        </a:xfrm>
      </p:grpSpPr>
      <p:sp>
        <p:nvSpPr>
          <p:cNvPr id="50" name="Google Shape;50;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1" name="Google Shape;51;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2" name="Google Shape;52;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3" name="Google Shape;53;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4" name="Google Shape;54;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7" name="Google Shape;57;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58" name="Shape 58"/>
        <p:cNvGrpSpPr/>
        <p:nvPr/>
      </p:nvGrpSpPr>
      <p:grpSpPr>
        <a:xfrm>
          <a:off x="0" y="0"/>
          <a:ext cx="0" cy="0"/>
          <a:chOff x="0" y="0"/>
          <a:chExt cx="0" cy="0"/>
        </a:xfrm>
      </p:grpSpPr>
      <p:sp>
        <p:nvSpPr>
          <p:cNvPr id="59" name="Google Shape;59;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62" name="Google Shape;62;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36550" lvl="5" marL="2743200" algn="l">
              <a:lnSpc>
                <a:spcPct val="90000"/>
              </a:lnSpc>
              <a:spcBef>
                <a:spcPts val="400"/>
              </a:spcBef>
              <a:spcAft>
                <a:spcPts val="0"/>
              </a:spcAft>
              <a:buSzPts val="1700"/>
              <a:buChar char="▪"/>
              <a:defRPr sz="2000"/>
            </a:lvl6pPr>
            <a:lvl7pPr indent="-336550" lvl="6" marL="3200400" algn="l">
              <a:lnSpc>
                <a:spcPct val="90000"/>
              </a:lnSpc>
              <a:spcBef>
                <a:spcPts val="400"/>
              </a:spcBef>
              <a:spcAft>
                <a:spcPts val="0"/>
              </a:spcAft>
              <a:buSzPts val="1700"/>
              <a:buChar char="▪"/>
              <a:defRPr sz="2000"/>
            </a:lvl7pPr>
            <a:lvl8pPr indent="-336550" lvl="7" marL="3657600" algn="l">
              <a:lnSpc>
                <a:spcPct val="90000"/>
              </a:lnSpc>
              <a:spcBef>
                <a:spcPts val="400"/>
              </a:spcBef>
              <a:spcAft>
                <a:spcPts val="0"/>
              </a:spcAft>
              <a:buSzPts val="1700"/>
              <a:buChar char="▪"/>
              <a:defRPr sz="2000"/>
            </a:lvl8pPr>
            <a:lvl9pPr indent="-336550" lvl="8" marL="4114800" algn="l">
              <a:lnSpc>
                <a:spcPct val="90000"/>
              </a:lnSpc>
              <a:spcBef>
                <a:spcPts val="400"/>
              </a:spcBef>
              <a:spcAft>
                <a:spcPts val="200"/>
              </a:spcAft>
              <a:buSzPts val="1700"/>
              <a:buChar char="▪"/>
              <a:defRPr sz="20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7.pn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hyperlink" Target="https://www.youtube.com/watch?v=mNBmG24djoY" TargetMode="External"/><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0.png"/><Relationship Id="rId6" Type="http://schemas.openxmlformats.org/officeDocument/2006/relationships/image" Target="../media/image5.png"/><Relationship Id="rId7" Type="http://schemas.openxmlformats.org/officeDocument/2006/relationships/image" Target="../media/image9.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3" name="Shape 103"/>
        <p:cNvGrpSpPr/>
        <p:nvPr/>
      </p:nvGrpSpPr>
      <p:grpSpPr>
        <a:xfrm>
          <a:off x="0" y="0"/>
          <a:ext cx="0" cy="0"/>
          <a:chOff x="0" y="0"/>
          <a:chExt cx="0" cy="0"/>
        </a:xfrm>
      </p:grpSpPr>
      <p:sp>
        <p:nvSpPr>
          <p:cNvPr id="104" name="Google Shape;104;p13"/>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5" name="Google Shape;105;p13"/>
          <p:cNvSpPr txBox="1"/>
          <p:nvPr>
            <p:ph type="ctrTitle"/>
          </p:nvPr>
        </p:nvSpPr>
        <p:spPr>
          <a:xfrm>
            <a:off x="643467" y="643467"/>
            <a:ext cx="6516241" cy="5571066"/>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SzPts val="8800"/>
              <a:buFont typeface="Rockwell"/>
              <a:buNone/>
            </a:pPr>
            <a:r>
              <a:rPr lang="en-US" sz="8800"/>
              <a:t>POMODORO TECHNIQUE </a:t>
            </a:r>
            <a:endParaRPr/>
          </a:p>
        </p:txBody>
      </p:sp>
      <p:sp>
        <p:nvSpPr>
          <p:cNvPr id="106" name="Google Shape;106;p13"/>
          <p:cNvSpPr/>
          <p:nvPr/>
        </p:nvSpPr>
        <p:spPr>
          <a:xfrm rot="5400000">
            <a:off x="5702709" y="3388657"/>
            <a:ext cx="3657600"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7" name="Google Shape;107;p13"/>
          <p:cNvGrpSpPr/>
          <p:nvPr/>
        </p:nvGrpSpPr>
        <p:grpSpPr>
          <a:xfrm>
            <a:off x="7933595" y="1903304"/>
            <a:ext cx="3051394" cy="3051388"/>
            <a:chOff x="7933595" y="1903304"/>
            <a:chExt cx="3051394" cy="3051388"/>
          </a:xfrm>
        </p:grpSpPr>
        <p:sp>
          <p:nvSpPr>
            <p:cNvPr id="108" name="Google Shape;108;p13"/>
            <p:cNvSpPr/>
            <p:nvPr/>
          </p:nvSpPr>
          <p:spPr>
            <a:xfrm>
              <a:off x="7933595" y="1903304"/>
              <a:ext cx="3051394" cy="3051388"/>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09" name="Google Shape;109;p13"/>
            <p:cNvSpPr/>
            <p:nvPr/>
          </p:nvSpPr>
          <p:spPr>
            <a:xfrm>
              <a:off x="8095024" y="2064730"/>
              <a:ext cx="2728540" cy="2728536"/>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10" name="Google Shape;110;p13"/>
          <p:cNvSpPr txBox="1"/>
          <p:nvPr>
            <p:ph idx="1" type="subTitle"/>
          </p:nvPr>
        </p:nvSpPr>
        <p:spPr>
          <a:xfrm>
            <a:off x="8095025" y="2064730"/>
            <a:ext cx="2728540" cy="272853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70"/>
              <a:buNone/>
            </a:pPr>
            <a:r>
              <a:rPr lang="en-US">
                <a:solidFill>
                  <a:srgbClr val="FFFFFF"/>
                </a:solidFill>
              </a:rPr>
              <a:t>A way to keep yourself working effectively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4" name="Shape 114"/>
        <p:cNvGrpSpPr/>
        <p:nvPr/>
      </p:nvGrpSpPr>
      <p:grpSpPr>
        <a:xfrm>
          <a:off x="0" y="0"/>
          <a:ext cx="0" cy="0"/>
          <a:chOff x="0" y="0"/>
          <a:chExt cx="0" cy="0"/>
        </a:xfrm>
      </p:grpSpPr>
      <p:sp>
        <p:nvSpPr>
          <p:cNvPr id="115" name="Google Shape;115;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16" name="Google Shape;116;p14"/>
          <p:cNvSpPr/>
          <p:nvPr/>
        </p:nvSpPr>
        <p:spPr>
          <a:xfrm>
            <a:off x="984504" y="464119"/>
            <a:ext cx="10222992" cy="80683"/>
          </a:xfrm>
          <a:prstGeom prst="rect">
            <a:avLst/>
          </a:prstGeom>
          <a:blipFill rotWithShape="1">
            <a:blip r:embed="rId3">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4"/>
          <p:cNvSpPr/>
          <p:nvPr/>
        </p:nvSpPr>
        <p:spPr>
          <a:xfrm>
            <a:off x="984504" y="601952"/>
            <a:ext cx="10222992" cy="1385874"/>
          </a:xfrm>
          <a:prstGeom prst="rect">
            <a:avLst/>
          </a:prstGeom>
          <a:blipFill rotWithShape="1">
            <a:blip r:embed="rId3">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4"/>
          <p:cNvSpPr/>
          <p:nvPr/>
        </p:nvSpPr>
        <p:spPr>
          <a:xfrm>
            <a:off x="984504" y="2038655"/>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rPr lang="en-US"/>
              <a:t>POMODORO TECHNIQUE </a:t>
            </a:r>
            <a:endParaRPr/>
          </a:p>
        </p:txBody>
      </p:sp>
      <p:pic>
        <p:nvPicPr>
          <p:cNvPr id="120" name="Google Shape;120;p14"/>
          <p:cNvPicPr preferRelativeResize="0"/>
          <p:nvPr/>
        </p:nvPicPr>
        <p:blipFill rotWithShape="1">
          <a:blip r:embed="rId4">
            <a:alphaModFix/>
          </a:blip>
          <a:srcRect b="0" l="20304" r="10667" t="0"/>
          <a:stretch/>
        </p:blipFill>
        <p:spPr>
          <a:xfrm>
            <a:off x="1007196" y="2265037"/>
            <a:ext cx="5088800" cy="3907158"/>
          </a:xfrm>
          <a:prstGeom prst="rect">
            <a:avLst/>
          </a:prstGeom>
          <a:noFill/>
          <a:ln>
            <a:noFill/>
          </a:ln>
        </p:spPr>
      </p:pic>
      <p:sp>
        <p:nvSpPr>
          <p:cNvPr id="121" name="Google Shape;121;p14"/>
          <p:cNvSpPr txBox="1"/>
          <p:nvPr>
            <p:ph idx="1" type="body"/>
          </p:nvPr>
        </p:nvSpPr>
        <p:spPr>
          <a:xfrm>
            <a:off x="6496216" y="2320412"/>
            <a:ext cx="4632031" cy="3851787"/>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US"/>
              <a:t>A well used strategy for productivity </a:t>
            </a:r>
            <a:endParaRPr/>
          </a:p>
          <a:p>
            <a:pPr indent="-182880" lvl="0" marL="182880" rtl="0" algn="l">
              <a:lnSpc>
                <a:spcPct val="90000"/>
              </a:lnSpc>
              <a:spcBef>
                <a:spcPts val="1200"/>
              </a:spcBef>
              <a:spcAft>
                <a:spcPts val="0"/>
              </a:spcAft>
              <a:buSzPts val="1700"/>
              <a:buChar char="▪"/>
            </a:pPr>
            <a:r>
              <a:rPr lang="en-US"/>
              <a:t>Widely used in the work place </a:t>
            </a:r>
            <a:endParaRPr/>
          </a:p>
          <a:p>
            <a:pPr indent="-182880" lvl="0" marL="182880" rtl="0" algn="l">
              <a:lnSpc>
                <a:spcPct val="90000"/>
              </a:lnSpc>
              <a:spcBef>
                <a:spcPts val="1200"/>
              </a:spcBef>
              <a:spcAft>
                <a:spcPts val="0"/>
              </a:spcAft>
              <a:buSzPts val="1700"/>
              <a:buChar char="▪"/>
            </a:pPr>
            <a:r>
              <a:rPr lang="en-US"/>
              <a:t>Also widely used in schools/universities as a strategy for effective study time </a:t>
            </a:r>
            <a:endParaRPr/>
          </a:p>
        </p:txBody>
      </p:sp>
      <p:sp>
        <p:nvSpPr>
          <p:cNvPr id="122" name="Google Shape;122;p14"/>
          <p:cNvSpPr/>
          <p:nvPr/>
        </p:nvSpPr>
        <p:spPr>
          <a:xfrm>
            <a:off x="11401725" y="6229681"/>
            <a:ext cx="457200" cy="457200"/>
          </a:xfrm>
          <a:prstGeom prst="ellipse">
            <a:avLst/>
          </a:prstGeom>
          <a:blipFill rotWithShape="1">
            <a:blip r:embed="rId5">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3" name="Google Shape;123;p14"/>
          <p:cNvSpPr/>
          <p:nvPr/>
        </p:nvSpPr>
        <p:spPr>
          <a:xfrm>
            <a:off x="11430918" y="6258874"/>
            <a:ext cx="398813" cy="398815"/>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7" name="Shape 127"/>
        <p:cNvGrpSpPr/>
        <p:nvPr/>
      </p:nvGrpSpPr>
      <p:grpSpPr>
        <a:xfrm>
          <a:off x="0" y="0"/>
          <a:ext cx="0" cy="0"/>
          <a:chOff x="0" y="0"/>
          <a:chExt cx="0" cy="0"/>
        </a:xfrm>
      </p:grpSpPr>
      <p:sp>
        <p:nvSpPr>
          <p:cNvPr id="128" name="Google Shape;128;p15"/>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5"/>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5"/>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 name="Google Shape;131;p15"/>
          <p:cNvGrpSpPr/>
          <p:nvPr/>
        </p:nvGrpSpPr>
        <p:grpSpPr>
          <a:xfrm>
            <a:off x="9649215" y="4068923"/>
            <a:ext cx="1080904" cy="1080902"/>
            <a:chOff x="9685338" y="4460675"/>
            <a:chExt cx="1080904" cy="1080902"/>
          </a:xfrm>
        </p:grpSpPr>
        <p:sp>
          <p:nvSpPr>
            <p:cNvPr id="132" name="Google Shape;132;p15"/>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 name="Google Shape;134;p15"/>
          <p:cNvSpPr/>
          <p:nvPr/>
        </p:nvSpPr>
        <p:spPr>
          <a:xfrm>
            <a:off x="3048"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5" name="Google Shape;135;p15"/>
          <p:cNvSpPr txBox="1"/>
          <p:nvPr>
            <p:ph idx="1" type="body"/>
          </p:nvPr>
        </p:nvSpPr>
        <p:spPr>
          <a:xfrm>
            <a:off x="7937524" y="2064730"/>
            <a:ext cx="2942706" cy="2728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380"/>
              <a:buNone/>
            </a:pPr>
            <a:r>
              <a:rPr lang="en-US" sz="2800" u="sng">
                <a:solidFill>
                  <a:schemeClr val="hlink"/>
                </a:solidFill>
                <a:hlinkClick r:id="rId5"/>
              </a:rPr>
              <a:t>https://www.youtube.com/watch?v=mNBmG24djoY</a:t>
            </a:r>
            <a:endParaRPr sz="2800">
              <a:solidFill>
                <a:schemeClr val="dk2"/>
              </a:solidFill>
            </a:endParaRPr>
          </a:p>
        </p:txBody>
      </p:sp>
      <p:grpSp>
        <p:nvGrpSpPr>
          <p:cNvPr id="136" name="Google Shape;136;p15"/>
          <p:cNvGrpSpPr/>
          <p:nvPr/>
        </p:nvGrpSpPr>
        <p:grpSpPr>
          <a:xfrm>
            <a:off x="1314818" y="720071"/>
            <a:ext cx="5417868" cy="5417858"/>
            <a:chOff x="1311770" y="720071"/>
            <a:chExt cx="5417868" cy="5417858"/>
          </a:xfrm>
        </p:grpSpPr>
        <p:sp>
          <p:nvSpPr>
            <p:cNvPr id="137" name="Google Shape;137;p15"/>
            <p:cNvSpPr/>
            <p:nvPr/>
          </p:nvSpPr>
          <p:spPr>
            <a:xfrm>
              <a:off x="1311770" y="720071"/>
              <a:ext cx="5417868" cy="5417858"/>
            </a:xfrm>
            <a:prstGeom prst="ellipse">
              <a:avLst/>
            </a:prstGeom>
            <a:blipFill rotWithShape="1">
              <a:blip r:embed="rId6">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38" name="Google Shape;138;p15"/>
            <p:cNvSpPr/>
            <p:nvPr/>
          </p:nvSpPr>
          <p:spPr>
            <a:xfrm>
              <a:off x="1598390" y="1006688"/>
              <a:ext cx="4844628" cy="484462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39" name="Google Shape;139;p15"/>
          <p:cNvSpPr txBox="1"/>
          <p:nvPr>
            <p:ph type="title"/>
          </p:nvPr>
        </p:nvSpPr>
        <p:spPr>
          <a:xfrm>
            <a:off x="1717507" y="1316890"/>
            <a:ext cx="4606394" cy="42242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FFFFFF"/>
              </a:buClr>
              <a:buSzPts val="6000"/>
              <a:buFont typeface="Rockwell"/>
              <a:buNone/>
            </a:pPr>
            <a:r>
              <a:rPr lang="en-US" sz="6000">
                <a:solidFill>
                  <a:srgbClr val="FFFFFF"/>
                </a:solidFill>
              </a:rPr>
              <a:t>WATCH:</a:t>
            </a:r>
            <a:endParaRPr/>
          </a:p>
        </p:txBody>
      </p:sp>
      <p:sp>
        <p:nvSpPr>
          <p:cNvPr id="140" name="Google Shape;140;p15"/>
          <p:cNvSpPr/>
          <p:nvPr/>
        </p:nvSpPr>
        <p:spPr>
          <a:xfrm rot="5400000">
            <a:off x="5545208" y="3388657"/>
            <a:ext cx="3657600"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4" name="Shape 144"/>
        <p:cNvGrpSpPr/>
        <p:nvPr/>
      </p:nvGrpSpPr>
      <p:grpSpPr>
        <a:xfrm>
          <a:off x="0" y="0"/>
          <a:ext cx="0" cy="0"/>
          <a:chOff x="0" y="0"/>
          <a:chExt cx="0" cy="0"/>
        </a:xfrm>
      </p:grpSpPr>
      <p:sp>
        <p:nvSpPr>
          <p:cNvPr id="145" name="Google Shape;145;p16"/>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6" name="Google Shape;146;p16"/>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7" name="Google Shape;147;p16"/>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48" name="Google Shape;148;p16"/>
          <p:cNvGrpSpPr/>
          <p:nvPr/>
        </p:nvGrpSpPr>
        <p:grpSpPr>
          <a:xfrm>
            <a:off x="9649215" y="4068923"/>
            <a:ext cx="1080904" cy="1080902"/>
            <a:chOff x="9685338" y="4460675"/>
            <a:chExt cx="1080904" cy="1080902"/>
          </a:xfrm>
        </p:grpSpPr>
        <p:sp>
          <p:nvSpPr>
            <p:cNvPr id="149" name="Google Shape;149;p16"/>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0" name="Google Shape;150;p1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51" name="Google Shape;151;p16"/>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2" name="Google Shape;152;p16"/>
          <p:cNvSpPr/>
          <p:nvPr/>
        </p:nvSpPr>
        <p:spPr>
          <a:xfrm>
            <a:off x="641604" y="653241"/>
            <a:ext cx="109087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3" name="Google Shape;153;p16"/>
          <p:cNvSpPr/>
          <p:nvPr/>
        </p:nvSpPr>
        <p:spPr>
          <a:xfrm>
            <a:off x="6400801" y="822325"/>
            <a:ext cx="5149596" cy="4846228"/>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4" name="Google Shape;154;p16"/>
          <p:cNvSpPr txBox="1"/>
          <p:nvPr>
            <p:ph type="title"/>
          </p:nvPr>
        </p:nvSpPr>
        <p:spPr>
          <a:xfrm>
            <a:off x="6713220" y="1054100"/>
            <a:ext cx="4615180" cy="3736099"/>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8000"/>
              <a:buFont typeface="Rockwell"/>
              <a:buNone/>
            </a:pPr>
            <a:r>
              <a:rPr lang="en-US" sz="8000"/>
              <a:t>HOW DO I DO IT?</a:t>
            </a:r>
            <a:endParaRPr/>
          </a:p>
        </p:txBody>
      </p:sp>
      <p:sp>
        <p:nvSpPr>
          <p:cNvPr id="155" name="Google Shape;155;p16"/>
          <p:cNvSpPr/>
          <p:nvPr/>
        </p:nvSpPr>
        <p:spPr>
          <a:xfrm>
            <a:off x="641604" y="5756954"/>
            <a:ext cx="109087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56" name="Google Shape;156;p16"/>
          <p:cNvGrpSpPr/>
          <p:nvPr/>
        </p:nvGrpSpPr>
        <p:grpSpPr>
          <a:xfrm>
            <a:off x="9646920" y="5257800"/>
            <a:ext cx="1080904" cy="1080902"/>
            <a:chOff x="9685338" y="4460675"/>
            <a:chExt cx="1080904" cy="1080902"/>
          </a:xfrm>
        </p:grpSpPr>
        <p:sp>
          <p:nvSpPr>
            <p:cNvPr id="157" name="Google Shape;157;p16"/>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8" name="Google Shape;158;p16"/>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pic>
        <p:nvPicPr>
          <p:cNvPr id="159" name="Google Shape;159;p16"/>
          <p:cNvPicPr preferRelativeResize="0"/>
          <p:nvPr/>
        </p:nvPicPr>
        <p:blipFill rotWithShape="1">
          <a:blip r:embed="rId5">
            <a:alphaModFix/>
          </a:blip>
          <a:srcRect b="0" l="0" r="0" t="0"/>
          <a:stretch/>
        </p:blipFill>
        <p:spPr>
          <a:xfrm>
            <a:off x="1490746" y="1054100"/>
            <a:ext cx="3748507" cy="438267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3" name="Shape 163"/>
        <p:cNvGrpSpPr/>
        <p:nvPr/>
      </p:nvGrpSpPr>
      <p:grpSpPr>
        <a:xfrm>
          <a:off x="0" y="0"/>
          <a:ext cx="0" cy="0"/>
          <a:chOff x="0" y="0"/>
          <a:chExt cx="0" cy="0"/>
        </a:xfrm>
      </p:grpSpPr>
      <p:sp>
        <p:nvSpPr>
          <p:cNvPr id="164" name="Google Shape;164;p17"/>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5" name="Google Shape;165;p17"/>
          <p:cNvSpPr txBox="1"/>
          <p:nvPr>
            <p:ph type="title"/>
          </p:nvPr>
        </p:nvSpPr>
        <p:spPr>
          <a:xfrm>
            <a:off x="8479777" y="639763"/>
            <a:ext cx="3046073" cy="51773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US" sz="4000"/>
              <a:t>APPLYING THIS TO GCSE STUDY </a:t>
            </a:r>
            <a:endParaRPr/>
          </a:p>
        </p:txBody>
      </p:sp>
      <p:grpSp>
        <p:nvGrpSpPr>
          <p:cNvPr id="166" name="Google Shape;166;p17"/>
          <p:cNvGrpSpPr/>
          <p:nvPr/>
        </p:nvGrpSpPr>
        <p:grpSpPr>
          <a:xfrm>
            <a:off x="11401725" y="6229681"/>
            <a:ext cx="457200" cy="457200"/>
            <a:chOff x="11361456" y="6195813"/>
            <a:chExt cx="548640" cy="548640"/>
          </a:xfrm>
        </p:grpSpPr>
        <p:sp>
          <p:nvSpPr>
            <p:cNvPr id="167" name="Google Shape;167;p17"/>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68" name="Google Shape;168;p17"/>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169" name="Google Shape;169;p17"/>
          <p:cNvGrpSpPr/>
          <p:nvPr/>
        </p:nvGrpSpPr>
        <p:grpSpPr>
          <a:xfrm>
            <a:off x="622300" y="642082"/>
            <a:ext cx="6572250" cy="5583361"/>
            <a:chOff x="0" y="2319"/>
            <a:chExt cx="6572250" cy="5583361"/>
          </a:xfrm>
        </p:grpSpPr>
        <p:sp>
          <p:nvSpPr>
            <p:cNvPr id="170" name="Google Shape;170;p17"/>
            <p:cNvSpPr/>
            <p:nvPr/>
          </p:nvSpPr>
          <p:spPr>
            <a:xfrm>
              <a:off x="0" y="2319"/>
              <a:ext cx="6572250" cy="1175444"/>
            </a:xfrm>
            <a:prstGeom prst="roundRect">
              <a:avLst>
                <a:gd fmla="val 10000" name="adj"/>
              </a:avLst>
            </a:prstGeom>
            <a:solidFill>
              <a:srgbClr val="9B2B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7"/>
            <p:cNvSpPr/>
            <p:nvPr/>
          </p:nvSpPr>
          <p:spPr>
            <a:xfrm>
              <a:off x="355571" y="266794"/>
              <a:ext cx="646494" cy="646494"/>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7"/>
            <p:cNvSpPr/>
            <p:nvPr/>
          </p:nvSpPr>
          <p:spPr>
            <a:xfrm>
              <a:off x="1357638" y="2319"/>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7"/>
            <p:cNvSpPr txBox="1"/>
            <p:nvPr/>
          </p:nvSpPr>
          <p:spPr>
            <a:xfrm>
              <a:off x="1357638" y="2319"/>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US" sz="1700" u="none" cap="none" strike="noStrike">
                  <a:solidFill>
                    <a:schemeClr val="dk1"/>
                  </a:solidFill>
                  <a:latin typeface="Rockwell"/>
                  <a:ea typeface="Rockwell"/>
                  <a:cs typeface="Rockwell"/>
                  <a:sym typeface="Rockwell"/>
                </a:rPr>
                <a:t>Your revision should follow this kind of pattern. </a:t>
              </a:r>
              <a:endParaRPr/>
            </a:p>
          </p:txBody>
        </p:sp>
        <p:sp>
          <p:nvSpPr>
            <p:cNvPr id="174" name="Google Shape;174;p17"/>
            <p:cNvSpPr/>
            <p:nvPr/>
          </p:nvSpPr>
          <p:spPr>
            <a:xfrm>
              <a:off x="0" y="1471624"/>
              <a:ext cx="6572250" cy="1175444"/>
            </a:xfrm>
            <a:prstGeom prst="roundRect">
              <a:avLst>
                <a:gd fmla="val 1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7"/>
            <p:cNvSpPr/>
            <p:nvPr/>
          </p:nvSpPr>
          <p:spPr>
            <a:xfrm>
              <a:off x="355571" y="1736099"/>
              <a:ext cx="646494" cy="646494"/>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7"/>
            <p:cNvSpPr/>
            <p:nvPr/>
          </p:nvSpPr>
          <p:spPr>
            <a:xfrm>
              <a:off x="1357638" y="1471624"/>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
            <p:cNvSpPr txBox="1"/>
            <p:nvPr/>
          </p:nvSpPr>
          <p:spPr>
            <a:xfrm>
              <a:off x="1357638" y="1471624"/>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US" sz="1700" u="none" cap="none" strike="noStrike">
                  <a:solidFill>
                    <a:schemeClr val="dk1"/>
                  </a:solidFill>
                  <a:latin typeface="Rockwell"/>
                  <a:ea typeface="Rockwell"/>
                  <a:cs typeface="Rockwell"/>
                  <a:sym typeface="Rockwell"/>
                </a:rPr>
                <a:t>It is much easier to commit to getting started on something if it is only a short amount of time! </a:t>
              </a:r>
              <a:endParaRPr/>
            </a:p>
          </p:txBody>
        </p:sp>
        <p:sp>
          <p:nvSpPr>
            <p:cNvPr id="178" name="Google Shape;178;p17"/>
            <p:cNvSpPr/>
            <p:nvPr/>
          </p:nvSpPr>
          <p:spPr>
            <a:xfrm>
              <a:off x="0" y="2940930"/>
              <a:ext cx="6572250" cy="1175444"/>
            </a:xfrm>
            <a:prstGeom prst="roundRect">
              <a:avLst>
                <a:gd fmla="val 1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7"/>
            <p:cNvSpPr/>
            <p:nvPr/>
          </p:nvSpPr>
          <p:spPr>
            <a:xfrm>
              <a:off x="355571" y="3205405"/>
              <a:ext cx="646494" cy="646494"/>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7"/>
            <p:cNvSpPr/>
            <p:nvPr/>
          </p:nvSpPr>
          <p:spPr>
            <a:xfrm>
              <a:off x="1357638" y="2940930"/>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7"/>
            <p:cNvSpPr txBox="1"/>
            <p:nvPr/>
          </p:nvSpPr>
          <p:spPr>
            <a:xfrm>
              <a:off x="1357638" y="2940930"/>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US" sz="1700" u="none" cap="none" strike="noStrike">
                  <a:solidFill>
                    <a:schemeClr val="dk1"/>
                  </a:solidFill>
                  <a:latin typeface="Rockwell"/>
                  <a:ea typeface="Rockwell"/>
                  <a:cs typeface="Rockwell"/>
                  <a:sym typeface="Rockwell"/>
                </a:rPr>
                <a:t>Plan your slots, especially in terms of revising knowledge – this technique works really well for ensuring key coverage of subjects. </a:t>
              </a:r>
              <a:endParaRPr/>
            </a:p>
          </p:txBody>
        </p:sp>
        <p:sp>
          <p:nvSpPr>
            <p:cNvPr id="182" name="Google Shape;182;p17"/>
            <p:cNvSpPr/>
            <p:nvPr/>
          </p:nvSpPr>
          <p:spPr>
            <a:xfrm>
              <a:off x="0" y="4410236"/>
              <a:ext cx="6572250" cy="1175444"/>
            </a:xfrm>
            <a:prstGeom prst="roundRect">
              <a:avLst>
                <a:gd fmla="val 10000" name="adj"/>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7"/>
            <p:cNvSpPr/>
            <p:nvPr/>
          </p:nvSpPr>
          <p:spPr>
            <a:xfrm>
              <a:off x="355571" y="4674711"/>
              <a:ext cx="646494" cy="646494"/>
            </a:xfrm>
            <a:prstGeom prst="rect">
              <a:avLst/>
            </a:prstGeom>
            <a:blipFill rotWithShape="1">
              <a:blip r:embed="rId8">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7"/>
            <p:cNvSpPr/>
            <p:nvPr/>
          </p:nvSpPr>
          <p:spPr>
            <a:xfrm>
              <a:off x="1357638" y="4410236"/>
              <a:ext cx="5214611" cy="117544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7"/>
            <p:cNvSpPr txBox="1"/>
            <p:nvPr/>
          </p:nvSpPr>
          <p:spPr>
            <a:xfrm>
              <a:off x="1357638" y="4410236"/>
              <a:ext cx="5214611" cy="1175444"/>
            </a:xfrm>
            <a:prstGeom prst="rect">
              <a:avLst/>
            </a:prstGeom>
            <a:noFill/>
            <a:ln>
              <a:noFill/>
            </a:ln>
          </p:spPr>
          <p:txBody>
            <a:bodyPr anchorCtr="0" anchor="ctr" bIns="124400" lIns="124400" spcFirstLastPara="1" rIns="124400" wrap="square" tIns="124400">
              <a:noAutofit/>
            </a:bodyPr>
            <a:lstStyle/>
            <a:p>
              <a:pPr indent="0" lvl="0" marL="0" marR="0" rtl="0" algn="l">
                <a:lnSpc>
                  <a:spcPct val="90000"/>
                </a:lnSpc>
                <a:spcBef>
                  <a:spcPts val="0"/>
                </a:spcBef>
                <a:spcAft>
                  <a:spcPts val="0"/>
                </a:spcAft>
                <a:buClr>
                  <a:schemeClr val="dk1"/>
                </a:buClr>
                <a:buSzPts val="1700"/>
                <a:buFont typeface="Rockwell"/>
                <a:buNone/>
              </a:pPr>
              <a:r>
                <a:rPr b="0" i="0" lang="en-US" sz="1700" u="none" cap="none" strike="noStrike">
                  <a:solidFill>
                    <a:schemeClr val="dk1"/>
                  </a:solidFill>
                  <a:latin typeface="Rockwell"/>
                  <a:ea typeface="Rockwell"/>
                  <a:cs typeface="Rockwell"/>
                  <a:sym typeface="Rockwell"/>
                </a:rPr>
                <a:t>Go through each subject and work out what you need to know. Turn these into chunks of what you can cover in 25 minutes. Once you to the leg work setting it up, it’s lots easier to do in the long run.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