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3" r:id="rId2"/>
    <p:sldMasterId id="2147483675" r:id="rId3"/>
  </p:sldMasterIdLst>
  <p:notesMasterIdLst>
    <p:notesMasterId r:id="rId51"/>
  </p:notesMasterIdLst>
  <p:sldIdLst>
    <p:sldId id="256" r:id="rId4"/>
    <p:sldId id="281" r:id="rId5"/>
    <p:sldId id="314" r:id="rId6"/>
    <p:sldId id="369" r:id="rId7"/>
    <p:sldId id="415" r:id="rId8"/>
    <p:sldId id="366" r:id="rId9"/>
    <p:sldId id="370" r:id="rId10"/>
    <p:sldId id="418" r:id="rId11"/>
    <p:sldId id="372" r:id="rId12"/>
    <p:sldId id="416" r:id="rId13"/>
    <p:sldId id="357" r:id="rId14"/>
    <p:sldId id="374" r:id="rId15"/>
    <p:sldId id="375" r:id="rId16"/>
    <p:sldId id="359" r:id="rId17"/>
    <p:sldId id="376" r:id="rId18"/>
    <p:sldId id="377" r:id="rId19"/>
    <p:sldId id="380" r:id="rId20"/>
    <p:sldId id="384" r:id="rId21"/>
    <p:sldId id="383" r:id="rId22"/>
    <p:sldId id="381" r:id="rId23"/>
    <p:sldId id="385" r:id="rId24"/>
    <p:sldId id="420" r:id="rId25"/>
    <p:sldId id="386" r:id="rId26"/>
    <p:sldId id="387" r:id="rId27"/>
    <p:sldId id="388" r:id="rId28"/>
    <p:sldId id="389" r:id="rId29"/>
    <p:sldId id="391" r:id="rId30"/>
    <p:sldId id="392" r:id="rId31"/>
    <p:sldId id="393" r:id="rId32"/>
    <p:sldId id="394" r:id="rId33"/>
    <p:sldId id="417" r:id="rId34"/>
    <p:sldId id="396" r:id="rId35"/>
    <p:sldId id="397" r:id="rId36"/>
    <p:sldId id="398" r:id="rId37"/>
    <p:sldId id="399" r:id="rId38"/>
    <p:sldId id="400" r:id="rId39"/>
    <p:sldId id="401" r:id="rId40"/>
    <p:sldId id="402" r:id="rId41"/>
    <p:sldId id="403" r:id="rId42"/>
    <p:sldId id="419" r:id="rId43"/>
    <p:sldId id="405" r:id="rId44"/>
    <p:sldId id="406" r:id="rId45"/>
    <p:sldId id="407" r:id="rId46"/>
    <p:sldId id="409" r:id="rId47"/>
    <p:sldId id="410" r:id="rId48"/>
    <p:sldId id="411" r:id="rId49"/>
    <p:sldId id="421" r:id="rId5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manda Clegg" initials="AKC" lastIdx="35" clrIdx="0"/>
  <p:cmAuthor id="1" name="Amanda Fleck" initials="AF" lastIdx="1" clrIdx="1">
    <p:extLst/>
  </p:cmAuthor>
  <p:cmAuthor id="2" name="Amanda Fleck" initials="AF [2]" lastIdx="1" clrIdx="2">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617" autoAdjust="0"/>
    <p:restoredTop sz="91358" autoAdjust="0"/>
  </p:normalViewPr>
  <p:slideViewPr>
    <p:cSldViewPr>
      <p:cViewPr varScale="1">
        <p:scale>
          <a:sx n="102" d="100"/>
          <a:sy n="102" d="100"/>
        </p:scale>
        <p:origin x="1872" y="17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85" d="100"/>
          <a:sy n="85" d="100"/>
        </p:scale>
        <p:origin x="1952" y="16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presProps" Target="presProp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commentAuthors" Target="commentAuthor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2D2026-0859-4913-9377-3DA08F595AD2}" type="datetimeFigureOut">
              <a:rPr lang="en-US" smtClean="0"/>
              <a:pPr/>
              <a:t>5/10/18</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9D32D9-63A9-423F-8B77-368638260D4D}" type="slidenum">
              <a:rPr lang="en-US" smtClean="0"/>
              <a:pPr/>
              <a:t>‹#›</a:t>
            </a:fld>
            <a:endParaRPr lang="en-US" dirty="0"/>
          </a:p>
        </p:txBody>
      </p:sp>
    </p:spTree>
    <p:extLst>
      <p:ext uri="{BB962C8B-B14F-4D97-AF65-F5344CB8AC3E}">
        <p14:creationId xmlns:p14="http://schemas.microsoft.com/office/powerpoint/2010/main" val="4547041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a:t>
            </a:fld>
            <a:endParaRPr lang="en-US" dirty="0"/>
          </a:p>
        </p:txBody>
      </p:sp>
    </p:spTree>
    <p:extLst>
      <p:ext uri="{BB962C8B-B14F-4D97-AF65-F5344CB8AC3E}">
        <p14:creationId xmlns:p14="http://schemas.microsoft.com/office/powerpoint/2010/main" val="2035797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a:t>
            </a:fld>
            <a:endParaRPr lang="en-US" dirty="0"/>
          </a:p>
        </p:txBody>
      </p:sp>
    </p:spTree>
    <p:extLst>
      <p:ext uri="{BB962C8B-B14F-4D97-AF65-F5344CB8AC3E}">
        <p14:creationId xmlns:p14="http://schemas.microsoft.com/office/powerpoint/2010/main" val="5987478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a:t>
            </a:fld>
            <a:endParaRPr lang="en-US" dirty="0"/>
          </a:p>
        </p:txBody>
      </p:sp>
    </p:spTree>
    <p:extLst>
      <p:ext uri="{BB962C8B-B14F-4D97-AF65-F5344CB8AC3E}">
        <p14:creationId xmlns:p14="http://schemas.microsoft.com/office/powerpoint/2010/main" val="9239646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a:t>
            </a:fld>
            <a:endParaRPr lang="en-US" dirty="0"/>
          </a:p>
        </p:txBody>
      </p:sp>
    </p:spTree>
    <p:extLst>
      <p:ext uri="{BB962C8B-B14F-4D97-AF65-F5344CB8AC3E}">
        <p14:creationId xmlns:p14="http://schemas.microsoft.com/office/powerpoint/2010/main" val="9239646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6</a:t>
            </a:fld>
            <a:endParaRPr lang="en-US" dirty="0"/>
          </a:p>
        </p:txBody>
      </p:sp>
    </p:spTree>
    <p:extLst>
      <p:ext uri="{BB962C8B-B14F-4D97-AF65-F5344CB8AC3E}">
        <p14:creationId xmlns:p14="http://schemas.microsoft.com/office/powerpoint/2010/main" val="16750504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7</a:t>
            </a:fld>
            <a:endParaRPr lang="en-US" dirty="0"/>
          </a:p>
        </p:txBody>
      </p:sp>
    </p:spTree>
    <p:extLst>
      <p:ext uri="{BB962C8B-B14F-4D97-AF65-F5344CB8AC3E}">
        <p14:creationId xmlns:p14="http://schemas.microsoft.com/office/powerpoint/2010/main" val="14262257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https://www.youtube.com/watch?v=8NUxvJS-_0k</a:t>
            </a:r>
          </a:p>
        </p:txBody>
      </p:sp>
      <p:sp>
        <p:nvSpPr>
          <p:cNvPr id="4" name="Slide Number Placeholder 3"/>
          <p:cNvSpPr>
            <a:spLocks noGrp="1"/>
          </p:cNvSpPr>
          <p:nvPr>
            <p:ph type="sldNum" sz="quarter" idx="10"/>
          </p:nvPr>
        </p:nvSpPr>
        <p:spPr/>
        <p:txBody>
          <a:bodyPr/>
          <a:lstStyle/>
          <a:p>
            <a:fld id="{2C9D32D9-63A9-423F-8B77-368638260D4D}" type="slidenum">
              <a:rPr lang="en-US" smtClean="0"/>
              <a:pPr/>
              <a:t>8</a:t>
            </a:fld>
            <a:endParaRPr lang="en-US" dirty="0"/>
          </a:p>
        </p:txBody>
      </p:sp>
    </p:spTree>
    <p:extLst>
      <p:ext uri="{BB962C8B-B14F-4D97-AF65-F5344CB8AC3E}">
        <p14:creationId xmlns:p14="http://schemas.microsoft.com/office/powerpoint/2010/main" val="20902653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9</a:t>
            </a:fld>
            <a:endParaRPr lang="en-US" dirty="0"/>
          </a:p>
        </p:txBody>
      </p:sp>
    </p:spTree>
    <p:extLst>
      <p:ext uri="{BB962C8B-B14F-4D97-AF65-F5344CB8AC3E}">
        <p14:creationId xmlns:p14="http://schemas.microsoft.com/office/powerpoint/2010/main" val="9583570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11</a:t>
            </a:fld>
            <a:endParaRPr lang="en-US" dirty="0"/>
          </a:p>
        </p:txBody>
      </p:sp>
    </p:spTree>
    <p:extLst>
      <p:ext uri="{BB962C8B-B14F-4D97-AF65-F5344CB8AC3E}">
        <p14:creationId xmlns:p14="http://schemas.microsoft.com/office/powerpoint/2010/main" val="589788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14</a:t>
            </a:fld>
            <a:endParaRPr lang="en-US" dirty="0"/>
          </a:p>
        </p:txBody>
      </p:sp>
    </p:spTree>
    <p:extLst>
      <p:ext uri="{BB962C8B-B14F-4D97-AF65-F5344CB8AC3E}">
        <p14:creationId xmlns:p14="http://schemas.microsoft.com/office/powerpoint/2010/main" val="20028963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17</a:t>
            </a:fld>
            <a:endParaRPr lang="en-US" dirty="0"/>
          </a:p>
        </p:txBody>
      </p:sp>
    </p:spTree>
    <p:extLst>
      <p:ext uri="{BB962C8B-B14F-4D97-AF65-F5344CB8AC3E}">
        <p14:creationId xmlns:p14="http://schemas.microsoft.com/office/powerpoint/2010/main" val="5987478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https://www.youtube.com/watch?v=e29I6zIq79A</a:t>
            </a:r>
          </a:p>
          <a:p>
            <a:r>
              <a:rPr lang="en-GB" dirty="0"/>
              <a:t>https://www.youtube.com/watch?v=mQc9mf6w0Tw</a:t>
            </a:r>
          </a:p>
        </p:txBody>
      </p:sp>
      <p:sp>
        <p:nvSpPr>
          <p:cNvPr id="4" name="Slide Number Placeholder 3"/>
          <p:cNvSpPr>
            <a:spLocks noGrp="1"/>
          </p:cNvSpPr>
          <p:nvPr>
            <p:ph type="sldNum" sz="quarter" idx="10"/>
          </p:nvPr>
        </p:nvSpPr>
        <p:spPr/>
        <p:txBody>
          <a:bodyPr/>
          <a:lstStyle/>
          <a:p>
            <a:fld id="{2C9D32D9-63A9-423F-8B77-368638260D4D}" type="slidenum">
              <a:rPr lang="en-US" smtClean="0"/>
              <a:pPr/>
              <a:t>19</a:t>
            </a:fld>
            <a:endParaRPr lang="en-US" dirty="0"/>
          </a:p>
        </p:txBody>
      </p:sp>
    </p:spTree>
    <p:extLst>
      <p:ext uri="{BB962C8B-B14F-4D97-AF65-F5344CB8AC3E}">
        <p14:creationId xmlns:p14="http://schemas.microsoft.com/office/powerpoint/2010/main" val="17796367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http://www.bbc.co.uk/education/clips/z627sbk</a:t>
            </a:r>
          </a:p>
        </p:txBody>
      </p:sp>
      <p:sp>
        <p:nvSpPr>
          <p:cNvPr id="4" name="Slide Number Placeholder 3"/>
          <p:cNvSpPr>
            <a:spLocks noGrp="1"/>
          </p:cNvSpPr>
          <p:nvPr>
            <p:ph type="sldNum" sz="quarter" idx="10"/>
          </p:nvPr>
        </p:nvSpPr>
        <p:spPr/>
        <p:txBody>
          <a:bodyPr/>
          <a:lstStyle/>
          <a:p>
            <a:fld id="{2C9D32D9-63A9-423F-8B77-368638260D4D}" type="slidenum">
              <a:rPr lang="en-US" smtClean="0"/>
              <a:pPr/>
              <a:t>20</a:t>
            </a:fld>
            <a:endParaRPr lang="en-US" dirty="0"/>
          </a:p>
        </p:txBody>
      </p:sp>
    </p:spTree>
    <p:extLst>
      <p:ext uri="{BB962C8B-B14F-4D97-AF65-F5344CB8AC3E}">
        <p14:creationId xmlns:p14="http://schemas.microsoft.com/office/powerpoint/2010/main" val="12778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Heart valve replacement</a:t>
            </a:r>
            <a:r>
              <a:rPr lang="en-GB" baseline="0" dirty="0"/>
              <a:t> animation </a:t>
            </a:r>
            <a:r>
              <a:rPr lang="en-GB" dirty="0"/>
              <a:t>https://www.youtube.com/watch?v=Te-JZftquOM</a:t>
            </a:r>
          </a:p>
        </p:txBody>
      </p:sp>
      <p:sp>
        <p:nvSpPr>
          <p:cNvPr id="4" name="Slide Number Placeholder 3"/>
          <p:cNvSpPr>
            <a:spLocks noGrp="1"/>
          </p:cNvSpPr>
          <p:nvPr>
            <p:ph type="sldNum" sz="quarter" idx="10"/>
          </p:nvPr>
        </p:nvSpPr>
        <p:spPr/>
        <p:txBody>
          <a:bodyPr/>
          <a:lstStyle/>
          <a:p>
            <a:fld id="{2C9D32D9-63A9-423F-8B77-368638260D4D}" type="slidenum">
              <a:rPr lang="en-US" smtClean="0"/>
              <a:pPr/>
              <a:t>21</a:t>
            </a:fld>
            <a:endParaRPr lang="en-US" dirty="0"/>
          </a:p>
        </p:txBody>
      </p:sp>
    </p:spTree>
    <p:extLst>
      <p:ext uri="{BB962C8B-B14F-4D97-AF65-F5344CB8AC3E}">
        <p14:creationId xmlns:p14="http://schemas.microsoft.com/office/powerpoint/2010/main" val="14117692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23</a:t>
            </a:fld>
            <a:endParaRPr lang="en-US" dirty="0"/>
          </a:p>
        </p:txBody>
      </p:sp>
    </p:spTree>
    <p:extLst>
      <p:ext uri="{BB962C8B-B14F-4D97-AF65-F5344CB8AC3E}">
        <p14:creationId xmlns:p14="http://schemas.microsoft.com/office/powerpoint/2010/main" val="20113276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27</a:t>
            </a:fld>
            <a:endParaRPr lang="en-US" dirty="0"/>
          </a:p>
        </p:txBody>
      </p:sp>
    </p:spTree>
    <p:extLst>
      <p:ext uri="{BB962C8B-B14F-4D97-AF65-F5344CB8AC3E}">
        <p14:creationId xmlns:p14="http://schemas.microsoft.com/office/powerpoint/2010/main" val="3087691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31</a:t>
            </a:fld>
            <a:endParaRPr lang="en-US" dirty="0"/>
          </a:p>
        </p:txBody>
      </p:sp>
    </p:spTree>
    <p:extLst>
      <p:ext uri="{BB962C8B-B14F-4D97-AF65-F5344CB8AC3E}">
        <p14:creationId xmlns:p14="http://schemas.microsoft.com/office/powerpoint/2010/main" val="5987478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34</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35</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http://www.bbc.co.uk/education/guides/zm6rd2p/video</a:t>
            </a:r>
          </a:p>
        </p:txBody>
      </p:sp>
      <p:sp>
        <p:nvSpPr>
          <p:cNvPr id="4" name="Slide Number Placeholder 3"/>
          <p:cNvSpPr>
            <a:spLocks noGrp="1"/>
          </p:cNvSpPr>
          <p:nvPr>
            <p:ph type="sldNum" sz="quarter" idx="10"/>
          </p:nvPr>
        </p:nvSpPr>
        <p:spPr/>
        <p:txBody>
          <a:bodyPr/>
          <a:lstStyle/>
          <a:p>
            <a:fld id="{2C9D32D9-63A9-423F-8B77-368638260D4D}" type="slidenum">
              <a:rPr lang="en-US" smtClean="0"/>
              <a:pPr/>
              <a:t>36</a:t>
            </a:fld>
            <a:endParaRPr lang="en-US" dirty="0"/>
          </a:p>
        </p:txBody>
      </p:sp>
    </p:spTree>
    <p:extLst>
      <p:ext uri="{BB962C8B-B14F-4D97-AF65-F5344CB8AC3E}">
        <p14:creationId xmlns:p14="http://schemas.microsoft.com/office/powerpoint/2010/main" val="3565227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41</a:t>
            </a:fld>
            <a:endParaRPr lang="en-US" dirty="0"/>
          </a:p>
        </p:txBody>
      </p:sp>
    </p:spTree>
    <p:extLst>
      <p:ext uri="{BB962C8B-B14F-4D97-AF65-F5344CB8AC3E}">
        <p14:creationId xmlns:p14="http://schemas.microsoft.com/office/powerpoint/2010/main" val="17273413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44</a:t>
            </a:fld>
            <a:endParaRPr lang="en-US" dirty="0"/>
          </a:p>
        </p:txBody>
      </p:sp>
    </p:spTree>
    <p:extLst>
      <p:ext uri="{BB962C8B-B14F-4D97-AF65-F5344CB8AC3E}">
        <p14:creationId xmlns:p14="http://schemas.microsoft.com/office/powerpoint/2010/main" val="15590257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3406" y="764704"/>
            <a:ext cx="8964488" cy="1470025"/>
          </a:xfrm>
        </p:spPr>
        <p:txBody>
          <a:bodyPr/>
          <a:lstStyle/>
          <a:p>
            <a:r>
              <a:rPr lang="en-US"/>
              <a:t>Click to edit Master title style</a:t>
            </a:r>
            <a:endParaRPr lang="en-US" dirty="0"/>
          </a:p>
        </p:txBody>
      </p:sp>
      <p:sp>
        <p:nvSpPr>
          <p:cNvPr id="3" name="Subtitle 2"/>
          <p:cNvSpPr>
            <a:spLocks noGrp="1"/>
          </p:cNvSpPr>
          <p:nvPr>
            <p:ph type="subTitle" idx="1"/>
          </p:nvPr>
        </p:nvSpPr>
        <p:spPr>
          <a:xfrm>
            <a:off x="83406" y="2420888"/>
            <a:ext cx="8964488" cy="1752600"/>
          </a:xfrm>
        </p:spPr>
        <p:txBody>
          <a:bodyPr/>
          <a:lstStyle>
            <a:lvl1pPr marL="0" indent="0" algn="ctr">
              <a:buNone/>
              <a:defRPr>
                <a:solidFill>
                  <a:schemeClr val="tx1">
                    <a:tint val="75000"/>
                  </a:schemeClr>
                </a:solidFill>
                <a:latin typeface="News Gothic MT"/>
                <a:cs typeface="News Gothic MT"/>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2881797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55600" y="1257300"/>
            <a:ext cx="8458200" cy="74930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355600" y="2133600"/>
            <a:ext cx="8458200" cy="416560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65270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9400" y="2130427"/>
            <a:ext cx="8572500" cy="147002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279400" y="3886200"/>
            <a:ext cx="8572500" cy="1752600"/>
          </a:xfrm>
          <a:prstGeom prst="rect">
            <a:avLst/>
          </a:prstGeom>
        </p:spPr>
        <p:txBody>
          <a:bodyPr/>
          <a:lstStyle>
            <a:lvl1pPr marL="0" indent="0" algn="ctr">
              <a:buNone/>
              <a:defRPr>
                <a:solidFill>
                  <a:schemeClr val="tx1">
                    <a:tint val="75000"/>
                  </a:schemeClr>
                </a:solidFill>
                <a:latin typeface="News Gothic MT"/>
                <a:cs typeface="News Gothic MT"/>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endParaRPr lang="en-US" dirty="0"/>
          </a:p>
        </p:txBody>
      </p:sp>
      <p:sp>
        <p:nvSpPr>
          <p:cNvPr id="4" name="TextBox 3"/>
          <p:cNvSpPr txBox="1"/>
          <p:nvPr userDrawn="1"/>
        </p:nvSpPr>
        <p:spPr>
          <a:xfrm>
            <a:off x="1400175" y="657225"/>
            <a:ext cx="184731" cy="369332"/>
          </a:xfrm>
          <a:prstGeom prst="rect">
            <a:avLst/>
          </a:prstGeom>
          <a:noFill/>
        </p:spPr>
        <p:txBody>
          <a:bodyPr wrap="none" rtlCol="0">
            <a:spAutoFit/>
          </a:bodyPr>
          <a:lstStyle/>
          <a:p>
            <a:endParaRPr lang="en-GB" dirty="0"/>
          </a:p>
        </p:txBody>
      </p:sp>
    </p:spTree>
    <p:extLst>
      <p:ext uri="{BB962C8B-B14F-4D97-AF65-F5344CB8AC3E}">
        <p14:creationId xmlns:p14="http://schemas.microsoft.com/office/powerpoint/2010/main" val="1959166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939870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459971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947691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7508679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224364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706585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2144641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6176885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3486064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4866821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6940739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Drag picture to placeholder or click icon to add</a:t>
            </a:r>
            <a:endParaRPr lang="en-GB"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55600" y="1257300"/>
            <a:ext cx="8458200" cy="74930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355600" y="2133600"/>
            <a:ext cx="8458200" cy="416560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4"/>
            <a:ext cx="2133600" cy="365125"/>
          </a:xfrm>
          <a:prstGeom prst="rect">
            <a:avLst/>
          </a:prstGeom>
        </p:spPr>
        <p:txBody>
          <a:bodyPr/>
          <a:lstStyle/>
          <a:p>
            <a:fld id="{B595F713-2110-964B-A68E-481EBA276186}" type="datetimeFigureOut">
              <a:rPr lang="en-GB" smtClean="0"/>
              <a:pPr/>
              <a:t>10/05/2018</a:t>
            </a:fld>
            <a:endParaRPr lang="en-GB" dirty="0"/>
          </a:p>
        </p:txBody>
      </p:sp>
      <p:sp>
        <p:nvSpPr>
          <p:cNvPr id="3" name="Footer Placeholder 2"/>
          <p:cNvSpPr>
            <a:spLocks noGrp="1"/>
          </p:cNvSpPr>
          <p:nvPr>
            <p:ph type="ftr" sz="quarter" idx="11"/>
          </p:nvPr>
        </p:nvSpPr>
        <p:spPr>
          <a:xfrm>
            <a:off x="3124200" y="6356354"/>
            <a:ext cx="2895600" cy="365125"/>
          </a:xfrm>
          <a:prstGeom prst="rect">
            <a:avLst/>
          </a:prstGeom>
        </p:spPr>
        <p:txBody>
          <a:bodyPr/>
          <a:lstStyle/>
          <a:p>
            <a:endParaRPr lang="en-GB" dirty="0"/>
          </a:p>
        </p:txBody>
      </p:sp>
      <p:sp>
        <p:nvSpPr>
          <p:cNvPr id="4" name="Slide Number Placeholder 3"/>
          <p:cNvSpPr>
            <a:spLocks noGrp="1"/>
          </p:cNvSpPr>
          <p:nvPr>
            <p:ph type="sldNum" sz="quarter" idx="12"/>
          </p:nvPr>
        </p:nvSpPr>
        <p:spPr>
          <a:xfrm>
            <a:off x="6553200" y="6356354"/>
            <a:ext cx="2133600" cy="365125"/>
          </a:xfrm>
          <a:prstGeom prst="rect">
            <a:avLst/>
          </a:prstGeom>
        </p:spPr>
        <p:txBody>
          <a:bodyPr/>
          <a:lstStyle/>
          <a:p>
            <a:fld id="{402CBB9E-F5D3-6E40-A939-4B2058AA44B4}" type="slidenum">
              <a:rPr lang="en-GB" smtClean="0"/>
              <a:pPr/>
              <a:t>‹#›</a:t>
            </a:fld>
            <a:endParaRPr lang="en-GB" dirty="0"/>
          </a:p>
        </p:txBody>
      </p:sp>
    </p:spTree>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457200" y="92079"/>
            <a:ext cx="8229600" cy="1508125"/>
          </a:xfrm>
          <a:prstGeom prst="rect">
            <a:avLst/>
          </a:prstGeom>
        </p:spPr>
        <p:txBody>
          <a:bodyPr lIns="0" tIns="0" rIns="0" bIns="0">
            <a:noAutofit/>
          </a:bodyPr>
          <a:lstStyle>
            <a:lvl1pPr>
              <a:defRPr sz="4425">
                <a:latin typeface="Gill Sans"/>
                <a:ea typeface="Gill Sans"/>
                <a:cs typeface="Gill Sans"/>
                <a:sym typeface="Gill Sans"/>
              </a:defRPr>
            </a:lvl1pPr>
          </a:lstStyle>
          <a:p>
            <a:pPr lvl="0">
              <a:defRPr sz="1800"/>
            </a:pPr>
            <a:r>
              <a:rPr lang="en-US" sz="4425"/>
              <a:t>Click to edit Master title style</a:t>
            </a:r>
            <a:endParaRPr sz="4425"/>
          </a:p>
        </p:txBody>
      </p:sp>
      <p:sp>
        <p:nvSpPr>
          <p:cNvPr id="7" name="Shape 7"/>
          <p:cNvSpPr>
            <a:spLocks noGrp="1"/>
          </p:cNvSpPr>
          <p:nvPr>
            <p:ph type="body" idx="1"/>
          </p:nvPr>
        </p:nvSpPr>
        <p:spPr>
          <a:xfrm>
            <a:off x="457200" y="1600200"/>
            <a:ext cx="8229600" cy="5257800"/>
          </a:xfrm>
          <a:prstGeom prst="rect">
            <a:avLst/>
          </a:prstGeom>
        </p:spPr>
        <p:txBody>
          <a:bodyPr>
            <a:noAutofit/>
          </a:bodyPr>
          <a:lstStyle>
            <a:lvl1pPr marL="0" indent="0" algn="ctr">
              <a:spcBef>
                <a:spcPts val="2475"/>
              </a:spcBef>
              <a:buSzTx/>
              <a:buFontTx/>
              <a:buNone/>
              <a:defRPr>
                <a:latin typeface="Gill Sans"/>
                <a:ea typeface="Gill Sans"/>
                <a:cs typeface="Gill Sans"/>
                <a:sym typeface="Gill Sans"/>
              </a:defRPr>
            </a:lvl1pPr>
            <a:lvl2pPr marL="0" indent="240506" algn="ctr">
              <a:spcBef>
                <a:spcPts val="2475"/>
              </a:spcBef>
              <a:buSzTx/>
              <a:buFontTx/>
              <a:buNone/>
              <a:defRPr>
                <a:latin typeface="Gill Sans"/>
                <a:ea typeface="Gill Sans"/>
                <a:cs typeface="Gill Sans"/>
                <a:sym typeface="Gill Sans"/>
              </a:defRPr>
            </a:lvl2pPr>
            <a:lvl3pPr marL="0" indent="481013" algn="ctr">
              <a:spcBef>
                <a:spcPts val="2475"/>
              </a:spcBef>
              <a:buSzTx/>
              <a:buFontTx/>
              <a:buNone/>
              <a:defRPr>
                <a:latin typeface="Gill Sans"/>
                <a:ea typeface="Gill Sans"/>
                <a:cs typeface="Gill Sans"/>
                <a:sym typeface="Gill Sans"/>
              </a:defRPr>
            </a:lvl3pPr>
            <a:lvl4pPr marL="0" indent="722709" algn="ctr">
              <a:spcBef>
                <a:spcPts val="2475"/>
              </a:spcBef>
              <a:buSzTx/>
              <a:buFontTx/>
              <a:buNone/>
              <a:defRPr>
                <a:latin typeface="Gill Sans"/>
                <a:ea typeface="Gill Sans"/>
                <a:cs typeface="Gill Sans"/>
                <a:sym typeface="Gill Sans"/>
              </a:defRPr>
            </a:lvl4pPr>
            <a:lvl5pPr marL="0" indent="963215" algn="ctr">
              <a:spcBef>
                <a:spcPts val="2475"/>
              </a:spcBef>
              <a:buSzTx/>
              <a:buFontTx/>
              <a:buNone/>
              <a:defRPr>
                <a:latin typeface="Gill Sans"/>
                <a:ea typeface="Gill Sans"/>
                <a:cs typeface="Gill Sans"/>
                <a:sym typeface="Gill Sans"/>
              </a:defRPr>
            </a:lvl5pPr>
          </a:lstStyle>
          <a:p>
            <a:pPr lvl="0">
              <a:defRPr sz="1800"/>
            </a:pPr>
            <a:r>
              <a:rPr lang="en-US" sz="2250"/>
              <a:t>Click to edit Master text styles</a:t>
            </a:r>
          </a:p>
          <a:p>
            <a:pPr lvl="1">
              <a:defRPr sz="1800"/>
            </a:pPr>
            <a:r>
              <a:rPr lang="en-US" sz="2250"/>
              <a:t>Second level</a:t>
            </a:r>
          </a:p>
          <a:p>
            <a:pPr lvl="2">
              <a:defRPr sz="1800"/>
            </a:pPr>
            <a:r>
              <a:rPr lang="en-US" sz="2250"/>
              <a:t>Third level</a:t>
            </a:r>
          </a:p>
          <a:p>
            <a:pPr lvl="3">
              <a:defRPr sz="1800"/>
            </a:pPr>
            <a:r>
              <a:rPr lang="en-US" sz="2250"/>
              <a:t>Fourth level</a:t>
            </a:r>
          </a:p>
          <a:p>
            <a:pPr lvl="4">
              <a:defRPr sz="1800"/>
            </a:pPr>
            <a:r>
              <a:rPr lang="en-US" sz="2250"/>
              <a:t>Fifth level</a:t>
            </a:r>
            <a:endParaRPr sz="2250"/>
          </a:p>
        </p:txBody>
      </p:sp>
    </p:spTree>
    <p:extLst/>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9400" y="2130427"/>
            <a:ext cx="8572500" cy="147002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279400" y="3886200"/>
            <a:ext cx="8572500" cy="1752600"/>
          </a:xfrm>
          <a:prstGeom prst="rect">
            <a:avLst/>
          </a:prstGeom>
        </p:spPr>
        <p:txBody>
          <a:bodyPr/>
          <a:lstStyle>
            <a:lvl1pPr marL="0" indent="0" algn="ctr">
              <a:buNone/>
              <a:defRPr>
                <a:solidFill>
                  <a:schemeClr val="tx1">
                    <a:tint val="75000"/>
                  </a:schemeClr>
                </a:solidFill>
                <a:latin typeface="News Gothic MT"/>
                <a:cs typeface="News Gothic MT"/>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endParaRPr lang="en-US" dirty="0"/>
          </a:p>
        </p:txBody>
      </p:sp>
    </p:spTree>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628650" y="6356353"/>
            <a:ext cx="2057400" cy="365125"/>
          </a:xfrm>
          <a:prstGeom prst="rect">
            <a:avLst/>
          </a:prstGeom>
        </p:spPr>
        <p:txBody>
          <a:bodyPr/>
          <a:lstStyle/>
          <a:p>
            <a:fld id="{B595F713-2110-964B-A68E-481EBA276186}" type="datetimeFigureOut">
              <a:rPr lang="en-GB" smtClean="0"/>
              <a:pPr/>
              <a:t>10/05/2018</a:t>
            </a:fld>
            <a:endParaRPr lang="en-GB" dirty="0"/>
          </a:p>
        </p:txBody>
      </p:sp>
      <p:sp>
        <p:nvSpPr>
          <p:cNvPr id="4" name="Footer Placeholder 3"/>
          <p:cNvSpPr>
            <a:spLocks noGrp="1"/>
          </p:cNvSpPr>
          <p:nvPr>
            <p:ph type="ftr" sz="quarter" idx="11"/>
          </p:nvPr>
        </p:nvSpPr>
        <p:spPr>
          <a:xfrm>
            <a:off x="3028950" y="6356353"/>
            <a:ext cx="3086100" cy="365125"/>
          </a:xfrm>
          <a:prstGeom prst="rect">
            <a:avLst/>
          </a:prstGeom>
        </p:spPr>
        <p:txBody>
          <a:bodyPr/>
          <a:lstStyle/>
          <a:p>
            <a:endParaRPr lang="en-GB" dirty="0"/>
          </a:p>
        </p:txBody>
      </p:sp>
      <p:sp>
        <p:nvSpPr>
          <p:cNvPr id="5" name="Slide Number Placeholder 4"/>
          <p:cNvSpPr>
            <a:spLocks noGrp="1"/>
          </p:cNvSpPr>
          <p:nvPr>
            <p:ph type="sldNum" sz="quarter" idx="12"/>
          </p:nvPr>
        </p:nvSpPr>
        <p:spPr>
          <a:xfrm>
            <a:off x="6457950" y="6356353"/>
            <a:ext cx="2057400" cy="365125"/>
          </a:xfrm>
          <a:prstGeom prst="rect">
            <a:avLst/>
          </a:prstGeom>
        </p:spPr>
        <p:txBody>
          <a:bodyPr/>
          <a:lstStyle/>
          <a:p>
            <a:fld id="{402CBB9E-F5D3-6E40-A939-4B2058AA44B4}" type="slidenum">
              <a:rPr lang="en-GB" smtClean="0"/>
              <a:pPr/>
              <a:t>‹#›</a:t>
            </a:fld>
            <a:endParaRPr lang="en-GB" dirty="0"/>
          </a:p>
        </p:txBody>
      </p:sp>
    </p:spTree>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image" Target="../media/image2.jpe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theme" Target="../theme/theme3.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image" Target="../media/image3.jpeg"/><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FF99"/>
        </a:solidFill>
        <a:effectLst/>
      </p:bgPr>
    </p:bg>
    <p:spTree>
      <p:nvGrpSpPr>
        <p:cNvPr id="1" name=""/>
        <p:cNvGrpSpPr/>
        <p:nvPr/>
      </p:nvGrpSpPr>
      <p:grpSpPr>
        <a:xfrm>
          <a:off x="0" y="0"/>
          <a:ext cx="0" cy="0"/>
          <a:chOff x="0" y="0"/>
          <a:chExt cx="0" cy="0"/>
        </a:xfrm>
      </p:grpSpPr>
      <p:pic>
        <p:nvPicPr>
          <p:cNvPr id="11" name="Picture 10" descr="pixl ppt back generic 2015.jp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27938" y="774701"/>
            <a:ext cx="9116061" cy="20828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7429" y="2996952"/>
            <a:ext cx="9126570" cy="345638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a:t>
            </a:r>
            <a:r>
              <a:rPr lang="en-US" dirty="0" err="1"/>
              <a:t>hkhkjh</a:t>
            </a:r>
            <a:endParaRPr lang="en-US" dirty="0"/>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117910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92" r:id="rId3"/>
  </p:sldLayoutIdLst>
  <p:txStyles>
    <p:titleStyle>
      <a:lvl1pPr algn="l" defTabSz="342900" rtl="0" eaLnBrk="1" latinLnBrk="0" hangingPunct="1">
        <a:spcBef>
          <a:spcPct val="0"/>
        </a:spcBef>
        <a:buNone/>
        <a:defRPr sz="3300" kern="1200">
          <a:solidFill>
            <a:schemeClr val="tx1"/>
          </a:solidFill>
          <a:latin typeface="+mj-lt"/>
          <a:ea typeface="+mj-ea"/>
          <a:cs typeface="Lato Medium"/>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News Gothic MT"/>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News Gothic MT"/>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News Gothic MT"/>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95F713-2110-964B-A68E-481EBA276186}" type="datetimeFigureOut">
              <a:rPr lang="en-GB" smtClean="0"/>
              <a:pPr/>
              <a:t>10/05/2018</a:t>
            </a:fld>
            <a:endParaRPr lang="en-GB" dirty="0"/>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305900508"/>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B595F713-2110-964B-A68E-481EBA276186}" type="datetimeFigureOut">
              <a:rPr lang="en-GB" smtClean="0"/>
              <a:pPr/>
              <a:t>10/05/2018</a:t>
            </a:fld>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02CBB9E-F5D3-6E40-A939-4B2058AA44B4}" type="slidenum">
              <a:rPr lang="en-GB" smtClean="0"/>
              <a:pPr/>
              <a:t>‹#›</a:t>
            </a:fld>
            <a:endParaRPr lang="en-GB" dirty="0"/>
          </a:p>
        </p:txBody>
      </p:sp>
      <p:pic>
        <p:nvPicPr>
          <p:cNvPr id="7" name="Picture 6"/>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8091113" y="16872"/>
            <a:ext cx="1029761" cy="1020648"/>
          </a:xfrm>
          <a:prstGeom prst="rect">
            <a:avLst/>
          </a:prstGeom>
        </p:spPr>
      </p:pic>
      <p:pic>
        <p:nvPicPr>
          <p:cNvPr id="8" name="Picture 7"/>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23126" y="16872"/>
            <a:ext cx="2530113" cy="831540"/>
          </a:xfrm>
          <a:prstGeom prst="rect">
            <a:avLst/>
          </a:prstGeom>
        </p:spPr>
      </p:pic>
      <p:sp>
        <p:nvSpPr>
          <p:cNvPr id="9" name="Rectangle 8"/>
          <p:cNvSpPr/>
          <p:nvPr/>
        </p:nvSpPr>
        <p:spPr>
          <a:xfrm>
            <a:off x="0" y="6561058"/>
            <a:ext cx="9144000" cy="226407"/>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900" dirty="0">
                <a:latin typeface="Arial" panose="020B0604020202020204" pitchFamily="34" charset="0"/>
                <a:cs typeface="Arial" panose="020B0604020202020204" pitchFamily="34" charset="0"/>
              </a:rPr>
              <a:t>better hope – brighter</a:t>
            </a:r>
            <a:r>
              <a:rPr lang="en-GB" sz="900" baseline="0" dirty="0">
                <a:latin typeface="Arial" panose="020B0604020202020204" pitchFamily="34" charset="0"/>
                <a:cs typeface="Arial" panose="020B0604020202020204" pitchFamily="34" charset="0"/>
              </a:rPr>
              <a:t> future</a:t>
            </a:r>
            <a:endParaRPr lang="en-GB" sz="9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7745701"/>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 id="2147483690" r:id="rId15"/>
    <p:sldLayoutId id="2147483691" r:id="rId16"/>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0.xml"/><Relationship Id="rId5" Type="http://schemas.openxmlformats.org/officeDocument/2006/relationships/image" Target="../media/image5.jpeg"/><Relationship Id="rId4" Type="http://schemas.openxmlformats.org/officeDocument/2006/relationships/hyperlink" Target="http://www.pixl.org.uk/"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4.tiff"/></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8NUxvJS-_0k"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7.emf"/></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2.tiff"/><Relationship Id="rId2" Type="http://schemas.openxmlformats.org/officeDocument/2006/relationships/image" Target="../media/image21.em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hyperlink" Target="https://www.youtube.com/watch?v=e29I6zIq79A" TargetMode="External"/><Relationship Id="rId4" Type="http://schemas.openxmlformats.org/officeDocument/2006/relationships/hyperlink" Target="https://www.youtube.com/watch?v=mQc9mf6w0Tw"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25.emf"/><Relationship Id="rId4" Type="http://schemas.openxmlformats.org/officeDocument/2006/relationships/hyperlink" Target="http://www.bbc.co.uk/education/clips/z627sbk"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6.tiff"/><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hyperlink" Target="https://www.youtube.com/watch?v=Te-JZftquOM" TargetMode="External"/><Relationship Id="rId5" Type="http://schemas.openxmlformats.org/officeDocument/2006/relationships/image" Target="../media/image28.emf"/><Relationship Id="rId4" Type="http://schemas.openxmlformats.org/officeDocument/2006/relationships/image" Target="../media/image27.tif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tiff"/><Relationship Id="rId1" Type="http://schemas.openxmlformats.org/officeDocument/2006/relationships/slideLayout" Target="../slideLayouts/slideLayout2.xml"/><Relationship Id="rId5" Type="http://schemas.openxmlformats.org/officeDocument/2006/relationships/image" Target="../media/image36.jpeg"/><Relationship Id="rId4" Type="http://schemas.openxmlformats.org/officeDocument/2006/relationships/image" Target="../media/image35.jpeg"/></Relationships>
</file>

<file path=ppt/slides/_rels/slide34.xml.rels><?xml version="1.0" encoding="UTF-8" standalone="yes"?>
<Relationships xmlns="http://schemas.openxmlformats.org/package/2006/relationships"><Relationship Id="rId3" Type="http://schemas.openxmlformats.org/officeDocument/2006/relationships/image" Target="../media/image37.tiff"/><Relationship Id="rId7" Type="http://schemas.openxmlformats.org/officeDocument/2006/relationships/image" Target="../media/image41.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jpeg"/></Relationships>
</file>

<file path=ppt/slides/_rels/slide3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www.bbc.co.uk/education/guides/zm6rd2p/video"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1.xml"/><Relationship Id="rId4" Type="http://schemas.openxmlformats.org/officeDocument/2006/relationships/image" Target="../media/image47.jpeg"/></Relationships>
</file>

<file path=ppt/slides/_rels/slide3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40.xml.rels><?xml version="1.0" encoding="UTF-8" standalone="yes"?>
<Relationships xmlns="http://schemas.openxmlformats.org/package/2006/relationships"><Relationship Id="rId3" Type="http://schemas.openxmlformats.org/officeDocument/2006/relationships/hyperlink" Target="https://www.youtube.com/watch?v=Q7i4BgRdRnc" TargetMode="External"/><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8520" y="0"/>
            <a:ext cx="9252520" cy="7571303"/>
          </a:xfrm>
          <a:prstGeom prst="rect">
            <a:avLst/>
          </a:prstGeom>
          <a:noFill/>
        </p:spPr>
        <p:txBody>
          <a:bodyPr wrap="square" rtlCol="0">
            <a:spAutoFit/>
          </a:bodyPr>
          <a:lstStyle/>
          <a:p>
            <a:r>
              <a:rPr lang="en-GB" sz="900" dirty="0">
                <a:solidFill>
                  <a:schemeClr val="bg1">
                    <a:lumMod val="85000"/>
                  </a:schemeClr>
                </a:solidFill>
              </a:rPr>
              <a:t>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a:t>
            </a:r>
          </a:p>
        </p:txBody>
      </p:sp>
      <p:pic>
        <p:nvPicPr>
          <p:cNvPr id="1026" name="Picture 2" descr="pixl-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4624"/>
            <a:ext cx="1639040" cy="792088"/>
          </a:xfrm>
          <a:prstGeom prst="rect">
            <a:avLst/>
          </a:prstGeom>
          <a:noFill/>
          <a:ln w="9525">
            <a:solidFill>
              <a:srgbClr val="000000"/>
            </a:solidFill>
            <a:miter lim="800000"/>
            <a:headEnd/>
            <a:tailEnd/>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Lst>
        </p:spPr>
      </p:pic>
      <p:sp>
        <p:nvSpPr>
          <p:cNvPr id="5" name="Text Box 3"/>
          <p:cNvSpPr txBox="1">
            <a:spLocks noChangeArrowheads="1"/>
          </p:cNvSpPr>
          <p:nvPr/>
        </p:nvSpPr>
        <p:spPr bwMode="auto">
          <a:xfrm>
            <a:off x="215516" y="5217942"/>
            <a:ext cx="8820979" cy="887304"/>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GB" altLang="en-US" sz="1000" b="0" i="0" u="none" strike="noStrike" cap="none" normalizeH="0" baseline="0" dirty="0">
              <a:ln>
                <a:noFill/>
              </a:ln>
              <a:solidFill>
                <a:schemeClr val="tx1"/>
              </a:solidFill>
              <a:effectLst/>
              <a:latin typeface="Arial"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All opinions and contributions are those of the authors. The contents of this resource are not connected with nor endorsed by any other company, organisation or institution.</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6" name="TextBox 5"/>
          <p:cNvSpPr txBox="1"/>
          <p:nvPr/>
        </p:nvSpPr>
        <p:spPr>
          <a:xfrm>
            <a:off x="827584" y="6237312"/>
            <a:ext cx="7272808" cy="400110"/>
          </a:xfrm>
          <a:prstGeom prst="rect">
            <a:avLst/>
          </a:prstGeom>
          <a:noFill/>
        </p:spPr>
        <p:txBody>
          <a:bodyPr wrap="square" rtlCol="0">
            <a:spAutoFit/>
          </a:bodyPr>
          <a:lstStyle/>
          <a:p>
            <a:r>
              <a:rPr lang="en-US" sz="1000" u="sng" dirty="0">
                <a:hlinkClick r:id="rId4"/>
              </a:rPr>
              <a:t>www.pixl.org.uk</a:t>
            </a:r>
            <a:r>
              <a:rPr lang="en-US" sz="1000" dirty="0"/>
              <a:t>					The PiXL Club Ltd, Company number 07321607</a:t>
            </a:r>
            <a:endParaRPr lang="en-GB" sz="1000" dirty="0"/>
          </a:p>
          <a:p>
            <a:endParaRPr lang="en-GB" sz="1000" dirty="0"/>
          </a:p>
        </p:txBody>
      </p:sp>
      <p:sp>
        <p:nvSpPr>
          <p:cNvPr id="7" name="TextBox 6"/>
          <p:cNvSpPr txBox="1"/>
          <p:nvPr/>
        </p:nvSpPr>
        <p:spPr>
          <a:xfrm>
            <a:off x="2555775" y="4747322"/>
            <a:ext cx="3816424" cy="338554"/>
          </a:xfrm>
          <a:prstGeom prst="rect">
            <a:avLst/>
          </a:prstGeom>
          <a:noFill/>
        </p:spPr>
        <p:txBody>
          <a:bodyPr wrap="square" rtlCol="0">
            <a:spAutoFit/>
          </a:bodyPr>
          <a:lstStyle/>
          <a:p>
            <a:pPr algn="ctr"/>
            <a:r>
              <a:rPr lang="en-GB" sz="1600" dirty="0"/>
              <a:t>© Copyright The PiXL Club Ltd, 2017</a:t>
            </a:r>
          </a:p>
        </p:txBody>
      </p:sp>
      <p:sp>
        <p:nvSpPr>
          <p:cNvPr id="8" name="TextBox 7"/>
          <p:cNvSpPr txBox="1"/>
          <p:nvPr/>
        </p:nvSpPr>
        <p:spPr>
          <a:xfrm>
            <a:off x="233952" y="881336"/>
            <a:ext cx="8496943" cy="4742837"/>
          </a:xfrm>
          <a:prstGeom prst="rect">
            <a:avLst/>
          </a:prstGeom>
          <a:noFill/>
        </p:spPr>
        <p:txBody>
          <a:bodyPr wrap="square" rtlCol="0">
            <a:spAutoFit/>
          </a:bodyPr>
          <a:lstStyle/>
          <a:p>
            <a:pPr algn="ctr">
              <a:lnSpc>
                <a:spcPct val="115000"/>
              </a:lnSpc>
              <a:spcAft>
                <a:spcPts val="0"/>
              </a:spcAft>
            </a:pPr>
            <a:r>
              <a:rPr lang="en-GB" sz="7200" b="1" dirty="0"/>
              <a:t>PiXL KnowIT!</a:t>
            </a:r>
          </a:p>
          <a:p>
            <a:pPr algn="ctr">
              <a:lnSpc>
                <a:spcPct val="115000"/>
              </a:lnSpc>
              <a:spcAft>
                <a:spcPts val="0"/>
              </a:spcAft>
            </a:pPr>
            <a:r>
              <a:rPr lang="en-GB" sz="3600" b="1" dirty="0">
                <a:latin typeface="Arial" panose="020B0604020202020204" pitchFamily="34" charset="0"/>
                <a:ea typeface="Calibri" panose="020F0502020204030204" pitchFamily="34" charset="0"/>
                <a:cs typeface="Times New Roman" panose="02020603050405020304" pitchFamily="18" charset="0"/>
              </a:rPr>
              <a:t>GCSE Biology</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gn="ctr"/>
            <a:r>
              <a:rPr lang="en-GB" dirty="0"/>
              <a:t> </a:t>
            </a:r>
          </a:p>
          <a:p>
            <a:pPr algn="ctr"/>
            <a:endParaRPr lang="en-GB" dirty="0"/>
          </a:p>
          <a:p>
            <a:pPr algn="ctr"/>
            <a:r>
              <a:rPr lang="en-GB" sz="4400" b="1" dirty="0">
                <a:solidFill>
                  <a:schemeClr val="accent2"/>
                </a:solidFill>
              </a:rPr>
              <a:t>Edexcel Topic – Exchange and transport in animals</a:t>
            </a:r>
          </a:p>
          <a:p>
            <a:pPr algn="ctr"/>
            <a:r>
              <a:rPr lang="en-GB" dirty="0"/>
              <a:t>  </a:t>
            </a:r>
          </a:p>
          <a:p>
            <a:pPr algn="ctr"/>
            <a:r>
              <a:rPr lang="en-GB" dirty="0"/>
              <a:t> </a:t>
            </a:r>
          </a:p>
          <a:p>
            <a:pPr algn="ctr"/>
            <a:endParaRPr lang="en-GB" dirty="0"/>
          </a:p>
        </p:txBody>
      </p:sp>
      <p:pic>
        <p:nvPicPr>
          <p:cNvPr id="9" name="374f7cfc-9279-43ad-9851-155d90395642" descr="image001"/>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65552" y="58096"/>
            <a:ext cx="1484057" cy="1104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9374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87824" y="35655"/>
            <a:ext cx="6156176" cy="1017081"/>
          </a:xfrm>
        </p:spPr>
        <p:txBody>
          <a:bodyPr>
            <a:normAutofit fontScale="90000"/>
          </a:bodyPr>
          <a:lstStyle/>
          <a:p>
            <a:pPr algn="r"/>
            <a:r>
              <a:rPr lang="en-GB" b="1" dirty="0">
                <a:solidFill>
                  <a:schemeClr val="accent6"/>
                </a:solidFill>
              </a:rPr>
              <a:t>Overview </a:t>
            </a:r>
            <a:br>
              <a:rPr lang="en-GB" b="1" dirty="0">
                <a:solidFill>
                  <a:schemeClr val="accent6"/>
                </a:solidFill>
              </a:rPr>
            </a:br>
            <a:r>
              <a:rPr lang="en-GB" b="1" dirty="0">
                <a:solidFill>
                  <a:schemeClr val="accent6"/>
                </a:solidFill>
              </a:rPr>
              <a:t>Exchange and transport in animals</a:t>
            </a:r>
          </a:p>
        </p:txBody>
      </p:sp>
      <p:sp>
        <p:nvSpPr>
          <p:cNvPr id="3" name="Subtitle 2"/>
          <p:cNvSpPr>
            <a:spLocks noGrp="1"/>
          </p:cNvSpPr>
          <p:nvPr>
            <p:ph type="subTitle" idx="1"/>
          </p:nvPr>
        </p:nvSpPr>
        <p:spPr>
          <a:xfrm>
            <a:off x="179512" y="908720"/>
            <a:ext cx="4248472" cy="5472608"/>
          </a:xfrm>
        </p:spPr>
        <p:txBody>
          <a:bodyPr>
            <a:normAutofit fontScale="92500" lnSpcReduction="10000"/>
          </a:bodyPr>
          <a:lstStyle/>
          <a:p>
            <a:pPr algn="l"/>
            <a:r>
              <a:rPr lang="en-US" sz="2600" b="1" dirty="0">
                <a:solidFill>
                  <a:schemeClr val="tx1"/>
                </a:solidFill>
                <a:latin typeface="+mn-lt"/>
              </a:rPr>
              <a:t>Transport in cells</a:t>
            </a:r>
          </a:p>
          <a:p>
            <a:pPr marL="685800" lvl="1" indent="-342900" algn="l">
              <a:buFont typeface="Arial" charset="0"/>
              <a:buChar char="•"/>
            </a:pPr>
            <a:r>
              <a:rPr lang="en-US" sz="1900" dirty="0">
                <a:solidFill>
                  <a:schemeClr val="tx1"/>
                </a:solidFill>
              </a:rPr>
              <a:t>Diffusion</a:t>
            </a:r>
          </a:p>
          <a:p>
            <a:pPr marL="685800" lvl="1" indent="-342900" algn="l">
              <a:buFont typeface="Arial" charset="0"/>
              <a:buChar char="•"/>
            </a:pPr>
            <a:r>
              <a:rPr lang="en-US" sz="1900" dirty="0">
                <a:solidFill>
                  <a:schemeClr val="tx1"/>
                </a:solidFill>
              </a:rPr>
              <a:t>Calculation of </a:t>
            </a:r>
          </a:p>
          <a:p>
            <a:pPr marL="685800" lvl="1" indent="-342900" algn="l"/>
            <a:r>
              <a:rPr lang="en-US" sz="1900" dirty="0">
                <a:solidFill>
                  <a:schemeClr val="tx1"/>
                </a:solidFill>
              </a:rPr>
              <a:t>	surface area : volume ratio</a:t>
            </a:r>
          </a:p>
          <a:p>
            <a:pPr marL="685800" lvl="1" indent="-342900" algn="l">
              <a:buFont typeface="Arial" pitchFamily="34" charset="0"/>
              <a:buChar char="•"/>
            </a:pPr>
            <a:r>
              <a:rPr lang="en-US" sz="1900" dirty="0">
                <a:solidFill>
                  <a:schemeClr val="tx1"/>
                </a:solidFill>
              </a:rPr>
              <a:t>Gas Exchange</a:t>
            </a:r>
          </a:p>
          <a:p>
            <a:pPr marL="685800" lvl="1" indent="-342900" algn="l">
              <a:buFont typeface="Arial" pitchFamily="34" charset="0"/>
              <a:buChar char="•"/>
            </a:pPr>
            <a:r>
              <a:rPr lang="en-US" sz="1900" dirty="0">
                <a:solidFill>
                  <a:schemeClr val="tx1"/>
                </a:solidFill>
              </a:rPr>
              <a:t>Factors affecting the rate of diffusion and Fick’s Law</a:t>
            </a:r>
          </a:p>
          <a:p>
            <a:pPr marL="0" lvl="1" algn="l"/>
            <a:r>
              <a:rPr lang="en-US" sz="2600" b="1" dirty="0">
                <a:solidFill>
                  <a:schemeClr val="tx1"/>
                </a:solidFill>
              </a:rPr>
              <a:t>The Circulatory System</a:t>
            </a:r>
          </a:p>
          <a:p>
            <a:pPr marL="685800" lvl="1" indent="-342900" algn="l">
              <a:buFont typeface="Arial" pitchFamily="34" charset="0"/>
              <a:buChar char="•"/>
            </a:pPr>
            <a:r>
              <a:rPr lang="en-US" sz="1900" dirty="0">
                <a:solidFill>
                  <a:schemeClr val="tx1"/>
                </a:solidFill>
              </a:rPr>
              <a:t>Blood</a:t>
            </a:r>
          </a:p>
          <a:p>
            <a:pPr marL="685800" lvl="1" indent="-342900" algn="l">
              <a:buFont typeface="Arial" pitchFamily="34" charset="0"/>
              <a:buChar char="•"/>
            </a:pPr>
            <a:r>
              <a:rPr lang="en-US" sz="1900" dirty="0">
                <a:solidFill>
                  <a:schemeClr val="tx1"/>
                </a:solidFill>
              </a:rPr>
              <a:t>Blood vessels</a:t>
            </a:r>
          </a:p>
          <a:p>
            <a:pPr marL="685800" lvl="1" indent="-342900" algn="l">
              <a:buFont typeface="Arial" pitchFamily="34" charset="0"/>
              <a:buChar char="•"/>
            </a:pPr>
            <a:r>
              <a:rPr lang="en-US" sz="1900" dirty="0">
                <a:solidFill>
                  <a:schemeClr val="tx1"/>
                </a:solidFill>
              </a:rPr>
              <a:t>Heart and circulation</a:t>
            </a:r>
          </a:p>
          <a:p>
            <a:pPr marL="685800" lvl="1" indent="-342900" algn="l">
              <a:buFont typeface="Arial" pitchFamily="34" charset="0"/>
              <a:buChar char="•"/>
            </a:pPr>
            <a:r>
              <a:rPr lang="en-US" sz="1900" dirty="0">
                <a:solidFill>
                  <a:schemeClr val="tx1"/>
                </a:solidFill>
              </a:rPr>
              <a:t>Heart rate, stroke volume and cardiac output</a:t>
            </a:r>
          </a:p>
          <a:p>
            <a:pPr marL="0" lvl="1" algn="l"/>
            <a:r>
              <a:rPr lang="en-US" sz="2600" b="1" dirty="0">
                <a:solidFill>
                  <a:schemeClr val="tx1"/>
                </a:solidFill>
              </a:rPr>
              <a:t>Respiration</a:t>
            </a:r>
          </a:p>
          <a:p>
            <a:pPr marL="723900" indent="-368300" algn="l">
              <a:buFont typeface="Arial" pitchFamily="34" charset="0"/>
              <a:buChar char="•"/>
            </a:pPr>
            <a:r>
              <a:rPr lang="en-US" sz="1900" dirty="0">
                <a:solidFill>
                  <a:schemeClr val="tx1"/>
                </a:solidFill>
                <a:latin typeface="+mn-lt"/>
              </a:rPr>
              <a:t> Aerobic respiration</a:t>
            </a:r>
          </a:p>
          <a:p>
            <a:pPr marL="723900" indent="-368300" algn="l">
              <a:buFont typeface="Arial" pitchFamily="34" charset="0"/>
              <a:buChar char="•"/>
            </a:pPr>
            <a:r>
              <a:rPr lang="en-US" sz="1900" dirty="0">
                <a:solidFill>
                  <a:schemeClr val="tx1"/>
                </a:solidFill>
                <a:latin typeface="+mn-lt"/>
              </a:rPr>
              <a:t>Anaerobic respiration</a:t>
            </a:r>
          </a:p>
          <a:p>
            <a:pPr marL="723900" indent="-368300" algn="l">
              <a:buFont typeface="Arial" pitchFamily="34" charset="0"/>
              <a:buChar char="•"/>
            </a:pPr>
            <a:r>
              <a:rPr lang="en-US" sz="1900" dirty="0">
                <a:solidFill>
                  <a:schemeClr val="tx1"/>
                </a:solidFill>
                <a:latin typeface="+mn-lt"/>
              </a:rPr>
              <a:t>Core practical</a:t>
            </a:r>
          </a:p>
          <a:p>
            <a:pPr marL="723900" indent="-368300" algn="l">
              <a:buFont typeface="Arial" pitchFamily="34" charset="0"/>
              <a:buChar char="•"/>
            </a:pPr>
            <a:endParaRPr lang="en-US" sz="1900" dirty="0">
              <a:solidFill>
                <a:schemeClr val="tx1"/>
              </a:solidFill>
              <a:latin typeface="+mn-lt"/>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endParaRPr lang="en-GB" dirty="0">
              <a:solidFill>
                <a:schemeClr val="tx1"/>
              </a:solidFill>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99992" y="1412776"/>
            <a:ext cx="4453450" cy="3891754"/>
          </a:xfrm>
          <a:prstGeom prst="rect">
            <a:avLst/>
          </a:prstGeom>
        </p:spPr>
      </p:pic>
    </p:spTree>
    <p:extLst>
      <p:ext uri="{BB962C8B-B14F-4D97-AF65-F5344CB8AC3E}">
        <p14:creationId xmlns:p14="http://schemas.microsoft.com/office/powerpoint/2010/main" val="7324485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22696" y="675435"/>
            <a:ext cx="4572000" cy="5509200"/>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endParaRPr lang="en-GB" dirty="0"/>
          </a:p>
          <a:p>
            <a:r>
              <a:rPr lang="en-GB" sz="3600" b="1" dirty="0">
                <a:solidFill>
                  <a:schemeClr val="tx1">
                    <a:lumMod val="50000"/>
                    <a:lumOff val="50000"/>
                  </a:schemeClr>
                </a:solidFill>
              </a:rPr>
              <a:t>Exchange and transport in animals Part 1</a:t>
            </a:r>
          </a:p>
          <a:p>
            <a:r>
              <a:rPr lang="en-GB" sz="3600" b="1" dirty="0">
                <a:solidFill>
                  <a:schemeClr val="tx1">
                    <a:lumMod val="50000"/>
                    <a:lumOff val="50000"/>
                  </a:schemeClr>
                </a:solidFill>
              </a:rPr>
              <a:t> </a:t>
            </a:r>
          </a:p>
          <a:p>
            <a:endParaRPr lang="en-GB" sz="2800" dirty="0">
              <a:solidFill>
                <a:schemeClr val="tx1">
                  <a:lumMod val="50000"/>
                  <a:lumOff val="50000"/>
                </a:schemeClr>
              </a:solidFill>
            </a:endParaRPr>
          </a:p>
          <a:p>
            <a:endParaRPr lang="en-GB" dirty="0"/>
          </a:p>
        </p:txBody>
      </p:sp>
      <p:pic>
        <p:nvPicPr>
          <p:cNvPr id="8" name="Picture 7"/>
          <p:cNvPicPr>
            <a:picLocks noChangeAspect="1"/>
          </p:cNvPicPr>
          <p:nvPr/>
        </p:nvPicPr>
        <p:blipFill>
          <a:blip r:embed="rId3" cstate="print">
            <a:clrChange>
              <a:clrFrom>
                <a:srgbClr val="FFFFFF"/>
              </a:clrFrom>
              <a:clrTo>
                <a:srgbClr val="FFFFFF">
                  <a:alpha val="0"/>
                </a:srgbClr>
              </a:clrTo>
            </a:clrChange>
          </a:blip>
          <a:stretch>
            <a:fillRect/>
          </a:stretch>
        </p:blipFill>
        <p:spPr>
          <a:xfrm>
            <a:off x="3491880" y="0"/>
            <a:ext cx="5688632" cy="6525344"/>
          </a:xfrm>
          <a:prstGeom prst="rect">
            <a:avLst/>
          </a:prstGeom>
        </p:spPr>
      </p:pic>
      <p:sp>
        <p:nvSpPr>
          <p:cNvPr id="5" name="Rectangle 4"/>
          <p:cNvSpPr/>
          <p:nvPr/>
        </p:nvSpPr>
        <p:spPr>
          <a:xfrm>
            <a:off x="0" y="4797152"/>
            <a:ext cx="4572000" cy="1846659"/>
          </a:xfrm>
          <a:prstGeom prst="rect">
            <a:avLst/>
          </a:prstGeom>
        </p:spPr>
        <p:txBody>
          <a:bodyPr>
            <a:spAutoFit/>
          </a:bodyPr>
          <a:lstStyle/>
          <a:p>
            <a:pPr marL="685800" lvl="1" indent="-342900">
              <a:buFont typeface="Arial" charset="0"/>
              <a:buChar char="•"/>
            </a:pPr>
            <a:r>
              <a:rPr lang="en-US" sz="1900" b="1" dirty="0">
                <a:solidFill>
                  <a:schemeClr val="bg1">
                    <a:lumMod val="50000"/>
                  </a:schemeClr>
                </a:solidFill>
              </a:rPr>
              <a:t>Diffusion</a:t>
            </a:r>
          </a:p>
          <a:p>
            <a:pPr marL="685800" lvl="1" indent="-342900">
              <a:buFont typeface="Arial" charset="0"/>
              <a:buChar char="•"/>
            </a:pPr>
            <a:r>
              <a:rPr lang="en-US" sz="1900" b="1" dirty="0">
                <a:solidFill>
                  <a:schemeClr val="bg1">
                    <a:lumMod val="50000"/>
                  </a:schemeClr>
                </a:solidFill>
              </a:rPr>
              <a:t>Calculation of </a:t>
            </a:r>
          </a:p>
          <a:p>
            <a:pPr marL="685800" lvl="1" indent="-342900"/>
            <a:r>
              <a:rPr lang="en-US" sz="1900" b="1" dirty="0">
                <a:solidFill>
                  <a:schemeClr val="bg1">
                    <a:lumMod val="50000"/>
                  </a:schemeClr>
                </a:solidFill>
              </a:rPr>
              <a:t>	surface area : volume ratio</a:t>
            </a:r>
          </a:p>
          <a:p>
            <a:pPr marL="685800" lvl="1" indent="-342900">
              <a:buFont typeface="Arial" pitchFamily="34" charset="0"/>
              <a:buChar char="•"/>
            </a:pPr>
            <a:r>
              <a:rPr lang="en-US" sz="1900" b="1" dirty="0">
                <a:solidFill>
                  <a:schemeClr val="bg1">
                    <a:lumMod val="50000"/>
                  </a:schemeClr>
                </a:solidFill>
              </a:rPr>
              <a:t>Gas Exchange</a:t>
            </a:r>
          </a:p>
          <a:p>
            <a:pPr marL="685800" lvl="1" indent="-342900">
              <a:buFont typeface="Arial" pitchFamily="34" charset="0"/>
              <a:buChar char="•"/>
            </a:pPr>
            <a:r>
              <a:rPr lang="en-US" sz="1900" b="1" dirty="0">
                <a:solidFill>
                  <a:schemeClr val="bg1">
                    <a:lumMod val="50000"/>
                  </a:schemeClr>
                </a:solidFill>
              </a:rPr>
              <a:t>Factors affecting the rate of diffusion and Fick’s Law</a:t>
            </a:r>
          </a:p>
        </p:txBody>
      </p:sp>
    </p:spTree>
    <p:extLst>
      <p:ext uri="{BB962C8B-B14F-4D97-AF65-F5344CB8AC3E}">
        <p14:creationId xmlns:p14="http://schemas.microsoft.com/office/powerpoint/2010/main" val="632385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9672" y="0"/>
            <a:ext cx="7524328"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Exchange and transport in animals</a:t>
            </a:r>
            <a:br>
              <a:rPr lang="en-US" sz="2400" b="1" dirty="0">
                <a:solidFill>
                  <a:schemeClr val="accent6"/>
                </a:solidFill>
              </a:rPr>
            </a:br>
            <a:r>
              <a:rPr lang="en-US" sz="2400" b="1" dirty="0">
                <a:solidFill>
                  <a:schemeClr val="accent6"/>
                </a:solidFill>
              </a:rPr>
              <a:t> Part 1- Diffusion</a:t>
            </a:r>
          </a:p>
        </p:txBody>
      </p:sp>
      <p:sp>
        <p:nvSpPr>
          <p:cNvPr id="14" name="Rectangle 13"/>
          <p:cNvSpPr/>
          <p:nvPr/>
        </p:nvSpPr>
        <p:spPr>
          <a:xfrm>
            <a:off x="168660" y="692696"/>
            <a:ext cx="5771492" cy="5786199"/>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lvl="0"/>
            <a:r>
              <a:rPr lang="en-GB" sz="2000" dirty="0"/>
              <a:t>Living organisms obtain many of the substances they require for life by </a:t>
            </a:r>
            <a:r>
              <a:rPr lang="en-GB" sz="2000" b="1" dirty="0">
                <a:solidFill>
                  <a:schemeClr val="accent6">
                    <a:lumMod val="75000"/>
                  </a:schemeClr>
                </a:solidFill>
              </a:rPr>
              <a:t>diffusion</a:t>
            </a:r>
            <a:r>
              <a:rPr lang="en-GB" sz="2000" dirty="0"/>
              <a:t> e.g. </a:t>
            </a:r>
            <a:r>
              <a:rPr lang="en-GB" sz="2000" b="1" dirty="0">
                <a:solidFill>
                  <a:schemeClr val="accent6">
                    <a:lumMod val="75000"/>
                  </a:schemeClr>
                </a:solidFill>
              </a:rPr>
              <a:t>Oxygen, minerals </a:t>
            </a:r>
            <a:r>
              <a:rPr lang="en-GB" sz="2000" dirty="0"/>
              <a:t>and </a:t>
            </a:r>
            <a:r>
              <a:rPr lang="en-GB" sz="2000" b="1" dirty="0">
                <a:solidFill>
                  <a:schemeClr val="accent6">
                    <a:lumMod val="75000"/>
                  </a:schemeClr>
                </a:solidFill>
              </a:rPr>
              <a:t>dissolved food</a:t>
            </a:r>
            <a:r>
              <a:rPr lang="en-GB" sz="2000" dirty="0"/>
              <a:t>. They also get rid of waste products by diffusion as well such </a:t>
            </a:r>
            <a:r>
              <a:rPr lang="en-GB" sz="2000" b="1" dirty="0">
                <a:solidFill>
                  <a:schemeClr val="accent6">
                    <a:lumMod val="75000"/>
                  </a:schemeClr>
                </a:solidFill>
              </a:rPr>
              <a:t>as carbon dioxide </a:t>
            </a:r>
            <a:r>
              <a:rPr lang="en-GB" sz="2000" dirty="0"/>
              <a:t>and</a:t>
            </a:r>
            <a:r>
              <a:rPr lang="en-GB" sz="2000" b="1" dirty="0">
                <a:solidFill>
                  <a:schemeClr val="accent6">
                    <a:lumMod val="75000"/>
                  </a:schemeClr>
                </a:solidFill>
              </a:rPr>
              <a:t> urea</a:t>
            </a:r>
            <a:r>
              <a:rPr lang="en-GB" sz="2000" dirty="0"/>
              <a:t>.</a:t>
            </a:r>
          </a:p>
          <a:p>
            <a:pPr lvl="0"/>
            <a:endParaRPr lang="en-GB" sz="1000" dirty="0"/>
          </a:p>
          <a:p>
            <a:pPr lvl="0"/>
            <a:r>
              <a:rPr lang="en-GB" sz="2000" b="1" dirty="0">
                <a:solidFill>
                  <a:schemeClr val="accent6">
                    <a:lumMod val="75000"/>
                  </a:schemeClr>
                </a:solidFill>
              </a:rPr>
              <a:t>Single celled organisms </a:t>
            </a:r>
            <a:r>
              <a:rPr lang="en-GB" sz="2000" dirty="0"/>
              <a:t>do not need transport systems to bring materials to the cell or take waste away. They are able to receive enough substances through their cell membrane by diffusion alone due to a </a:t>
            </a:r>
            <a:r>
              <a:rPr lang="en-GB" sz="2000" b="1" dirty="0">
                <a:solidFill>
                  <a:schemeClr val="accent6">
                    <a:lumMod val="75000"/>
                  </a:schemeClr>
                </a:solidFill>
              </a:rPr>
              <a:t>large surface area to volume ratio</a:t>
            </a:r>
            <a:r>
              <a:rPr lang="en-GB" sz="2000" dirty="0"/>
              <a:t>.</a:t>
            </a:r>
          </a:p>
          <a:p>
            <a:pPr lvl="0"/>
            <a:endParaRPr lang="en-GB" sz="1000" dirty="0"/>
          </a:p>
          <a:p>
            <a:pPr lvl="0"/>
            <a:r>
              <a:rPr lang="en-GB" sz="2000" dirty="0"/>
              <a:t>Larger </a:t>
            </a:r>
            <a:r>
              <a:rPr lang="en-GB" sz="2000" b="1" dirty="0">
                <a:solidFill>
                  <a:schemeClr val="accent6">
                    <a:lumMod val="75000"/>
                  </a:schemeClr>
                </a:solidFill>
              </a:rPr>
              <a:t>multi cellular </a:t>
            </a:r>
            <a:r>
              <a:rPr lang="en-GB" sz="2000" dirty="0"/>
              <a:t>organisms need a </a:t>
            </a:r>
            <a:r>
              <a:rPr lang="en-GB" sz="2000" b="1" dirty="0">
                <a:solidFill>
                  <a:schemeClr val="accent6">
                    <a:lumMod val="75000"/>
                  </a:schemeClr>
                </a:solidFill>
              </a:rPr>
              <a:t>mass transport system</a:t>
            </a:r>
            <a:r>
              <a:rPr lang="en-GB" sz="2000" dirty="0"/>
              <a:t> because they have a relatively </a:t>
            </a:r>
            <a:r>
              <a:rPr lang="en-GB" sz="2000" b="1" dirty="0">
                <a:solidFill>
                  <a:schemeClr val="accent6">
                    <a:lumMod val="75000"/>
                  </a:schemeClr>
                </a:solidFill>
              </a:rPr>
              <a:t>small surface area to volume ratio. </a:t>
            </a:r>
          </a:p>
          <a:p>
            <a:pPr lvl="0"/>
            <a:endParaRPr lang="en-GB" sz="1000" dirty="0"/>
          </a:p>
          <a:p>
            <a:pPr lvl="0"/>
            <a:r>
              <a:rPr lang="en-GB" sz="2000" dirty="0"/>
              <a:t>Cells towards the centre of the organism would not receive enough oxygen by diffusion alone without a transport system and gas exchange surface. In humans, the mass transport system is the </a:t>
            </a:r>
            <a:r>
              <a:rPr lang="en-GB" sz="2000" b="1" dirty="0">
                <a:solidFill>
                  <a:schemeClr val="accent6">
                    <a:lumMod val="75000"/>
                  </a:schemeClr>
                </a:solidFill>
              </a:rPr>
              <a:t>blood</a:t>
            </a:r>
            <a:r>
              <a:rPr lang="en-GB" sz="2000" dirty="0"/>
              <a:t> and the gas exchange surface is the </a:t>
            </a:r>
            <a:r>
              <a:rPr lang="en-GB" sz="2000" b="1" dirty="0">
                <a:solidFill>
                  <a:schemeClr val="accent6">
                    <a:lumMod val="75000"/>
                  </a:schemeClr>
                </a:solidFill>
              </a:rPr>
              <a:t>lungs</a:t>
            </a:r>
            <a:r>
              <a:rPr lang="en-GB" sz="2000" dirty="0"/>
              <a:t>.</a:t>
            </a:r>
          </a:p>
        </p:txBody>
      </p:sp>
      <p:sp>
        <p:nvSpPr>
          <p:cNvPr id="18"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pic>
        <p:nvPicPr>
          <p:cNvPr id="13" name="Picture 12" descr="ThinkstockPhotos-178028550circulatory systems.jpg"/>
          <p:cNvPicPr>
            <a:picLocks noChangeAspect="1"/>
          </p:cNvPicPr>
          <p:nvPr/>
        </p:nvPicPr>
        <p:blipFill>
          <a:blip r:embed="rId3" cstate="print"/>
          <a:stretch>
            <a:fillRect/>
          </a:stretch>
        </p:blipFill>
        <p:spPr>
          <a:xfrm>
            <a:off x="6084168" y="914707"/>
            <a:ext cx="2736304" cy="5394613"/>
          </a:xfrm>
          <a:prstGeom prst="rect">
            <a:avLst/>
          </a:prstGeom>
        </p:spPr>
      </p:pic>
    </p:spTree>
    <p:extLst>
      <p:ext uri="{BB962C8B-B14F-4D97-AF65-F5344CB8AC3E}">
        <p14:creationId xmlns:p14="http://schemas.microsoft.com/office/powerpoint/2010/main" val="3498979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9672" y="0"/>
            <a:ext cx="7524328"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Exchange and transport in animals</a:t>
            </a:r>
            <a:br>
              <a:rPr lang="en-US" sz="2400" b="1" dirty="0">
                <a:solidFill>
                  <a:schemeClr val="accent6"/>
                </a:solidFill>
              </a:rPr>
            </a:br>
            <a:r>
              <a:rPr lang="en-US" sz="2400" b="1" dirty="0">
                <a:solidFill>
                  <a:schemeClr val="accent6"/>
                </a:solidFill>
              </a:rPr>
              <a:t> Part 1- Diffusion</a:t>
            </a:r>
          </a:p>
        </p:txBody>
      </p:sp>
      <p:sp>
        <p:nvSpPr>
          <p:cNvPr id="14" name="Rectangle 13"/>
          <p:cNvSpPr/>
          <p:nvPr/>
        </p:nvSpPr>
        <p:spPr>
          <a:xfrm>
            <a:off x="168660" y="765487"/>
            <a:ext cx="8806680" cy="2046714"/>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lvl="0"/>
            <a:r>
              <a:rPr lang="en-GB" sz="2000" b="1" dirty="0">
                <a:solidFill>
                  <a:schemeClr val="accent6">
                    <a:lumMod val="75000"/>
                  </a:schemeClr>
                </a:solidFill>
              </a:rPr>
              <a:t>Diffusion</a:t>
            </a:r>
            <a:r>
              <a:rPr lang="en-GB" sz="2000" dirty="0"/>
              <a:t> is the spreading of the </a:t>
            </a:r>
            <a:r>
              <a:rPr lang="en-GB" sz="2000" b="1" dirty="0">
                <a:solidFill>
                  <a:schemeClr val="accent6">
                    <a:lumMod val="75000"/>
                  </a:schemeClr>
                </a:solidFill>
              </a:rPr>
              <a:t>particles of a gas or substances in solution</a:t>
            </a:r>
            <a:r>
              <a:rPr lang="en-GB" sz="2000" b="1" dirty="0"/>
              <a:t>,</a:t>
            </a:r>
            <a:r>
              <a:rPr lang="en-GB" sz="2000" dirty="0"/>
              <a:t> resulting in a </a:t>
            </a:r>
            <a:r>
              <a:rPr lang="en-GB" sz="2000" b="1" dirty="0">
                <a:solidFill>
                  <a:schemeClr val="accent6">
                    <a:lumMod val="75000"/>
                  </a:schemeClr>
                </a:solidFill>
              </a:rPr>
              <a:t>net</a:t>
            </a:r>
            <a:r>
              <a:rPr lang="en-GB" sz="2000" dirty="0">
                <a:solidFill>
                  <a:schemeClr val="accent6">
                    <a:lumMod val="75000"/>
                  </a:schemeClr>
                </a:solidFill>
              </a:rPr>
              <a:t> </a:t>
            </a:r>
            <a:r>
              <a:rPr lang="en-GB" sz="2000" b="1" dirty="0">
                <a:solidFill>
                  <a:schemeClr val="accent6">
                    <a:lumMod val="75000"/>
                  </a:schemeClr>
                </a:solidFill>
              </a:rPr>
              <a:t>movement</a:t>
            </a:r>
            <a:r>
              <a:rPr lang="en-GB" sz="2000" dirty="0">
                <a:solidFill>
                  <a:schemeClr val="accent6">
                    <a:lumMod val="75000"/>
                  </a:schemeClr>
                </a:solidFill>
              </a:rPr>
              <a:t> </a:t>
            </a:r>
            <a:r>
              <a:rPr lang="en-GB" sz="2000" dirty="0"/>
              <a:t>of particles from a region where they are of a </a:t>
            </a:r>
            <a:r>
              <a:rPr lang="en-GB" sz="2000" b="1" dirty="0">
                <a:solidFill>
                  <a:schemeClr val="accent6">
                    <a:lumMod val="75000"/>
                  </a:schemeClr>
                </a:solidFill>
              </a:rPr>
              <a:t>higher concentration</a:t>
            </a:r>
            <a:r>
              <a:rPr lang="en-GB" sz="2000" b="1" dirty="0"/>
              <a:t> </a:t>
            </a:r>
            <a:r>
              <a:rPr lang="en-GB" sz="2000" b="1" i="1" dirty="0"/>
              <a:t>to an area of </a:t>
            </a:r>
            <a:r>
              <a:rPr lang="en-GB" sz="2000" b="1" dirty="0">
                <a:solidFill>
                  <a:schemeClr val="accent6">
                    <a:lumMod val="75000"/>
                  </a:schemeClr>
                </a:solidFill>
              </a:rPr>
              <a:t>lower concentration.</a:t>
            </a:r>
            <a:r>
              <a:rPr lang="en-GB" sz="2000" b="1" dirty="0"/>
              <a:t>  </a:t>
            </a:r>
          </a:p>
          <a:p>
            <a:pPr lvl="0"/>
            <a:endParaRPr lang="en-GB" sz="700" b="1" dirty="0"/>
          </a:p>
          <a:p>
            <a:pPr lvl="0"/>
            <a:r>
              <a:rPr lang="en-GB" sz="2000" b="1" dirty="0">
                <a:solidFill>
                  <a:schemeClr val="accent6">
                    <a:lumMod val="75000"/>
                  </a:schemeClr>
                </a:solidFill>
              </a:rPr>
              <a:t>Diffusion can occur in: Air</a:t>
            </a:r>
            <a:r>
              <a:rPr lang="en-GB" sz="2000" b="1" dirty="0"/>
              <a:t> – </a:t>
            </a:r>
            <a:r>
              <a:rPr lang="en-GB" sz="2000" dirty="0"/>
              <a:t>smells from perfume etc. </a:t>
            </a:r>
          </a:p>
          <a:p>
            <a:pPr lvl="0"/>
            <a:r>
              <a:rPr lang="en-GB" sz="2000" b="1" dirty="0">
                <a:solidFill>
                  <a:schemeClr val="accent6">
                    <a:lumMod val="75000"/>
                  </a:schemeClr>
                </a:solidFill>
              </a:rPr>
              <a:t>Solution </a:t>
            </a:r>
            <a:r>
              <a:rPr lang="en-GB" sz="2000" b="1" dirty="0"/>
              <a:t>– </a:t>
            </a:r>
            <a:r>
              <a:rPr lang="en-GB" sz="2000" dirty="0"/>
              <a:t>tea from a tea bag, dye in water etc. </a:t>
            </a:r>
          </a:p>
          <a:p>
            <a:pPr lvl="0"/>
            <a:r>
              <a:rPr lang="en-GB" sz="2000" b="1" dirty="0">
                <a:solidFill>
                  <a:schemeClr val="accent6">
                    <a:lumMod val="75000"/>
                  </a:schemeClr>
                </a:solidFill>
              </a:rPr>
              <a:t>Through membranes </a:t>
            </a:r>
            <a:r>
              <a:rPr lang="en-GB" sz="2000" b="1" dirty="0"/>
              <a:t>– </a:t>
            </a:r>
            <a:r>
              <a:rPr lang="en-GB" sz="2000" dirty="0"/>
              <a:t>small intestines, blood cells etc.</a:t>
            </a:r>
          </a:p>
        </p:txBody>
      </p:sp>
      <p:sp>
        <p:nvSpPr>
          <p:cNvPr id="18"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pic>
        <p:nvPicPr>
          <p:cNvPr id="20" name="Picture 6" descr="http://upload.wikimedia.org/wikipedia/commons/thumb/1/12/Diffusion.svg/410px-Diffusion.svg.png"/>
          <p:cNvPicPr>
            <a:picLocks noChangeAspect="1" noChangeArrowheads="1"/>
          </p:cNvPicPr>
          <p:nvPr/>
        </p:nvPicPr>
        <p:blipFill>
          <a:blip r:embed="rId3"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6372200" y="1422527"/>
            <a:ext cx="2232248" cy="1361127"/>
          </a:xfrm>
          <a:prstGeom prst="rect">
            <a:avLst/>
          </a:prstGeom>
          <a:noFill/>
          <a:extLst>
            <a:ext uri="{909E8E84-426E-40DD-AFC4-6F175D3DCCD1}">
              <a14:hiddenFill xmlns:a14="http://schemas.microsoft.com/office/drawing/2010/main">
                <a:solidFill>
                  <a:srgbClr val="FFFFFF"/>
                </a:solidFill>
              </a14:hiddenFill>
            </a:ext>
          </a:extLst>
        </p:spPr>
      </p:pic>
      <p:grpSp>
        <p:nvGrpSpPr>
          <p:cNvPr id="3" name="Group 10"/>
          <p:cNvGrpSpPr/>
          <p:nvPr/>
        </p:nvGrpSpPr>
        <p:grpSpPr>
          <a:xfrm>
            <a:off x="168660" y="2994398"/>
            <a:ext cx="8806680" cy="3505200"/>
            <a:chOff x="168660" y="2994398"/>
            <a:chExt cx="8806680" cy="3505200"/>
          </a:xfrm>
        </p:grpSpPr>
        <p:graphicFrame>
          <p:nvGraphicFramePr>
            <p:cNvPr id="12" name="Content Placeholder 3"/>
            <p:cNvGraphicFramePr>
              <a:graphicFrameLocks/>
            </p:cNvGraphicFramePr>
            <p:nvPr>
              <p:extLst>
                <p:ext uri="{D42A27DB-BD31-4B8C-83A1-F6EECF244321}">
                  <p14:modId xmlns:p14="http://schemas.microsoft.com/office/powerpoint/2010/main" val="183338403"/>
                </p:ext>
              </p:extLst>
            </p:nvPr>
          </p:nvGraphicFramePr>
          <p:xfrm>
            <a:off x="168660" y="2994398"/>
            <a:ext cx="8806680" cy="3505200"/>
          </p:xfrm>
          <a:graphic>
            <a:graphicData uri="http://schemas.openxmlformats.org/drawingml/2006/table">
              <a:tbl>
                <a:tblPr>
                  <a:tableStyleId>{5940675A-B579-460E-94D1-54222C63F5DA}</a:tableStyleId>
                </a:tblPr>
                <a:tblGrid>
                  <a:gridCol w="2387116">
                    <a:extLst>
                      <a:ext uri="{9D8B030D-6E8A-4147-A177-3AD203B41FA5}">
                        <a16:colId xmlns:a16="http://schemas.microsoft.com/office/drawing/2014/main" val="20000"/>
                      </a:ext>
                    </a:extLst>
                  </a:gridCol>
                  <a:gridCol w="2671594">
                    <a:extLst>
                      <a:ext uri="{9D8B030D-6E8A-4147-A177-3AD203B41FA5}">
                        <a16:colId xmlns:a16="http://schemas.microsoft.com/office/drawing/2014/main" val="20001"/>
                      </a:ext>
                    </a:extLst>
                  </a:gridCol>
                  <a:gridCol w="1800200">
                    <a:extLst>
                      <a:ext uri="{9D8B030D-6E8A-4147-A177-3AD203B41FA5}">
                        <a16:colId xmlns:a16="http://schemas.microsoft.com/office/drawing/2014/main" val="20002"/>
                      </a:ext>
                    </a:extLst>
                  </a:gridCol>
                  <a:gridCol w="1947770">
                    <a:extLst>
                      <a:ext uri="{9D8B030D-6E8A-4147-A177-3AD203B41FA5}">
                        <a16:colId xmlns:a16="http://schemas.microsoft.com/office/drawing/2014/main" val="20003"/>
                      </a:ext>
                    </a:extLst>
                  </a:gridCol>
                </a:tblGrid>
                <a:tr h="158455">
                  <a:tc gridSpan="4">
                    <a:txBody>
                      <a:bodyPr/>
                      <a:lstStyle/>
                      <a:p>
                        <a:pPr marL="0" marR="0" algn="ctr">
                          <a:spcBef>
                            <a:spcPts val="0"/>
                          </a:spcBef>
                          <a:spcAft>
                            <a:spcPts val="0"/>
                          </a:spcAft>
                        </a:pPr>
                        <a:r>
                          <a:rPr lang="en-GB" sz="2000" b="1" dirty="0">
                            <a:solidFill>
                              <a:schemeClr val="tx1"/>
                            </a:solidFill>
                            <a:effectLst/>
                            <a:latin typeface="+mn-lt"/>
                          </a:rPr>
                          <a:t>Substances</a:t>
                        </a:r>
                        <a:r>
                          <a:rPr lang="en-GB" sz="2000" b="1" baseline="0" dirty="0">
                            <a:solidFill>
                              <a:schemeClr val="tx1"/>
                            </a:solidFill>
                            <a:effectLst/>
                            <a:latin typeface="+mn-lt"/>
                          </a:rPr>
                          <a:t> that are transported in and out of cells in humans</a:t>
                        </a:r>
                      </a:p>
                      <a:p>
                        <a:pPr marL="0" marR="0" algn="ctr">
                          <a:spcBef>
                            <a:spcPts val="0"/>
                          </a:spcBef>
                          <a:spcAft>
                            <a:spcPts val="0"/>
                          </a:spcAft>
                        </a:pPr>
                        <a:endParaRPr lang="en-GB" sz="1000" b="1" dirty="0">
                          <a:solidFill>
                            <a:schemeClr val="tx1"/>
                          </a:solidFill>
                          <a:effectLst/>
                          <a:latin typeface="+mn-lt"/>
                        </a:endParaRPr>
                      </a:p>
                    </a:txBody>
                    <a:tcPr marL="0" marR="0" marT="0" marB="0" anchor="ctr">
                      <a:solidFill>
                        <a:schemeClr val="accent6"/>
                      </a:solidFill>
                    </a:tcPr>
                  </a:tc>
                  <a:tc hMerge="1">
                    <a:txBody>
                      <a:bodyPr/>
                      <a:lstStyle/>
                      <a:p>
                        <a:pPr marL="0" marR="0" algn="ctr">
                          <a:spcBef>
                            <a:spcPts val="0"/>
                          </a:spcBef>
                          <a:spcAft>
                            <a:spcPts val="0"/>
                          </a:spcAft>
                        </a:pPr>
                        <a:endParaRPr lang="en-GB" sz="2000" dirty="0">
                          <a:solidFill>
                            <a:srgbClr val="FFFFFF"/>
                          </a:solidFill>
                          <a:effectLst/>
                          <a:latin typeface="+mn-lt"/>
                        </a:endParaRPr>
                      </a:p>
                    </a:txBody>
                    <a:tcPr marL="0" marR="0" marT="0" marB="0" anchor="ctr">
                      <a:solidFill>
                        <a:schemeClr val="accent6"/>
                      </a:solidFill>
                    </a:tcPr>
                  </a:tc>
                  <a:tc hMerge="1">
                    <a:txBody>
                      <a:bodyPr/>
                      <a:lstStyle/>
                      <a:p>
                        <a:pPr marL="0" marR="0" algn="ctr">
                          <a:spcBef>
                            <a:spcPts val="0"/>
                          </a:spcBef>
                          <a:spcAft>
                            <a:spcPts val="0"/>
                          </a:spcAft>
                        </a:pPr>
                        <a:endParaRPr lang="en-GB" sz="2000" dirty="0">
                          <a:solidFill>
                            <a:srgbClr val="FFFFFF"/>
                          </a:solidFill>
                          <a:effectLst/>
                          <a:latin typeface="+mn-lt"/>
                        </a:endParaRPr>
                      </a:p>
                    </a:txBody>
                    <a:tcPr marL="0" marR="0" marT="0" marB="0" anchor="ctr">
                      <a:solidFill>
                        <a:schemeClr val="accent6"/>
                      </a:solidFill>
                    </a:tcPr>
                  </a:tc>
                  <a:tc hMerge="1">
                    <a:txBody>
                      <a:bodyPr/>
                      <a:lstStyle/>
                      <a:p>
                        <a:pPr marL="0" marR="0" algn="ctr">
                          <a:spcBef>
                            <a:spcPts val="0"/>
                          </a:spcBef>
                          <a:spcAft>
                            <a:spcPts val="0"/>
                          </a:spcAft>
                        </a:pPr>
                        <a:endParaRPr lang="en-GB" sz="2000" dirty="0">
                          <a:solidFill>
                            <a:srgbClr val="FFFFFF"/>
                          </a:solidFill>
                          <a:effectLst/>
                          <a:latin typeface="+mn-lt"/>
                        </a:endParaRPr>
                      </a:p>
                    </a:txBody>
                    <a:tcPr marL="0" marR="0" marT="0" marB="0" anchor="ctr">
                      <a:solidFill>
                        <a:schemeClr val="accent6"/>
                      </a:solidFill>
                    </a:tcPr>
                  </a:tc>
                  <a:extLst>
                    <a:ext uri="{0D108BD9-81ED-4DB2-BD59-A6C34878D82A}">
                      <a16:rowId xmlns:a16="http://schemas.microsoft.com/office/drawing/2014/main" val="10000"/>
                    </a:ext>
                  </a:extLst>
                </a:tr>
                <a:tr h="158455">
                  <a:tc>
                    <a:txBody>
                      <a:bodyPr/>
                      <a:lstStyle/>
                      <a:p>
                        <a:pPr marL="0" marR="0" algn="ctr">
                          <a:spcBef>
                            <a:spcPts val="0"/>
                          </a:spcBef>
                          <a:spcAft>
                            <a:spcPts val="0"/>
                          </a:spcAft>
                        </a:pPr>
                        <a:r>
                          <a:rPr lang="en-GB" sz="2000" dirty="0">
                            <a:effectLst/>
                            <a:latin typeface="+mn-lt"/>
                          </a:rPr>
                          <a:t>Location</a:t>
                        </a:r>
                        <a:endParaRPr lang="en-GB" sz="2000" dirty="0">
                          <a:solidFill>
                            <a:srgbClr val="FFFFFF"/>
                          </a:solidFill>
                          <a:effectLst/>
                          <a:latin typeface="+mn-lt"/>
                        </a:endParaRPr>
                      </a:p>
                    </a:txBody>
                    <a:tcPr marL="0" marR="0" marT="0" marB="0" anchor="ctr">
                      <a:solidFill>
                        <a:schemeClr val="accent6"/>
                      </a:solidFill>
                    </a:tcPr>
                  </a:tc>
                  <a:tc>
                    <a:txBody>
                      <a:bodyPr/>
                      <a:lstStyle/>
                      <a:p>
                        <a:pPr marL="0" marR="0" algn="ctr">
                          <a:spcBef>
                            <a:spcPts val="0"/>
                          </a:spcBef>
                          <a:spcAft>
                            <a:spcPts val="0"/>
                          </a:spcAft>
                        </a:pPr>
                        <a:r>
                          <a:rPr lang="en-GB" sz="2000" dirty="0">
                            <a:effectLst/>
                            <a:latin typeface="+mn-lt"/>
                          </a:rPr>
                          <a:t>Particles</a:t>
                        </a:r>
                        <a:r>
                          <a:rPr lang="en-GB" sz="2000" baseline="0" dirty="0">
                            <a:effectLst/>
                            <a:latin typeface="+mn-lt"/>
                          </a:rPr>
                          <a:t> transported</a:t>
                        </a:r>
                        <a:endParaRPr lang="en-GB" sz="2000" dirty="0">
                          <a:solidFill>
                            <a:srgbClr val="FFFFFF"/>
                          </a:solidFill>
                          <a:effectLst/>
                          <a:latin typeface="+mn-lt"/>
                        </a:endParaRPr>
                      </a:p>
                    </a:txBody>
                    <a:tcPr marL="0" marR="0" marT="0" marB="0" anchor="ctr">
                      <a:solidFill>
                        <a:schemeClr val="accent6"/>
                      </a:solidFill>
                    </a:tcPr>
                  </a:tc>
                  <a:tc>
                    <a:txBody>
                      <a:bodyPr/>
                      <a:lstStyle/>
                      <a:p>
                        <a:pPr marL="0" marR="0" algn="ctr">
                          <a:spcBef>
                            <a:spcPts val="0"/>
                          </a:spcBef>
                          <a:spcAft>
                            <a:spcPts val="0"/>
                          </a:spcAft>
                        </a:pPr>
                        <a:r>
                          <a:rPr lang="en-GB" sz="2000" dirty="0">
                            <a:effectLst/>
                            <a:latin typeface="+mn-lt"/>
                          </a:rPr>
                          <a:t>From</a:t>
                        </a:r>
                        <a:endParaRPr lang="en-GB" sz="2000" dirty="0">
                          <a:solidFill>
                            <a:srgbClr val="FFFFFF"/>
                          </a:solidFill>
                          <a:effectLst/>
                          <a:latin typeface="+mn-lt"/>
                        </a:endParaRPr>
                      </a:p>
                    </a:txBody>
                    <a:tcPr marL="0" marR="0" marT="0" marB="0" anchor="ctr">
                      <a:solidFill>
                        <a:schemeClr val="accent6"/>
                      </a:solidFill>
                    </a:tcPr>
                  </a:tc>
                  <a:tc>
                    <a:txBody>
                      <a:bodyPr/>
                      <a:lstStyle/>
                      <a:p>
                        <a:pPr marL="0" marR="0" algn="ctr">
                          <a:spcBef>
                            <a:spcPts val="0"/>
                          </a:spcBef>
                          <a:spcAft>
                            <a:spcPts val="0"/>
                          </a:spcAft>
                        </a:pPr>
                        <a:r>
                          <a:rPr lang="en-GB" sz="2000" dirty="0">
                            <a:effectLst/>
                            <a:latin typeface="+mn-lt"/>
                          </a:rPr>
                          <a:t>To</a:t>
                        </a:r>
                        <a:endParaRPr lang="en-GB" sz="2000" dirty="0">
                          <a:solidFill>
                            <a:srgbClr val="FFFFFF"/>
                          </a:solidFill>
                          <a:effectLst/>
                          <a:latin typeface="+mn-lt"/>
                        </a:endParaRPr>
                      </a:p>
                    </a:txBody>
                    <a:tcPr marL="0" marR="0" marT="0" marB="0" anchor="ctr">
                      <a:solidFill>
                        <a:schemeClr val="accent6"/>
                      </a:solidFill>
                    </a:tcPr>
                  </a:tc>
                  <a:extLst>
                    <a:ext uri="{0D108BD9-81ED-4DB2-BD59-A6C34878D82A}">
                      <a16:rowId xmlns:a16="http://schemas.microsoft.com/office/drawing/2014/main" val="10001"/>
                    </a:ext>
                  </a:extLst>
                </a:tr>
                <a:tr h="914400">
                  <a:tc>
                    <a:txBody>
                      <a:bodyPr/>
                      <a:lstStyle/>
                      <a:p>
                        <a:pPr marL="0" marR="0" algn="l">
                          <a:spcBef>
                            <a:spcPts val="0"/>
                          </a:spcBef>
                          <a:spcAft>
                            <a:spcPts val="0"/>
                          </a:spcAft>
                        </a:pPr>
                        <a:r>
                          <a:rPr lang="en-GB" sz="2000" b="1" dirty="0">
                            <a:effectLst/>
                            <a:latin typeface="+mn-lt"/>
                          </a:rPr>
                          <a:t> Small </a:t>
                        </a:r>
                      </a:p>
                      <a:p>
                        <a:pPr marL="0" marR="0" algn="l">
                          <a:spcBef>
                            <a:spcPts val="0"/>
                          </a:spcBef>
                          <a:spcAft>
                            <a:spcPts val="0"/>
                          </a:spcAft>
                        </a:pPr>
                        <a:r>
                          <a:rPr lang="en-GB" sz="2000" b="1" dirty="0">
                            <a:effectLst/>
                            <a:latin typeface="+mn-lt"/>
                          </a:rPr>
                          <a:t> Intestine</a:t>
                        </a:r>
                      </a:p>
                      <a:p>
                        <a:pPr marL="0" marR="0" algn="l">
                          <a:spcBef>
                            <a:spcPts val="0"/>
                          </a:spcBef>
                          <a:spcAft>
                            <a:spcPts val="0"/>
                          </a:spcAft>
                        </a:pPr>
                        <a:endParaRPr lang="en-GB" sz="2000" b="1" dirty="0">
                          <a:effectLst/>
                          <a:latin typeface="+mn-lt"/>
                        </a:endParaRPr>
                      </a:p>
                    </a:txBody>
                    <a:tcPr marL="0" marR="0" marT="0" marB="0" anchor="ctr"/>
                  </a:tc>
                  <a:tc>
                    <a:txBody>
                      <a:bodyPr/>
                      <a:lstStyle/>
                      <a:p>
                        <a:pPr marL="0" marR="0" algn="ctr">
                          <a:spcBef>
                            <a:spcPts val="0"/>
                          </a:spcBef>
                          <a:spcAft>
                            <a:spcPts val="0"/>
                          </a:spcAft>
                        </a:pPr>
                        <a:r>
                          <a:rPr lang="en-GB" sz="2000" b="1" dirty="0">
                            <a:effectLst/>
                            <a:latin typeface="+mn-lt"/>
                          </a:rPr>
                          <a:t>Digested food e.g. glucose, amino acids</a:t>
                        </a:r>
                        <a:endParaRPr lang="en-GB" sz="2000" b="1" dirty="0">
                          <a:solidFill>
                            <a:srgbClr val="FFFFFF"/>
                          </a:solidFill>
                          <a:effectLst/>
                          <a:latin typeface="+mn-lt"/>
                        </a:endParaRPr>
                      </a:p>
                    </a:txBody>
                    <a:tcPr marL="0" marR="0" marT="0" marB="0" anchor="ctr"/>
                  </a:tc>
                  <a:tc>
                    <a:txBody>
                      <a:bodyPr/>
                      <a:lstStyle/>
                      <a:p>
                        <a:pPr marL="0" marR="0" algn="ctr">
                          <a:spcBef>
                            <a:spcPts val="0"/>
                          </a:spcBef>
                          <a:spcAft>
                            <a:spcPts val="0"/>
                          </a:spcAft>
                        </a:pPr>
                        <a:r>
                          <a:rPr lang="en-GB" sz="2000" b="1" dirty="0">
                            <a:effectLst/>
                            <a:latin typeface="+mn-lt"/>
                          </a:rPr>
                          <a:t>Small intestine </a:t>
                        </a:r>
                        <a:endParaRPr lang="en-GB" sz="2000" b="1" dirty="0">
                          <a:solidFill>
                            <a:srgbClr val="FFFFFF"/>
                          </a:solidFill>
                          <a:effectLst/>
                          <a:latin typeface="+mn-lt"/>
                        </a:endParaRPr>
                      </a:p>
                    </a:txBody>
                    <a:tcPr marL="0" marR="0" marT="0" marB="0" anchor="ctr"/>
                  </a:tc>
                  <a:tc>
                    <a:txBody>
                      <a:bodyPr/>
                      <a:lstStyle/>
                      <a:p>
                        <a:pPr marL="0" marR="0" algn="ctr">
                          <a:spcBef>
                            <a:spcPts val="0"/>
                          </a:spcBef>
                          <a:spcAft>
                            <a:spcPts val="0"/>
                          </a:spcAft>
                        </a:pPr>
                        <a:r>
                          <a:rPr lang="en-GB" sz="2000" b="1" dirty="0">
                            <a:effectLst/>
                            <a:latin typeface="+mn-lt"/>
                          </a:rPr>
                          <a:t>Blood in capillary of villus</a:t>
                        </a:r>
                        <a:endParaRPr lang="en-GB" sz="2000" b="1" dirty="0">
                          <a:solidFill>
                            <a:srgbClr val="FFFFFF"/>
                          </a:solidFill>
                          <a:effectLst/>
                          <a:latin typeface="+mn-lt"/>
                        </a:endParaRPr>
                      </a:p>
                    </a:txBody>
                    <a:tcPr marL="0" marR="0" marT="0" marB="0" anchor="ctr"/>
                  </a:tc>
                  <a:extLst>
                    <a:ext uri="{0D108BD9-81ED-4DB2-BD59-A6C34878D82A}">
                      <a16:rowId xmlns:a16="http://schemas.microsoft.com/office/drawing/2014/main" val="10002"/>
                    </a:ext>
                  </a:extLst>
                </a:tr>
                <a:tr h="914400">
                  <a:tc>
                    <a:txBody>
                      <a:bodyPr/>
                      <a:lstStyle/>
                      <a:p>
                        <a:pPr marL="0" marR="0" algn="l">
                          <a:spcBef>
                            <a:spcPts val="0"/>
                          </a:spcBef>
                          <a:spcAft>
                            <a:spcPts val="0"/>
                          </a:spcAft>
                        </a:pPr>
                        <a:r>
                          <a:rPr lang="en-GB" sz="2000" b="1" dirty="0">
                            <a:effectLst/>
                            <a:latin typeface="+mn-lt"/>
                          </a:rPr>
                          <a:t> Lungs</a:t>
                        </a:r>
                      </a:p>
                      <a:p>
                        <a:pPr marL="0" marR="0" algn="l">
                          <a:spcBef>
                            <a:spcPts val="0"/>
                          </a:spcBef>
                          <a:spcAft>
                            <a:spcPts val="0"/>
                          </a:spcAft>
                        </a:pPr>
                        <a:endParaRPr lang="en-GB" sz="2000" b="1" dirty="0">
                          <a:solidFill>
                            <a:srgbClr val="FFFFFF"/>
                          </a:solidFill>
                          <a:effectLst/>
                          <a:latin typeface="+mn-lt"/>
                        </a:endParaRPr>
                      </a:p>
                    </a:txBody>
                    <a:tcPr marL="0" marR="0" marT="0" marB="0" anchor="ctr"/>
                  </a:tc>
                  <a:tc>
                    <a:txBody>
                      <a:bodyPr/>
                      <a:lstStyle/>
                      <a:p>
                        <a:pPr marL="0" marR="0" algn="ctr">
                          <a:spcBef>
                            <a:spcPts val="0"/>
                          </a:spcBef>
                          <a:spcAft>
                            <a:spcPts val="0"/>
                          </a:spcAft>
                        </a:pPr>
                        <a:r>
                          <a:rPr lang="en-GB" sz="2000" b="1" dirty="0">
                            <a:effectLst/>
                            <a:latin typeface="+mn-lt"/>
                          </a:rPr>
                          <a:t>Oxygen </a:t>
                        </a:r>
                        <a:endParaRPr lang="en-GB" sz="2000" b="1" dirty="0">
                          <a:solidFill>
                            <a:srgbClr val="FFFFFF"/>
                          </a:solidFill>
                          <a:effectLst/>
                          <a:latin typeface="+mn-lt"/>
                        </a:endParaRPr>
                      </a:p>
                    </a:txBody>
                    <a:tcPr marL="0" marR="0" marT="0" marB="0" anchor="ctr"/>
                  </a:tc>
                  <a:tc>
                    <a:txBody>
                      <a:bodyPr/>
                      <a:lstStyle/>
                      <a:p>
                        <a:pPr marL="0" marR="0" algn="ctr">
                          <a:spcBef>
                            <a:spcPts val="0"/>
                          </a:spcBef>
                          <a:spcAft>
                            <a:spcPts val="0"/>
                          </a:spcAft>
                        </a:pPr>
                        <a:r>
                          <a:rPr lang="en-GB" sz="2000" b="1" dirty="0">
                            <a:effectLst/>
                            <a:latin typeface="+mn-lt"/>
                          </a:rPr>
                          <a:t>Alveolar air space</a:t>
                        </a:r>
                        <a:endParaRPr lang="en-GB" sz="2000" b="1" dirty="0">
                          <a:solidFill>
                            <a:srgbClr val="FFFFFF"/>
                          </a:solidFill>
                          <a:effectLst/>
                          <a:latin typeface="+mn-lt"/>
                        </a:endParaRPr>
                      </a:p>
                    </a:txBody>
                    <a:tcPr marL="0" marR="0" marT="0" marB="0" anchor="ctr"/>
                  </a:tc>
                  <a:tc>
                    <a:txBody>
                      <a:bodyPr/>
                      <a:lstStyle/>
                      <a:p>
                        <a:pPr marL="0" marR="0" algn="ctr">
                          <a:spcBef>
                            <a:spcPts val="0"/>
                          </a:spcBef>
                          <a:spcAft>
                            <a:spcPts val="0"/>
                          </a:spcAft>
                        </a:pPr>
                        <a:r>
                          <a:rPr lang="en-GB" sz="2000" b="1" dirty="0">
                            <a:effectLst/>
                            <a:latin typeface="+mn-lt"/>
                          </a:rPr>
                          <a:t>Blood circulating around the lungs</a:t>
                        </a:r>
                        <a:endParaRPr lang="en-GB" sz="2000" b="1" dirty="0">
                          <a:solidFill>
                            <a:srgbClr val="FFFFFF"/>
                          </a:solidFill>
                          <a:effectLst/>
                          <a:latin typeface="+mn-lt"/>
                        </a:endParaRPr>
                      </a:p>
                    </a:txBody>
                    <a:tcPr marL="0" marR="0" marT="0" marB="0" anchor="ctr"/>
                  </a:tc>
                  <a:extLst>
                    <a:ext uri="{0D108BD9-81ED-4DB2-BD59-A6C34878D82A}">
                      <a16:rowId xmlns:a16="http://schemas.microsoft.com/office/drawing/2014/main" val="10003"/>
                    </a:ext>
                  </a:extLst>
                </a:tr>
                <a:tr h="914400">
                  <a:tc>
                    <a:txBody>
                      <a:bodyPr/>
                      <a:lstStyle/>
                      <a:p>
                        <a:pPr marL="0" marR="0" algn="l">
                          <a:spcBef>
                            <a:spcPts val="0"/>
                          </a:spcBef>
                          <a:spcAft>
                            <a:spcPts val="0"/>
                          </a:spcAft>
                        </a:pPr>
                        <a:r>
                          <a:rPr lang="en-GB" sz="2000" b="1" dirty="0">
                            <a:solidFill>
                              <a:schemeClr val="tx1"/>
                            </a:solidFill>
                            <a:effectLst/>
                            <a:latin typeface="+mn-lt"/>
                          </a:rPr>
                          <a:t> Kidneys</a:t>
                        </a:r>
                      </a:p>
                    </a:txBody>
                    <a:tcPr marL="0" marR="0" marT="0" marB="0" anchor="ctr"/>
                  </a:tc>
                  <a:tc>
                    <a:txBody>
                      <a:bodyPr/>
                      <a:lstStyle/>
                      <a:p>
                        <a:pPr marL="0" marR="0" algn="ctr">
                          <a:spcBef>
                            <a:spcPts val="0"/>
                          </a:spcBef>
                          <a:spcAft>
                            <a:spcPts val="0"/>
                          </a:spcAft>
                        </a:pPr>
                        <a:r>
                          <a:rPr lang="en-GB" sz="2000" b="1" dirty="0">
                            <a:solidFill>
                              <a:schemeClr val="tx1"/>
                            </a:solidFill>
                            <a:effectLst/>
                            <a:latin typeface="+mn-lt"/>
                          </a:rPr>
                          <a:t>Urea</a:t>
                        </a:r>
                      </a:p>
                    </a:txBody>
                    <a:tcPr marL="0" marR="0" marT="0" marB="0" anchor="ctr"/>
                  </a:tc>
                  <a:tc>
                    <a:txBody>
                      <a:bodyPr/>
                      <a:lstStyle/>
                      <a:p>
                        <a:pPr marL="0" marR="0" algn="ctr">
                          <a:spcBef>
                            <a:spcPts val="0"/>
                          </a:spcBef>
                          <a:spcAft>
                            <a:spcPts val="0"/>
                          </a:spcAft>
                        </a:pPr>
                        <a:r>
                          <a:rPr lang="en-GB" sz="2000" b="1" dirty="0">
                            <a:solidFill>
                              <a:schemeClr val="tx1"/>
                            </a:solidFill>
                            <a:effectLst/>
                            <a:latin typeface="+mn-lt"/>
                          </a:rPr>
                          <a:t>Cells</a:t>
                        </a:r>
                      </a:p>
                    </a:txBody>
                    <a:tcPr marL="0" marR="0" marT="0" marB="0" anchor="ctr"/>
                  </a:tc>
                  <a:tc>
                    <a:txBody>
                      <a:bodyPr/>
                      <a:lstStyle/>
                      <a:p>
                        <a:pPr marL="0" marR="0" algn="ctr">
                          <a:spcBef>
                            <a:spcPts val="0"/>
                          </a:spcBef>
                          <a:spcAft>
                            <a:spcPts val="0"/>
                          </a:spcAft>
                        </a:pPr>
                        <a:r>
                          <a:rPr lang="en-GB" sz="2000" b="1" dirty="0">
                            <a:solidFill>
                              <a:schemeClr val="tx1"/>
                            </a:solidFill>
                            <a:effectLst/>
                            <a:latin typeface="+mn-lt"/>
                          </a:rPr>
                          <a:t>Blood plasma</a:t>
                        </a:r>
                      </a:p>
                    </a:txBody>
                    <a:tcPr marL="0" marR="0" marT="0" marB="0" anchor="ctr"/>
                  </a:tc>
                  <a:extLst>
                    <a:ext uri="{0D108BD9-81ED-4DB2-BD59-A6C34878D82A}">
                      <a16:rowId xmlns:a16="http://schemas.microsoft.com/office/drawing/2014/main" val="10004"/>
                    </a:ext>
                  </a:extLst>
                </a:tr>
              </a:tbl>
            </a:graphicData>
          </a:graphic>
        </p:graphicFrame>
        <p:pic>
          <p:nvPicPr>
            <p:cNvPr id="6" name="Picture 5"/>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203943" y="4456512"/>
              <a:ext cx="1008492" cy="1071053"/>
            </a:xfrm>
            <a:prstGeom prst="rect">
              <a:avLst/>
            </a:prstGeom>
          </p:spPr>
        </p:pic>
        <p:pic>
          <p:nvPicPr>
            <p:cNvPr id="7" name="Picture 6"/>
            <p:cNvPicPr>
              <a:picLocks noChangeAspect="1"/>
            </p:cNvPicPr>
            <p:nvPr/>
          </p:nvPicPr>
          <p:blipFill rotWithShape="1">
            <a:blip r:embed="rId5" cstate="print">
              <a:extLst>
                <a:ext uri="{28A0092B-C50C-407E-A947-70E740481C1C}">
                  <a14:useLocalDpi xmlns:a14="http://schemas.microsoft.com/office/drawing/2010/main" val="0"/>
                </a:ext>
              </a:extLst>
            </a:blip>
            <a:srcRect l="33855" t="18188" r="26092" b="4118"/>
            <a:stretch/>
          </p:blipFill>
          <p:spPr>
            <a:xfrm>
              <a:off x="1449074" y="3784423"/>
              <a:ext cx="518230" cy="841058"/>
            </a:xfrm>
            <a:prstGeom prst="rect">
              <a:avLst/>
            </a:prstGeom>
          </p:spPr>
        </p:pic>
        <p:pic>
          <p:nvPicPr>
            <p:cNvPr id="9" name="Picture 8"/>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449074" y="5618053"/>
              <a:ext cx="577830" cy="791057"/>
            </a:xfrm>
            <a:prstGeom prst="rect">
              <a:avLst/>
            </a:prstGeom>
          </p:spPr>
        </p:pic>
      </p:grpSp>
    </p:spTree>
    <p:extLst>
      <p:ext uri="{BB962C8B-B14F-4D97-AF65-F5344CB8AC3E}">
        <p14:creationId xmlns:p14="http://schemas.microsoft.com/office/powerpoint/2010/main" val="3498979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sp>
        <p:nvSpPr>
          <p:cNvPr id="3" name="Rectangle 2"/>
          <p:cNvSpPr/>
          <p:nvPr/>
        </p:nvSpPr>
        <p:spPr>
          <a:xfrm>
            <a:off x="111522" y="764704"/>
            <a:ext cx="9032478" cy="7171194"/>
          </a:xfrm>
          <a:prstGeom prst="rect">
            <a:avLst/>
          </a:prstGeom>
        </p:spPr>
        <p:txBody>
          <a:bodyPr wrap="square">
            <a:spAutoFit/>
          </a:bodyPr>
          <a:lstStyle/>
          <a:p>
            <a:r>
              <a:rPr lang="en-US" sz="2000" dirty="0"/>
              <a:t>Factors which affect the rate of diffusion:</a:t>
            </a:r>
          </a:p>
          <a:p>
            <a:r>
              <a:rPr lang="en-US" sz="2000" b="1" u="sng" dirty="0">
                <a:solidFill>
                  <a:schemeClr val="accent6">
                    <a:lumMod val="75000"/>
                  </a:schemeClr>
                </a:solidFill>
              </a:rPr>
              <a:t>The concentration gradient:</a:t>
            </a:r>
          </a:p>
          <a:p>
            <a:r>
              <a:rPr lang="en-GB" sz="2000" dirty="0"/>
              <a:t>A </a:t>
            </a:r>
            <a:r>
              <a:rPr lang="en-GB" sz="2000" b="1" dirty="0">
                <a:solidFill>
                  <a:schemeClr val="accent6">
                    <a:lumMod val="75000"/>
                  </a:schemeClr>
                </a:solidFill>
              </a:rPr>
              <a:t>difference</a:t>
            </a:r>
            <a:r>
              <a:rPr lang="en-GB" sz="2000" dirty="0">
                <a:solidFill>
                  <a:schemeClr val="accent6">
                    <a:lumMod val="75000"/>
                  </a:schemeClr>
                </a:solidFill>
              </a:rPr>
              <a:t> </a:t>
            </a:r>
            <a:r>
              <a:rPr lang="en-GB" sz="2000" dirty="0"/>
              <a:t>in </a:t>
            </a:r>
            <a:r>
              <a:rPr lang="en-GB" sz="2000" b="1" dirty="0">
                <a:solidFill>
                  <a:schemeClr val="accent6">
                    <a:lumMod val="75000"/>
                  </a:schemeClr>
                </a:solidFill>
              </a:rPr>
              <a:t>concentration</a:t>
            </a:r>
            <a:r>
              <a:rPr lang="en-GB" sz="2000" dirty="0">
                <a:solidFill>
                  <a:schemeClr val="accent6">
                    <a:lumMod val="75000"/>
                  </a:schemeClr>
                </a:solidFill>
              </a:rPr>
              <a:t> </a:t>
            </a:r>
            <a:r>
              <a:rPr lang="en-GB" sz="2000" dirty="0"/>
              <a:t>between </a:t>
            </a:r>
          </a:p>
          <a:p>
            <a:r>
              <a:rPr lang="en-GB" sz="2000" dirty="0"/>
              <a:t>two </a:t>
            </a:r>
            <a:r>
              <a:rPr lang="en-GB" sz="2000" b="1" dirty="0">
                <a:solidFill>
                  <a:schemeClr val="accent6">
                    <a:lumMod val="75000"/>
                  </a:schemeClr>
                </a:solidFill>
              </a:rPr>
              <a:t>areas next </a:t>
            </a:r>
            <a:r>
              <a:rPr lang="en-GB" sz="2000" dirty="0"/>
              <a:t>to each other. Particles</a:t>
            </a:r>
          </a:p>
          <a:p>
            <a:r>
              <a:rPr lang="en-GB" sz="2000" dirty="0"/>
              <a:t>will move </a:t>
            </a:r>
            <a:r>
              <a:rPr lang="en-GB" sz="2000" b="1" dirty="0">
                <a:solidFill>
                  <a:schemeClr val="accent6">
                    <a:lumMod val="75000"/>
                  </a:schemeClr>
                </a:solidFill>
              </a:rPr>
              <a:t>down</a:t>
            </a:r>
            <a:r>
              <a:rPr lang="en-GB" sz="2000" dirty="0">
                <a:solidFill>
                  <a:schemeClr val="accent6">
                    <a:lumMod val="75000"/>
                  </a:schemeClr>
                </a:solidFill>
              </a:rPr>
              <a:t> </a:t>
            </a:r>
            <a:r>
              <a:rPr lang="en-GB" sz="2000" dirty="0"/>
              <a:t>the concentration </a:t>
            </a:r>
          </a:p>
          <a:p>
            <a:r>
              <a:rPr lang="en-GB" sz="2000" b="1" dirty="0">
                <a:solidFill>
                  <a:schemeClr val="accent6">
                    <a:lumMod val="75000"/>
                  </a:schemeClr>
                </a:solidFill>
              </a:rPr>
              <a:t>gradient from high to low</a:t>
            </a:r>
            <a:r>
              <a:rPr lang="en-GB" sz="2000" b="1" dirty="0"/>
              <a:t>. </a:t>
            </a:r>
          </a:p>
          <a:p>
            <a:pPr marL="342900" indent="-342900"/>
            <a:endParaRPr lang="en-US" sz="900" dirty="0"/>
          </a:p>
          <a:p>
            <a:endParaRPr lang="en-US" sz="1100" dirty="0"/>
          </a:p>
          <a:p>
            <a:r>
              <a:rPr lang="en-US" sz="2000" b="1" u="sng" dirty="0">
                <a:solidFill>
                  <a:schemeClr val="accent6">
                    <a:lumMod val="75000"/>
                  </a:schemeClr>
                </a:solidFill>
              </a:rPr>
              <a:t>The surface area of the membrane:</a:t>
            </a:r>
          </a:p>
          <a:p>
            <a:r>
              <a:rPr lang="en-US" sz="2000" dirty="0"/>
              <a:t>A </a:t>
            </a:r>
            <a:r>
              <a:rPr lang="en-US" sz="2000" b="1" dirty="0">
                <a:solidFill>
                  <a:schemeClr val="accent6">
                    <a:lumMod val="75000"/>
                  </a:schemeClr>
                </a:solidFill>
              </a:rPr>
              <a:t>single-celled organism </a:t>
            </a:r>
            <a:r>
              <a:rPr lang="en-US" sz="2000" dirty="0"/>
              <a:t>has a</a:t>
            </a:r>
          </a:p>
          <a:p>
            <a:r>
              <a:rPr lang="en-US" sz="2000" dirty="0"/>
              <a:t>large surface area compared to its </a:t>
            </a:r>
          </a:p>
          <a:p>
            <a:r>
              <a:rPr lang="en-US" sz="2000" dirty="0"/>
              <a:t>volume. This allows sufficient </a:t>
            </a:r>
            <a:r>
              <a:rPr lang="en-US" sz="2000" b="1" dirty="0">
                <a:solidFill>
                  <a:schemeClr val="accent6">
                    <a:lumMod val="75000"/>
                  </a:schemeClr>
                </a:solidFill>
              </a:rPr>
              <a:t>transport</a:t>
            </a:r>
            <a:r>
              <a:rPr lang="en-US" sz="2000" dirty="0"/>
              <a:t> of </a:t>
            </a:r>
          </a:p>
          <a:p>
            <a:r>
              <a:rPr lang="en-US" sz="2000" dirty="0"/>
              <a:t>molecules into and out of the cell</a:t>
            </a:r>
          </a:p>
          <a:p>
            <a:r>
              <a:rPr lang="en-US" sz="2000" dirty="0"/>
              <a:t>to meet the </a:t>
            </a:r>
            <a:r>
              <a:rPr lang="en-US" sz="2000" b="1" dirty="0">
                <a:solidFill>
                  <a:schemeClr val="accent6">
                    <a:lumMod val="75000"/>
                  </a:schemeClr>
                </a:solidFill>
              </a:rPr>
              <a:t>needs</a:t>
            </a:r>
            <a:r>
              <a:rPr lang="en-US" sz="2000" dirty="0">
                <a:solidFill>
                  <a:schemeClr val="accent6">
                    <a:lumMod val="75000"/>
                  </a:schemeClr>
                </a:solidFill>
              </a:rPr>
              <a:t> </a:t>
            </a:r>
            <a:r>
              <a:rPr lang="en-US" sz="2000" dirty="0"/>
              <a:t>of the organism.</a:t>
            </a:r>
          </a:p>
          <a:p>
            <a:endParaRPr lang="en-US" sz="2000" dirty="0">
              <a:effectLst/>
            </a:endParaRPr>
          </a:p>
          <a:p>
            <a:r>
              <a:rPr lang="en-US" sz="2000" b="1" u="sng" dirty="0">
                <a:solidFill>
                  <a:schemeClr val="accent6">
                    <a:lumMod val="75000"/>
                  </a:schemeClr>
                </a:solidFill>
              </a:rPr>
              <a:t>The diffusion distance</a:t>
            </a:r>
          </a:p>
          <a:p>
            <a:r>
              <a:rPr lang="en-US" sz="2000" dirty="0"/>
              <a:t>Substances will diffuse faster if the distance they have to move across is smaller.</a:t>
            </a:r>
          </a:p>
          <a:p>
            <a:r>
              <a:rPr lang="en-US" sz="2000" dirty="0"/>
              <a:t>Respiratory surfaces are usually only </a:t>
            </a:r>
            <a:r>
              <a:rPr lang="en-US" sz="2000" b="1" dirty="0">
                <a:solidFill>
                  <a:schemeClr val="accent6">
                    <a:lumMod val="75000"/>
                  </a:schemeClr>
                </a:solidFill>
              </a:rPr>
              <a:t>one cell thick </a:t>
            </a:r>
            <a:r>
              <a:rPr lang="en-US" sz="2000" dirty="0"/>
              <a:t>for this reason. Capillary walls are also only one cell thick (5-10µm) to make diffusion faster into and out of the blood.</a:t>
            </a:r>
          </a:p>
          <a:p>
            <a:endParaRPr lang="en-US" sz="2000" dirty="0">
              <a:effectLst/>
            </a:endParaRPr>
          </a:p>
          <a:p>
            <a:endParaRPr lang="en-US" sz="2000" dirty="0"/>
          </a:p>
          <a:p>
            <a:endParaRPr lang="en-US" sz="2000" dirty="0">
              <a:effectLst/>
            </a:endParaRPr>
          </a:p>
          <a:p>
            <a:endParaRPr lang="en-US" sz="2000" dirty="0"/>
          </a:p>
          <a:p>
            <a:endParaRPr lang="en-US" sz="2000" dirty="0">
              <a:effectLst/>
            </a:endParaRPr>
          </a:p>
        </p:txBody>
      </p:sp>
      <p:pic>
        <p:nvPicPr>
          <p:cNvPr id="7" name="Picture 6"/>
          <p:cNvPicPr>
            <a:picLocks noChangeAspect="1"/>
          </p:cNvPicPr>
          <p:nvPr/>
        </p:nvPicPr>
        <p:blipFill>
          <a:blip r:embed="rId3" cstate="print"/>
          <a:stretch>
            <a:fillRect/>
          </a:stretch>
        </p:blipFill>
        <p:spPr>
          <a:xfrm>
            <a:off x="4309551" y="614837"/>
            <a:ext cx="4736095" cy="2407336"/>
          </a:xfrm>
          <a:prstGeom prst="rect">
            <a:avLst/>
          </a:prstGeom>
        </p:spPr>
      </p:pic>
      <p:sp>
        <p:nvSpPr>
          <p:cNvPr id="78" name="Rectangle 77"/>
          <p:cNvSpPr/>
          <p:nvPr/>
        </p:nvSpPr>
        <p:spPr>
          <a:xfrm>
            <a:off x="5269249" y="622171"/>
            <a:ext cx="3923928" cy="892552"/>
          </a:xfrm>
          <a:prstGeom prst="rect">
            <a:avLst/>
          </a:prstGeom>
        </p:spPr>
        <p:txBody>
          <a:bodyPr wrap="square">
            <a:spAutoFit/>
          </a:bodyPr>
          <a:lstStyle/>
          <a:p>
            <a:pPr algn="ctr"/>
            <a:r>
              <a:rPr lang="en-GB" sz="1600" dirty="0"/>
              <a:t>The </a:t>
            </a:r>
            <a:r>
              <a:rPr lang="en-GB" b="1" dirty="0">
                <a:solidFill>
                  <a:schemeClr val="accent6">
                    <a:lumMod val="75000"/>
                  </a:schemeClr>
                </a:solidFill>
              </a:rPr>
              <a:t>larger</a:t>
            </a:r>
            <a:r>
              <a:rPr lang="en-GB" dirty="0">
                <a:solidFill>
                  <a:schemeClr val="accent6">
                    <a:lumMod val="75000"/>
                  </a:schemeClr>
                </a:solidFill>
              </a:rPr>
              <a:t> </a:t>
            </a:r>
            <a:r>
              <a:rPr lang="en-GB" sz="1600" dirty="0"/>
              <a:t>the </a:t>
            </a:r>
            <a:r>
              <a:rPr lang="en-GB" sz="1600" b="1" dirty="0">
                <a:solidFill>
                  <a:schemeClr val="accent6">
                    <a:lumMod val="75000"/>
                  </a:schemeClr>
                </a:solidFill>
              </a:rPr>
              <a:t>difference in concentration</a:t>
            </a:r>
            <a:r>
              <a:rPr lang="en-GB" sz="1600" dirty="0">
                <a:solidFill>
                  <a:schemeClr val="accent6">
                    <a:lumMod val="75000"/>
                  </a:schemeClr>
                </a:solidFill>
              </a:rPr>
              <a:t> </a:t>
            </a:r>
            <a:r>
              <a:rPr lang="en-GB" sz="1600" dirty="0"/>
              <a:t>the </a:t>
            </a:r>
            <a:r>
              <a:rPr lang="en-GB" sz="1600" b="1" dirty="0">
                <a:solidFill>
                  <a:schemeClr val="accent6">
                    <a:lumMod val="75000"/>
                  </a:schemeClr>
                </a:solidFill>
              </a:rPr>
              <a:t>faster</a:t>
            </a:r>
            <a:r>
              <a:rPr lang="en-GB" sz="1600" dirty="0">
                <a:solidFill>
                  <a:schemeClr val="accent6">
                    <a:lumMod val="75000"/>
                  </a:schemeClr>
                </a:solidFill>
              </a:rPr>
              <a:t> </a:t>
            </a:r>
            <a:r>
              <a:rPr lang="en-GB" sz="1600" dirty="0"/>
              <a:t>the rate of </a:t>
            </a:r>
            <a:r>
              <a:rPr lang="en-GB" sz="1600" b="1" dirty="0">
                <a:solidFill>
                  <a:schemeClr val="accent6">
                    <a:lumMod val="75000"/>
                  </a:schemeClr>
                </a:solidFill>
              </a:rPr>
              <a:t>diffusion</a:t>
            </a:r>
            <a:r>
              <a:rPr lang="en-GB" sz="1600" dirty="0"/>
              <a:t>. </a:t>
            </a:r>
          </a:p>
          <a:p>
            <a:pPr marL="342900" indent="-342900" algn="ctr">
              <a:buFont typeface="Arial" charset="0"/>
              <a:buChar char="•"/>
            </a:pPr>
            <a:endParaRPr lang="en-US" sz="1600" dirty="0"/>
          </a:p>
        </p:txBody>
      </p:sp>
      <p:pic>
        <p:nvPicPr>
          <p:cNvPr id="4" name="Picture 3"/>
          <p:cNvPicPr>
            <a:picLocks noChangeAspect="1"/>
          </p:cNvPicPr>
          <p:nvPr/>
        </p:nvPicPr>
        <p:blipFill rotWithShape="1">
          <a:blip r:embed="rId4" cstate="print">
            <a:clrChange>
              <a:clrFrom>
                <a:srgbClr val="FFFFFF"/>
              </a:clrFrom>
              <a:clrTo>
                <a:srgbClr val="FFFFFF">
                  <a:alpha val="0"/>
                </a:srgbClr>
              </a:clrTo>
            </a:clrChange>
          </a:blip>
          <a:srcRect b="8203"/>
          <a:stretch/>
        </p:blipFill>
        <p:spPr>
          <a:xfrm>
            <a:off x="5004048" y="2996952"/>
            <a:ext cx="3576858" cy="2052154"/>
          </a:xfrm>
          <a:prstGeom prst="rect">
            <a:avLst/>
          </a:prstGeom>
        </p:spPr>
      </p:pic>
      <p:sp>
        <p:nvSpPr>
          <p:cNvPr id="11" name="Title 1"/>
          <p:cNvSpPr txBox="1">
            <a:spLocks/>
          </p:cNvSpPr>
          <p:nvPr/>
        </p:nvSpPr>
        <p:spPr>
          <a:xfrm>
            <a:off x="1619672" y="0"/>
            <a:ext cx="7524328"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rPr>
              <a:t>Exchange and transport in animals</a:t>
            </a:r>
            <a:br>
              <a:rPr kumimoji="0" lang="en-US" sz="2400" b="1" i="0" u="none" strike="noStrike" kern="0" cap="none" spc="0" normalizeH="0" baseline="0" noProof="0" dirty="0">
                <a:ln>
                  <a:noFill/>
                </a:ln>
                <a:solidFill>
                  <a:schemeClr val="accent6"/>
                </a:solidFill>
                <a:effectLst/>
                <a:uLnTx/>
                <a:uFillTx/>
              </a:rPr>
            </a:br>
            <a:r>
              <a:rPr kumimoji="0" lang="en-US" sz="2400" b="1" i="0" u="none" strike="noStrike" kern="0" cap="none" spc="0" normalizeH="0" baseline="0" noProof="0" dirty="0">
                <a:ln>
                  <a:noFill/>
                </a:ln>
                <a:solidFill>
                  <a:schemeClr val="accent6"/>
                </a:solidFill>
                <a:effectLst/>
                <a:uLnTx/>
                <a:uFillTx/>
              </a:rPr>
              <a:t> Part 1- Diffusion (Biology)</a:t>
            </a:r>
          </a:p>
        </p:txBody>
      </p:sp>
    </p:spTree>
    <p:extLst>
      <p:ext uri="{BB962C8B-B14F-4D97-AF65-F5344CB8AC3E}">
        <p14:creationId xmlns:p14="http://schemas.microsoft.com/office/powerpoint/2010/main" val="18379889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sp>
        <p:nvSpPr>
          <p:cNvPr id="4" name="TextBox 3"/>
          <p:cNvSpPr txBox="1"/>
          <p:nvPr/>
        </p:nvSpPr>
        <p:spPr>
          <a:xfrm>
            <a:off x="97804" y="733922"/>
            <a:ext cx="5986364" cy="707886"/>
          </a:xfrm>
          <a:prstGeom prst="rect">
            <a:avLst/>
          </a:prstGeom>
          <a:noFill/>
        </p:spPr>
        <p:txBody>
          <a:bodyPr wrap="square" rtlCol="0">
            <a:spAutoFit/>
          </a:bodyPr>
          <a:lstStyle/>
          <a:p>
            <a:pPr algn="ctr"/>
            <a:r>
              <a:rPr lang="en-GB" sz="2000" b="1" dirty="0">
                <a:solidFill>
                  <a:schemeClr val="accent6">
                    <a:lumMod val="75000"/>
                  </a:schemeClr>
                </a:solidFill>
              </a:rPr>
              <a:t>The surface area to volume ratio can be calculated by dividing an object’s surface area (SA) by its volume</a:t>
            </a:r>
          </a:p>
        </p:txBody>
      </p:sp>
      <p:sp>
        <p:nvSpPr>
          <p:cNvPr id="6" name="TextBox 5"/>
          <p:cNvSpPr txBox="1"/>
          <p:nvPr/>
        </p:nvSpPr>
        <p:spPr>
          <a:xfrm>
            <a:off x="146807" y="1562237"/>
            <a:ext cx="3921137" cy="4185761"/>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1600" b="1" dirty="0"/>
              <a:t>Cube A represents a </a:t>
            </a:r>
            <a:r>
              <a:rPr lang="en-GB" sz="1600" b="1" dirty="0">
                <a:solidFill>
                  <a:schemeClr val="accent6">
                    <a:lumMod val="75000"/>
                  </a:schemeClr>
                </a:solidFill>
              </a:rPr>
              <a:t>small animal </a:t>
            </a:r>
          </a:p>
          <a:p>
            <a:r>
              <a:rPr lang="en-GB" sz="1600" b="1" dirty="0">
                <a:solidFill>
                  <a:schemeClr val="accent6">
                    <a:lumMod val="75000"/>
                  </a:schemeClr>
                </a:solidFill>
              </a:rPr>
              <a:t>like a mouse </a:t>
            </a:r>
            <a:r>
              <a:rPr lang="en-GB" sz="1600" b="1" dirty="0"/>
              <a:t>the sides are 1 cm </a:t>
            </a:r>
          </a:p>
          <a:p>
            <a:r>
              <a:rPr lang="en-GB" sz="1600" b="1" dirty="0"/>
              <a:t>each and there are 6 sides. </a:t>
            </a:r>
          </a:p>
          <a:p>
            <a:endParaRPr lang="en-GB" sz="900" b="1" dirty="0"/>
          </a:p>
          <a:p>
            <a:r>
              <a:rPr lang="en-GB" sz="1600" dirty="0"/>
              <a:t>To calculate the </a:t>
            </a:r>
            <a:r>
              <a:rPr lang="en-GB" sz="1600" b="1" dirty="0"/>
              <a:t>volume</a:t>
            </a:r>
            <a:r>
              <a:rPr lang="en-GB" sz="1600" dirty="0"/>
              <a:t>:</a:t>
            </a:r>
          </a:p>
          <a:p>
            <a:r>
              <a:rPr lang="en-GB" sz="1600" dirty="0"/>
              <a:t>volume A = length x width x height</a:t>
            </a:r>
          </a:p>
          <a:p>
            <a:r>
              <a:rPr lang="en-GB" sz="1600" dirty="0"/>
              <a:t>volume A = 1 x 1 x 1 </a:t>
            </a:r>
          </a:p>
          <a:p>
            <a:r>
              <a:rPr lang="en-GB" sz="1600" b="1" dirty="0">
                <a:solidFill>
                  <a:schemeClr val="accent6">
                    <a:lumMod val="75000"/>
                  </a:schemeClr>
                </a:solidFill>
              </a:rPr>
              <a:t>   volume A = 1cm </a:t>
            </a:r>
            <a:r>
              <a:rPr lang="en-GB" sz="1600" b="1" baseline="30000" dirty="0">
                <a:solidFill>
                  <a:schemeClr val="accent6">
                    <a:lumMod val="75000"/>
                  </a:schemeClr>
                </a:solidFill>
              </a:rPr>
              <a:t>3</a:t>
            </a:r>
          </a:p>
          <a:p>
            <a:endParaRPr lang="en-GB" sz="900" b="1" baseline="30000" dirty="0">
              <a:solidFill>
                <a:schemeClr val="accent6">
                  <a:lumMod val="75000"/>
                </a:schemeClr>
              </a:solidFill>
            </a:endParaRPr>
          </a:p>
          <a:p>
            <a:r>
              <a:rPr lang="en-GB" sz="1600" dirty="0"/>
              <a:t>To calculate the </a:t>
            </a:r>
            <a:r>
              <a:rPr lang="en-GB" sz="1600" b="1" dirty="0"/>
              <a:t>area</a:t>
            </a:r>
            <a:r>
              <a:rPr lang="en-GB" sz="1600" dirty="0"/>
              <a:t> of </a:t>
            </a:r>
            <a:r>
              <a:rPr lang="en-GB" sz="1600" b="1" dirty="0">
                <a:solidFill>
                  <a:schemeClr val="accent6">
                    <a:lumMod val="75000"/>
                  </a:schemeClr>
                </a:solidFill>
              </a:rPr>
              <a:t>one</a:t>
            </a:r>
            <a:r>
              <a:rPr lang="en-GB" sz="1600" dirty="0"/>
              <a:t> surface:</a:t>
            </a:r>
          </a:p>
          <a:p>
            <a:r>
              <a:rPr lang="en-GB" sz="1600" dirty="0"/>
              <a:t>area = height x width</a:t>
            </a:r>
          </a:p>
          <a:p>
            <a:r>
              <a:rPr lang="en-GB" sz="1600" b="1" dirty="0">
                <a:solidFill>
                  <a:schemeClr val="accent6">
                    <a:lumMod val="75000"/>
                  </a:schemeClr>
                </a:solidFill>
              </a:rPr>
              <a:t>   area = 1 x 1 = 1cm</a:t>
            </a:r>
            <a:r>
              <a:rPr lang="en-GB" sz="1600" b="1" baseline="30000" dirty="0">
                <a:solidFill>
                  <a:schemeClr val="accent6">
                    <a:lumMod val="75000"/>
                  </a:schemeClr>
                </a:solidFill>
              </a:rPr>
              <a:t>2</a:t>
            </a:r>
          </a:p>
          <a:p>
            <a:endParaRPr lang="en-GB" sz="900" b="1" dirty="0">
              <a:solidFill>
                <a:schemeClr val="accent6">
                  <a:lumMod val="75000"/>
                </a:schemeClr>
              </a:solidFill>
            </a:endParaRPr>
          </a:p>
          <a:p>
            <a:r>
              <a:rPr lang="en-GB" sz="1600" dirty="0"/>
              <a:t>To calculate the </a:t>
            </a:r>
            <a:r>
              <a:rPr lang="en-GB" sz="1600" b="1" dirty="0"/>
              <a:t>SA </a:t>
            </a:r>
            <a:r>
              <a:rPr lang="en-GB" sz="1600" dirty="0"/>
              <a:t>of </a:t>
            </a:r>
            <a:r>
              <a:rPr lang="en-GB" sz="1600" b="1" dirty="0"/>
              <a:t>A</a:t>
            </a:r>
            <a:r>
              <a:rPr lang="en-GB" sz="1600" dirty="0"/>
              <a:t>:</a:t>
            </a:r>
          </a:p>
          <a:p>
            <a:r>
              <a:rPr lang="en-GB" sz="1600" dirty="0"/>
              <a:t>area of </a:t>
            </a:r>
            <a:r>
              <a:rPr lang="en-GB" sz="1600" b="1" dirty="0"/>
              <a:t>one surface </a:t>
            </a:r>
            <a:r>
              <a:rPr lang="en-GB" sz="1600" dirty="0"/>
              <a:t>x the </a:t>
            </a:r>
            <a:r>
              <a:rPr lang="en-GB" sz="1600" b="1" dirty="0"/>
              <a:t>number</a:t>
            </a:r>
            <a:r>
              <a:rPr lang="en-GB" sz="1600" dirty="0"/>
              <a:t> of surfaces</a:t>
            </a:r>
          </a:p>
          <a:p>
            <a:r>
              <a:rPr lang="en-GB" sz="1600" b="1" dirty="0">
                <a:solidFill>
                  <a:schemeClr val="accent6">
                    <a:lumMod val="75000"/>
                  </a:schemeClr>
                </a:solidFill>
              </a:rPr>
              <a:t>   surface area = 1 x 6 = 6cm</a:t>
            </a:r>
            <a:r>
              <a:rPr lang="en-GB" sz="1600" b="1" baseline="30000" dirty="0">
                <a:solidFill>
                  <a:schemeClr val="accent6">
                    <a:lumMod val="75000"/>
                  </a:schemeClr>
                </a:solidFill>
              </a:rPr>
              <a:t>2</a:t>
            </a:r>
            <a:endParaRPr lang="en-GB" sz="1600" b="1" dirty="0">
              <a:solidFill>
                <a:schemeClr val="accent6">
                  <a:lumMod val="75000"/>
                </a:schemeClr>
              </a:solidFill>
            </a:endParaRPr>
          </a:p>
          <a:p>
            <a:endParaRPr lang="en-GB" sz="900" b="1" dirty="0">
              <a:solidFill>
                <a:schemeClr val="accent6">
                  <a:lumMod val="75000"/>
                </a:schemeClr>
              </a:solidFill>
            </a:endParaRPr>
          </a:p>
          <a:p>
            <a:r>
              <a:rPr lang="en-GB" b="1" i="1" u="sng" dirty="0"/>
              <a:t>SA:V ratio = 6/1 = 6</a:t>
            </a:r>
          </a:p>
          <a:p>
            <a:endParaRPr lang="en-GB" sz="900" dirty="0"/>
          </a:p>
        </p:txBody>
      </p:sp>
      <p:sp>
        <p:nvSpPr>
          <p:cNvPr id="5" name="Cube 4"/>
          <p:cNvSpPr/>
          <p:nvPr/>
        </p:nvSpPr>
        <p:spPr>
          <a:xfrm>
            <a:off x="2922887" y="1898128"/>
            <a:ext cx="720000" cy="720000"/>
          </a:xfrm>
          <a:prstGeom prst="cube">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sz="3200" b="1" dirty="0">
                <a:solidFill>
                  <a:schemeClr val="tx1"/>
                </a:solidFill>
              </a:rPr>
              <a:t>A</a:t>
            </a:r>
          </a:p>
        </p:txBody>
      </p:sp>
      <p:sp>
        <p:nvSpPr>
          <p:cNvPr id="15" name="TextBox 14"/>
          <p:cNvSpPr txBox="1"/>
          <p:nvPr/>
        </p:nvSpPr>
        <p:spPr>
          <a:xfrm>
            <a:off x="4171466" y="1562237"/>
            <a:ext cx="4856854" cy="4047262"/>
          </a:xfrm>
          <a:prstGeom prst="rect">
            <a:avLst/>
          </a:prstGeom>
          <a:noFill/>
        </p:spPr>
        <p:txBody>
          <a:bodyPr wrap="square" rtlCol="0">
            <a:spAutoFit/>
          </a:bodyPr>
          <a:lstStyle/>
          <a:p>
            <a:r>
              <a:rPr lang="en-GB" sz="1600" b="1" dirty="0"/>
              <a:t>Cube B represents a </a:t>
            </a:r>
            <a:r>
              <a:rPr lang="en-GB" sz="1600" b="1" dirty="0">
                <a:solidFill>
                  <a:schemeClr val="accent6">
                    <a:lumMod val="75000"/>
                  </a:schemeClr>
                </a:solidFill>
              </a:rPr>
              <a:t>larger </a:t>
            </a:r>
          </a:p>
          <a:p>
            <a:r>
              <a:rPr lang="en-GB" sz="1600" b="1" dirty="0">
                <a:solidFill>
                  <a:schemeClr val="accent6">
                    <a:lumMod val="75000"/>
                  </a:schemeClr>
                </a:solidFill>
              </a:rPr>
              <a:t>animal like a dog </a:t>
            </a:r>
            <a:r>
              <a:rPr lang="en-GB" sz="1600" b="1" dirty="0"/>
              <a:t>the sides are </a:t>
            </a:r>
          </a:p>
          <a:p>
            <a:r>
              <a:rPr lang="en-GB" sz="1600" b="1" dirty="0"/>
              <a:t>6cm each and there are 6 sides. </a:t>
            </a:r>
          </a:p>
          <a:p>
            <a:endParaRPr lang="en-GB" sz="900" b="1" dirty="0"/>
          </a:p>
          <a:p>
            <a:r>
              <a:rPr lang="en-GB" sz="1600" dirty="0"/>
              <a:t>To calculate the </a:t>
            </a:r>
            <a:r>
              <a:rPr lang="en-GB" sz="1600" b="1" dirty="0"/>
              <a:t>volume</a:t>
            </a:r>
            <a:r>
              <a:rPr lang="en-GB" sz="1600" dirty="0"/>
              <a:t>:</a:t>
            </a:r>
          </a:p>
          <a:p>
            <a:r>
              <a:rPr lang="en-GB" sz="1600" dirty="0"/>
              <a:t>volume B = length x width x height</a:t>
            </a:r>
          </a:p>
          <a:p>
            <a:r>
              <a:rPr lang="en-GB" sz="1600" dirty="0"/>
              <a:t>volume B = 6 x 6 x 6 </a:t>
            </a:r>
          </a:p>
          <a:p>
            <a:r>
              <a:rPr lang="en-GB" sz="1600" b="1" dirty="0">
                <a:solidFill>
                  <a:schemeClr val="accent6">
                    <a:lumMod val="75000"/>
                  </a:schemeClr>
                </a:solidFill>
              </a:rPr>
              <a:t>   volume A = 216cm </a:t>
            </a:r>
            <a:r>
              <a:rPr lang="en-GB" sz="1600" b="1" baseline="30000" dirty="0">
                <a:solidFill>
                  <a:schemeClr val="accent6">
                    <a:lumMod val="75000"/>
                  </a:schemeClr>
                </a:solidFill>
              </a:rPr>
              <a:t>3</a:t>
            </a:r>
          </a:p>
          <a:p>
            <a:endParaRPr lang="en-GB" sz="900" b="1" baseline="30000" dirty="0">
              <a:solidFill>
                <a:schemeClr val="accent6">
                  <a:lumMod val="75000"/>
                </a:schemeClr>
              </a:solidFill>
            </a:endParaRPr>
          </a:p>
          <a:p>
            <a:r>
              <a:rPr lang="en-GB" sz="1600" dirty="0"/>
              <a:t>To calculate the </a:t>
            </a:r>
            <a:r>
              <a:rPr lang="en-GB" sz="1600" b="1" dirty="0"/>
              <a:t>area</a:t>
            </a:r>
            <a:r>
              <a:rPr lang="en-GB" sz="1600" dirty="0"/>
              <a:t> of </a:t>
            </a:r>
            <a:r>
              <a:rPr lang="en-GB" sz="1600" b="1" dirty="0">
                <a:solidFill>
                  <a:schemeClr val="accent6">
                    <a:lumMod val="75000"/>
                  </a:schemeClr>
                </a:solidFill>
              </a:rPr>
              <a:t>one</a:t>
            </a:r>
            <a:r>
              <a:rPr lang="en-GB" sz="1600" dirty="0"/>
              <a:t> surface:</a:t>
            </a:r>
          </a:p>
          <a:p>
            <a:r>
              <a:rPr lang="en-GB" sz="1600" dirty="0"/>
              <a:t>area = height x width</a:t>
            </a:r>
          </a:p>
          <a:p>
            <a:r>
              <a:rPr lang="en-GB" sz="1600" b="1" dirty="0">
                <a:solidFill>
                  <a:schemeClr val="accent6">
                    <a:lumMod val="75000"/>
                  </a:schemeClr>
                </a:solidFill>
              </a:rPr>
              <a:t>   area = 6 x 6 = 36cm</a:t>
            </a:r>
            <a:r>
              <a:rPr lang="en-GB" sz="1600" b="1" baseline="30000" dirty="0">
                <a:solidFill>
                  <a:schemeClr val="accent6">
                    <a:lumMod val="75000"/>
                  </a:schemeClr>
                </a:solidFill>
              </a:rPr>
              <a:t>2</a:t>
            </a:r>
          </a:p>
          <a:p>
            <a:endParaRPr lang="en-GB" sz="900" b="1" dirty="0">
              <a:solidFill>
                <a:schemeClr val="accent6">
                  <a:lumMod val="75000"/>
                </a:schemeClr>
              </a:solidFill>
            </a:endParaRPr>
          </a:p>
          <a:p>
            <a:r>
              <a:rPr lang="en-GB" sz="1600" dirty="0"/>
              <a:t>To calculate the </a:t>
            </a:r>
            <a:r>
              <a:rPr lang="en-GB" sz="1600" b="1" dirty="0"/>
              <a:t>surface area </a:t>
            </a:r>
            <a:r>
              <a:rPr lang="en-GB" sz="1600" dirty="0"/>
              <a:t>of </a:t>
            </a:r>
            <a:r>
              <a:rPr lang="en-GB" sz="1600" b="1" dirty="0"/>
              <a:t>B</a:t>
            </a:r>
            <a:r>
              <a:rPr lang="en-GB" sz="1600" dirty="0"/>
              <a:t>:</a:t>
            </a:r>
          </a:p>
          <a:p>
            <a:r>
              <a:rPr lang="en-GB" sz="1600" dirty="0"/>
              <a:t>area of </a:t>
            </a:r>
            <a:r>
              <a:rPr lang="en-GB" sz="1600" b="1" dirty="0"/>
              <a:t>one surface </a:t>
            </a:r>
            <a:r>
              <a:rPr lang="en-GB" sz="1600" dirty="0"/>
              <a:t>x the </a:t>
            </a:r>
            <a:r>
              <a:rPr lang="en-GB" sz="1600" b="1" dirty="0"/>
              <a:t>number</a:t>
            </a:r>
            <a:r>
              <a:rPr lang="en-GB" sz="1600" dirty="0"/>
              <a:t> of surfaces</a:t>
            </a:r>
          </a:p>
          <a:p>
            <a:r>
              <a:rPr lang="en-GB" sz="1600" b="1" dirty="0">
                <a:solidFill>
                  <a:schemeClr val="accent6">
                    <a:lumMod val="75000"/>
                  </a:schemeClr>
                </a:solidFill>
              </a:rPr>
              <a:t>   surface area = 36 x 6 = 216cm</a:t>
            </a:r>
            <a:r>
              <a:rPr lang="en-GB" sz="1600" b="1" baseline="30000" dirty="0">
                <a:solidFill>
                  <a:schemeClr val="accent6">
                    <a:lumMod val="75000"/>
                  </a:schemeClr>
                </a:solidFill>
              </a:rPr>
              <a:t>2</a:t>
            </a:r>
            <a:endParaRPr lang="en-GB" sz="1600" b="1" dirty="0">
              <a:solidFill>
                <a:schemeClr val="accent6">
                  <a:lumMod val="75000"/>
                </a:schemeClr>
              </a:solidFill>
            </a:endParaRPr>
          </a:p>
          <a:p>
            <a:endParaRPr lang="en-GB" sz="900" dirty="0"/>
          </a:p>
          <a:p>
            <a:r>
              <a:rPr lang="en-GB" b="1" i="1" u="sng" dirty="0"/>
              <a:t>SA:V ratio =  216/216 = 1</a:t>
            </a:r>
          </a:p>
        </p:txBody>
      </p:sp>
      <p:pic>
        <p:nvPicPr>
          <p:cNvPr id="8" name="Picture 7"/>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745858" y="2618128"/>
            <a:ext cx="2149500" cy="957253"/>
          </a:xfrm>
          <a:prstGeom prst="rect">
            <a:avLst/>
          </a:prstGeom>
        </p:spPr>
      </p:pic>
      <p:sp>
        <p:nvSpPr>
          <p:cNvPr id="9" name="Cube 8"/>
          <p:cNvSpPr/>
          <p:nvPr/>
        </p:nvSpPr>
        <p:spPr>
          <a:xfrm>
            <a:off x="6954334" y="674025"/>
            <a:ext cx="1980000" cy="1980000"/>
          </a:xfrm>
          <a:prstGeom prst="cube">
            <a:avLst>
              <a:gd name="adj" fmla="val 28524"/>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3200" b="1" dirty="0">
                <a:solidFill>
                  <a:schemeClr val="tx1"/>
                </a:solidFill>
              </a:rPr>
              <a:t>B</a:t>
            </a:r>
          </a:p>
        </p:txBody>
      </p:sp>
      <p:pic>
        <p:nvPicPr>
          <p:cNvPr id="10" name="Picture 9"/>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524328" y="1911274"/>
            <a:ext cx="1957484" cy="2664199"/>
          </a:xfrm>
          <a:prstGeom prst="rect">
            <a:avLst/>
          </a:prstGeom>
        </p:spPr>
      </p:pic>
      <p:sp>
        <p:nvSpPr>
          <p:cNvPr id="17" name="TextBox 16"/>
          <p:cNvSpPr txBox="1"/>
          <p:nvPr/>
        </p:nvSpPr>
        <p:spPr>
          <a:xfrm>
            <a:off x="0" y="5901842"/>
            <a:ext cx="9144000" cy="400110"/>
          </a:xfrm>
          <a:prstGeom prst="rect">
            <a:avLst/>
          </a:prstGeom>
          <a:noFill/>
        </p:spPr>
        <p:txBody>
          <a:bodyPr wrap="square" rtlCol="0">
            <a:spAutoFit/>
          </a:bodyPr>
          <a:lstStyle/>
          <a:p>
            <a:r>
              <a:rPr lang="en-GB" sz="2000" b="1" dirty="0">
                <a:solidFill>
                  <a:schemeClr val="accent6">
                    <a:lumMod val="75000"/>
                  </a:schemeClr>
                </a:solidFill>
              </a:rPr>
              <a:t>So as you can see the mouse has a much larger surface area compared to its volume.</a:t>
            </a:r>
          </a:p>
        </p:txBody>
      </p:sp>
      <p:sp>
        <p:nvSpPr>
          <p:cNvPr id="13" name="Title 1"/>
          <p:cNvSpPr txBox="1">
            <a:spLocks/>
          </p:cNvSpPr>
          <p:nvPr/>
        </p:nvSpPr>
        <p:spPr>
          <a:xfrm>
            <a:off x="1619672" y="0"/>
            <a:ext cx="7524328"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rPr>
              <a:t>Exchange and transport in animals</a:t>
            </a:r>
            <a:br>
              <a:rPr kumimoji="0" lang="en-US" sz="2400" b="1" i="0" u="none" strike="noStrike" kern="0" cap="none" spc="0" normalizeH="0" baseline="0" noProof="0" dirty="0">
                <a:ln>
                  <a:noFill/>
                </a:ln>
                <a:solidFill>
                  <a:schemeClr val="accent6"/>
                </a:solidFill>
                <a:effectLst/>
                <a:uLnTx/>
                <a:uFillTx/>
              </a:rPr>
            </a:br>
            <a:r>
              <a:rPr kumimoji="0" lang="en-US" sz="2400" b="1" i="0" u="none" strike="noStrike" kern="0" cap="none" spc="0" normalizeH="0" baseline="0" noProof="0" dirty="0">
                <a:ln>
                  <a:noFill/>
                </a:ln>
                <a:solidFill>
                  <a:schemeClr val="accent6"/>
                </a:solidFill>
                <a:effectLst/>
                <a:uLnTx/>
                <a:uFillTx/>
              </a:rPr>
              <a:t> Part 1- Surface</a:t>
            </a:r>
            <a:r>
              <a:rPr kumimoji="0" lang="en-US" sz="2400" b="1" i="0" u="none" strike="noStrike" kern="0" cap="none" spc="0" normalizeH="0" noProof="0" dirty="0">
                <a:ln>
                  <a:noFill/>
                </a:ln>
                <a:solidFill>
                  <a:schemeClr val="accent6"/>
                </a:solidFill>
                <a:effectLst/>
                <a:uLnTx/>
                <a:uFillTx/>
              </a:rPr>
              <a:t> area to volume ratio (biology)</a:t>
            </a:r>
            <a:endParaRPr kumimoji="0" lang="en-US" sz="2400" b="1" i="0" u="none" strike="noStrike" kern="0" cap="none" spc="0" normalizeH="0" baseline="0" noProof="0" dirty="0">
              <a:ln>
                <a:noFill/>
              </a:ln>
              <a:solidFill>
                <a:schemeClr val="accent6"/>
              </a:solidFill>
              <a:effectLst/>
              <a:uLnTx/>
              <a:uFillTx/>
            </a:endParaRPr>
          </a:p>
        </p:txBody>
      </p:sp>
    </p:spTree>
    <p:extLst>
      <p:ext uri="{BB962C8B-B14F-4D97-AF65-F5344CB8AC3E}">
        <p14:creationId xmlns:p14="http://schemas.microsoft.com/office/powerpoint/2010/main" val="10359419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0"/>
            <a:ext cx="8532440" cy="692696"/>
          </a:xfrm>
        </p:spPr>
        <p:txBody>
          <a:bodyPr>
            <a:noAutofit/>
          </a:bodyPr>
          <a:lstStyle/>
          <a:p>
            <a:pPr marL="342900" lvl="1" algn="r" defTabSz="342900" rtl="0">
              <a:spcBef>
                <a:spcPct val="20000"/>
              </a:spcBef>
              <a:defRPr/>
            </a:pPr>
            <a:r>
              <a:rPr lang="en-US" sz="2400" b="1" dirty="0">
                <a:solidFill>
                  <a:schemeClr val="accent6"/>
                </a:solidFill>
                <a:latin typeface="+mn-lt"/>
              </a:rPr>
              <a:t>Animal tissues, organs and organ systems Part 3 - The lungs and gas exchange</a:t>
            </a:r>
            <a:endParaRPr kumimoji="0" lang="en-US" sz="2400" b="1" i="0" u="none" strike="noStrike" kern="1200" cap="none" spc="0" normalizeH="0" baseline="0" noProof="0" dirty="0">
              <a:ln>
                <a:noFill/>
              </a:ln>
              <a:solidFill>
                <a:schemeClr val="accent6"/>
              </a:solidFill>
              <a:effectLst/>
              <a:uLnTx/>
              <a:uFillTx/>
              <a:latin typeface="+mn-lt"/>
              <a:ea typeface=""/>
              <a:cs typeface="News Gothic MT"/>
            </a:endParaRPr>
          </a:p>
        </p:txBody>
      </p:sp>
      <p:sp>
        <p:nvSpPr>
          <p:cNvPr id="31" name="Rectangle 30"/>
          <p:cNvSpPr/>
          <p:nvPr/>
        </p:nvSpPr>
        <p:spPr>
          <a:xfrm>
            <a:off x="252745" y="5445224"/>
            <a:ext cx="8761080" cy="1015663"/>
          </a:xfrm>
          <a:prstGeom prst="rect">
            <a:avLst/>
          </a:prstGeom>
        </p:spPr>
        <p:txBody>
          <a:bodyPr wrap="square">
            <a:spAutoFit/>
          </a:bodyPr>
          <a:lstStyle/>
          <a:p>
            <a:pPr algn="ctr"/>
            <a:r>
              <a:rPr lang="en-US" sz="2000" dirty="0">
                <a:solidFill>
                  <a:srgbClr val="222222"/>
                </a:solidFill>
              </a:rPr>
              <a:t>The </a:t>
            </a:r>
            <a:r>
              <a:rPr lang="en-US" sz="2000" b="1" dirty="0">
                <a:solidFill>
                  <a:schemeClr val="accent6">
                    <a:lumMod val="75000"/>
                  </a:schemeClr>
                </a:solidFill>
              </a:rPr>
              <a:t>heart </a:t>
            </a:r>
            <a:r>
              <a:rPr lang="en-US" sz="2000" dirty="0">
                <a:solidFill>
                  <a:srgbClr val="222222"/>
                </a:solidFill>
              </a:rPr>
              <a:t>pumps </a:t>
            </a:r>
            <a:r>
              <a:rPr lang="en-US" sz="2000" b="1" dirty="0">
                <a:solidFill>
                  <a:schemeClr val="accent6">
                    <a:lumMod val="75000"/>
                  </a:schemeClr>
                </a:solidFill>
              </a:rPr>
              <a:t>low oxygen/high carbon dioxide </a:t>
            </a:r>
            <a:r>
              <a:rPr lang="en-US" sz="2000" dirty="0"/>
              <a:t>containing</a:t>
            </a:r>
            <a:r>
              <a:rPr lang="en-US" sz="2000" b="1" dirty="0">
                <a:solidFill>
                  <a:schemeClr val="accent6">
                    <a:lumMod val="75000"/>
                  </a:schemeClr>
                </a:solidFill>
              </a:rPr>
              <a:t> blood </a:t>
            </a:r>
            <a:r>
              <a:rPr lang="en-US" sz="2000" dirty="0">
                <a:solidFill>
                  <a:srgbClr val="222222"/>
                </a:solidFill>
              </a:rPr>
              <a:t>to the lungs. </a:t>
            </a:r>
          </a:p>
          <a:p>
            <a:pPr algn="ctr"/>
            <a:r>
              <a:rPr lang="en-US" sz="2000" dirty="0">
                <a:solidFill>
                  <a:srgbClr val="222222"/>
                </a:solidFill>
              </a:rPr>
              <a:t>In the </a:t>
            </a:r>
            <a:r>
              <a:rPr lang="en-US" sz="2000" b="1" dirty="0">
                <a:solidFill>
                  <a:schemeClr val="accent6">
                    <a:lumMod val="75000"/>
                  </a:schemeClr>
                </a:solidFill>
              </a:rPr>
              <a:t>lungs</a:t>
            </a:r>
            <a:r>
              <a:rPr lang="en-US" sz="2000" dirty="0">
                <a:solidFill>
                  <a:srgbClr val="222222"/>
                </a:solidFill>
              </a:rPr>
              <a:t>, oxygen and carbon dioxide are </a:t>
            </a:r>
            <a:r>
              <a:rPr lang="en-US" sz="2000" b="1" dirty="0">
                <a:solidFill>
                  <a:schemeClr val="accent6">
                    <a:lumMod val="75000"/>
                  </a:schemeClr>
                </a:solidFill>
              </a:rPr>
              <a:t>exchanged</a:t>
            </a:r>
            <a:r>
              <a:rPr lang="en-US" sz="2000" dirty="0">
                <a:solidFill>
                  <a:schemeClr val="accent6">
                    <a:lumMod val="75000"/>
                  </a:schemeClr>
                </a:solidFill>
              </a:rPr>
              <a:t> </a:t>
            </a:r>
            <a:r>
              <a:rPr lang="en-US" sz="2000" dirty="0">
                <a:solidFill>
                  <a:srgbClr val="222222"/>
                </a:solidFill>
              </a:rPr>
              <a:t>in the tiny </a:t>
            </a:r>
            <a:r>
              <a:rPr lang="en-US" sz="2000" b="1" dirty="0">
                <a:solidFill>
                  <a:srgbClr val="222222"/>
                </a:solidFill>
              </a:rPr>
              <a:t>air sacs</a:t>
            </a:r>
            <a:r>
              <a:rPr lang="en-US" sz="2000" dirty="0">
                <a:solidFill>
                  <a:srgbClr val="222222"/>
                </a:solidFill>
              </a:rPr>
              <a:t> (</a:t>
            </a:r>
            <a:r>
              <a:rPr lang="en-US" sz="2000" b="1" dirty="0">
                <a:solidFill>
                  <a:schemeClr val="accent6">
                    <a:lumMod val="75000"/>
                  </a:schemeClr>
                </a:solidFill>
              </a:rPr>
              <a:t>alveoli</a:t>
            </a:r>
            <a:r>
              <a:rPr lang="en-US" sz="2000" dirty="0">
                <a:solidFill>
                  <a:srgbClr val="222222"/>
                </a:solidFill>
              </a:rPr>
              <a:t>) at the end of the </a:t>
            </a:r>
            <a:r>
              <a:rPr lang="en-US" sz="2000" b="1" dirty="0">
                <a:solidFill>
                  <a:schemeClr val="accent6">
                    <a:lumMod val="75000"/>
                  </a:schemeClr>
                </a:solidFill>
              </a:rPr>
              <a:t>bronchial tubes</a:t>
            </a:r>
            <a:r>
              <a:rPr lang="en-US" sz="2000" dirty="0">
                <a:solidFill>
                  <a:srgbClr val="222222"/>
                </a:solidFill>
              </a:rPr>
              <a:t>. The </a:t>
            </a:r>
            <a:r>
              <a:rPr lang="en-US" sz="2000" b="1" dirty="0">
                <a:solidFill>
                  <a:schemeClr val="accent6">
                    <a:lumMod val="75000"/>
                  </a:schemeClr>
                </a:solidFill>
              </a:rPr>
              <a:t>alveoli</a:t>
            </a:r>
            <a:r>
              <a:rPr lang="en-US" sz="2000" dirty="0">
                <a:solidFill>
                  <a:schemeClr val="accent6">
                    <a:lumMod val="75000"/>
                  </a:schemeClr>
                </a:solidFill>
              </a:rPr>
              <a:t> </a:t>
            </a:r>
            <a:r>
              <a:rPr lang="en-US" sz="2000" dirty="0">
                <a:solidFill>
                  <a:srgbClr val="222222"/>
                </a:solidFill>
              </a:rPr>
              <a:t>are surrounded by </a:t>
            </a:r>
            <a:r>
              <a:rPr lang="en-US" sz="2000" b="1" dirty="0">
                <a:solidFill>
                  <a:schemeClr val="accent6">
                    <a:lumMod val="75000"/>
                  </a:schemeClr>
                </a:solidFill>
              </a:rPr>
              <a:t>capillaries.</a:t>
            </a:r>
            <a:endParaRPr lang="en-GB" sz="2000" b="1" dirty="0">
              <a:solidFill>
                <a:schemeClr val="accent6">
                  <a:lumMod val="75000"/>
                </a:schemeClr>
              </a:solidFill>
            </a:endParaRPr>
          </a:p>
        </p:txBody>
      </p:sp>
      <p:sp>
        <p:nvSpPr>
          <p:cNvPr id="32" name="Rectangle 31"/>
          <p:cNvSpPr/>
          <p:nvPr/>
        </p:nvSpPr>
        <p:spPr>
          <a:xfrm>
            <a:off x="7477846" y="1268760"/>
            <a:ext cx="1512168" cy="646331"/>
          </a:xfrm>
          <a:prstGeom prst="rect">
            <a:avLst/>
          </a:prstGeom>
        </p:spPr>
        <p:txBody>
          <a:bodyPr wrap="square">
            <a:spAutoFit/>
          </a:bodyPr>
          <a:lstStyle/>
          <a:p>
            <a:r>
              <a:rPr lang="en-GB" dirty="0">
                <a:hlinkClick r:id="rId3"/>
              </a:rPr>
              <a:t>Video - Lungs</a:t>
            </a:r>
            <a:endParaRPr lang="en-GB" dirty="0"/>
          </a:p>
          <a:p>
            <a:endParaRPr lang="en-GB" dirty="0"/>
          </a:p>
        </p:txBody>
      </p:sp>
      <p:pic>
        <p:nvPicPr>
          <p:cNvPr id="34" name="Picture 33"/>
          <p:cNvPicPr>
            <a:picLocks noChangeAspect="1"/>
          </p:cNvPicPr>
          <p:nvPr/>
        </p:nvPicPr>
        <p:blipFill>
          <a:blip r:embed="rId4" cstate="print"/>
          <a:stretch>
            <a:fillRect/>
          </a:stretch>
        </p:blipFill>
        <p:spPr>
          <a:xfrm>
            <a:off x="-130175" y="839445"/>
            <a:ext cx="9144000" cy="4889337"/>
          </a:xfrm>
          <a:prstGeom prst="rect">
            <a:avLst/>
          </a:prstGeom>
        </p:spPr>
      </p:pic>
    </p:spTree>
    <p:extLst>
      <p:ext uri="{BB962C8B-B14F-4D97-AF65-F5344CB8AC3E}">
        <p14:creationId xmlns:p14="http://schemas.microsoft.com/office/powerpoint/2010/main" val="11909597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sp>
        <p:nvSpPr>
          <p:cNvPr id="12" name="TextBox 11"/>
          <p:cNvSpPr txBox="1"/>
          <p:nvPr/>
        </p:nvSpPr>
        <p:spPr>
          <a:xfrm>
            <a:off x="0" y="782880"/>
            <a:ext cx="4716016" cy="400110"/>
          </a:xfrm>
          <a:prstGeom prst="rect">
            <a:avLst/>
          </a:prstGeom>
          <a:noFill/>
        </p:spPr>
        <p:txBody>
          <a:bodyPr wrap="square" rtlCol="0">
            <a:spAutoFit/>
          </a:bodyPr>
          <a:lstStyle/>
          <a:p>
            <a:r>
              <a:rPr lang="en-GB" sz="2000" b="1" dirty="0"/>
              <a:t> </a:t>
            </a:r>
          </a:p>
        </p:txBody>
      </p:sp>
      <p:sp>
        <p:nvSpPr>
          <p:cNvPr id="16" name="TextBox 15"/>
          <p:cNvSpPr txBox="1"/>
          <p:nvPr/>
        </p:nvSpPr>
        <p:spPr>
          <a:xfrm>
            <a:off x="179512" y="692696"/>
            <a:ext cx="8964488" cy="2462213"/>
          </a:xfrm>
          <a:prstGeom prst="rect">
            <a:avLst/>
          </a:prstGeom>
          <a:noFill/>
        </p:spPr>
        <p:txBody>
          <a:bodyPr wrap="square" rtlCol="0">
            <a:spAutoFit/>
          </a:bodyPr>
          <a:lstStyle/>
          <a:p>
            <a:r>
              <a:rPr lang="en-GB" sz="2200" b="1" dirty="0"/>
              <a:t>Adaptations of the lungs:</a:t>
            </a:r>
          </a:p>
          <a:p>
            <a:pPr marL="342900" indent="-342900">
              <a:buFont typeface="Arial" charset="0"/>
              <a:buChar char="•"/>
            </a:pPr>
            <a:r>
              <a:rPr lang="en-GB" sz="2200" dirty="0"/>
              <a:t>Lungs contain millions of tiny air sacs called </a:t>
            </a:r>
            <a:r>
              <a:rPr lang="en-GB" sz="2200" b="1" dirty="0">
                <a:solidFill>
                  <a:schemeClr val="accent6">
                    <a:lumMod val="75000"/>
                  </a:schemeClr>
                </a:solidFill>
              </a:rPr>
              <a:t>alveoli.</a:t>
            </a:r>
          </a:p>
          <a:p>
            <a:pPr marL="342900" indent="-342900">
              <a:buFont typeface="Arial" charset="0"/>
              <a:buChar char="•"/>
            </a:pPr>
            <a:r>
              <a:rPr lang="en-GB" sz="2200" dirty="0"/>
              <a:t>Alveoli </a:t>
            </a:r>
            <a:r>
              <a:rPr lang="en-GB" sz="2200" b="1" dirty="0">
                <a:solidFill>
                  <a:schemeClr val="accent6">
                    <a:lumMod val="75000"/>
                  </a:schemeClr>
                </a:solidFill>
              </a:rPr>
              <a:t>increase</a:t>
            </a:r>
            <a:r>
              <a:rPr lang="en-GB" sz="2200" dirty="0">
                <a:solidFill>
                  <a:schemeClr val="accent6">
                    <a:lumMod val="75000"/>
                  </a:schemeClr>
                </a:solidFill>
              </a:rPr>
              <a:t> </a:t>
            </a:r>
            <a:r>
              <a:rPr lang="en-GB" sz="2200" dirty="0"/>
              <a:t>the </a:t>
            </a:r>
            <a:r>
              <a:rPr lang="en-GB" sz="2200" b="1" dirty="0">
                <a:solidFill>
                  <a:schemeClr val="accent6">
                    <a:lumMod val="75000"/>
                  </a:schemeClr>
                </a:solidFill>
              </a:rPr>
              <a:t>surface area</a:t>
            </a:r>
            <a:r>
              <a:rPr lang="en-GB" sz="2200" dirty="0"/>
              <a:t>.</a:t>
            </a:r>
          </a:p>
          <a:p>
            <a:pPr marL="342900" indent="-342900">
              <a:buFont typeface="Arial" charset="0"/>
              <a:buChar char="•"/>
            </a:pPr>
            <a:r>
              <a:rPr lang="en-GB" sz="2200" dirty="0"/>
              <a:t>Alveoli have a very </a:t>
            </a:r>
            <a:r>
              <a:rPr lang="en-GB" sz="2200" b="1" dirty="0">
                <a:solidFill>
                  <a:schemeClr val="accent6">
                    <a:lumMod val="75000"/>
                  </a:schemeClr>
                </a:solidFill>
              </a:rPr>
              <a:t>good blood supply. </a:t>
            </a:r>
            <a:r>
              <a:rPr lang="en-GB" sz="2200" dirty="0"/>
              <a:t>This</a:t>
            </a:r>
            <a:r>
              <a:rPr lang="en-GB" sz="2200" b="1" dirty="0">
                <a:solidFill>
                  <a:schemeClr val="accent6">
                    <a:lumMod val="75000"/>
                  </a:schemeClr>
                </a:solidFill>
              </a:rPr>
              <a:t> maintains </a:t>
            </a:r>
            <a:r>
              <a:rPr lang="en-GB" sz="2200" dirty="0"/>
              <a:t>the</a:t>
            </a:r>
            <a:r>
              <a:rPr lang="en-GB" sz="2200" b="1" dirty="0">
                <a:solidFill>
                  <a:schemeClr val="accent6">
                    <a:lumMod val="75000"/>
                  </a:schemeClr>
                </a:solidFill>
              </a:rPr>
              <a:t> concentration gradient.</a:t>
            </a:r>
            <a:endParaRPr lang="en-GB" sz="2200" dirty="0"/>
          </a:p>
          <a:p>
            <a:pPr marL="342900" indent="-342900">
              <a:buFont typeface="Arial" charset="0"/>
              <a:buChar char="•"/>
            </a:pPr>
            <a:r>
              <a:rPr lang="en-GB" sz="2200" b="1" dirty="0">
                <a:solidFill>
                  <a:schemeClr val="accent6">
                    <a:lumMod val="75000"/>
                  </a:schemeClr>
                </a:solidFill>
              </a:rPr>
              <a:t>Membranes</a:t>
            </a:r>
            <a:r>
              <a:rPr lang="en-GB" sz="2200" dirty="0"/>
              <a:t> of the alveoli are </a:t>
            </a:r>
            <a:r>
              <a:rPr lang="en-GB" sz="2200" b="1" dirty="0">
                <a:solidFill>
                  <a:schemeClr val="accent6">
                    <a:lumMod val="75000"/>
                  </a:schemeClr>
                </a:solidFill>
              </a:rPr>
              <a:t>very thin </a:t>
            </a:r>
            <a:r>
              <a:rPr lang="en-GB" sz="2200" dirty="0"/>
              <a:t>to allow for a </a:t>
            </a:r>
            <a:r>
              <a:rPr lang="en-GB" sz="2200" b="1" dirty="0">
                <a:solidFill>
                  <a:schemeClr val="accent6">
                    <a:lumMod val="75000"/>
                  </a:schemeClr>
                </a:solidFill>
              </a:rPr>
              <a:t>short diffusion distance. </a:t>
            </a:r>
            <a:r>
              <a:rPr lang="en-GB" sz="2200" b="1" dirty="0"/>
              <a:t> </a:t>
            </a:r>
          </a:p>
        </p:txBody>
      </p:sp>
      <p:pic>
        <p:nvPicPr>
          <p:cNvPr id="11" name="Picture 10"/>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19395"/>
          <a:stretch/>
        </p:blipFill>
        <p:spPr>
          <a:xfrm>
            <a:off x="1619672" y="3068960"/>
            <a:ext cx="6552728" cy="3535567"/>
          </a:xfrm>
          <a:prstGeom prst="rect">
            <a:avLst/>
          </a:prstGeom>
        </p:spPr>
      </p:pic>
      <p:sp>
        <p:nvSpPr>
          <p:cNvPr id="9" name="Title 1"/>
          <p:cNvSpPr txBox="1">
            <a:spLocks/>
          </p:cNvSpPr>
          <p:nvPr/>
        </p:nvSpPr>
        <p:spPr>
          <a:xfrm>
            <a:off x="1619672" y="0"/>
            <a:ext cx="7524328"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rPr>
              <a:t>Exchange and transport in animals</a:t>
            </a:r>
            <a:br>
              <a:rPr kumimoji="0" lang="en-US" sz="2400" b="1" i="0" u="none" strike="noStrike" kern="0" cap="none" spc="0" normalizeH="0" baseline="0" noProof="0" dirty="0">
                <a:ln>
                  <a:noFill/>
                </a:ln>
                <a:solidFill>
                  <a:schemeClr val="accent6"/>
                </a:solidFill>
                <a:effectLst/>
                <a:uLnTx/>
                <a:uFillTx/>
              </a:rPr>
            </a:br>
            <a:r>
              <a:rPr kumimoji="0" lang="en-US" sz="2400" b="1" i="0" u="none" strike="noStrike" kern="0" cap="none" spc="0" normalizeH="0" baseline="0" noProof="0" dirty="0">
                <a:ln>
                  <a:noFill/>
                </a:ln>
                <a:solidFill>
                  <a:schemeClr val="accent6"/>
                </a:solidFill>
                <a:effectLst/>
                <a:uLnTx/>
                <a:uFillTx/>
              </a:rPr>
              <a:t> Part 1- Gas exchange (biology)  </a:t>
            </a:r>
          </a:p>
        </p:txBody>
      </p:sp>
    </p:spTree>
    <p:extLst>
      <p:ext uri="{BB962C8B-B14F-4D97-AF65-F5344CB8AC3E}">
        <p14:creationId xmlns:p14="http://schemas.microsoft.com/office/powerpoint/2010/main" val="4746065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836712"/>
            <a:ext cx="8856984" cy="5616624"/>
          </a:xfrm>
        </p:spPr>
        <p:txBody>
          <a:bodyPr>
            <a:normAutofit fontScale="92500" lnSpcReduction="10000"/>
          </a:bodyPr>
          <a:lstStyle/>
          <a:p>
            <a:pPr>
              <a:buNone/>
            </a:pPr>
            <a:r>
              <a:rPr lang="en-GB" b="1" dirty="0">
                <a:solidFill>
                  <a:schemeClr val="accent6">
                    <a:lumMod val="75000"/>
                  </a:schemeClr>
                </a:solidFill>
                <a:latin typeface="+mn-lt"/>
              </a:rPr>
              <a:t>Fick’s Law </a:t>
            </a:r>
            <a:r>
              <a:rPr lang="en-GB" dirty="0">
                <a:latin typeface="+mn-lt"/>
              </a:rPr>
              <a:t>is used to calculate the relative rate of diffusion across a membrane it is represented by the equation.</a:t>
            </a:r>
          </a:p>
          <a:p>
            <a:pPr>
              <a:buNone/>
            </a:pPr>
            <a:endParaRPr lang="en-GB" sz="1300" dirty="0">
              <a:latin typeface="+mn-lt"/>
            </a:endParaRPr>
          </a:p>
          <a:p>
            <a:pPr algn="ctr">
              <a:buNone/>
            </a:pPr>
            <a:r>
              <a:rPr lang="en-GB" sz="2600" b="1" dirty="0">
                <a:latin typeface="+mn-lt"/>
                <a:sym typeface="Symbol"/>
              </a:rPr>
              <a:t>                            </a:t>
            </a:r>
            <a:r>
              <a:rPr lang="en-GB" sz="2600" b="1" u="sng" dirty="0">
                <a:solidFill>
                  <a:schemeClr val="accent6">
                    <a:lumMod val="75000"/>
                  </a:schemeClr>
                </a:solidFill>
                <a:latin typeface="+mn-lt"/>
                <a:sym typeface="Symbol"/>
              </a:rPr>
              <a:t>surface area x concentration difference</a:t>
            </a:r>
            <a:endParaRPr lang="en-GB" sz="2600" b="1" u="sng" dirty="0">
              <a:solidFill>
                <a:schemeClr val="accent6">
                  <a:lumMod val="75000"/>
                </a:schemeClr>
              </a:solidFill>
              <a:latin typeface="+mn-lt"/>
            </a:endParaRPr>
          </a:p>
          <a:p>
            <a:pPr>
              <a:buNone/>
            </a:pPr>
            <a:r>
              <a:rPr lang="en-GB" sz="2600" b="1" dirty="0">
                <a:solidFill>
                  <a:schemeClr val="accent6">
                    <a:lumMod val="75000"/>
                  </a:schemeClr>
                </a:solidFill>
                <a:latin typeface="+mn-lt"/>
              </a:rPr>
              <a:t>                                                       thickness of membrane</a:t>
            </a:r>
          </a:p>
          <a:p>
            <a:pPr>
              <a:buNone/>
            </a:pPr>
            <a:r>
              <a:rPr lang="en-GB" sz="900" b="1" dirty="0">
                <a:latin typeface="+mn-lt"/>
                <a:sym typeface="Symbol"/>
              </a:rPr>
              <a:t> </a:t>
            </a:r>
            <a:endParaRPr lang="en-GB" sz="900" b="1" dirty="0">
              <a:latin typeface="+mn-lt"/>
            </a:endParaRPr>
          </a:p>
          <a:p>
            <a:pPr>
              <a:buNone/>
            </a:pPr>
            <a:r>
              <a:rPr lang="en-GB" dirty="0">
                <a:latin typeface="+mn-lt"/>
              </a:rPr>
              <a:t>The symbol </a:t>
            </a:r>
            <a:r>
              <a:rPr lang="en-GB" b="1" dirty="0">
                <a:solidFill>
                  <a:schemeClr val="accent6">
                    <a:lumMod val="75000"/>
                  </a:schemeClr>
                </a:solidFill>
                <a:latin typeface="+mn-lt"/>
                <a:sym typeface="Symbol"/>
              </a:rPr>
              <a:t> </a:t>
            </a:r>
            <a:r>
              <a:rPr lang="en-GB" dirty="0">
                <a:latin typeface="+mn-lt"/>
                <a:sym typeface="Symbol"/>
              </a:rPr>
              <a:t>means ‘</a:t>
            </a:r>
            <a:r>
              <a:rPr lang="en-GB" b="1" dirty="0">
                <a:latin typeface="+mn-lt"/>
                <a:sym typeface="Symbol"/>
              </a:rPr>
              <a:t>is proportional to</a:t>
            </a:r>
            <a:r>
              <a:rPr lang="en-GB" dirty="0">
                <a:latin typeface="+mn-lt"/>
                <a:sym typeface="Symbol"/>
              </a:rPr>
              <a:t>’.</a:t>
            </a:r>
          </a:p>
          <a:p>
            <a:pPr>
              <a:buNone/>
            </a:pPr>
            <a:r>
              <a:rPr lang="en-GB" dirty="0">
                <a:latin typeface="+mn-lt"/>
                <a:sym typeface="Symbol"/>
              </a:rPr>
              <a:t>The rate of diffusion will double if:</a:t>
            </a:r>
          </a:p>
          <a:p>
            <a:r>
              <a:rPr lang="en-GB" dirty="0">
                <a:latin typeface="+mn-lt"/>
                <a:sym typeface="Symbol"/>
              </a:rPr>
              <a:t> the surface area or concentration difference is doubled </a:t>
            </a:r>
            <a:r>
              <a:rPr lang="en-GB" b="1" dirty="0">
                <a:solidFill>
                  <a:schemeClr val="accent6">
                    <a:lumMod val="75000"/>
                  </a:schemeClr>
                </a:solidFill>
                <a:latin typeface="+mn-lt"/>
                <a:sym typeface="Symbol"/>
              </a:rPr>
              <a:t>OR</a:t>
            </a:r>
          </a:p>
          <a:p>
            <a:r>
              <a:rPr lang="en-GB" dirty="0">
                <a:latin typeface="+mn-lt"/>
                <a:sym typeface="Symbol"/>
              </a:rPr>
              <a:t> the thickness of the exchange membrane is halved.</a:t>
            </a:r>
          </a:p>
          <a:p>
            <a:pPr>
              <a:buNone/>
            </a:pPr>
            <a:r>
              <a:rPr lang="en-GB" dirty="0">
                <a:latin typeface="+mn-lt"/>
                <a:sym typeface="Symbol"/>
              </a:rPr>
              <a:t>Example:</a:t>
            </a:r>
          </a:p>
          <a:p>
            <a:pPr>
              <a:buNone/>
            </a:pPr>
            <a:r>
              <a:rPr lang="en-GB" dirty="0">
                <a:latin typeface="+mn-lt"/>
                <a:sym typeface="Symbol"/>
              </a:rPr>
              <a:t>	A cell membrane has a thickness of 5nm. What will happen to the rate of diffusion if the cell membrane thickness changes to 10nm?</a:t>
            </a:r>
          </a:p>
          <a:p>
            <a:pPr>
              <a:buNone/>
            </a:pPr>
            <a:r>
              <a:rPr lang="en-GB" dirty="0">
                <a:latin typeface="+mn-lt"/>
                <a:sym typeface="Symbol"/>
              </a:rPr>
              <a:t>	</a:t>
            </a:r>
            <a:r>
              <a:rPr lang="en-GB" b="1" dirty="0">
                <a:solidFill>
                  <a:schemeClr val="accent6">
                    <a:lumMod val="75000"/>
                  </a:schemeClr>
                </a:solidFill>
                <a:latin typeface="+mn-lt"/>
                <a:sym typeface="Symbol"/>
              </a:rPr>
              <a:t>The rate of diffusion will halve because it will take the substance longer to pass through the membrane</a:t>
            </a:r>
            <a:r>
              <a:rPr lang="en-GB" b="1" i="1" dirty="0">
                <a:solidFill>
                  <a:schemeClr val="accent6">
                    <a:lumMod val="75000"/>
                  </a:schemeClr>
                </a:solidFill>
                <a:latin typeface="+mn-lt"/>
                <a:sym typeface="Symbol"/>
              </a:rPr>
              <a:t>. </a:t>
            </a:r>
            <a:r>
              <a:rPr lang="en-GB" dirty="0">
                <a:latin typeface="+mn-lt"/>
                <a:sym typeface="Symbol"/>
              </a:rPr>
              <a:t>So the rate of diffusion is </a:t>
            </a:r>
            <a:r>
              <a:rPr lang="en-GB" b="1" u="sng" dirty="0">
                <a:latin typeface="+mn-lt"/>
                <a:sym typeface="Symbol"/>
              </a:rPr>
              <a:t>inversely proportional</a:t>
            </a:r>
            <a:r>
              <a:rPr lang="en-GB" dirty="0">
                <a:latin typeface="+mn-lt"/>
                <a:sym typeface="Symbol"/>
              </a:rPr>
              <a:t> to membrane thickness.</a:t>
            </a:r>
          </a:p>
          <a:p>
            <a:pPr>
              <a:buNone/>
            </a:pPr>
            <a:endParaRPr lang="en-GB" dirty="0">
              <a:latin typeface="+mn-lt"/>
              <a:sym typeface="Symbol"/>
            </a:endParaRPr>
          </a:p>
          <a:p>
            <a:pPr>
              <a:buNone/>
            </a:pPr>
            <a:endParaRPr lang="en-GB" dirty="0">
              <a:sym typeface="Symbol"/>
            </a:endParaRPr>
          </a:p>
          <a:p>
            <a:pPr>
              <a:buNone/>
            </a:pPr>
            <a:endParaRPr lang="en-GB" dirty="0"/>
          </a:p>
          <a:p>
            <a:pPr>
              <a:buNone/>
            </a:pPr>
            <a:endParaRPr lang="en-GB" dirty="0"/>
          </a:p>
          <a:p>
            <a:pPr>
              <a:buNone/>
            </a:pPr>
            <a:endParaRPr lang="en-GB" dirty="0"/>
          </a:p>
          <a:p>
            <a:pPr>
              <a:buNone/>
            </a:pPr>
            <a:endParaRPr lang="en-GB" dirty="0"/>
          </a:p>
          <a:p>
            <a:pPr>
              <a:buNone/>
            </a:pPr>
            <a:endParaRPr lang="en-GB" dirty="0"/>
          </a:p>
          <a:p>
            <a:pPr>
              <a:buNone/>
            </a:pPr>
            <a:endParaRPr lang="en-GB" dirty="0"/>
          </a:p>
          <a:p>
            <a:pPr>
              <a:buNone/>
            </a:pPr>
            <a:endParaRPr lang="en-GB" dirty="0"/>
          </a:p>
        </p:txBody>
      </p:sp>
      <p:sp>
        <p:nvSpPr>
          <p:cNvPr id="4" name="Title 1"/>
          <p:cNvSpPr>
            <a:spLocks noGrp="1"/>
          </p:cNvSpPr>
          <p:nvPr>
            <p:ph type="title"/>
          </p:nvPr>
        </p:nvSpPr>
        <p:spPr>
          <a:xfrm>
            <a:off x="1331913" y="0"/>
            <a:ext cx="7704583" cy="749300"/>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Exchange and transport in animals</a:t>
            </a:r>
            <a:br>
              <a:rPr lang="en-US" sz="2400" b="1" dirty="0">
                <a:solidFill>
                  <a:schemeClr val="accent6"/>
                </a:solidFill>
              </a:rPr>
            </a:br>
            <a:r>
              <a:rPr lang="en-US" sz="2400" b="1" dirty="0">
                <a:solidFill>
                  <a:schemeClr val="accent6"/>
                </a:solidFill>
              </a:rPr>
              <a:t> Part 1- Fick’s Law (biology)</a:t>
            </a:r>
          </a:p>
        </p:txBody>
      </p:sp>
      <p:sp>
        <p:nvSpPr>
          <p:cNvPr id="5" name="TextBox 4">
            <a:extLst>
              <a:ext uri="{FF2B5EF4-FFF2-40B4-BE49-F238E27FC236}">
                <a16:creationId xmlns:a16="http://schemas.microsoft.com/office/drawing/2014/main" id="{B0D05947-58E8-C841-80D9-98BF99593734}"/>
              </a:ext>
            </a:extLst>
          </p:cNvPr>
          <p:cNvSpPr txBox="1"/>
          <p:nvPr/>
        </p:nvSpPr>
        <p:spPr>
          <a:xfrm>
            <a:off x="539552" y="1772816"/>
            <a:ext cx="2880320" cy="461665"/>
          </a:xfrm>
          <a:prstGeom prst="rect">
            <a:avLst/>
          </a:prstGeom>
          <a:noFill/>
        </p:spPr>
        <p:txBody>
          <a:bodyPr wrap="square" rtlCol="0">
            <a:spAutoFit/>
          </a:bodyPr>
          <a:lstStyle/>
          <a:p>
            <a:r>
              <a:rPr lang="en-GB" sz="2400" b="1" dirty="0">
                <a:solidFill>
                  <a:schemeClr val="accent6">
                    <a:lumMod val="75000"/>
                  </a:schemeClr>
                </a:solidFill>
              </a:rPr>
              <a:t>rate of diffusion </a:t>
            </a:r>
            <a:r>
              <a:rPr lang="en-GB" sz="2400" b="1" dirty="0">
                <a:solidFill>
                  <a:schemeClr val="accent6">
                    <a:lumMod val="75000"/>
                  </a:schemeClr>
                </a:solidFill>
                <a:sym typeface="Symbol"/>
              </a:rPr>
              <a:t></a:t>
            </a:r>
            <a:endParaRPr lang="en-GB" sz="2400" dirty="0">
              <a:solidFill>
                <a:schemeClr val="accent6">
                  <a:lumMod val="75000"/>
                </a:schemeClr>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3416320"/>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endParaRPr lang="en-GB" dirty="0"/>
          </a:p>
          <a:p>
            <a:endParaRPr lang="en-US" sz="3600" b="1" dirty="0">
              <a:solidFill>
                <a:schemeClr val="tx1">
                  <a:lumMod val="50000"/>
                  <a:lumOff val="50000"/>
                </a:schemeClr>
              </a:solidFill>
            </a:endParaRPr>
          </a:p>
          <a:p>
            <a:endParaRPr lang="en-US" sz="3600" b="1" dirty="0">
              <a:solidFill>
                <a:schemeClr val="tx1">
                  <a:lumMod val="50000"/>
                  <a:lumOff val="50000"/>
                </a:schemeClr>
              </a:solidFill>
            </a:endParaRPr>
          </a:p>
          <a:p>
            <a:endParaRPr lang="en-GB" dirty="0"/>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211960" y="886544"/>
            <a:ext cx="4914900" cy="5638800"/>
          </a:xfrm>
          <a:prstGeom prst="rect">
            <a:avLst/>
          </a:prstGeom>
        </p:spPr>
      </p:pic>
      <p:sp>
        <p:nvSpPr>
          <p:cNvPr id="6" name="Rectangle 5"/>
          <p:cNvSpPr/>
          <p:nvPr/>
        </p:nvSpPr>
        <p:spPr>
          <a:xfrm>
            <a:off x="0" y="3789040"/>
            <a:ext cx="4572000" cy="1846659"/>
          </a:xfrm>
          <a:prstGeom prst="rect">
            <a:avLst/>
          </a:prstGeom>
        </p:spPr>
        <p:txBody>
          <a:bodyPr>
            <a:spAutoFit/>
          </a:bodyPr>
          <a:lstStyle/>
          <a:p>
            <a:pPr marL="685800" lvl="1" indent="-342900">
              <a:buFont typeface="Arial" charset="0"/>
              <a:buChar char="•"/>
            </a:pPr>
            <a:r>
              <a:rPr lang="en-US" sz="1900" b="1" dirty="0">
                <a:solidFill>
                  <a:schemeClr val="bg1">
                    <a:lumMod val="50000"/>
                  </a:schemeClr>
                </a:solidFill>
              </a:rPr>
              <a:t>Diffusion</a:t>
            </a:r>
          </a:p>
          <a:p>
            <a:pPr marL="685800" lvl="1" indent="-342900">
              <a:buFont typeface="Arial" charset="0"/>
              <a:buChar char="•"/>
            </a:pPr>
            <a:r>
              <a:rPr lang="en-US" sz="1900" b="1" dirty="0">
                <a:solidFill>
                  <a:schemeClr val="bg1">
                    <a:lumMod val="50000"/>
                  </a:schemeClr>
                </a:solidFill>
              </a:rPr>
              <a:t>Calculation of </a:t>
            </a:r>
          </a:p>
          <a:p>
            <a:pPr marL="685800" lvl="1" indent="-342900"/>
            <a:r>
              <a:rPr lang="en-US" sz="1900" b="1" dirty="0">
                <a:solidFill>
                  <a:schemeClr val="bg1">
                    <a:lumMod val="50000"/>
                  </a:schemeClr>
                </a:solidFill>
              </a:rPr>
              <a:t>	surface area : volume ratio</a:t>
            </a:r>
          </a:p>
          <a:p>
            <a:pPr marL="685800" lvl="1" indent="-342900">
              <a:buFont typeface="Arial" pitchFamily="34" charset="0"/>
              <a:buChar char="•"/>
            </a:pPr>
            <a:r>
              <a:rPr lang="en-US" sz="1900" b="1" dirty="0">
                <a:solidFill>
                  <a:schemeClr val="bg1">
                    <a:lumMod val="50000"/>
                  </a:schemeClr>
                </a:solidFill>
              </a:rPr>
              <a:t>Gas Exchange</a:t>
            </a:r>
          </a:p>
          <a:p>
            <a:pPr marL="685800" lvl="1" indent="-342900">
              <a:buFont typeface="Arial" pitchFamily="34" charset="0"/>
              <a:buChar char="•"/>
            </a:pPr>
            <a:r>
              <a:rPr lang="en-US" sz="1900" b="1" dirty="0">
                <a:solidFill>
                  <a:schemeClr val="bg1">
                    <a:lumMod val="50000"/>
                  </a:schemeClr>
                </a:solidFill>
              </a:rPr>
              <a:t>Factors affecting the rate of diffusion and Fick’s Law</a:t>
            </a:r>
          </a:p>
        </p:txBody>
      </p:sp>
      <p:sp>
        <p:nvSpPr>
          <p:cNvPr id="8" name="Rectangle 7"/>
          <p:cNvSpPr/>
          <p:nvPr/>
        </p:nvSpPr>
        <p:spPr>
          <a:xfrm>
            <a:off x="251520" y="2204864"/>
            <a:ext cx="4194931" cy="1569660"/>
          </a:xfrm>
          <a:prstGeom prst="rect">
            <a:avLst/>
          </a:prstGeom>
        </p:spPr>
        <p:txBody>
          <a:bodyPr wrap="none">
            <a:spAutoFit/>
          </a:bodyPr>
          <a:lstStyle/>
          <a:p>
            <a:r>
              <a:rPr lang="en-GB" sz="3200" b="1" dirty="0">
                <a:solidFill>
                  <a:schemeClr val="tx1">
                    <a:lumMod val="50000"/>
                    <a:lumOff val="50000"/>
                  </a:schemeClr>
                </a:solidFill>
              </a:rPr>
              <a:t>Exchange and transport</a:t>
            </a:r>
          </a:p>
          <a:p>
            <a:r>
              <a:rPr lang="en-GB" sz="3200" b="1" dirty="0">
                <a:solidFill>
                  <a:schemeClr val="tx1">
                    <a:lumMod val="50000"/>
                    <a:lumOff val="50000"/>
                  </a:schemeClr>
                </a:solidFill>
              </a:rPr>
              <a:t>in animals </a:t>
            </a:r>
          </a:p>
          <a:p>
            <a:r>
              <a:rPr lang="en-GB" sz="3200" b="1" dirty="0">
                <a:solidFill>
                  <a:schemeClr val="tx1">
                    <a:lumMod val="50000"/>
                    <a:lumOff val="50000"/>
                  </a:schemeClr>
                </a:solidFill>
              </a:rPr>
              <a:t>Part 1</a:t>
            </a:r>
          </a:p>
        </p:txBody>
      </p:sp>
    </p:spTree>
    <p:extLst>
      <p:ext uri="{BB962C8B-B14F-4D97-AF65-F5344CB8AC3E}">
        <p14:creationId xmlns:p14="http://schemas.microsoft.com/office/powerpoint/2010/main" val="19326042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 Exchange and transport in animal </a:t>
            </a:r>
            <a:br>
              <a:rPr lang="en-US" sz="2400" b="1" dirty="0">
                <a:solidFill>
                  <a:schemeClr val="accent6"/>
                </a:solidFill>
              </a:rPr>
            </a:br>
            <a:r>
              <a:rPr lang="en-US" sz="2400" b="1" dirty="0">
                <a:solidFill>
                  <a:schemeClr val="accent6"/>
                </a:solidFill>
              </a:rPr>
              <a:t>Part 1–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13994"/>
            <a:ext cx="8915400" cy="6894195"/>
          </a:xfrm>
          <a:prstGeom prst="rect">
            <a:avLst/>
          </a:prstGeom>
          <a:noFill/>
        </p:spPr>
        <p:txBody>
          <a:bodyPr wrap="square" rtlCol="0">
            <a:spAutoFit/>
          </a:bodyPr>
          <a:lstStyle/>
          <a:p>
            <a:pPr>
              <a:lnSpc>
                <a:spcPct val="150000"/>
              </a:lnSpc>
            </a:pPr>
            <a:r>
              <a:rPr lang="en-GB" sz="2400" dirty="0"/>
              <a:t>1. Define ‘diffusion’.</a:t>
            </a:r>
            <a:br>
              <a:rPr lang="en-GB" sz="2400" dirty="0"/>
            </a:br>
            <a:r>
              <a:rPr lang="en-GB" sz="2400" dirty="0"/>
              <a:t>2. State three places where diffusion occurs in the body.</a:t>
            </a:r>
            <a:br>
              <a:rPr lang="en-GB" sz="2400" dirty="0"/>
            </a:br>
            <a:r>
              <a:rPr lang="en-GB" sz="2400" dirty="0"/>
              <a:t>3. What is surface area to volume ratio?</a:t>
            </a:r>
            <a:br>
              <a:rPr lang="en-GB" sz="2400" dirty="0"/>
            </a:br>
            <a:r>
              <a:rPr lang="en-GB" sz="2400" dirty="0"/>
              <a:t>4. Which has the largest surface area to volume ratio, an elephant or a meerkat? </a:t>
            </a:r>
          </a:p>
          <a:p>
            <a:pPr marL="457200" indent="-457200">
              <a:lnSpc>
                <a:spcPct val="150000"/>
              </a:lnSpc>
            </a:pPr>
            <a:r>
              <a:rPr lang="en-GB" sz="2400" dirty="0"/>
              <a:t>5. State how the lungs are adapted for diffusion.</a:t>
            </a:r>
          </a:p>
          <a:p>
            <a:pPr marL="457200" indent="-457200">
              <a:lnSpc>
                <a:spcPct val="150000"/>
              </a:lnSpc>
            </a:pPr>
            <a:r>
              <a:rPr lang="en-GB" sz="2400" u="sng" dirty="0"/>
              <a:t>Biology</a:t>
            </a:r>
          </a:p>
          <a:p>
            <a:pPr>
              <a:lnSpc>
                <a:spcPct val="150000"/>
              </a:lnSpc>
            </a:pPr>
            <a:r>
              <a:rPr lang="en-GB" sz="2400" dirty="0"/>
              <a:t>6. What is a concentration gradient?</a:t>
            </a:r>
          </a:p>
          <a:p>
            <a:pPr>
              <a:lnSpc>
                <a:spcPct val="150000"/>
              </a:lnSpc>
            </a:pPr>
            <a:r>
              <a:rPr lang="en-GB" sz="2400" dirty="0"/>
              <a:t>7. What three factors affect the concentration gradient?</a:t>
            </a:r>
          </a:p>
          <a:p>
            <a:pPr>
              <a:lnSpc>
                <a:spcPct val="150000"/>
              </a:lnSpc>
            </a:pPr>
            <a:endParaRPr lang="en-GB" sz="2400" dirty="0"/>
          </a:p>
          <a:p>
            <a:pPr lvl="1"/>
            <a:endParaRPr lang="en-GB" sz="2400" dirty="0"/>
          </a:p>
          <a:p>
            <a:pPr lvl="1"/>
            <a:endParaRPr lang="en-GB" sz="2400" dirty="0"/>
          </a:p>
          <a:p>
            <a:pPr lvl="1"/>
            <a:endParaRPr lang="en-GB" dirty="0"/>
          </a:p>
          <a:p>
            <a:pPr marL="342900" indent="-342900">
              <a:buFont typeface="+mj-lt"/>
              <a:buAutoNum type="arabicPeriod"/>
            </a:pPr>
            <a:endParaRPr lang="en-GB" sz="1600" dirty="0"/>
          </a:p>
        </p:txBody>
      </p:sp>
    </p:spTree>
    <p:extLst>
      <p:ext uri="{BB962C8B-B14F-4D97-AF65-F5344CB8AC3E}">
        <p14:creationId xmlns:p14="http://schemas.microsoft.com/office/powerpoint/2010/main" val="3753195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Exchange and transport in animals </a:t>
            </a:r>
            <a:br>
              <a:rPr lang="en-US" sz="2400" b="1" dirty="0">
                <a:solidFill>
                  <a:schemeClr val="accent6"/>
                </a:solidFill>
              </a:rPr>
            </a:br>
            <a:r>
              <a:rPr lang="en-US" sz="2400" b="1" dirty="0">
                <a:solidFill>
                  <a:schemeClr val="accent6"/>
                </a:solidFill>
              </a:rPr>
              <a:t>Part 1–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13994"/>
            <a:ext cx="8915400" cy="3093154"/>
          </a:xfrm>
          <a:prstGeom prst="rect">
            <a:avLst/>
          </a:prstGeom>
          <a:noFill/>
        </p:spPr>
        <p:txBody>
          <a:bodyPr wrap="square" rtlCol="0">
            <a:spAutoFit/>
          </a:bodyPr>
          <a:lstStyle/>
          <a:p>
            <a:pPr>
              <a:lnSpc>
                <a:spcPct val="150000"/>
              </a:lnSpc>
            </a:pPr>
            <a:endParaRPr lang="en-GB" sz="2400" dirty="0"/>
          </a:p>
          <a:p>
            <a:pPr>
              <a:lnSpc>
                <a:spcPct val="150000"/>
              </a:lnSpc>
            </a:pPr>
            <a:r>
              <a:rPr lang="en-GB" sz="2400" dirty="0"/>
              <a:t> </a:t>
            </a:r>
          </a:p>
          <a:p>
            <a:pPr lvl="1">
              <a:lnSpc>
                <a:spcPct val="150000"/>
              </a:lnSpc>
            </a:pPr>
            <a:endParaRPr lang="en-GB" sz="2400" dirty="0"/>
          </a:p>
          <a:p>
            <a:pPr lvl="1">
              <a:lnSpc>
                <a:spcPct val="150000"/>
              </a:lnSpc>
            </a:pPr>
            <a:endParaRPr lang="en-GB" sz="2400" dirty="0"/>
          </a:p>
          <a:p>
            <a:pPr lvl="1">
              <a:lnSpc>
                <a:spcPct val="150000"/>
              </a:lnSpc>
            </a:pPr>
            <a:endParaRPr lang="en-GB" dirty="0"/>
          </a:p>
          <a:p>
            <a:pPr marL="342900" indent="-342900">
              <a:lnSpc>
                <a:spcPct val="150000"/>
              </a:lnSpc>
              <a:buFont typeface="+mj-lt"/>
              <a:buAutoNum type="arabicPeriod"/>
            </a:pPr>
            <a:endParaRPr lang="en-GB" sz="1600" dirty="0"/>
          </a:p>
        </p:txBody>
      </p:sp>
      <p:sp>
        <p:nvSpPr>
          <p:cNvPr id="5" name="Rectangle 4"/>
          <p:cNvSpPr/>
          <p:nvPr/>
        </p:nvSpPr>
        <p:spPr>
          <a:xfrm>
            <a:off x="251520" y="908720"/>
            <a:ext cx="8136904" cy="3785652"/>
          </a:xfrm>
          <a:prstGeom prst="rect">
            <a:avLst/>
          </a:prstGeom>
        </p:spPr>
        <p:txBody>
          <a:bodyPr wrap="square">
            <a:spAutoFit/>
          </a:bodyPr>
          <a:lstStyle/>
          <a:p>
            <a:pPr lvl="1" indent="-457200">
              <a:buAutoNum type="arabicPeriod" startAt="8"/>
            </a:pPr>
            <a:r>
              <a:rPr lang="en-GB" sz="2400" dirty="0"/>
              <a:t>Calculate the relative rate of diffusion and record in the table below.</a:t>
            </a:r>
          </a:p>
          <a:p>
            <a:pPr lvl="1" indent="-457200"/>
            <a:r>
              <a:rPr lang="en-GB" sz="2400" dirty="0"/>
              <a:t>	What happens if the concentration difference is doubled?</a:t>
            </a:r>
          </a:p>
          <a:p>
            <a:pPr lvl="1" indent="-457200"/>
            <a:endParaRPr lang="en-GB" sz="2400" dirty="0"/>
          </a:p>
          <a:p>
            <a:pPr lvl="1" indent="-457200"/>
            <a:endParaRPr lang="en-GB" sz="2400" dirty="0"/>
          </a:p>
          <a:p>
            <a:pPr marL="0" lvl="1"/>
            <a:r>
              <a:rPr lang="en-GB" sz="2400" dirty="0"/>
              <a:t> </a:t>
            </a:r>
          </a:p>
          <a:p>
            <a:pPr marL="0" lvl="1"/>
            <a:r>
              <a:rPr lang="en-GB" sz="2400" dirty="0"/>
              <a:t> </a:t>
            </a:r>
          </a:p>
          <a:p>
            <a:pPr lvl="1"/>
            <a:endParaRPr lang="en-GB" sz="2400" dirty="0"/>
          </a:p>
          <a:p>
            <a:pPr lvl="1"/>
            <a:endParaRPr lang="en-GB" sz="2400" dirty="0">
              <a:solidFill>
                <a:srgbClr val="00B050"/>
              </a:solidFill>
            </a:endParaRPr>
          </a:p>
          <a:p>
            <a:pPr lvl="1"/>
            <a:endParaRPr lang="en-GB" sz="2400" dirty="0">
              <a:solidFill>
                <a:srgbClr val="00B050"/>
              </a:solidFill>
            </a:endParaRPr>
          </a:p>
        </p:txBody>
      </p:sp>
      <p:graphicFrame>
        <p:nvGraphicFramePr>
          <p:cNvPr id="7" name="Table 6"/>
          <p:cNvGraphicFramePr>
            <a:graphicFrameLocks noGrp="1"/>
          </p:cNvGraphicFramePr>
          <p:nvPr>
            <p:extLst>
              <p:ext uri="{D42A27DB-BD31-4B8C-83A1-F6EECF244321}">
                <p14:modId xmlns:p14="http://schemas.microsoft.com/office/powerpoint/2010/main" val="3445427810"/>
              </p:ext>
            </p:extLst>
          </p:nvPr>
        </p:nvGraphicFramePr>
        <p:xfrm>
          <a:off x="611560" y="2256408"/>
          <a:ext cx="7992888" cy="1678344"/>
        </p:xfrm>
        <a:graphic>
          <a:graphicData uri="http://schemas.openxmlformats.org/drawingml/2006/table">
            <a:tbl>
              <a:tblPr firstRow="1" bandRow="1">
                <a:tableStyleId>{2D5ABB26-0587-4C30-8999-92F81FD0307C}</a:tableStyleId>
              </a:tblPr>
              <a:tblGrid>
                <a:gridCol w="1998222">
                  <a:extLst>
                    <a:ext uri="{9D8B030D-6E8A-4147-A177-3AD203B41FA5}">
                      <a16:colId xmlns:a16="http://schemas.microsoft.com/office/drawing/2014/main" val="20000"/>
                    </a:ext>
                  </a:extLst>
                </a:gridCol>
                <a:gridCol w="1998222">
                  <a:extLst>
                    <a:ext uri="{9D8B030D-6E8A-4147-A177-3AD203B41FA5}">
                      <a16:colId xmlns:a16="http://schemas.microsoft.com/office/drawing/2014/main" val="20001"/>
                    </a:ext>
                  </a:extLst>
                </a:gridCol>
                <a:gridCol w="1998222">
                  <a:extLst>
                    <a:ext uri="{9D8B030D-6E8A-4147-A177-3AD203B41FA5}">
                      <a16:colId xmlns:a16="http://schemas.microsoft.com/office/drawing/2014/main" val="20002"/>
                    </a:ext>
                  </a:extLst>
                </a:gridCol>
                <a:gridCol w="1998222">
                  <a:extLst>
                    <a:ext uri="{9D8B030D-6E8A-4147-A177-3AD203B41FA5}">
                      <a16:colId xmlns:a16="http://schemas.microsoft.com/office/drawing/2014/main" val="20003"/>
                    </a:ext>
                  </a:extLst>
                </a:gridCol>
              </a:tblGrid>
              <a:tr h="812552">
                <a:tc>
                  <a:txBody>
                    <a:bodyPr/>
                    <a:lstStyle/>
                    <a:p>
                      <a:pPr algn="ctr"/>
                      <a:r>
                        <a:rPr lang="en-GB" sz="2000" dirty="0"/>
                        <a:t>Rate of diffusion Ms</a:t>
                      </a:r>
                      <a:r>
                        <a:rPr lang="en-GB" sz="2000" baseline="30000" dirty="0"/>
                        <a:t>-1</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t>Surface area/ m</a:t>
                      </a:r>
                      <a:r>
                        <a:rPr lang="en-GB" sz="2000" baseline="30000" dirty="0"/>
                        <a:t>2</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t>Concentration difference/ 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t>Membrane</a:t>
                      </a:r>
                      <a:r>
                        <a:rPr lang="en-GB" sz="2000" baseline="0" dirty="0"/>
                        <a:t> thickness /µm</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432896">
                <a:tc>
                  <a:txBody>
                    <a:bodyPr/>
                    <a:lstStyle/>
                    <a:p>
                      <a:pPr algn="ct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t>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t>0.2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t>0.01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432896">
                <a:tc>
                  <a:txBody>
                    <a:bodyPr/>
                    <a:lstStyle/>
                    <a:p>
                      <a:pPr algn="ct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t>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t>0.4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t>0.01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8356341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3416320"/>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a:p>
            <a:endParaRPr lang="en-US" sz="3600" b="1" dirty="0">
              <a:solidFill>
                <a:schemeClr val="tx1">
                  <a:lumMod val="50000"/>
                  <a:lumOff val="50000"/>
                </a:schemeClr>
              </a:solidFill>
            </a:endParaRPr>
          </a:p>
          <a:p>
            <a:endParaRPr lang="en-US" sz="3600" b="1" dirty="0">
              <a:solidFill>
                <a:schemeClr val="tx1">
                  <a:lumMod val="50000"/>
                  <a:lumOff val="50000"/>
                </a:schemeClr>
              </a:solidFill>
            </a:endParaRPr>
          </a:p>
          <a:p>
            <a:endParaRPr lang="en-GB"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
        <p:nvSpPr>
          <p:cNvPr id="5" name="Rectangle 4"/>
          <p:cNvSpPr/>
          <p:nvPr/>
        </p:nvSpPr>
        <p:spPr>
          <a:xfrm>
            <a:off x="0" y="3789040"/>
            <a:ext cx="4572000" cy="1846659"/>
          </a:xfrm>
          <a:prstGeom prst="rect">
            <a:avLst/>
          </a:prstGeom>
        </p:spPr>
        <p:txBody>
          <a:bodyPr>
            <a:spAutoFit/>
          </a:bodyPr>
          <a:lstStyle/>
          <a:p>
            <a:pPr marL="685800" lvl="1" indent="-342900">
              <a:buFont typeface="Arial" charset="0"/>
              <a:buChar char="•"/>
            </a:pPr>
            <a:r>
              <a:rPr lang="en-US" sz="1900" b="1" dirty="0">
                <a:solidFill>
                  <a:schemeClr val="bg1">
                    <a:lumMod val="50000"/>
                  </a:schemeClr>
                </a:solidFill>
              </a:rPr>
              <a:t>Diffusion</a:t>
            </a:r>
          </a:p>
          <a:p>
            <a:pPr marL="685800" lvl="1" indent="-342900">
              <a:buFont typeface="Arial" charset="0"/>
              <a:buChar char="•"/>
            </a:pPr>
            <a:r>
              <a:rPr lang="en-US" sz="1900" b="1" dirty="0">
                <a:solidFill>
                  <a:schemeClr val="bg1">
                    <a:lumMod val="50000"/>
                  </a:schemeClr>
                </a:solidFill>
              </a:rPr>
              <a:t>Calculation of </a:t>
            </a:r>
          </a:p>
          <a:p>
            <a:pPr marL="685800" lvl="1" indent="-342900"/>
            <a:r>
              <a:rPr lang="en-US" sz="1900" b="1" dirty="0">
                <a:solidFill>
                  <a:schemeClr val="bg1">
                    <a:lumMod val="50000"/>
                  </a:schemeClr>
                </a:solidFill>
              </a:rPr>
              <a:t>	surface area : volume ratio</a:t>
            </a:r>
          </a:p>
          <a:p>
            <a:pPr marL="685800" lvl="1" indent="-342900">
              <a:buFont typeface="Arial" pitchFamily="34" charset="0"/>
              <a:buChar char="•"/>
            </a:pPr>
            <a:r>
              <a:rPr lang="en-US" sz="1900" b="1" dirty="0">
                <a:solidFill>
                  <a:schemeClr val="bg1">
                    <a:lumMod val="50000"/>
                  </a:schemeClr>
                </a:solidFill>
              </a:rPr>
              <a:t>Gas Exchange</a:t>
            </a:r>
          </a:p>
          <a:p>
            <a:pPr marL="685800" lvl="1" indent="-342900">
              <a:buFont typeface="Arial" pitchFamily="34" charset="0"/>
              <a:buChar char="•"/>
            </a:pPr>
            <a:r>
              <a:rPr lang="en-US" sz="1900" b="1" dirty="0">
                <a:solidFill>
                  <a:schemeClr val="bg1">
                    <a:lumMod val="50000"/>
                  </a:schemeClr>
                </a:solidFill>
              </a:rPr>
              <a:t>Factors affecting the rate of diffusion and Fick’s Law</a:t>
            </a:r>
          </a:p>
        </p:txBody>
      </p:sp>
      <p:sp>
        <p:nvSpPr>
          <p:cNvPr id="8" name="Rectangle 7"/>
          <p:cNvSpPr/>
          <p:nvPr/>
        </p:nvSpPr>
        <p:spPr>
          <a:xfrm>
            <a:off x="251520" y="2204864"/>
            <a:ext cx="4194931" cy="1569660"/>
          </a:xfrm>
          <a:prstGeom prst="rect">
            <a:avLst/>
          </a:prstGeom>
        </p:spPr>
        <p:txBody>
          <a:bodyPr wrap="none">
            <a:spAutoFit/>
          </a:bodyPr>
          <a:lstStyle/>
          <a:p>
            <a:r>
              <a:rPr lang="en-GB" sz="3200" b="1" dirty="0">
                <a:solidFill>
                  <a:schemeClr val="tx1">
                    <a:lumMod val="50000"/>
                    <a:lumOff val="50000"/>
                  </a:schemeClr>
                </a:solidFill>
              </a:rPr>
              <a:t>Exchange and transport</a:t>
            </a:r>
          </a:p>
          <a:p>
            <a:r>
              <a:rPr lang="en-GB" sz="3200" b="1" dirty="0">
                <a:solidFill>
                  <a:schemeClr val="tx1">
                    <a:lumMod val="50000"/>
                    <a:lumOff val="50000"/>
                  </a:schemeClr>
                </a:solidFill>
              </a:rPr>
              <a:t>in animals </a:t>
            </a:r>
          </a:p>
          <a:p>
            <a:r>
              <a:rPr lang="en-GB" sz="3200" b="1" dirty="0">
                <a:solidFill>
                  <a:schemeClr val="tx1">
                    <a:lumMod val="50000"/>
                    <a:lumOff val="50000"/>
                  </a:schemeClr>
                </a:solidFill>
              </a:rPr>
              <a:t>Part 1</a:t>
            </a:r>
          </a:p>
        </p:txBody>
      </p:sp>
    </p:spTree>
    <p:extLst>
      <p:ext uri="{BB962C8B-B14F-4D97-AF65-F5344CB8AC3E}">
        <p14:creationId xmlns:p14="http://schemas.microsoft.com/office/powerpoint/2010/main" val="7585807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Exchange and transport in animals </a:t>
            </a:r>
            <a:br>
              <a:rPr lang="en-US" sz="2400" b="1" dirty="0">
                <a:solidFill>
                  <a:schemeClr val="accent6"/>
                </a:solidFill>
              </a:rPr>
            </a:br>
            <a:r>
              <a:rPr lang="en-US" sz="2400" b="1" dirty="0">
                <a:solidFill>
                  <a:schemeClr val="accent6"/>
                </a:solidFill>
              </a:rPr>
              <a:t>Part 1– </a:t>
            </a:r>
            <a:r>
              <a:rPr lang="en-US" sz="2400" b="1" kern="1200" dirty="0">
                <a:solidFill>
                  <a:schemeClr val="tx1"/>
                </a:solidFill>
                <a:latin typeface="Calibri"/>
              </a:rPr>
              <a:t>A</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714007"/>
            <a:ext cx="8915400" cy="7078861"/>
          </a:xfrm>
          <a:prstGeom prst="rect">
            <a:avLst/>
          </a:prstGeom>
          <a:noFill/>
        </p:spPr>
        <p:txBody>
          <a:bodyPr wrap="square" rtlCol="0">
            <a:spAutoFit/>
          </a:bodyPr>
          <a:lstStyle/>
          <a:p>
            <a:pPr marL="457200" indent="-457200">
              <a:buAutoNum type="arabicPeriod"/>
            </a:pPr>
            <a:r>
              <a:rPr lang="en-GB" sz="2400" dirty="0"/>
              <a:t>Define ‘diffusion’?</a:t>
            </a:r>
          </a:p>
          <a:p>
            <a:r>
              <a:rPr lang="en-GB" sz="2400" b="1" dirty="0">
                <a:solidFill>
                  <a:srgbClr val="00B050"/>
                </a:solidFill>
              </a:rPr>
              <a:t>The spreading of the particles from a region where they are of a higher concentration to an area of lower concentration.  </a:t>
            </a:r>
          </a:p>
          <a:p>
            <a:endParaRPr lang="en-GB" sz="900" dirty="0"/>
          </a:p>
          <a:p>
            <a:r>
              <a:rPr lang="en-GB" sz="2400" dirty="0"/>
              <a:t>2. State three places where diffusion occurs in the body. </a:t>
            </a:r>
            <a:r>
              <a:rPr lang="en-GB" sz="2400" b="1" dirty="0">
                <a:solidFill>
                  <a:srgbClr val="00B050"/>
                </a:solidFill>
              </a:rPr>
              <a:t>Small intestines, lungs, kidneys</a:t>
            </a:r>
          </a:p>
          <a:p>
            <a:endParaRPr lang="en-GB" sz="900" dirty="0">
              <a:solidFill>
                <a:srgbClr val="00B050"/>
              </a:solidFill>
            </a:endParaRPr>
          </a:p>
          <a:p>
            <a:r>
              <a:rPr lang="en-GB" sz="2400" dirty="0"/>
              <a:t>3. What is surface area to volume ratio? </a:t>
            </a:r>
            <a:r>
              <a:rPr lang="en-GB" sz="2400" b="1" dirty="0">
                <a:solidFill>
                  <a:srgbClr val="00B050"/>
                </a:solidFill>
              </a:rPr>
              <a:t>The size of a surface compared to its volume. </a:t>
            </a:r>
          </a:p>
          <a:p>
            <a:endParaRPr lang="en-GB" sz="900" dirty="0">
              <a:solidFill>
                <a:srgbClr val="00B050"/>
              </a:solidFill>
            </a:endParaRPr>
          </a:p>
          <a:p>
            <a:r>
              <a:rPr lang="en-GB" sz="2400" dirty="0"/>
              <a:t>4. Which has the largest surface area to volume ratio an elephant or a meerkat? </a:t>
            </a:r>
            <a:r>
              <a:rPr lang="en-GB" sz="2400" b="1" dirty="0">
                <a:solidFill>
                  <a:srgbClr val="00B050"/>
                </a:solidFill>
              </a:rPr>
              <a:t>The meerkat. </a:t>
            </a:r>
          </a:p>
          <a:p>
            <a:r>
              <a:rPr lang="en-GB" sz="2400" dirty="0"/>
              <a:t>What is a concentration gradient? </a:t>
            </a:r>
            <a:r>
              <a:rPr lang="en-GB" sz="2400" b="1" dirty="0">
                <a:solidFill>
                  <a:srgbClr val="00B050"/>
                </a:solidFill>
              </a:rPr>
              <a:t>The difference in concentration between two areas next to each other. </a:t>
            </a:r>
          </a:p>
          <a:p>
            <a:endParaRPr lang="en-GB" sz="900" dirty="0">
              <a:solidFill>
                <a:srgbClr val="00B050"/>
              </a:solidFill>
            </a:endParaRPr>
          </a:p>
          <a:p>
            <a:r>
              <a:rPr lang="en-GB" sz="2400" dirty="0"/>
              <a:t>5. What three factors affect rate of diffusion? </a:t>
            </a:r>
            <a:r>
              <a:rPr lang="en-GB" sz="2400" b="1" dirty="0">
                <a:solidFill>
                  <a:srgbClr val="00B050"/>
                </a:solidFill>
              </a:rPr>
              <a:t>Concentration gradient, diffusion distance, surface area, temperature</a:t>
            </a:r>
          </a:p>
          <a:p>
            <a:pPr lvl="1"/>
            <a:endParaRPr lang="en-GB" sz="2400" dirty="0"/>
          </a:p>
          <a:p>
            <a:pPr lvl="1"/>
            <a:endParaRPr lang="en-GB" sz="2400" dirty="0"/>
          </a:p>
          <a:p>
            <a:pPr lvl="1"/>
            <a:endParaRPr lang="en-GB" sz="2400" dirty="0"/>
          </a:p>
          <a:p>
            <a:pPr lvl="1"/>
            <a:endParaRPr lang="en-GB" dirty="0"/>
          </a:p>
          <a:p>
            <a:pPr marL="342900" indent="-342900">
              <a:buFont typeface="+mj-lt"/>
              <a:buAutoNum type="arabicPeriod"/>
            </a:pPr>
            <a:endParaRPr lang="en-GB" sz="1600" dirty="0"/>
          </a:p>
        </p:txBody>
      </p:sp>
    </p:spTree>
    <p:extLst>
      <p:ext uri="{BB962C8B-B14F-4D97-AF65-F5344CB8AC3E}">
        <p14:creationId xmlns:p14="http://schemas.microsoft.com/office/powerpoint/2010/main" val="17464709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Exchange and transport in animals </a:t>
            </a:r>
            <a:br>
              <a:rPr lang="en-US" sz="2400" b="1" dirty="0">
                <a:solidFill>
                  <a:schemeClr val="accent6"/>
                </a:solidFill>
              </a:rPr>
            </a:br>
            <a:r>
              <a:rPr lang="en-US" sz="2400" b="1" dirty="0">
                <a:solidFill>
                  <a:schemeClr val="accent6"/>
                </a:solidFill>
              </a:rPr>
              <a:t>Part 1– </a:t>
            </a:r>
            <a:r>
              <a:rPr lang="en-US" sz="2400" b="1" kern="1200" dirty="0">
                <a:solidFill>
                  <a:schemeClr val="tx1"/>
                </a:solidFill>
                <a:latin typeface="Calibri"/>
              </a:rPr>
              <a:t>A</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13994"/>
            <a:ext cx="8915400" cy="4154984"/>
          </a:xfrm>
          <a:prstGeom prst="rect">
            <a:avLst/>
          </a:prstGeom>
          <a:noFill/>
        </p:spPr>
        <p:txBody>
          <a:bodyPr wrap="square" rtlCol="0">
            <a:spAutoFit/>
          </a:bodyPr>
          <a:lstStyle/>
          <a:p>
            <a:r>
              <a:rPr lang="en-GB" sz="2400" dirty="0"/>
              <a:t>7. State how the lungs are adapted for diffusion:</a:t>
            </a:r>
          </a:p>
          <a:p>
            <a:pPr lvl="1"/>
            <a:r>
              <a:rPr lang="en-GB" sz="2400" b="1" dirty="0">
                <a:solidFill>
                  <a:srgbClr val="00B050"/>
                </a:solidFill>
              </a:rPr>
              <a:t>Have alveoli to increase surface area, good blood supply, thin membranes, they are well ventilated. </a:t>
            </a:r>
          </a:p>
          <a:p>
            <a:pPr lvl="1" indent="-457200">
              <a:buAutoNum type="arabicPeriod" startAt="8"/>
            </a:pPr>
            <a:r>
              <a:rPr lang="en-GB" sz="2400" dirty="0"/>
              <a:t>Calculate the rate of diffusion and record in the table below.</a:t>
            </a:r>
          </a:p>
          <a:p>
            <a:pPr lvl="1" indent="-457200"/>
            <a:r>
              <a:rPr lang="en-GB" sz="2400" dirty="0"/>
              <a:t>	What happens if the concentration difference is doubled?</a:t>
            </a:r>
          </a:p>
          <a:p>
            <a:pPr marL="0" lvl="1"/>
            <a:r>
              <a:rPr lang="en-GB" sz="2400" dirty="0"/>
              <a:t> </a:t>
            </a:r>
          </a:p>
          <a:p>
            <a:pPr marL="0" lvl="1"/>
            <a:r>
              <a:rPr lang="en-GB" sz="2400" dirty="0"/>
              <a:t> </a:t>
            </a:r>
          </a:p>
          <a:p>
            <a:pPr lvl="1"/>
            <a:endParaRPr lang="en-GB" sz="2400" dirty="0"/>
          </a:p>
          <a:p>
            <a:pPr lvl="1"/>
            <a:endParaRPr lang="en-GB" sz="2400" dirty="0">
              <a:solidFill>
                <a:srgbClr val="00B050"/>
              </a:solidFill>
            </a:endParaRPr>
          </a:p>
          <a:p>
            <a:pPr lvl="1"/>
            <a:endParaRPr lang="en-GB" sz="2400" dirty="0">
              <a:solidFill>
                <a:srgbClr val="00B050"/>
              </a:solidFill>
            </a:endParaRPr>
          </a:p>
          <a:p>
            <a:pPr lvl="1"/>
            <a:r>
              <a:rPr lang="en-GB" sz="2400" b="1" dirty="0">
                <a:solidFill>
                  <a:srgbClr val="00B050"/>
                </a:solidFill>
              </a:rPr>
              <a:t>The rate of diffusion doubles. </a:t>
            </a:r>
          </a:p>
        </p:txBody>
      </p:sp>
      <p:graphicFrame>
        <p:nvGraphicFramePr>
          <p:cNvPr id="5" name="Table 4"/>
          <p:cNvGraphicFramePr>
            <a:graphicFrameLocks noGrp="1"/>
          </p:cNvGraphicFramePr>
          <p:nvPr>
            <p:extLst>
              <p:ext uri="{D42A27DB-BD31-4B8C-83A1-F6EECF244321}">
                <p14:modId xmlns:p14="http://schemas.microsoft.com/office/powerpoint/2010/main" val="2388267090"/>
              </p:ext>
            </p:extLst>
          </p:nvPr>
        </p:nvGraphicFramePr>
        <p:xfrm>
          <a:off x="611560" y="2708920"/>
          <a:ext cx="8064896" cy="1737360"/>
        </p:xfrm>
        <a:graphic>
          <a:graphicData uri="http://schemas.openxmlformats.org/drawingml/2006/table">
            <a:tbl>
              <a:tblPr firstRow="1" bandRow="1">
                <a:tableStyleId>{2D5ABB26-0587-4C30-8999-92F81FD0307C}</a:tableStyleId>
              </a:tblPr>
              <a:tblGrid>
                <a:gridCol w="2016224">
                  <a:extLst>
                    <a:ext uri="{9D8B030D-6E8A-4147-A177-3AD203B41FA5}">
                      <a16:colId xmlns:a16="http://schemas.microsoft.com/office/drawing/2014/main" val="20000"/>
                    </a:ext>
                  </a:extLst>
                </a:gridCol>
                <a:gridCol w="2016224">
                  <a:extLst>
                    <a:ext uri="{9D8B030D-6E8A-4147-A177-3AD203B41FA5}">
                      <a16:colId xmlns:a16="http://schemas.microsoft.com/office/drawing/2014/main" val="20001"/>
                    </a:ext>
                  </a:extLst>
                </a:gridCol>
                <a:gridCol w="2016224">
                  <a:extLst>
                    <a:ext uri="{9D8B030D-6E8A-4147-A177-3AD203B41FA5}">
                      <a16:colId xmlns:a16="http://schemas.microsoft.com/office/drawing/2014/main" val="20002"/>
                    </a:ext>
                  </a:extLst>
                </a:gridCol>
                <a:gridCol w="2016224">
                  <a:extLst>
                    <a:ext uri="{9D8B030D-6E8A-4147-A177-3AD203B41FA5}">
                      <a16:colId xmlns:a16="http://schemas.microsoft.com/office/drawing/2014/main" val="20003"/>
                    </a:ext>
                  </a:extLst>
                </a:gridCol>
              </a:tblGrid>
              <a:tr h="370840">
                <a:tc>
                  <a:txBody>
                    <a:bodyPr/>
                    <a:lstStyle/>
                    <a:p>
                      <a:pPr algn="ctr"/>
                      <a:r>
                        <a:rPr lang="en-GB" sz="2400" dirty="0"/>
                        <a:t>Rate of diffusion Ms</a:t>
                      </a:r>
                      <a:r>
                        <a:rPr lang="en-GB" sz="2400" baseline="30000" dirty="0"/>
                        <a:t>-1</a:t>
                      </a:r>
                      <a:endParaRPr lang="en-GB"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dirty="0"/>
                        <a:t>Surface area/ m</a:t>
                      </a:r>
                      <a:r>
                        <a:rPr lang="en-GB" sz="2400" baseline="30000" dirty="0"/>
                        <a:t>2</a:t>
                      </a:r>
                      <a:endParaRPr lang="en-GB"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dirty="0"/>
                        <a:t>Concentration difference/ 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dirty="0"/>
                        <a:t>Membrane</a:t>
                      </a:r>
                      <a:r>
                        <a:rPr lang="en-GB" sz="2400" baseline="0" dirty="0"/>
                        <a:t> thickness /µm</a:t>
                      </a:r>
                      <a:endParaRPr lang="en-GB"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pPr algn="ctr"/>
                      <a:r>
                        <a:rPr lang="en-GB" sz="2400" b="1" i="0" dirty="0">
                          <a:solidFill>
                            <a:srgbClr val="00B050"/>
                          </a:solidFill>
                        </a:rPr>
                        <a:t>500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dirty="0"/>
                        <a:t>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dirty="0"/>
                        <a:t>0.2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dirty="0"/>
                        <a:t>0.01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pPr algn="ctr"/>
                      <a:r>
                        <a:rPr lang="en-GB" sz="2400" b="1" i="0" dirty="0">
                          <a:solidFill>
                            <a:srgbClr val="00B050"/>
                          </a:solidFill>
                        </a:rPr>
                        <a:t>1000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dirty="0"/>
                        <a:t>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dirty="0"/>
                        <a:t>0.4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dirty="0"/>
                        <a:t>0.01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1313913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22696" y="675435"/>
            <a:ext cx="4572000" cy="3293209"/>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endParaRPr lang="en-GB" dirty="0"/>
          </a:p>
          <a:p>
            <a:endParaRPr lang="en-GB" sz="2800" dirty="0">
              <a:solidFill>
                <a:schemeClr val="tx1">
                  <a:lumMod val="50000"/>
                  <a:lumOff val="50000"/>
                </a:schemeClr>
              </a:solidFill>
            </a:endParaRPr>
          </a:p>
          <a:p>
            <a:endParaRPr lang="en-GB" dirty="0"/>
          </a:p>
        </p:txBody>
      </p:sp>
      <p:pic>
        <p:nvPicPr>
          <p:cNvPr id="8" name="Picture 7"/>
          <p:cNvPicPr>
            <a:picLocks noChangeAspect="1"/>
          </p:cNvPicPr>
          <p:nvPr/>
        </p:nvPicPr>
        <p:blipFill>
          <a:blip r:embed="rId3" cstate="print">
            <a:clrChange>
              <a:clrFrom>
                <a:srgbClr val="FFFFFF"/>
              </a:clrFrom>
              <a:clrTo>
                <a:srgbClr val="FFFFFF">
                  <a:alpha val="0"/>
                </a:srgbClr>
              </a:clrTo>
            </a:clrChange>
          </a:blip>
          <a:stretch>
            <a:fillRect/>
          </a:stretch>
        </p:blipFill>
        <p:spPr>
          <a:xfrm>
            <a:off x="2642398" y="0"/>
            <a:ext cx="6538114" cy="6525344"/>
          </a:xfrm>
          <a:prstGeom prst="rect">
            <a:avLst/>
          </a:prstGeom>
        </p:spPr>
      </p:pic>
      <p:sp>
        <p:nvSpPr>
          <p:cNvPr id="5" name="Rectangle 4"/>
          <p:cNvSpPr/>
          <p:nvPr/>
        </p:nvSpPr>
        <p:spPr>
          <a:xfrm>
            <a:off x="179512" y="2924944"/>
            <a:ext cx="3600400" cy="6063198"/>
          </a:xfrm>
          <a:prstGeom prst="rect">
            <a:avLst/>
          </a:prstGeom>
        </p:spPr>
        <p:txBody>
          <a:bodyPr wrap="square">
            <a:spAutoFit/>
          </a:bodyPr>
          <a:lstStyle/>
          <a:p>
            <a:r>
              <a:rPr lang="en-GB" sz="3200" b="1" dirty="0">
                <a:solidFill>
                  <a:schemeClr val="tx1">
                    <a:lumMod val="50000"/>
                    <a:lumOff val="50000"/>
                  </a:schemeClr>
                </a:solidFill>
              </a:rPr>
              <a:t>Exchange and transport in animals Part 2</a:t>
            </a:r>
          </a:p>
          <a:p>
            <a:pPr marL="685800" lvl="1" indent="-342900">
              <a:buFont typeface="Arial" pitchFamily="34" charset="0"/>
              <a:buChar char="•"/>
            </a:pPr>
            <a:r>
              <a:rPr lang="en-US" sz="2000" b="1" dirty="0">
                <a:solidFill>
                  <a:schemeClr val="bg1">
                    <a:lumMod val="50000"/>
                  </a:schemeClr>
                </a:solidFill>
              </a:rPr>
              <a:t>Blood</a:t>
            </a:r>
          </a:p>
          <a:p>
            <a:pPr marL="685800" lvl="1" indent="-342900">
              <a:buFont typeface="Arial" pitchFamily="34" charset="0"/>
              <a:buChar char="•"/>
            </a:pPr>
            <a:r>
              <a:rPr lang="en-US" sz="2000" b="1" dirty="0">
                <a:solidFill>
                  <a:schemeClr val="bg1">
                    <a:lumMod val="50000"/>
                  </a:schemeClr>
                </a:solidFill>
              </a:rPr>
              <a:t>Blood vessels</a:t>
            </a:r>
          </a:p>
          <a:p>
            <a:pPr marL="685800" lvl="1" indent="-342900">
              <a:buFont typeface="Arial" pitchFamily="34" charset="0"/>
              <a:buChar char="•"/>
            </a:pPr>
            <a:r>
              <a:rPr lang="en-US" sz="2000" b="1" dirty="0">
                <a:solidFill>
                  <a:schemeClr val="bg1">
                    <a:lumMod val="50000"/>
                  </a:schemeClr>
                </a:solidFill>
              </a:rPr>
              <a:t>Heart and circulation</a:t>
            </a:r>
          </a:p>
          <a:p>
            <a:pPr marL="685800" lvl="1" indent="-342900">
              <a:buFont typeface="Arial" pitchFamily="34" charset="0"/>
              <a:buChar char="•"/>
            </a:pPr>
            <a:r>
              <a:rPr lang="en-US" sz="2000" b="1" dirty="0">
                <a:solidFill>
                  <a:schemeClr val="bg1">
                    <a:lumMod val="50000"/>
                  </a:schemeClr>
                </a:solidFill>
              </a:rPr>
              <a:t>Heart rate, stroke volume and cardiac output</a:t>
            </a:r>
          </a:p>
          <a:p>
            <a:endParaRPr lang="en-GB" sz="3200" b="1" dirty="0">
              <a:solidFill>
                <a:schemeClr val="tx1">
                  <a:lumMod val="50000"/>
                  <a:lumOff val="50000"/>
                </a:schemeClr>
              </a:solidFill>
            </a:endParaRPr>
          </a:p>
          <a:p>
            <a:endParaRPr lang="en-GB" sz="3200" b="1" dirty="0">
              <a:solidFill>
                <a:schemeClr val="tx1">
                  <a:lumMod val="50000"/>
                  <a:lumOff val="50000"/>
                </a:schemeClr>
              </a:solidFill>
            </a:endParaRPr>
          </a:p>
          <a:p>
            <a:endParaRPr lang="en-GB" sz="3200" b="1" dirty="0">
              <a:solidFill>
                <a:schemeClr val="tx1">
                  <a:lumMod val="50000"/>
                  <a:lumOff val="50000"/>
                </a:schemeClr>
              </a:solidFill>
            </a:endParaRPr>
          </a:p>
          <a:p>
            <a:endParaRPr lang="en-GB" sz="3200" b="1" dirty="0">
              <a:solidFill>
                <a:schemeClr val="tx1">
                  <a:lumMod val="50000"/>
                  <a:lumOff val="50000"/>
                </a:schemeClr>
              </a:solidFill>
            </a:endParaRPr>
          </a:p>
          <a:p>
            <a:endParaRPr lang="en-GB" sz="3200" b="1" dirty="0">
              <a:solidFill>
                <a:schemeClr val="tx1">
                  <a:lumMod val="50000"/>
                  <a:lumOff val="50000"/>
                </a:schemeClr>
              </a:solidFill>
            </a:endParaRPr>
          </a:p>
          <a:p>
            <a:endParaRPr lang="en-GB" sz="3200" b="1" dirty="0">
              <a:solidFill>
                <a:schemeClr val="tx1">
                  <a:lumMod val="50000"/>
                  <a:lumOff val="50000"/>
                </a:schemeClr>
              </a:solidFill>
            </a:endParaRPr>
          </a:p>
        </p:txBody>
      </p:sp>
    </p:spTree>
    <p:extLst>
      <p:ext uri="{BB962C8B-B14F-4D97-AF65-F5344CB8AC3E}">
        <p14:creationId xmlns:p14="http://schemas.microsoft.com/office/powerpoint/2010/main" val="6323850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5288"/>
            <a:ext cx="7812360" cy="481960"/>
          </a:xfrm>
        </p:spPr>
        <p:txBody>
          <a:bodyPr>
            <a:noAutofit/>
          </a:bodyPr>
          <a:lstStyle/>
          <a:p>
            <a:pPr marL="342900" lvl="1" algn="r" defTabSz="342900" rtl="0">
              <a:spcBef>
                <a:spcPct val="20000"/>
              </a:spcBef>
              <a:defRPr/>
            </a:pPr>
            <a:r>
              <a:rPr lang="en-US" sz="2400" b="1" dirty="0">
                <a:solidFill>
                  <a:schemeClr val="accent6"/>
                </a:solidFill>
                <a:latin typeface="+mn-lt"/>
              </a:rPr>
              <a:t>Exchange and transport in animals Part 2 - Blood</a:t>
            </a:r>
          </a:p>
        </p:txBody>
      </p:sp>
      <p:sp>
        <p:nvSpPr>
          <p:cNvPr id="3" name="Rectangle 2"/>
          <p:cNvSpPr/>
          <p:nvPr/>
        </p:nvSpPr>
        <p:spPr>
          <a:xfrm>
            <a:off x="107504" y="764704"/>
            <a:ext cx="3744416" cy="4462760"/>
          </a:xfrm>
          <a:prstGeom prst="rect">
            <a:avLst/>
          </a:prstGeom>
          <a:ln>
            <a:solidFill>
              <a:schemeClr val="accent6">
                <a:lumMod val="75000"/>
              </a:schemeClr>
            </a:solidFill>
          </a:ln>
        </p:spPr>
        <p:txBody>
          <a:bodyPr wrap="square">
            <a:spAutoFit/>
          </a:bodyPr>
          <a:lstStyle/>
          <a:p>
            <a:pPr algn="ctr"/>
            <a:r>
              <a:rPr lang="en-US" sz="2000" b="1" dirty="0">
                <a:solidFill>
                  <a:schemeClr val="accent6">
                    <a:lumMod val="75000"/>
                  </a:schemeClr>
                </a:solidFill>
              </a:rPr>
              <a:t>Blood</a:t>
            </a:r>
            <a:r>
              <a:rPr lang="en-US" sz="2000" dirty="0">
                <a:solidFill>
                  <a:schemeClr val="accent6">
                    <a:lumMod val="75000"/>
                  </a:schemeClr>
                </a:solidFill>
              </a:rPr>
              <a:t> </a:t>
            </a:r>
            <a:r>
              <a:rPr lang="en-US" sz="2000" dirty="0"/>
              <a:t>is a </a:t>
            </a:r>
            <a:r>
              <a:rPr lang="en-US" sz="2000" b="1" dirty="0">
                <a:solidFill>
                  <a:schemeClr val="accent6">
                    <a:lumMod val="75000"/>
                  </a:schemeClr>
                </a:solidFill>
              </a:rPr>
              <a:t>tissue</a:t>
            </a:r>
            <a:r>
              <a:rPr lang="en-US" sz="2000" dirty="0"/>
              <a:t> consisting of </a:t>
            </a:r>
            <a:r>
              <a:rPr lang="en-US" sz="2000" b="1" dirty="0">
                <a:solidFill>
                  <a:schemeClr val="accent6">
                    <a:lumMod val="75000"/>
                  </a:schemeClr>
                </a:solidFill>
              </a:rPr>
              <a:t>plasma</a:t>
            </a:r>
            <a:r>
              <a:rPr lang="en-US" sz="2000" dirty="0"/>
              <a:t>, in which the </a:t>
            </a:r>
            <a:r>
              <a:rPr lang="en-US" sz="2000" b="1" dirty="0">
                <a:solidFill>
                  <a:schemeClr val="accent6">
                    <a:lumMod val="75000"/>
                  </a:schemeClr>
                </a:solidFill>
              </a:rPr>
              <a:t>red blood cells</a:t>
            </a:r>
            <a:r>
              <a:rPr lang="en-US" sz="2000" dirty="0"/>
              <a:t>, </a:t>
            </a:r>
            <a:r>
              <a:rPr lang="en-US" sz="2000" b="1" dirty="0">
                <a:solidFill>
                  <a:schemeClr val="accent6">
                    <a:lumMod val="75000"/>
                  </a:schemeClr>
                </a:solidFill>
              </a:rPr>
              <a:t>white blood cells</a:t>
            </a:r>
            <a:r>
              <a:rPr lang="en-US" sz="2000" dirty="0"/>
              <a:t> and </a:t>
            </a:r>
            <a:r>
              <a:rPr lang="en-US" sz="2000" b="1" dirty="0">
                <a:solidFill>
                  <a:schemeClr val="accent6">
                    <a:lumMod val="75000"/>
                  </a:schemeClr>
                </a:solidFill>
              </a:rPr>
              <a:t>platelets </a:t>
            </a:r>
            <a:r>
              <a:rPr lang="en-US" sz="2000" dirty="0"/>
              <a:t>are suspended.</a:t>
            </a:r>
            <a:endParaRPr lang="en-US" sz="2000" dirty="0">
              <a:effectLst/>
            </a:endParaRPr>
          </a:p>
          <a:p>
            <a:pPr algn="ctr"/>
            <a:endParaRPr lang="en-US" sz="2000" b="1" dirty="0">
              <a:solidFill>
                <a:schemeClr val="accent6">
                  <a:lumMod val="75000"/>
                </a:schemeClr>
              </a:solidFill>
            </a:endParaRPr>
          </a:p>
          <a:p>
            <a:pPr algn="ctr"/>
            <a:endParaRPr lang="en-US" sz="2000" b="1" dirty="0">
              <a:solidFill>
                <a:schemeClr val="accent6">
                  <a:lumMod val="75000"/>
                </a:schemeClr>
              </a:solidFill>
              <a:effectLst/>
            </a:endParaRPr>
          </a:p>
          <a:p>
            <a:pPr algn="ctr"/>
            <a:endParaRPr lang="en-US" sz="2000" b="1" dirty="0">
              <a:solidFill>
                <a:schemeClr val="accent6">
                  <a:lumMod val="75000"/>
                </a:schemeClr>
              </a:solidFill>
            </a:endParaRPr>
          </a:p>
          <a:p>
            <a:pPr algn="ctr"/>
            <a:endParaRPr lang="en-US" sz="2000" b="1" dirty="0">
              <a:solidFill>
                <a:schemeClr val="accent6">
                  <a:lumMod val="75000"/>
                </a:schemeClr>
              </a:solidFill>
              <a:effectLst/>
            </a:endParaRPr>
          </a:p>
          <a:p>
            <a:pPr algn="ctr"/>
            <a:endParaRPr lang="en-US" sz="2000" b="1" dirty="0">
              <a:solidFill>
                <a:schemeClr val="accent6">
                  <a:lumMod val="75000"/>
                </a:schemeClr>
              </a:solidFill>
            </a:endParaRPr>
          </a:p>
          <a:p>
            <a:pPr algn="ctr"/>
            <a:endParaRPr lang="en-US" sz="2000" b="1" dirty="0">
              <a:solidFill>
                <a:schemeClr val="accent6">
                  <a:lumMod val="75000"/>
                </a:schemeClr>
              </a:solidFill>
              <a:effectLst/>
            </a:endParaRPr>
          </a:p>
          <a:p>
            <a:pPr algn="ctr"/>
            <a:endParaRPr lang="en-US" sz="2000" b="1" dirty="0">
              <a:solidFill>
                <a:schemeClr val="accent6">
                  <a:lumMod val="75000"/>
                </a:schemeClr>
              </a:solidFill>
            </a:endParaRPr>
          </a:p>
          <a:p>
            <a:pPr algn="ctr"/>
            <a:endParaRPr lang="en-US" sz="2000" b="1" dirty="0">
              <a:solidFill>
                <a:schemeClr val="accent6">
                  <a:lumMod val="75000"/>
                </a:schemeClr>
              </a:solidFill>
              <a:effectLst/>
            </a:endParaRPr>
          </a:p>
          <a:p>
            <a:pPr algn="ctr"/>
            <a:endParaRPr lang="en-US" sz="2000" b="1" dirty="0">
              <a:solidFill>
                <a:schemeClr val="accent6">
                  <a:lumMod val="75000"/>
                </a:schemeClr>
              </a:solidFill>
            </a:endParaRPr>
          </a:p>
          <a:p>
            <a:pPr algn="ctr"/>
            <a:endParaRPr lang="en-US" sz="2000" b="1" dirty="0">
              <a:solidFill>
                <a:schemeClr val="accent6">
                  <a:lumMod val="75000"/>
                </a:schemeClr>
              </a:solidFill>
              <a:effectLst/>
            </a:endParaRPr>
          </a:p>
          <a:p>
            <a:pPr algn="ctr"/>
            <a:endParaRPr lang="en-US" sz="400" b="1" dirty="0">
              <a:solidFill>
                <a:schemeClr val="accent6">
                  <a:lumMod val="75000"/>
                </a:schemeClr>
              </a:solidFill>
              <a:effectLst/>
            </a:endParaRPr>
          </a:p>
        </p:txBody>
      </p:sp>
      <p:sp>
        <p:nvSpPr>
          <p:cNvPr id="14" name="Rectangle 13"/>
          <p:cNvSpPr/>
          <p:nvPr/>
        </p:nvSpPr>
        <p:spPr>
          <a:xfrm>
            <a:off x="3851920" y="526459"/>
            <a:ext cx="5292080" cy="6022161"/>
          </a:xfrm>
          <a:prstGeom prst="rect">
            <a:avLst/>
          </a:prstGeom>
        </p:spPr>
        <p:txBody>
          <a:bodyPr wrap="square">
            <a:spAutoFit/>
          </a:bodyPr>
          <a:lstStyle/>
          <a:p>
            <a:r>
              <a:rPr lang="en-GB" sz="2000" b="1" dirty="0">
                <a:solidFill>
                  <a:schemeClr val="accent6">
                    <a:lumMod val="75000"/>
                  </a:schemeClr>
                </a:solidFill>
              </a:rPr>
              <a:t>Plasma</a:t>
            </a:r>
            <a:r>
              <a:rPr lang="en-GB" sz="2000" dirty="0"/>
              <a:t> – Pale yellow fluid part of blood, t</a:t>
            </a:r>
            <a:r>
              <a:rPr lang="en-GB" sz="2000" dirty="0">
                <a:sym typeface="Wingdings"/>
              </a:rPr>
              <a:t>ra</a:t>
            </a:r>
            <a:r>
              <a:rPr lang="en-GB" sz="2000" dirty="0"/>
              <a:t>nsports cells, CO</a:t>
            </a:r>
            <a:r>
              <a:rPr lang="en-GB" sz="2000" baseline="-25000" dirty="0"/>
              <a:t>2</a:t>
            </a:r>
            <a:r>
              <a:rPr lang="en-GB" sz="2000" dirty="0"/>
              <a:t>, hormones and waste.</a:t>
            </a:r>
          </a:p>
          <a:p>
            <a:endParaRPr lang="en-GB" sz="1200" dirty="0"/>
          </a:p>
          <a:p>
            <a:r>
              <a:rPr lang="en-GB" sz="2000" b="1" dirty="0">
                <a:solidFill>
                  <a:schemeClr val="accent6">
                    <a:lumMod val="75000"/>
                  </a:schemeClr>
                </a:solidFill>
              </a:rPr>
              <a:t>Red blood cells </a:t>
            </a:r>
            <a:r>
              <a:rPr lang="en-GB" sz="2000" dirty="0"/>
              <a:t>(erythrocytes) </a:t>
            </a:r>
          </a:p>
          <a:p>
            <a:r>
              <a:rPr lang="en-GB" sz="2000" dirty="0"/>
              <a:t>- have no nucleus (more room to carry O</a:t>
            </a:r>
            <a:r>
              <a:rPr lang="en-GB" sz="2000" baseline="-25000" dirty="0"/>
              <a:t>2</a:t>
            </a:r>
            <a:r>
              <a:rPr lang="en-GB" sz="2000" dirty="0"/>
              <a:t>)</a:t>
            </a:r>
          </a:p>
          <a:p>
            <a:r>
              <a:rPr lang="en-GB" sz="2000" dirty="0"/>
              <a:t>- contain the red pigment </a:t>
            </a:r>
            <a:r>
              <a:rPr lang="en-GB" sz="2000" b="1" dirty="0">
                <a:solidFill>
                  <a:schemeClr val="accent6">
                    <a:lumMod val="75000"/>
                  </a:schemeClr>
                </a:solidFill>
              </a:rPr>
              <a:t>haemoglobin</a:t>
            </a:r>
            <a:r>
              <a:rPr lang="en-GB" sz="2000" dirty="0"/>
              <a:t> which carries O</a:t>
            </a:r>
            <a:r>
              <a:rPr lang="en-GB" sz="2000" baseline="-25000" dirty="0"/>
              <a:t>2</a:t>
            </a:r>
          </a:p>
          <a:p>
            <a:endParaRPr lang="en-GB" sz="800" baseline="-25000" dirty="0"/>
          </a:p>
          <a:p>
            <a:pPr algn="ctr"/>
            <a:r>
              <a:rPr lang="en-GB" sz="2000" b="1" dirty="0">
                <a:solidFill>
                  <a:schemeClr val="accent6">
                    <a:lumMod val="50000"/>
                  </a:schemeClr>
                </a:solidFill>
              </a:rPr>
              <a:t>oxygen  +  haemoglobin </a:t>
            </a:r>
            <a:r>
              <a:rPr lang="en-GB" sz="2000" b="1" dirty="0">
                <a:solidFill>
                  <a:schemeClr val="accent6">
                    <a:lumMod val="50000"/>
                  </a:schemeClr>
                </a:solidFill>
                <a:sym typeface="Wingdings"/>
              </a:rPr>
              <a:t></a:t>
            </a:r>
            <a:r>
              <a:rPr lang="en-GB" sz="2000" b="1" dirty="0">
                <a:solidFill>
                  <a:schemeClr val="accent6">
                    <a:lumMod val="50000"/>
                  </a:schemeClr>
                </a:solidFill>
              </a:rPr>
              <a:t> oxyhaemoglobin</a:t>
            </a:r>
          </a:p>
          <a:p>
            <a:pPr algn="ctr"/>
            <a:endParaRPr lang="en-GB" sz="800" b="1" dirty="0">
              <a:solidFill>
                <a:schemeClr val="accent6">
                  <a:lumMod val="50000"/>
                </a:schemeClr>
              </a:solidFill>
            </a:endParaRPr>
          </a:p>
          <a:p>
            <a:pPr>
              <a:buFontTx/>
              <a:buChar char="-"/>
            </a:pPr>
            <a:r>
              <a:rPr lang="en-GB" sz="2000" dirty="0"/>
              <a:t>they have a </a:t>
            </a:r>
            <a:r>
              <a:rPr lang="en-GB" sz="2000" b="1" dirty="0">
                <a:solidFill>
                  <a:schemeClr val="accent6">
                    <a:lumMod val="75000"/>
                  </a:schemeClr>
                </a:solidFill>
              </a:rPr>
              <a:t>large surface area to volume ratio </a:t>
            </a:r>
            <a:r>
              <a:rPr lang="en-GB" sz="2000" dirty="0"/>
              <a:t>for faster diffusion of oxygen</a:t>
            </a:r>
          </a:p>
          <a:p>
            <a:r>
              <a:rPr lang="en-GB" sz="2000" b="1" dirty="0">
                <a:solidFill>
                  <a:schemeClr val="accent6">
                    <a:lumMod val="75000"/>
                  </a:schemeClr>
                </a:solidFill>
              </a:rPr>
              <a:t>White blood cells </a:t>
            </a:r>
            <a:r>
              <a:rPr lang="en-GB" sz="2000" dirty="0"/>
              <a:t>- An important part of the </a:t>
            </a:r>
            <a:r>
              <a:rPr lang="en-GB" sz="2000" b="1" dirty="0">
                <a:solidFill>
                  <a:schemeClr val="accent6">
                    <a:lumMod val="75000"/>
                  </a:schemeClr>
                </a:solidFill>
              </a:rPr>
              <a:t>immune</a:t>
            </a:r>
            <a:r>
              <a:rPr lang="en-GB" sz="2000" dirty="0">
                <a:solidFill>
                  <a:schemeClr val="accent6">
                    <a:lumMod val="75000"/>
                  </a:schemeClr>
                </a:solidFill>
              </a:rPr>
              <a:t> </a:t>
            </a:r>
            <a:r>
              <a:rPr lang="en-GB" sz="2000" dirty="0"/>
              <a:t>system. One type called </a:t>
            </a:r>
            <a:r>
              <a:rPr lang="en-GB" sz="2000" b="1" dirty="0">
                <a:solidFill>
                  <a:schemeClr val="accent6">
                    <a:lumMod val="75000"/>
                  </a:schemeClr>
                </a:solidFill>
              </a:rPr>
              <a:t>lymphocytes</a:t>
            </a:r>
            <a:r>
              <a:rPr lang="en-GB" sz="2000" dirty="0"/>
              <a:t> produce </a:t>
            </a:r>
            <a:r>
              <a:rPr lang="en-GB" sz="2000" b="1" dirty="0">
                <a:solidFill>
                  <a:schemeClr val="accent6">
                    <a:lumMod val="75000"/>
                  </a:schemeClr>
                </a:solidFill>
              </a:rPr>
              <a:t>antibodies</a:t>
            </a:r>
            <a:r>
              <a:rPr lang="en-GB" sz="2000" dirty="0"/>
              <a:t> (proteins that bind to microbes and destroy them) and others called </a:t>
            </a:r>
            <a:r>
              <a:rPr lang="en-GB" sz="2000" b="1" dirty="0">
                <a:solidFill>
                  <a:schemeClr val="accent6">
                    <a:lumMod val="75000"/>
                  </a:schemeClr>
                </a:solidFill>
              </a:rPr>
              <a:t>phagocytes</a:t>
            </a:r>
            <a:r>
              <a:rPr lang="en-GB" sz="2000" dirty="0"/>
              <a:t> surround and </a:t>
            </a:r>
            <a:r>
              <a:rPr lang="en-GB" sz="2000" b="1" dirty="0">
                <a:solidFill>
                  <a:schemeClr val="accent6">
                    <a:lumMod val="75000"/>
                  </a:schemeClr>
                </a:solidFill>
              </a:rPr>
              <a:t>engulf</a:t>
            </a:r>
            <a:r>
              <a:rPr lang="en-GB" sz="2000" dirty="0">
                <a:solidFill>
                  <a:schemeClr val="accent6">
                    <a:lumMod val="75000"/>
                  </a:schemeClr>
                </a:solidFill>
              </a:rPr>
              <a:t> </a:t>
            </a:r>
            <a:r>
              <a:rPr lang="en-GB" sz="2000" dirty="0"/>
              <a:t>foreign cells, all have a nucleus.</a:t>
            </a:r>
          </a:p>
          <a:p>
            <a:r>
              <a:rPr lang="en-GB" sz="2000" b="1" dirty="0">
                <a:solidFill>
                  <a:schemeClr val="accent6">
                    <a:lumMod val="75000"/>
                  </a:schemeClr>
                </a:solidFill>
              </a:rPr>
              <a:t>Platelets </a:t>
            </a:r>
            <a:r>
              <a:rPr lang="en-GB" sz="2000" dirty="0"/>
              <a:t>- Tiny fragments of cells (no nuclei), clump together to help form clots, protect the body by stopping/reducing bleeding.</a:t>
            </a:r>
          </a:p>
        </p:txBody>
      </p:sp>
      <p:pic>
        <p:nvPicPr>
          <p:cNvPr id="22" name="Picture 21"/>
          <p:cNvPicPr>
            <a:picLocks noChangeAspect="1"/>
          </p:cNvPicPr>
          <p:nvPr/>
        </p:nvPicPr>
        <p:blipFill>
          <a:blip r:embed="rId2" cstate="print"/>
          <a:stretch>
            <a:fillRect/>
          </a:stretch>
        </p:blipFill>
        <p:spPr>
          <a:xfrm>
            <a:off x="0" y="1844824"/>
            <a:ext cx="3789556" cy="3554710"/>
          </a:xfrm>
          <a:prstGeom prst="rect">
            <a:avLst/>
          </a:prstGeom>
        </p:spPr>
      </p:pic>
      <p:pic>
        <p:nvPicPr>
          <p:cNvPr id="24" name="Picture 23"/>
          <p:cNvPicPr>
            <a:picLocks noChangeAspect="1"/>
          </p:cNvPicPr>
          <p:nvPr/>
        </p:nvPicPr>
        <p:blipFill rotWithShape="1">
          <a:blip r:embed="rId3" cstate="print"/>
          <a:srcRect l="15035" t="21651" r="17870" b="41495"/>
          <a:stretch/>
        </p:blipFill>
        <p:spPr>
          <a:xfrm>
            <a:off x="611560" y="5399534"/>
            <a:ext cx="2916324" cy="1067950"/>
          </a:xfrm>
          <a:prstGeom prst="rect">
            <a:avLst/>
          </a:prstGeom>
        </p:spPr>
      </p:pic>
    </p:spTree>
    <p:extLst>
      <p:ext uri="{BB962C8B-B14F-4D97-AF65-F5344CB8AC3E}">
        <p14:creationId xmlns:p14="http://schemas.microsoft.com/office/powerpoint/2010/main" val="9649552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stretch>
            <a:fillRect/>
          </a:stretch>
        </p:blipFill>
        <p:spPr>
          <a:xfrm>
            <a:off x="1763688" y="692696"/>
            <a:ext cx="5688632" cy="2725686"/>
          </a:xfrm>
          <a:prstGeom prst="rect">
            <a:avLst/>
          </a:prstGeom>
        </p:spPr>
      </p:pic>
      <p:sp>
        <p:nvSpPr>
          <p:cNvPr id="8" name="Rectangle 7"/>
          <p:cNvSpPr/>
          <p:nvPr/>
        </p:nvSpPr>
        <p:spPr>
          <a:xfrm>
            <a:off x="0" y="2904033"/>
            <a:ext cx="3419872" cy="3416320"/>
          </a:xfrm>
          <a:prstGeom prst="rect">
            <a:avLst/>
          </a:prstGeom>
          <a:solidFill>
            <a:schemeClr val="bg1"/>
          </a:solidFill>
        </p:spPr>
        <p:txBody>
          <a:bodyPr wrap="square">
            <a:spAutoFit/>
          </a:bodyPr>
          <a:lstStyle/>
          <a:p>
            <a:pPr algn="ctr"/>
            <a:r>
              <a:rPr lang="en-GB" b="1" dirty="0"/>
              <a:t>Arteries</a:t>
            </a:r>
          </a:p>
          <a:p>
            <a:pPr marL="285750" indent="-285750">
              <a:buFont typeface="Arial" charset="0"/>
              <a:buChar char="•"/>
            </a:pPr>
            <a:r>
              <a:rPr lang="en-GB" b="1" dirty="0">
                <a:solidFill>
                  <a:schemeClr val="accent6">
                    <a:lumMod val="75000"/>
                  </a:schemeClr>
                </a:solidFill>
              </a:rPr>
              <a:t>Carry blood away from the heart</a:t>
            </a:r>
          </a:p>
          <a:p>
            <a:pPr marL="285750" indent="-285750">
              <a:buFont typeface="Arial" charset="0"/>
              <a:buChar char="•"/>
            </a:pPr>
            <a:r>
              <a:rPr lang="en-GB" dirty="0"/>
              <a:t>Thick layers of muscle to withstand the high pressure generated by left ventricle. </a:t>
            </a:r>
          </a:p>
          <a:p>
            <a:pPr marL="285750" indent="-285750">
              <a:buFont typeface="Arial" charset="0"/>
              <a:buChar char="•"/>
            </a:pPr>
            <a:r>
              <a:rPr lang="en-GB" dirty="0"/>
              <a:t>Elastic tissue to stretch and recoil as blood enters.</a:t>
            </a:r>
          </a:p>
          <a:p>
            <a:pPr marL="285750" indent="-285750">
              <a:buFont typeface="Arial" charset="0"/>
              <a:buChar char="•"/>
            </a:pPr>
            <a:r>
              <a:rPr lang="en-GB" dirty="0"/>
              <a:t>Small lumen (internal hole) which maintains pressure.</a:t>
            </a:r>
          </a:p>
          <a:p>
            <a:pPr marL="285750" indent="-285750">
              <a:buFont typeface="Arial" charset="0"/>
              <a:buChar char="•"/>
            </a:pPr>
            <a:r>
              <a:rPr lang="en-GB" dirty="0"/>
              <a:t>All carry oxygenated blood except pulmonary artery.</a:t>
            </a:r>
          </a:p>
        </p:txBody>
      </p:sp>
      <p:sp>
        <p:nvSpPr>
          <p:cNvPr id="12" name="Rectangle 11"/>
          <p:cNvSpPr/>
          <p:nvPr/>
        </p:nvSpPr>
        <p:spPr>
          <a:xfrm>
            <a:off x="3072368" y="2924944"/>
            <a:ext cx="3204024" cy="3416320"/>
          </a:xfrm>
          <a:prstGeom prst="rect">
            <a:avLst/>
          </a:prstGeom>
          <a:solidFill>
            <a:schemeClr val="bg1"/>
          </a:solidFill>
        </p:spPr>
        <p:txBody>
          <a:bodyPr wrap="square">
            <a:spAutoFit/>
          </a:bodyPr>
          <a:lstStyle/>
          <a:p>
            <a:pPr algn="ctr"/>
            <a:r>
              <a:rPr lang="en-GB" b="1" dirty="0"/>
              <a:t>Veins</a:t>
            </a:r>
          </a:p>
          <a:p>
            <a:pPr marL="285750" indent="-285750">
              <a:buFont typeface="Arial" charset="0"/>
              <a:buChar char="•"/>
            </a:pPr>
            <a:r>
              <a:rPr lang="en-GB" b="1" dirty="0">
                <a:solidFill>
                  <a:schemeClr val="accent6">
                    <a:lumMod val="75000"/>
                  </a:schemeClr>
                </a:solidFill>
              </a:rPr>
              <a:t>Carry blood to the heart</a:t>
            </a:r>
          </a:p>
          <a:p>
            <a:pPr marL="285750" indent="-285750">
              <a:buFont typeface="Arial" charset="0"/>
              <a:buChar char="•"/>
            </a:pPr>
            <a:r>
              <a:rPr lang="en-GB" dirty="0"/>
              <a:t>Thin walls</a:t>
            </a:r>
          </a:p>
          <a:p>
            <a:pPr marL="285750" indent="-285750">
              <a:buFont typeface="Arial" charset="0"/>
              <a:buChar char="•"/>
            </a:pPr>
            <a:r>
              <a:rPr lang="en-GB" dirty="0"/>
              <a:t>Thin layers of muscle and elastic tissue</a:t>
            </a:r>
          </a:p>
          <a:p>
            <a:pPr marL="285750" indent="-285750">
              <a:buFont typeface="Arial" charset="0"/>
              <a:buChar char="•"/>
            </a:pPr>
            <a:r>
              <a:rPr lang="en-GB" dirty="0"/>
              <a:t>Large lumen (internal hole)</a:t>
            </a:r>
          </a:p>
          <a:p>
            <a:pPr marL="285750" indent="-285750">
              <a:buFont typeface="Arial" charset="0"/>
              <a:buChar char="•"/>
            </a:pPr>
            <a:r>
              <a:rPr lang="en-GB" dirty="0"/>
              <a:t>One way valves to keep blood moving back to heart.</a:t>
            </a:r>
          </a:p>
          <a:p>
            <a:pPr marL="285750" indent="-285750">
              <a:buFont typeface="Arial" charset="0"/>
              <a:buChar char="•"/>
            </a:pPr>
            <a:r>
              <a:rPr lang="en-GB" dirty="0"/>
              <a:t>Carry blood under low pressure</a:t>
            </a:r>
          </a:p>
          <a:p>
            <a:pPr marL="285750" indent="-285750">
              <a:buFont typeface="Arial" charset="0"/>
              <a:buChar char="•"/>
            </a:pPr>
            <a:r>
              <a:rPr lang="en-GB" dirty="0"/>
              <a:t>All carry deoxygenated blood except pulmonary vein.</a:t>
            </a:r>
          </a:p>
        </p:txBody>
      </p:sp>
      <p:sp>
        <p:nvSpPr>
          <p:cNvPr id="13" name="Rectangle 12"/>
          <p:cNvSpPr/>
          <p:nvPr/>
        </p:nvSpPr>
        <p:spPr>
          <a:xfrm>
            <a:off x="6228184" y="2924944"/>
            <a:ext cx="2808312" cy="3416320"/>
          </a:xfrm>
          <a:prstGeom prst="rect">
            <a:avLst/>
          </a:prstGeom>
          <a:solidFill>
            <a:schemeClr val="bg1"/>
          </a:solidFill>
        </p:spPr>
        <p:txBody>
          <a:bodyPr wrap="square">
            <a:spAutoFit/>
          </a:bodyPr>
          <a:lstStyle/>
          <a:p>
            <a:pPr algn="ctr"/>
            <a:r>
              <a:rPr lang="en-GB" b="1" dirty="0"/>
              <a:t>Capillaries</a:t>
            </a:r>
            <a:endParaRPr lang="en-GB" dirty="0"/>
          </a:p>
          <a:p>
            <a:pPr marL="285750" indent="-285750">
              <a:buFont typeface="Arial" charset="0"/>
              <a:buChar char="•"/>
            </a:pPr>
            <a:r>
              <a:rPr lang="en-GB" b="1" dirty="0">
                <a:solidFill>
                  <a:schemeClr val="accent6">
                    <a:lumMod val="75000"/>
                  </a:schemeClr>
                </a:solidFill>
              </a:rPr>
              <a:t>Connect arteries and veins</a:t>
            </a:r>
          </a:p>
          <a:p>
            <a:pPr marL="285750" indent="-285750">
              <a:buFont typeface="Arial" charset="0"/>
              <a:buChar char="•"/>
            </a:pPr>
            <a:r>
              <a:rPr lang="en-GB" dirty="0"/>
              <a:t>Site of exchange between blood and body tissues</a:t>
            </a:r>
          </a:p>
          <a:p>
            <a:pPr marL="285750" indent="-285750">
              <a:buFont typeface="Arial" charset="0"/>
              <a:buChar char="•"/>
            </a:pPr>
            <a:r>
              <a:rPr lang="en-GB" dirty="0"/>
              <a:t>One cell thick to enable rapid diffusion to occur.</a:t>
            </a:r>
          </a:p>
          <a:p>
            <a:pPr marL="285750" indent="-285750">
              <a:buFont typeface="Arial" charset="0"/>
              <a:buChar char="•"/>
            </a:pPr>
            <a:r>
              <a:rPr lang="en-GB" dirty="0"/>
              <a:t>Blood under low pressure and travels slowly maximising  time for exchange.  </a:t>
            </a:r>
            <a:r>
              <a:rPr lang="en-GB" dirty="0">
                <a:hlinkClick r:id="rId4"/>
              </a:rPr>
              <a:t>Video</a:t>
            </a:r>
            <a:endParaRPr lang="en-GB" dirty="0"/>
          </a:p>
        </p:txBody>
      </p:sp>
      <p:sp>
        <p:nvSpPr>
          <p:cNvPr id="14" name="Rectangle 13"/>
          <p:cNvSpPr/>
          <p:nvPr/>
        </p:nvSpPr>
        <p:spPr>
          <a:xfrm>
            <a:off x="6601433" y="783301"/>
            <a:ext cx="2555776" cy="646331"/>
          </a:xfrm>
          <a:prstGeom prst="rect">
            <a:avLst/>
          </a:prstGeom>
        </p:spPr>
        <p:txBody>
          <a:bodyPr wrap="square">
            <a:spAutoFit/>
          </a:bodyPr>
          <a:lstStyle/>
          <a:p>
            <a:r>
              <a:rPr lang="en-GB" dirty="0">
                <a:hlinkClick r:id="rId5"/>
              </a:rPr>
              <a:t>Video - Blood Vessels</a:t>
            </a:r>
            <a:endParaRPr lang="en-GB" dirty="0"/>
          </a:p>
          <a:p>
            <a:endParaRPr lang="en-GB" dirty="0"/>
          </a:p>
        </p:txBody>
      </p:sp>
      <p:sp>
        <p:nvSpPr>
          <p:cNvPr id="15" name="TextBox 14"/>
          <p:cNvSpPr txBox="1"/>
          <p:nvPr/>
        </p:nvSpPr>
        <p:spPr>
          <a:xfrm>
            <a:off x="251520" y="692696"/>
            <a:ext cx="2808312" cy="307777"/>
          </a:xfrm>
          <a:prstGeom prst="rect">
            <a:avLst/>
          </a:prstGeom>
          <a:solidFill>
            <a:schemeClr val="bg1"/>
          </a:solidFill>
        </p:spPr>
        <p:txBody>
          <a:bodyPr wrap="square" rtlCol="0">
            <a:spAutoFit/>
          </a:bodyPr>
          <a:lstStyle/>
          <a:p>
            <a:r>
              <a:rPr lang="en-GB" sz="1400" dirty="0"/>
              <a:t>Thick elastic tissue and muscle layer</a:t>
            </a:r>
          </a:p>
        </p:txBody>
      </p:sp>
      <p:sp>
        <p:nvSpPr>
          <p:cNvPr id="16" name="TextBox 15"/>
          <p:cNvSpPr txBox="1"/>
          <p:nvPr/>
        </p:nvSpPr>
        <p:spPr>
          <a:xfrm>
            <a:off x="3491880" y="672951"/>
            <a:ext cx="2808312" cy="307777"/>
          </a:xfrm>
          <a:prstGeom prst="rect">
            <a:avLst/>
          </a:prstGeom>
          <a:solidFill>
            <a:schemeClr val="bg1"/>
          </a:solidFill>
        </p:spPr>
        <p:txBody>
          <a:bodyPr wrap="square" rtlCol="0">
            <a:spAutoFit/>
          </a:bodyPr>
          <a:lstStyle/>
          <a:p>
            <a:r>
              <a:rPr lang="en-GB" sz="1400" dirty="0"/>
              <a:t>Thin elastic tissue and muscle layer</a:t>
            </a:r>
          </a:p>
        </p:txBody>
      </p:sp>
      <p:sp>
        <p:nvSpPr>
          <p:cNvPr id="19" name="Rectangle 18"/>
          <p:cNvSpPr/>
          <p:nvPr/>
        </p:nvSpPr>
        <p:spPr>
          <a:xfrm>
            <a:off x="3419872" y="116632"/>
            <a:ext cx="5724128" cy="707886"/>
          </a:xfrm>
          <a:prstGeom prst="rect">
            <a:avLst/>
          </a:prstGeom>
        </p:spPr>
        <p:txBody>
          <a:bodyPr wrap="square">
            <a:spAutoFit/>
          </a:bodyPr>
          <a:lstStyle/>
          <a:p>
            <a:pPr algn="r"/>
            <a:r>
              <a:rPr lang="en-US" sz="2000" b="1" dirty="0">
                <a:solidFill>
                  <a:schemeClr val="accent6"/>
                </a:solidFill>
              </a:rPr>
              <a:t>Exchange and transport in animals </a:t>
            </a:r>
          </a:p>
          <a:p>
            <a:pPr algn="r"/>
            <a:r>
              <a:rPr lang="en-US" sz="2000" b="1" dirty="0">
                <a:solidFill>
                  <a:schemeClr val="accent6"/>
                </a:solidFill>
              </a:rPr>
              <a:t>Part 2 – Blood vessels </a:t>
            </a:r>
            <a:endParaRPr lang="en-GB" sz="2000" dirty="0"/>
          </a:p>
        </p:txBody>
      </p:sp>
    </p:spTree>
    <p:extLst>
      <p:ext uri="{BB962C8B-B14F-4D97-AF65-F5344CB8AC3E}">
        <p14:creationId xmlns:p14="http://schemas.microsoft.com/office/powerpoint/2010/main" val="15223954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8072" y="-27384"/>
            <a:ext cx="8532440" cy="610772"/>
          </a:xfrm>
        </p:spPr>
        <p:txBody>
          <a:bodyPr>
            <a:noAutofit/>
          </a:bodyPr>
          <a:lstStyle/>
          <a:p>
            <a:pPr marL="342900" lvl="1" algn="r" defTabSz="342900" rtl="0">
              <a:spcBef>
                <a:spcPct val="20000"/>
              </a:spcBef>
              <a:defRPr/>
            </a:pPr>
            <a:r>
              <a:rPr lang="en-US" sz="2400" b="1" dirty="0">
                <a:solidFill>
                  <a:schemeClr val="accent6"/>
                </a:solidFill>
                <a:latin typeface="+mn-lt"/>
              </a:rPr>
              <a:t>Exchange and transport in animals Part 2 - The heart</a:t>
            </a:r>
            <a:endParaRPr kumimoji="0" lang="en-US" sz="2400" b="1" i="0" u="none" strike="noStrike" kern="1200" cap="none" spc="0" normalizeH="0" baseline="0" noProof="0" dirty="0">
              <a:ln>
                <a:noFill/>
              </a:ln>
              <a:solidFill>
                <a:schemeClr val="accent6"/>
              </a:solidFill>
              <a:effectLst/>
              <a:uLnTx/>
              <a:uFillTx/>
              <a:latin typeface="+mn-lt"/>
              <a:ea typeface=""/>
              <a:cs typeface="News Gothic MT"/>
            </a:endParaRPr>
          </a:p>
        </p:txBody>
      </p:sp>
      <p:sp>
        <p:nvSpPr>
          <p:cNvPr id="6" name="Rectangle 5"/>
          <p:cNvSpPr/>
          <p:nvPr/>
        </p:nvSpPr>
        <p:spPr>
          <a:xfrm>
            <a:off x="107504" y="716793"/>
            <a:ext cx="3888432" cy="3170099"/>
          </a:xfrm>
          <a:prstGeom prst="rect">
            <a:avLst/>
          </a:prstGeom>
          <a:noFill/>
          <a:ln>
            <a:noFill/>
          </a:ln>
          <a:effectLst/>
        </p:spPr>
        <p:style>
          <a:lnRef idx="1">
            <a:schemeClr val="accent6"/>
          </a:lnRef>
          <a:fillRef idx="2">
            <a:schemeClr val="accent6"/>
          </a:fillRef>
          <a:effectRef idx="1">
            <a:schemeClr val="accent6"/>
          </a:effectRef>
          <a:fontRef idx="minor">
            <a:schemeClr val="dk1"/>
          </a:fontRef>
        </p:style>
        <p:txBody>
          <a:bodyPr wrap="square">
            <a:spAutoFit/>
          </a:bodyPr>
          <a:lstStyle/>
          <a:p>
            <a:r>
              <a:rPr lang="en-US" sz="2000" dirty="0">
                <a:solidFill>
                  <a:schemeClr val="tx1"/>
                </a:solidFill>
              </a:rPr>
              <a:t>The</a:t>
            </a:r>
            <a:r>
              <a:rPr lang="en-US" sz="2000" b="1" dirty="0">
                <a:solidFill>
                  <a:schemeClr val="tx1"/>
                </a:solidFill>
              </a:rPr>
              <a:t> </a:t>
            </a:r>
            <a:r>
              <a:rPr lang="en-US" sz="2000" b="1" dirty="0">
                <a:solidFill>
                  <a:schemeClr val="accent6">
                    <a:lumMod val="75000"/>
                  </a:schemeClr>
                </a:solidFill>
              </a:rPr>
              <a:t>heart</a:t>
            </a:r>
            <a:r>
              <a:rPr lang="en-US" sz="2000" b="1" dirty="0">
                <a:solidFill>
                  <a:schemeClr val="tx1"/>
                </a:solidFill>
              </a:rPr>
              <a:t> </a:t>
            </a:r>
            <a:r>
              <a:rPr lang="en-US" sz="2000" dirty="0">
                <a:solidFill>
                  <a:schemeClr val="tx1"/>
                </a:solidFill>
              </a:rPr>
              <a:t>is an </a:t>
            </a:r>
            <a:r>
              <a:rPr lang="en-US" sz="2000" b="1" dirty="0">
                <a:solidFill>
                  <a:schemeClr val="accent6">
                    <a:lumMod val="75000"/>
                  </a:schemeClr>
                </a:solidFill>
              </a:rPr>
              <a:t>organ</a:t>
            </a:r>
            <a:r>
              <a:rPr lang="en-US" sz="2000" b="1" dirty="0">
                <a:solidFill>
                  <a:schemeClr val="tx1"/>
                </a:solidFill>
              </a:rPr>
              <a:t> </a:t>
            </a:r>
            <a:r>
              <a:rPr lang="en-US" sz="2000" dirty="0">
                <a:solidFill>
                  <a:schemeClr val="tx1"/>
                </a:solidFill>
              </a:rPr>
              <a:t>that </a:t>
            </a:r>
            <a:r>
              <a:rPr lang="en-US" sz="2000" b="1" dirty="0">
                <a:solidFill>
                  <a:schemeClr val="accent6">
                    <a:lumMod val="75000"/>
                  </a:schemeClr>
                </a:solidFill>
              </a:rPr>
              <a:t>pumps</a:t>
            </a:r>
            <a:r>
              <a:rPr lang="en-US" sz="2000" dirty="0">
                <a:solidFill>
                  <a:schemeClr val="accent6">
                    <a:lumMod val="75000"/>
                  </a:schemeClr>
                </a:solidFill>
              </a:rPr>
              <a:t> </a:t>
            </a:r>
            <a:r>
              <a:rPr lang="en-US" sz="2000" b="1" dirty="0">
                <a:solidFill>
                  <a:schemeClr val="accent6">
                    <a:lumMod val="75000"/>
                  </a:schemeClr>
                </a:solidFill>
              </a:rPr>
              <a:t>blood</a:t>
            </a:r>
            <a:r>
              <a:rPr lang="en-US" sz="2000" dirty="0">
                <a:solidFill>
                  <a:schemeClr val="tx1"/>
                </a:solidFill>
              </a:rPr>
              <a:t> around the body in a </a:t>
            </a:r>
          </a:p>
          <a:p>
            <a:r>
              <a:rPr lang="en-US" sz="2000" b="1" i="1" u="sng" dirty="0">
                <a:solidFill>
                  <a:schemeClr val="accent6">
                    <a:lumMod val="75000"/>
                  </a:schemeClr>
                </a:solidFill>
              </a:rPr>
              <a:t>double circulatory system</a:t>
            </a:r>
            <a:r>
              <a:rPr lang="en-US" sz="2000" b="1" dirty="0">
                <a:solidFill>
                  <a:schemeClr val="tx1"/>
                </a:solidFill>
              </a:rPr>
              <a:t> </a:t>
            </a:r>
          </a:p>
          <a:p>
            <a:r>
              <a:rPr lang="en-US" sz="2000" dirty="0"/>
              <a:t>1. The </a:t>
            </a:r>
            <a:r>
              <a:rPr lang="en-US" sz="2000" b="1" dirty="0">
                <a:solidFill>
                  <a:schemeClr val="accent6">
                    <a:lumMod val="75000"/>
                  </a:schemeClr>
                </a:solidFill>
              </a:rPr>
              <a:t>right ventricle </a:t>
            </a:r>
            <a:r>
              <a:rPr lang="en-US" sz="2000" dirty="0"/>
              <a:t>pumps blood to the lungs where gas exchange takes place. </a:t>
            </a:r>
          </a:p>
          <a:p>
            <a:r>
              <a:rPr lang="en-US" sz="2000" dirty="0"/>
              <a:t>2. The </a:t>
            </a:r>
            <a:r>
              <a:rPr lang="en-US" sz="2000" b="1" dirty="0">
                <a:solidFill>
                  <a:schemeClr val="accent6">
                    <a:lumMod val="75000"/>
                  </a:schemeClr>
                </a:solidFill>
              </a:rPr>
              <a:t>left ventricle </a:t>
            </a:r>
            <a:r>
              <a:rPr lang="en-US" sz="2000" dirty="0"/>
              <a:t>pumps blood under high pressure around the rest of the body and back to the right side of the heart.</a:t>
            </a:r>
          </a:p>
        </p:txBody>
      </p:sp>
      <p:sp>
        <p:nvSpPr>
          <p:cNvPr id="7" name="Rectangle 6"/>
          <p:cNvSpPr/>
          <p:nvPr/>
        </p:nvSpPr>
        <p:spPr>
          <a:xfrm>
            <a:off x="2664297" y="5345921"/>
            <a:ext cx="6479703" cy="1323439"/>
          </a:xfrm>
          <a:prstGeom prst="rect">
            <a:avLst/>
          </a:prstGeom>
        </p:spPr>
        <p:txBody>
          <a:bodyPr wrap="square">
            <a:spAutoFit/>
          </a:bodyPr>
          <a:lstStyle/>
          <a:p>
            <a:r>
              <a:rPr lang="en-US" sz="2000" dirty="0"/>
              <a:t>The </a:t>
            </a:r>
            <a:r>
              <a:rPr lang="en-US" sz="2000" b="1" dirty="0">
                <a:solidFill>
                  <a:schemeClr val="accent6">
                    <a:lumMod val="75000"/>
                  </a:schemeClr>
                </a:solidFill>
              </a:rPr>
              <a:t>natural resting heart rate </a:t>
            </a:r>
            <a:r>
              <a:rPr lang="en-US" sz="2000" dirty="0"/>
              <a:t>is </a:t>
            </a:r>
            <a:r>
              <a:rPr lang="en-US" sz="2000" b="1" dirty="0">
                <a:solidFill>
                  <a:schemeClr val="accent6">
                    <a:lumMod val="75000"/>
                  </a:schemeClr>
                </a:solidFill>
              </a:rPr>
              <a:t>controlled</a:t>
            </a:r>
            <a:r>
              <a:rPr lang="en-US" sz="2000" dirty="0">
                <a:solidFill>
                  <a:schemeClr val="accent6">
                    <a:lumMod val="75000"/>
                  </a:schemeClr>
                </a:solidFill>
              </a:rPr>
              <a:t> </a:t>
            </a:r>
            <a:r>
              <a:rPr lang="en-US" sz="2000" dirty="0"/>
              <a:t>by a group of cells in the </a:t>
            </a:r>
            <a:r>
              <a:rPr lang="en-US" sz="2000" b="1" dirty="0">
                <a:solidFill>
                  <a:schemeClr val="accent6">
                    <a:lumMod val="75000"/>
                  </a:schemeClr>
                </a:solidFill>
              </a:rPr>
              <a:t>right atrium (pacemaker)</a:t>
            </a:r>
            <a:r>
              <a:rPr lang="en-US" sz="2000" dirty="0"/>
              <a:t>. Artificial </a:t>
            </a:r>
            <a:r>
              <a:rPr lang="en-US" sz="2000" b="1" dirty="0">
                <a:solidFill>
                  <a:schemeClr val="accent6">
                    <a:lumMod val="75000"/>
                  </a:schemeClr>
                </a:solidFill>
              </a:rPr>
              <a:t>electrical</a:t>
            </a:r>
            <a:r>
              <a:rPr lang="en-US" sz="2000" dirty="0">
                <a:solidFill>
                  <a:schemeClr val="accent6">
                    <a:lumMod val="75000"/>
                  </a:schemeClr>
                </a:solidFill>
              </a:rPr>
              <a:t> </a:t>
            </a:r>
            <a:r>
              <a:rPr lang="en-US" sz="2000" dirty="0"/>
              <a:t>pacemakers are used to </a:t>
            </a:r>
            <a:r>
              <a:rPr lang="en-US" sz="2000" b="1" dirty="0">
                <a:solidFill>
                  <a:schemeClr val="accent6">
                    <a:lumMod val="75000"/>
                  </a:schemeClr>
                </a:solidFill>
              </a:rPr>
              <a:t>correct irregularities </a:t>
            </a:r>
            <a:r>
              <a:rPr lang="en-US" sz="2000" dirty="0"/>
              <a:t>in the heart rate.</a:t>
            </a:r>
            <a:endParaRPr lang="en-US" sz="2000" dirty="0">
              <a:effectLst/>
            </a:endParaRPr>
          </a:p>
        </p:txBody>
      </p:sp>
      <p:sp>
        <p:nvSpPr>
          <p:cNvPr id="30" name="Rectangle 29"/>
          <p:cNvSpPr/>
          <p:nvPr/>
        </p:nvSpPr>
        <p:spPr>
          <a:xfrm>
            <a:off x="179512" y="3861049"/>
            <a:ext cx="2448271" cy="2646878"/>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ctr"/>
            <a:endParaRPr lang="en-US" sz="2000" b="1" dirty="0"/>
          </a:p>
          <a:p>
            <a:pPr algn="ctr"/>
            <a:endParaRPr lang="en-US" sz="600" b="1" dirty="0"/>
          </a:p>
          <a:p>
            <a:pPr algn="ctr"/>
            <a:endParaRPr lang="en-US" sz="2000" b="1" dirty="0"/>
          </a:p>
          <a:p>
            <a:pPr algn="ctr"/>
            <a:endParaRPr lang="en-US" sz="2000" b="1" dirty="0"/>
          </a:p>
          <a:p>
            <a:pPr algn="ctr"/>
            <a:endParaRPr lang="en-US" sz="2000" b="1" dirty="0"/>
          </a:p>
          <a:p>
            <a:pPr algn="ctr"/>
            <a:r>
              <a:rPr lang="en-US" sz="2000" b="1" dirty="0"/>
              <a:t>Coronary arteries </a:t>
            </a:r>
            <a:r>
              <a:rPr lang="en-US" sz="2000" dirty="0"/>
              <a:t>supply </a:t>
            </a:r>
            <a:r>
              <a:rPr lang="en-US" sz="2000" b="1" dirty="0"/>
              <a:t>oxygen </a:t>
            </a:r>
            <a:r>
              <a:rPr lang="en-US" sz="2000" dirty="0"/>
              <a:t>rich blood to the heart </a:t>
            </a:r>
            <a:r>
              <a:rPr lang="en-US" sz="2000" b="1" dirty="0"/>
              <a:t>muscle.</a:t>
            </a:r>
            <a:endParaRPr lang="en-US" sz="2000" b="1" dirty="0">
              <a:effectLst/>
            </a:endParaRPr>
          </a:p>
        </p:txBody>
      </p:sp>
      <p:pic>
        <p:nvPicPr>
          <p:cNvPr id="28" name="Picture 27"/>
          <p:cNvPicPr>
            <a:picLocks noChangeAspect="1"/>
          </p:cNvPicPr>
          <p:nvPr/>
        </p:nvPicPr>
        <p:blipFill>
          <a:blip r:embed="rId3" cstate="print"/>
          <a:stretch>
            <a:fillRect/>
          </a:stretch>
        </p:blipFill>
        <p:spPr>
          <a:xfrm>
            <a:off x="534524" y="3861048"/>
            <a:ext cx="2093260" cy="1342846"/>
          </a:xfrm>
          <a:prstGeom prst="rect">
            <a:avLst/>
          </a:prstGeom>
        </p:spPr>
      </p:pic>
      <p:sp>
        <p:nvSpPr>
          <p:cNvPr id="31" name="Rectangle 30"/>
          <p:cNvSpPr/>
          <p:nvPr/>
        </p:nvSpPr>
        <p:spPr>
          <a:xfrm>
            <a:off x="7136409" y="393627"/>
            <a:ext cx="2134937" cy="646331"/>
          </a:xfrm>
          <a:prstGeom prst="rect">
            <a:avLst/>
          </a:prstGeom>
        </p:spPr>
        <p:txBody>
          <a:bodyPr wrap="square">
            <a:spAutoFit/>
          </a:bodyPr>
          <a:lstStyle/>
          <a:p>
            <a:r>
              <a:rPr lang="en-GB" dirty="0">
                <a:hlinkClick r:id="rId4"/>
              </a:rPr>
              <a:t>Video - The heart</a:t>
            </a:r>
            <a:endParaRPr lang="en-GB" dirty="0"/>
          </a:p>
          <a:p>
            <a:endParaRPr lang="en-GB" dirty="0"/>
          </a:p>
        </p:txBody>
      </p:sp>
      <p:pic>
        <p:nvPicPr>
          <p:cNvPr id="52" name="Picture 51"/>
          <p:cNvPicPr>
            <a:picLocks noChangeAspect="1"/>
          </p:cNvPicPr>
          <p:nvPr/>
        </p:nvPicPr>
        <p:blipFill>
          <a:blip r:embed="rId5" cstate="print"/>
          <a:stretch>
            <a:fillRect/>
          </a:stretch>
        </p:blipFill>
        <p:spPr>
          <a:xfrm>
            <a:off x="3395751" y="548680"/>
            <a:ext cx="5748249" cy="4968552"/>
          </a:xfrm>
          <a:prstGeom prst="rect">
            <a:avLst/>
          </a:prstGeom>
        </p:spPr>
      </p:pic>
      <p:sp>
        <p:nvSpPr>
          <p:cNvPr id="9" name="TextBox 8"/>
          <p:cNvSpPr txBox="1"/>
          <p:nvPr/>
        </p:nvSpPr>
        <p:spPr>
          <a:xfrm>
            <a:off x="8100392" y="4149080"/>
            <a:ext cx="864096" cy="584775"/>
          </a:xfrm>
          <a:prstGeom prst="rect">
            <a:avLst/>
          </a:prstGeom>
          <a:noFill/>
        </p:spPr>
        <p:txBody>
          <a:bodyPr wrap="square" rtlCol="0">
            <a:spAutoFit/>
          </a:bodyPr>
          <a:lstStyle/>
          <a:p>
            <a:r>
              <a:rPr lang="en-GB" sz="1600" dirty="0"/>
              <a:t>(thick     wall)</a:t>
            </a:r>
          </a:p>
        </p:txBody>
      </p:sp>
    </p:spTree>
    <p:extLst>
      <p:ext uri="{BB962C8B-B14F-4D97-AF65-F5344CB8AC3E}">
        <p14:creationId xmlns:p14="http://schemas.microsoft.com/office/powerpoint/2010/main" val="12551627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5755727" y="2348880"/>
            <a:ext cx="3280768" cy="2477601"/>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ctr"/>
            <a:r>
              <a:rPr lang="en-US" dirty="0"/>
              <a:t>Faulty heart valves can be replaced by biological or mechanical valves.</a:t>
            </a:r>
          </a:p>
          <a:p>
            <a:pPr algn="ctr"/>
            <a:endParaRPr lang="en-US" dirty="0"/>
          </a:p>
          <a:p>
            <a:pPr algn="ctr"/>
            <a:endParaRPr lang="en-US" dirty="0"/>
          </a:p>
          <a:p>
            <a:pPr algn="ctr"/>
            <a:endParaRPr lang="en-US" dirty="0"/>
          </a:p>
          <a:p>
            <a:pPr algn="ctr"/>
            <a:endParaRPr lang="en-US" dirty="0"/>
          </a:p>
          <a:p>
            <a:pPr algn="ctr"/>
            <a:endParaRPr lang="en-US" sz="900" dirty="0"/>
          </a:p>
          <a:p>
            <a:pPr algn="ctr"/>
            <a:r>
              <a:rPr lang="en-US" dirty="0"/>
              <a:t> </a:t>
            </a:r>
          </a:p>
        </p:txBody>
      </p:sp>
      <p:sp>
        <p:nvSpPr>
          <p:cNvPr id="2" name="Title 1"/>
          <p:cNvSpPr>
            <a:spLocks noGrp="1"/>
          </p:cNvSpPr>
          <p:nvPr>
            <p:ph type="ctrTitle"/>
          </p:nvPr>
        </p:nvSpPr>
        <p:spPr>
          <a:xfrm>
            <a:off x="1547664" y="-20112"/>
            <a:ext cx="7606686" cy="659529"/>
          </a:xfrm>
        </p:spPr>
        <p:txBody>
          <a:bodyPr>
            <a:noAutofit/>
          </a:bodyPr>
          <a:lstStyle/>
          <a:p>
            <a:pPr marL="342900" lvl="1" algn="r" defTabSz="342900" rtl="0">
              <a:spcBef>
                <a:spcPct val="20000"/>
              </a:spcBef>
              <a:defRPr/>
            </a:pPr>
            <a:r>
              <a:rPr lang="en-US" sz="2400" b="1" dirty="0">
                <a:solidFill>
                  <a:schemeClr val="accent6"/>
                </a:solidFill>
                <a:latin typeface="+mn-lt"/>
              </a:rPr>
              <a:t>Animal tissues, organs and organ systems Part 2 – Faulty valves</a:t>
            </a:r>
          </a:p>
        </p:txBody>
      </p:sp>
      <p:sp>
        <p:nvSpPr>
          <p:cNvPr id="3" name="Rectangle 2"/>
          <p:cNvSpPr/>
          <p:nvPr/>
        </p:nvSpPr>
        <p:spPr>
          <a:xfrm>
            <a:off x="179512" y="790141"/>
            <a:ext cx="8640960" cy="1323439"/>
          </a:xfrm>
          <a:prstGeom prst="rect">
            <a:avLst/>
          </a:prstGeom>
        </p:spPr>
        <p:txBody>
          <a:bodyPr wrap="square">
            <a:spAutoFit/>
          </a:bodyPr>
          <a:lstStyle/>
          <a:p>
            <a:pPr algn="ctr"/>
            <a:r>
              <a:rPr lang="en-US" sz="2000" b="1" dirty="0">
                <a:solidFill>
                  <a:schemeClr val="accent6">
                    <a:lumMod val="75000"/>
                  </a:schemeClr>
                </a:solidFill>
              </a:rPr>
              <a:t>Heart valves </a:t>
            </a:r>
            <a:r>
              <a:rPr lang="en-US" sz="2000" dirty="0"/>
              <a:t>prevent the blood in the heart from </a:t>
            </a:r>
            <a:r>
              <a:rPr lang="en-US" sz="2000" b="1" dirty="0">
                <a:solidFill>
                  <a:schemeClr val="accent6">
                    <a:lumMod val="75000"/>
                  </a:schemeClr>
                </a:solidFill>
              </a:rPr>
              <a:t>flowing</a:t>
            </a:r>
            <a:r>
              <a:rPr lang="en-US" sz="2000" dirty="0"/>
              <a:t> in the </a:t>
            </a:r>
            <a:r>
              <a:rPr lang="en-US" sz="2000" b="1" dirty="0">
                <a:solidFill>
                  <a:schemeClr val="accent6">
                    <a:lumMod val="75000"/>
                  </a:schemeClr>
                </a:solidFill>
              </a:rPr>
              <a:t>wrong direction</a:t>
            </a:r>
            <a:r>
              <a:rPr lang="en-US" sz="2000" dirty="0"/>
              <a:t>. In some people heart valves may become </a:t>
            </a:r>
            <a:r>
              <a:rPr lang="en-US" sz="2000" b="1" dirty="0">
                <a:solidFill>
                  <a:schemeClr val="accent6">
                    <a:lumMod val="75000"/>
                  </a:schemeClr>
                </a:solidFill>
              </a:rPr>
              <a:t>faulty</a:t>
            </a:r>
            <a:r>
              <a:rPr lang="en-US" sz="2000" dirty="0"/>
              <a:t>, preventing the valve from </a:t>
            </a:r>
            <a:r>
              <a:rPr lang="en-US" sz="2000" b="1" dirty="0">
                <a:solidFill>
                  <a:schemeClr val="accent6">
                    <a:lumMod val="75000"/>
                  </a:schemeClr>
                </a:solidFill>
              </a:rPr>
              <a:t>opening fully</a:t>
            </a:r>
            <a:r>
              <a:rPr lang="en-US" sz="2000" dirty="0"/>
              <a:t> or the heart valve might develop a </a:t>
            </a:r>
            <a:r>
              <a:rPr lang="en-US" sz="2000" b="1" dirty="0">
                <a:solidFill>
                  <a:schemeClr val="accent6">
                    <a:lumMod val="75000"/>
                  </a:schemeClr>
                </a:solidFill>
              </a:rPr>
              <a:t>leak</a:t>
            </a:r>
            <a:r>
              <a:rPr lang="en-US" sz="2000" dirty="0"/>
              <a:t> because </a:t>
            </a:r>
          </a:p>
          <a:p>
            <a:pPr algn="ctr"/>
            <a:r>
              <a:rPr lang="en-US" sz="2000" dirty="0"/>
              <a:t>it does not </a:t>
            </a:r>
            <a:r>
              <a:rPr lang="en-US" sz="2000" b="1" dirty="0">
                <a:solidFill>
                  <a:schemeClr val="accent6">
                    <a:lumMod val="75000"/>
                  </a:schemeClr>
                </a:solidFill>
              </a:rPr>
              <a:t>close fully</a:t>
            </a:r>
            <a:r>
              <a:rPr lang="en-US" sz="2000" dirty="0"/>
              <a:t>. </a:t>
            </a:r>
          </a:p>
        </p:txBody>
      </p:sp>
      <p:pic>
        <p:nvPicPr>
          <p:cNvPr id="4" name="Picture 3"/>
          <p:cNvPicPr>
            <a:picLocks noChangeAspect="1"/>
          </p:cNvPicPr>
          <p:nvPr/>
        </p:nvPicPr>
        <p:blipFill>
          <a:blip r:embed="rId3" cstate="print">
            <a:clrChange>
              <a:clrFrom>
                <a:srgbClr val="FEFEFE"/>
              </a:clrFrom>
              <a:clrTo>
                <a:srgbClr val="FEFEFE">
                  <a:alpha val="0"/>
                </a:srgbClr>
              </a:clrTo>
            </a:clrChange>
          </a:blip>
          <a:stretch>
            <a:fillRect/>
          </a:stretch>
        </p:blipFill>
        <p:spPr>
          <a:xfrm>
            <a:off x="6047202" y="3501008"/>
            <a:ext cx="1254148" cy="1069184"/>
          </a:xfrm>
          <a:prstGeom prst="rect">
            <a:avLst/>
          </a:prstGeom>
        </p:spPr>
      </p:pic>
      <p:pic>
        <p:nvPicPr>
          <p:cNvPr id="6" name="Picture 5"/>
          <p:cNvPicPr>
            <a:picLocks noChangeAspect="1"/>
          </p:cNvPicPr>
          <p:nvPr/>
        </p:nvPicPr>
        <p:blipFill>
          <a:blip r:embed="rId4" cstate="print">
            <a:clrChange>
              <a:clrFrom>
                <a:srgbClr val="FFFFFF"/>
              </a:clrFrom>
              <a:clrTo>
                <a:srgbClr val="FFFFFF">
                  <a:alpha val="0"/>
                </a:srgbClr>
              </a:clrTo>
            </a:clrChange>
          </a:blip>
          <a:stretch>
            <a:fillRect/>
          </a:stretch>
        </p:blipFill>
        <p:spPr>
          <a:xfrm>
            <a:off x="7554264" y="3429000"/>
            <a:ext cx="1145536" cy="1145536"/>
          </a:xfrm>
          <a:prstGeom prst="rect">
            <a:avLst/>
          </a:prstGeom>
        </p:spPr>
      </p:pic>
      <p:sp>
        <p:nvSpPr>
          <p:cNvPr id="9" name="Rectangle 8"/>
          <p:cNvSpPr/>
          <p:nvPr/>
        </p:nvSpPr>
        <p:spPr>
          <a:xfrm>
            <a:off x="251520" y="2348880"/>
            <a:ext cx="5184576" cy="4093428"/>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p:txBody>
      </p:sp>
      <p:pic>
        <p:nvPicPr>
          <p:cNvPr id="10" name="Picture 9"/>
          <p:cNvPicPr>
            <a:picLocks noChangeAspect="1"/>
          </p:cNvPicPr>
          <p:nvPr/>
        </p:nvPicPr>
        <p:blipFill>
          <a:blip r:embed="rId5" cstate="print"/>
          <a:stretch>
            <a:fillRect/>
          </a:stretch>
        </p:blipFill>
        <p:spPr>
          <a:xfrm>
            <a:off x="395535" y="2719426"/>
            <a:ext cx="4752529" cy="3724955"/>
          </a:xfrm>
          <a:prstGeom prst="rect">
            <a:avLst/>
          </a:prstGeom>
        </p:spPr>
      </p:pic>
      <p:sp>
        <p:nvSpPr>
          <p:cNvPr id="13" name="TextBox 12"/>
          <p:cNvSpPr txBox="1"/>
          <p:nvPr/>
        </p:nvSpPr>
        <p:spPr>
          <a:xfrm>
            <a:off x="1835696" y="2411596"/>
            <a:ext cx="2072949" cy="369332"/>
          </a:xfrm>
          <a:prstGeom prst="rect">
            <a:avLst/>
          </a:prstGeom>
          <a:solidFill>
            <a:schemeClr val="bg1"/>
          </a:solidFill>
          <a:ln>
            <a:solidFill>
              <a:schemeClr val="bg1"/>
            </a:solidFill>
          </a:ln>
        </p:spPr>
        <p:txBody>
          <a:bodyPr wrap="square" rtlCol="0">
            <a:spAutoFit/>
          </a:bodyPr>
          <a:lstStyle/>
          <a:p>
            <a:pPr algn="ctr"/>
            <a:r>
              <a:rPr lang="en-GB" dirty="0"/>
              <a:t>Valves in the Heart</a:t>
            </a:r>
          </a:p>
        </p:txBody>
      </p:sp>
      <p:sp>
        <p:nvSpPr>
          <p:cNvPr id="18" name="TextBox 17"/>
          <p:cNvSpPr txBox="1"/>
          <p:nvPr/>
        </p:nvSpPr>
        <p:spPr>
          <a:xfrm>
            <a:off x="6084168" y="4941168"/>
            <a:ext cx="1224136" cy="369332"/>
          </a:xfrm>
          <a:prstGeom prst="rect">
            <a:avLst/>
          </a:prstGeom>
          <a:noFill/>
          <a:ln>
            <a:noFill/>
          </a:ln>
        </p:spPr>
        <p:txBody>
          <a:bodyPr wrap="square" rtlCol="0">
            <a:spAutoFit/>
          </a:bodyPr>
          <a:lstStyle/>
          <a:p>
            <a:pPr algn="ctr"/>
            <a:r>
              <a:rPr lang="en-GB" dirty="0"/>
              <a:t>biological</a:t>
            </a:r>
          </a:p>
        </p:txBody>
      </p:sp>
      <p:sp>
        <p:nvSpPr>
          <p:cNvPr id="19" name="TextBox 18"/>
          <p:cNvSpPr txBox="1"/>
          <p:nvPr/>
        </p:nvSpPr>
        <p:spPr>
          <a:xfrm>
            <a:off x="7596336" y="4941168"/>
            <a:ext cx="1383555" cy="369332"/>
          </a:xfrm>
          <a:prstGeom prst="rect">
            <a:avLst/>
          </a:prstGeom>
          <a:noFill/>
          <a:ln>
            <a:noFill/>
          </a:ln>
        </p:spPr>
        <p:txBody>
          <a:bodyPr wrap="square" rtlCol="0">
            <a:spAutoFit/>
          </a:bodyPr>
          <a:lstStyle/>
          <a:p>
            <a:pPr algn="ctr"/>
            <a:r>
              <a:rPr lang="en-GB" dirty="0"/>
              <a:t>mechanical</a:t>
            </a:r>
          </a:p>
        </p:txBody>
      </p:sp>
      <p:sp>
        <p:nvSpPr>
          <p:cNvPr id="16" name="Rectangle 15"/>
          <p:cNvSpPr/>
          <p:nvPr/>
        </p:nvSpPr>
        <p:spPr>
          <a:xfrm>
            <a:off x="5724128" y="5445224"/>
            <a:ext cx="3388273" cy="523220"/>
          </a:xfrm>
          <a:prstGeom prst="rect">
            <a:avLst/>
          </a:prstGeom>
        </p:spPr>
        <p:txBody>
          <a:bodyPr wrap="square">
            <a:spAutoFit/>
          </a:bodyPr>
          <a:lstStyle/>
          <a:p>
            <a:r>
              <a:rPr lang="en-GB" sz="1400" dirty="0">
                <a:hlinkClick r:id="rId6"/>
              </a:rPr>
              <a:t>Video - Heart valve Replacement Animation</a:t>
            </a:r>
            <a:endParaRPr lang="en-GB" sz="1400" dirty="0"/>
          </a:p>
          <a:p>
            <a:endParaRPr lang="en-GB" sz="1400" dirty="0"/>
          </a:p>
        </p:txBody>
      </p:sp>
    </p:spTree>
    <p:extLst>
      <p:ext uri="{BB962C8B-B14F-4D97-AF65-F5344CB8AC3E}">
        <p14:creationId xmlns:p14="http://schemas.microsoft.com/office/powerpoint/2010/main" val="5637395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9856" y="0"/>
            <a:ext cx="7954144" cy="749300"/>
          </a:xfrm>
        </p:spPr>
        <p:txBody>
          <a:bodyPr>
            <a:normAutofit fontScale="90000"/>
          </a:bodyPr>
          <a:lstStyle/>
          <a:p>
            <a:pPr algn="r"/>
            <a:r>
              <a:rPr lang="en-GB" dirty="0">
                <a:solidFill>
                  <a:schemeClr val="accent6">
                    <a:lumMod val="75000"/>
                  </a:schemeClr>
                </a:solidFill>
              </a:rPr>
              <a:t>Exchange and transport in animals </a:t>
            </a:r>
            <a:br>
              <a:rPr lang="en-GB" dirty="0">
                <a:solidFill>
                  <a:schemeClr val="accent6">
                    <a:lumMod val="75000"/>
                  </a:schemeClr>
                </a:solidFill>
              </a:rPr>
            </a:br>
            <a:r>
              <a:rPr lang="en-GB" dirty="0">
                <a:solidFill>
                  <a:schemeClr val="accent6">
                    <a:lumMod val="75000"/>
                  </a:schemeClr>
                </a:solidFill>
              </a:rPr>
              <a:t>Part 2- Cardiac output</a:t>
            </a:r>
            <a:r>
              <a:rPr lang="en-GB" dirty="0"/>
              <a:t> </a:t>
            </a:r>
          </a:p>
        </p:txBody>
      </p:sp>
      <p:sp>
        <p:nvSpPr>
          <p:cNvPr id="3" name="Content Placeholder 2"/>
          <p:cNvSpPr>
            <a:spLocks noGrp="1"/>
          </p:cNvSpPr>
          <p:nvPr>
            <p:ph idx="1"/>
          </p:nvPr>
        </p:nvSpPr>
        <p:spPr>
          <a:xfrm>
            <a:off x="251520" y="908720"/>
            <a:ext cx="8568952" cy="5400600"/>
          </a:xfrm>
        </p:spPr>
        <p:txBody>
          <a:bodyPr>
            <a:normAutofit lnSpcReduction="10000"/>
          </a:bodyPr>
          <a:lstStyle/>
          <a:p>
            <a:pPr marL="0" indent="0">
              <a:buNone/>
            </a:pPr>
            <a:r>
              <a:rPr lang="en-GB" dirty="0">
                <a:latin typeface="+mj-lt"/>
              </a:rPr>
              <a:t>In order to calculate how much blood is pumped every minute by the heart the following equation is used:</a:t>
            </a:r>
          </a:p>
          <a:p>
            <a:pPr marL="0" indent="0">
              <a:buNone/>
            </a:pPr>
            <a:endParaRPr lang="en-GB" sz="1400" dirty="0">
              <a:latin typeface="+mj-lt"/>
            </a:endParaRPr>
          </a:p>
          <a:p>
            <a:pPr marL="0" indent="0">
              <a:buNone/>
            </a:pPr>
            <a:r>
              <a:rPr lang="en-GB" dirty="0">
                <a:latin typeface="+mj-lt"/>
              </a:rPr>
              <a:t>         </a:t>
            </a:r>
            <a:r>
              <a:rPr lang="en-GB" b="1" dirty="0">
                <a:solidFill>
                  <a:schemeClr val="accent6">
                    <a:lumMod val="75000"/>
                  </a:schemeClr>
                </a:solidFill>
                <a:latin typeface="+mj-lt"/>
              </a:rPr>
              <a:t>Cardiac output</a:t>
            </a:r>
            <a:r>
              <a:rPr lang="en-GB" dirty="0">
                <a:latin typeface="+mj-lt"/>
              </a:rPr>
              <a:t> = </a:t>
            </a:r>
            <a:r>
              <a:rPr lang="en-GB" b="1" dirty="0">
                <a:solidFill>
                  <a:schemeClr val="accent6">
                    <a:lumMod val="50000"/>
                  </a:schemeClr>
                </a:solidFill>
                <a:latin typeface="+mj-lt"/>
              </a:rPr>
              <a:t>heart rate </a:t>
            </a:r>
            <a:r>
              <a:rPr lang="en-GB" dirty="0">
                <a:latin typeface="+mj-lt"/>
              </a:rPr>
              <a:t>x </a:t>
            </a:r>
            <a:r>
              <a:rPr lang="en-GB" b="1" dirty="0">
                <a:solidFill>
                  <a:schemeClr val="bg1">
                    <a:lumMod val="50000"/>
                  </a:schemeClr>
                </a:solidFill>
                <a:latin typeface="+mj-lt"/>
              </a:rPr>
              <a:t>stroke volume</a:t>
            </a:r>
          </a:p>
          <a:p>
            <a:pPr marL="0" indent="0">
              <a:buNone/>
            </a:pPr>
            <a:endParaRPr lang="en-GB" sz="1600" dirty="0">
              <a:latin typeface="+mj-lt"/>
            </a:endParaRPr>
          </a:p>
          <a:p>
            <a:pPr marL="0" indent="0">
              <a:buNone/>
            </a:pPr>
            <a:r>
              <a:rPr lang="en-GB" b="1" dirty="0">
                <a:solidFill>
                  <a:schemeClr val="accent6">
                    <a:lumMod val="75000"/>
                  </a:schemeClr>
                </a:solidFill>
                <a:latin typeface="+mj-lt"/>
              </a:rPr>
              <a:t>Cardiac output is the volume of blood pumped by a ventricle per minute. The units are cm</a:t>
            </a:r>
            <a:r>
              <a:rPr lang="en-GB" b="1" baseline="30000" dirty="0">
                <a:solidFill>
                  <a:schemeClr val="accent6">
                    <a:lumMod val="75000"/>
                  </a:schemeClr>
                </a:solidFill>
                <a:latin typeface="+mj-lt"/>
              </a:rPr>
              <a:t>3</a:t>
            </a:r>
            <a:r>
              <a:rPr lang="en-GB" b="1" dirty="0">
                <a:solidFill>
                  <a:schemeClr val="accent6">
                    <a:lumMod val="75000"/>
                  </a:schemeClr>
                </a:solidFill>
                <a:latin typeface="+mj-lt"/>
              </a:rPr>
              <a:t> min</a:t>
            </a:r>
            <a:r>
              <a:rPr lang="en-GB" b="1" baseline="30000" dirty="0">
                <a:solidFill>
                  <a:schemeClr val="accent6">
                    <a:lumMod val="75000"/>
                  </a:schemeClr>
                </a:solidFill>
                <a:latin typeface="+mj-lt"/>
              </a:rPr>
              <a:t>-1</a:t>
            </a:r>
          </a:p>
          <a:p>
            <a:pPr marL="0" indent="0">
              <a:buNone/>
            </a:pPr>
            <a:r>
              <a:rPr lang="en-GB" b="1" dirty="0">
                <a:solidFill>
                  <a:schemeClr val="accent6">
                    <a:lumMod val="50000"/>
                  </a:schemeClr>
                </a:solidFill>
                <a:latin typeface="+mj-lt"/>
              </a:rPr>
              <a:t>Heart rate is the number of beats per minute (bpm)</a:t>
            </a:r>
          </a:p>
          <a:p>
            <a:pPr marL="0" indent="0">
              <a:buNone/>
            </a:pPr>
            <a:r>
              <a:rPr lang="en-GB" b="1" dirty="0">
                <a:solidFill>
                  <a:schemeClr val="bg1">
                    <a:lumMod val="50000"/>
                  </a:schemeClr>
                </a:solidFill>
                <a:latin typeface="+mj-lt"/>
              </a:rPr>
              <a:t>Stroke volume is the volume of blood pumped by one ventricle per contraction (cm</a:t>
            </a:r>
            <a:r>
              <a:rPr lang="en-GB" b="1" baseline="30000" dirty="0">
                <a:solidFill>
                  <a:schemeClr val="bg1">
                    <a:lumMod val="50000"/>
                  </a:schemeClr>
                </a:solidFill>
              </a:rPr>
              <a:t>3</a:t>
            </a:r>
            <a:r>
              <a:rPr lang="en-GB" b="1" dirty="0">
                <a:solidFill>
                  <a:schemeClr val="bg1">
                    <a:lumMod val="50000"/>
                  </a:schemeClr>
                </a:solidFill>
              </a:rPr>
              <a:t>).</a:t>
            </a:r>
          </a:p>
          <a:p>
            <a:pPr marL="0" indent="0">
              <a:buNone/>
            </a:pPr>
            <a:endParaRPr lang="en-GB" sz="1700" dirty="0">
              <a:latin typeface="+mn-lt"/>
            </a:endParaRPr>
          </a:p>
          <a:p>
            <a:pPr marL="0" indent="0">
              <a:buNone/>
            </a:pPr>
            <a:r>
              <a:rPr lang="en-GB" dirty="0">
                <a:latin typeface="+mn-lt"/>
              </a:rPr>
              <a:t>If a person has a heart rate of 72 bpm and a stroke volume of 85 cm</a:t>
            </a:r>
            <a:r>
              <a:rPr lang="en-GB" baseline="30000" dirty="0">
                <a:latin typeface="+mn-lt"/>
              </a:rPr>
              <a:t>3</a:t>
            </a:r>
            <a:r>
              <a:rPr lang="en-GB" dirty="0">
                <a:latin typeface="+mn-lt"/>
              </a:rPr>
              <a:t> what is their cardiac output?</a:t>
            </a:r>
          </a:p>
          <a:p>
            <a:pPr marL="0" indent="0">
              <a:buNone/>
            </a:pPr>
            <a:r>
              <a:rPr lang="en-GB" dirty="0">
                <a:latin typeface="+mn-lt"/>
              </a:rPr>
              <a:t> cardiac output = 72 x 85 </a:t>
            </a:r>
          </a:p>
          <a:p>
            <a:pPr marL="0" indent="0">
              <a:buNone/>
            </a:pPr>
            <a:r>
              <a:rPr lang="en-GB" dirty="0">
                <a:latin typeface="+mn-lt"/>
              </a:rPr>
              <a:t>					   = 6120 cm</a:t>
            </a:r>
            <a:r>
              <a:rPr lang="en-GB" baseline="30000" dirty="0">
                <a:latin typeface="+mn-lt"/>
              </a:rPr>
              <a:t>3</a:t>
            </a:r>
            <a:r>
              <a:rPr lang="en-GB" dirty="0">
                <a:latin typeface="+mn-lt"/>
              </a:rPr>
              <a:t> min</a:t>
            </a:r>
            <a:r>
              <a:rPr lang="en-GB" baseline="30000" dirty="0">
                <a:latin typeface="+mn-lt"/>
              </a:rPr>
              <a:t>-1</a:t>
            </a:r>
            <a:endParaRPr lang="en-GB" dirty="0">
              <a:latin typeface="+mn-lt"/>
            </a:endParaRP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latin typeface="+mj-lt"/>
            </a:endParaRPr>
          </a:p>
          <a:p>
            <a:pPr marL="0" indent="0">
              <a:buNone/>
            </a:pPr>
            <a:endParaRPr lang="en-GB" dirty="0">
              <a:latin typeface="+mj-lt"/>
            </a:endParaRPr>
          </a:p>
          <a:p>
            <a:pPr marL="0" indent="0">
              <a:buNone/>
            </a:pPr>
            <a:endParaRPr lang="en-GB"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linds(horizontal)">
                                      <p:cBhvr>
                                        <p:cTn id="7" dur="500"/>
                                        <p:tgtEl>
                                          <p:spTgt spid="3">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blinds(horizontal)">
                                      <p:cBhvr>
                                        <p:cTn id="12" dur="500"/>
                                        <p:tgtEl>
                                          <p:spTgt spid="3">
                                            <p:txEl>
                                              <p:pRg st="5" end="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blinds(horizontal)">
                                      <p:cBhvr>
                                        <p:cTn id="17" dur="500"/>
                                        <p:tgtEl>
                                          <p:spTgt spid="3">
                                            <p:txEl>
                                              <p:pRg st="6" end="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9" end="9"/>
                                            </p:txEl>
                                          </p:spTgt>
                                        </p:tgtEl>
                                        <p:attrNameLst>
                                          <p:attrName>style.visibility</p:attrName>
                                        </p:attrNameLst>
                                      </p:cBhvr>
                                      <p:to>
                                        <p:strVal val="visible"/>
                                      </p:to>
                                    </p:set>
                                    <p:animEffect transition="in" filter="blinds(horizontal)">
                                      <p:cBhvr>
                                        <p:cTn id="22" dur="500"/>
                                        <p:tgtEl>
                                          <p:spTgt spid="3">
                                            <p:txEl>
                                              <p:pRg st="9" end="9"/>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animEffect transition="in" filter="blinds(horizontal)">
                                      <p:cBhvr>
                                        <p:cTn id="2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5076056" cy="1754326"/>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685201" y="1378588"/>
            <a:ext cx="4486024" cy="5146756"/>
          </a:xfrm>
          <a:prstGeom prst="rect">
            <a:avLst/>
          </a:prstGeom>
        </p:spPr>
      </p:pic>
      <p:sp>
        <p:nvSpPr>
          <p:cNvPr id="8" name="Rectangle 7"/>
          <p:cNvSpPr/>
          <p:nvPr/>
        </p:nvSpPr>
        <p:spPr>
          <a:xfrm>
            <a:off x="179512" y="2132856"/>
            <a:ext cx="4032448" cy="3600986"/>
          </a:xfrm>
          <a:prstGeom prst="rect">
            <a:avLst/>
          </a:prstGeom>
        </p:spPr>
        <p:txBody>
          <a:bodyPr wrap="square">
            <a:spAutoFit/>
          </a:bodyPr>
          <a:lstStyle/>
          <a:p>
            <a:r>
              <a:rPr lang="en-GB" sz="3200" b="1" dirty="0">
                <a:solidFill>
                  <a:schemeClr val="tx1">
                    <a:lumMod val="50000"/>
                    <a:lumOff val="50000"/>
                  </a:schemeClr>
                </a:solidFill>
              </a:rPr>
              <a:t>Exchange and transport in animals Part 2</a:t>
            </a:r>
          </a:p>
          <a:p>
            <a:pPr marL="685800" lvl="1" indent="-342900">
              <a:buFont typeface="Arial" pitchFamily="34" charset="0"/>
              <a:buChar char="•"/>
            </a:pPr>
            <a:r>
              <a:rPr lang="en-US" sz="2000" b="1" dirty="0">
                <a:solidFill>
                  <a:schemeClr val="bg1">
                    <a:lumMod val="50000"/>
                  </a:schemeClr>
                </a:solidFill>
              </a:rPr>
              <a:t>Blood</a:t>
            </a:r>
          </a:p>
          <a:p>
            <a:pPr marL="685800" lvl="1" indent="-342900">
              <a:buFont typeface="Arial" pitchFamily="34" charset="0"/>
              <a:buChar char="•"/>
            </a:pPr>
            <a:r>
              <a:rPr lang="en-US" sz="2000" b="1" dirty="0">
                <a:solidFill>
                  <a:schemeClr val="bg1">
                    <a:lumMod val="50000"/>
                  </a:schemeClr>
                </a:solidFill>
              </a:rPr>
              <a:t>Blood vessels</a:t>
            </a:r>
          </a:p>
          <a:p>
            <a:pPr marL="685800" lvl="1" indent="-342900">
              <a:buFont typeface="Arial" pitchFamily="34" charset="0"/>
              <a:buChar char="•"/>
            </a:pPr>
            <a:r>
              <a:rPr lang="en-US" sz="2000" b="1" dirty="0">
                <a:solidFill>
                  <a:schemeClr val="bg1">
                    <a:lumMod val="50000"/>
                  </a:schemeClr>
                </a:solidFill>
              </a:rPr>
              <a:t>Heart and circulation</a:t>
            </a:r>
          </a:p>
          <a:p>
            <a:pPr marL="685800" lvl="1" indent="-342900">
              <a:buFont typeface="Arial" pitchFamily="34" charset="0"/>
              <a:buChar char="•"/>
            </a:pPr>
            <a:r>
              <a:rPr lang="en-US" sz="2000" b="1" dirty="0">
                <a:solidFill>
                  <a:schemeClr val="bg1">
                    <a:lumMod val="50000"/>
                  </a:schemeClr>
                </a:solidFill>
              </a:rPr>
              <a:t>Heart rate, stroke volume and cardiac output</a:t>
            </a:r>
            <a:endParaRPr lang="en-GB" sz="3200" b="1" dirty="0">
              <a:solidFill>
                <a:schemeClr val="tx1">
                  <a:lumMod val="50000"/>
                  <a:lumOff val="50000"/>
                </a:schemeClr>
              </a:solidFill>
            </a:endParaRPr>
          </a:p>
          <a:p>
            <a:endParaRPr lang="en-GB" sz="3200" b="1" dirty="0">
              <a:solidFill>
                <a:schemeClr val="tx1">
                  <a:lumMod val="50000"/>
                  <a:lumOff val="50000"/>
                </a:schemeClr>
              </a:solidFill>
            </a:endParaRPr>
          </a:p>
        </p:txBody>
      </p:sp>
    </p:spTree>
    <p:extLst>
      <p:ext uri="{BB962C8B-B14F-4D97-AF65-F5344CB8AC3E}">
        <p14:creationId xmlns:p14="http://schemas.microsoft.com/office/powerpoint/2010/main" val="5127456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9339" y="0"/>
            <a:ext cx="8103869" cy="657041"/>
          </a:xfrm>
        </p:spPr>
        <p:txBody>
          <a:bodyPr>
            <a:noAutofit/>
          </a:bodyPr>
          <a:lstStyle/>
          <a:p>
            <a:pPr marL="342900" lvl="1" algn="r" defTabSz="342900" rtl="0">
              <a:spcBef>
                <a:spcPct val="20000"/>
              </a:spcBef>
            </a:pPr>
            <a:r>
              <a:rPr lang="en-US" sz="2000" b="1" dirty="0">
                <a:solidFill>
                  <a:schemeClr val="accent6"/>
                </a:solidFill>
              </a:rPr>
              <a:t>Exchange and transport in animals Part 2 – </a:t>
            </a:r>
            <a:r>
              <a:rPr kumimoji="0" lang="en-US" sz="20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1234" y="556292"/>
            <a:ext cx="9155233" cy="623248"/>
          </a:xfrm>
          <a:prstGeom prst="rect">
            <a:avLst/>
          </a:prstGeom>
          <a:noFill/>
        </p:spPr>
        <p:txBody>
          <a:bodyPr wrap="square" rtlCol="0">
            <a:spAutoFit/>
          </a:bodyPr>
          <a:lstStyle/>
          <a:p>
            <a:pPr>
              <a:lnSpc>
                <a:spcPct val="150000"/>
              </a:lnSpc>
            </a:pPr>
            <a:r>
              <a:rPr lang="en-GB" sz="2300" dirty="0"/>
              <a:t>1. Name parts A - H of the heart from the diagram below: </a:t>
            </a:r>
          </a:p>
        </p:txBody>
      </p:sp>
      <p:pic>
        <p:nvPicPr>
          <p:cNvPr id="3" name="Picture 2"/>
          <p:cNvPicPr>
            <a:picLocks noChangeAspect="1"/>
          </p:cNvPicPr>
          <p:nvPr/>
        </p:nvPicPr>
        <p:blipFill rotWithShape="1">
          <a:blip r:embed="rId2" cstate="print"/>
          <a:srcRect b="4418"/>
          <a:stretch/>
        </p:blipFill>
        <p:spPr>
          <a:xfrm>
            <a:off x="857250" y="1047432"/>
            <a:ext cx="7623810" cy="5406845"/>
          </a:xfrm>
          <a:prstGeom prst="rect">
            <a:avLst/>
          </a:prstGeom>
        </p:spPr>
      </p:pic>
    </p:spTree>
    <p:extLst>
      <p:ext uri="{BB962C8B-B14F-4D97-AF65-F5344CB8AC3E}">
        <p14:creationId xmlns:p14="http://schemas.microsoft.com/office/powerpoint/2010/main" val="8430706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579152"/>
            <a:ext cx="8572003" cy="4362733"/>
          </a:xfrm>
          <a:prstGeom prst="rect">
            <a:avLst/>
          </a:prstGeom>
          <a:noFill/>
        </p:spPr>
        <p:txBody>
          <a:bodyPr wrap="square" rtlCol="0">
            <a:spAutoFit/>
          </a:bodyPr>
          <a:lstStyle/>
          <a:p>
            <a:pPr>
              <a:lnSpc>
                <a:spcPct val="150000"/>
              </a:lnSpc>
            </a:pPr>
            <a:r>
              <a:rPr lang="en-GB" sz="2300" dirty="0"/>
              <a:t>2. What is a double circulatory system?</a:t>
            </a:r>
          </a:p>
          <a:p>
            <a:pPr>
              <a:lnSpc>
                <a:spcPct val="150000"/>
              </a:lnSpc>
            </a:pPr>
            <a:r>
              <a:rPr lang="en-GB" sz="2300" dirty="0"/>
              <a:t>3. What is a pacemaker?</a:t>
            </a:r>
          </a:p>
          <a:p>
            <a:pPr>
              <a:lnSpc>
                <a:spcPct val="150000"/>
              </a:lnSpc>
            </a:pPr>
            <a:r>
              <a:rPr lang="en-GB" sz="2300" dirty="0"/>
              <a:t>4. What is the role of the coronary arteries?</a:t>
            </a:r>
          </a:p>
          <a:p>
            <a:pPr>
              <a:lnSpc>
                <a:spcPct val="150000"/>
              </a:lnSpc>
            </a:pPr>
            <a:r>
              <a:rPr lang="en-GB" sz="2300" dirty="0"/>
              <a:t>5. Where does the left atrium pump blood to?</a:t>
            </a:r>
          </a:p>
          <a:p>
            <a:pPr>
              <a:lnSpc>
                <a:spcPct val="150000"/>
              </a:lnSpc>
            </a:pPr>
            <a:endParaRPr lang="en-GB" sz="2300" dirty="0"/>
          </a:p>
          <a:p>
            <a:pPr>
              <a:lnSpc>
                <a:spcPct val="150000"/>
              </a:lnSpc>
            </a:pPr>
            <a:endParaRPr lang="en-GB" sz="2400" dirty="0"/>
          </a:p>
          <a:p>
            <a:pPr>
              <a:lnSpc>
                <a:spcPct val="150000"/>
              </a:lnSpc>
            </a:pPr>
            <a:endParaRPr lang="en-GB" sz="2300" dirty="0"/>
          </a:p>
          <a:p>
            <a:pPr>
              <a:lnSpc>
                <a:spcPct val="150000"/>
              </a:lnSpc>
            </a:pPr>
            <a:endParaRPr lang="en-GB" sz="2300" dirty="0"/>
          </a:p>
        </p:txBody>
      </p:sp>
      <p:sp>
        <p:nvSpPr>
          <p:cNvPr id="7" name="Rectangle 6"/>
          <p:cNvSpPr/>
          <p:nvPr/>
        </p:nvSpPr>
        <p:spPr>
          <a:xfrm>
            <a:off x="179512" y="2636912"/>
            <a:ext cx="8208912" cy="6740307"/>
          </a:xfrm>
          <a:prstGeom prst="rect">
            <a:avLst/>
          </a:prstGeom>
        </p:spPr>
        <p:txBody>
          <a:bodyPr wrap="square">
            <a:spAutoFit/>
          </a:bodyPr>
          <a:lstStyle/>
          <a:p>
            <a:pPr>
              <a:lnSpc>
                <a:spcPct val="150000"/>
              </a:lnSpc>
            </a:pPr>
            <a:r>
              <a:rPr lang="en-GB" sz="2400" dirty="0"/>
              <a:t>6. Name the blood vessels that carry blood away from the heart.</a:t>
            </a:r>
          </a:p>
          <a:p>
            <a:pPr>
              <a:lnSpc>
                <a:spcPct val="150000"/>
              </a:lnSpc>
            </a:pPr>
            <a:r>
              <a:rPr lang="en-GB" sz="2400" dirty="0"/>
              <a:t>7. Which blood vessels are only one cell thick?</a:t>
            </a:r>
          </a:p>
          <a:p>
            <a:pPr>
              <a:lnSpc>
                <a:spcPct val="150000"/>
              </a:lnSpc>
            </a:pPr>
            <a:r>
              <a:rPr lang="en-GB" sz="2400" dirty="0"/>
              <a:t>8. Which blood vessels have thick muscular walls?</a:t>
            </a:r>
          </a:p>
          <a:p>
            <a:pPr>
              <a:lnSpc>
                <a:spcPct val="150000"/>
              </a:lnSpc>
            </a:pPr>
            <a:r>
              <a:rPr lang="en-GB" sz="2400" dirty="0"/>
              <a:t>9. Which blood vessels have valves? </a:t>
            </a:r>
          </a:p>
          <a:p>
            <a:pPr>
              <a:lnSpc>
                <a:spcPct val="150000"/>
              </a:lnSpc>
            </a:pPr>
            <a:r>
              <a:rPr lang="en-GB" sz="2400" dirty="0"/>
              <a:t>10. What is plasma?</a:t>
            </a:r>
          </a:p>
          <a:p>
            <a:pPr>
              <a:lnSpc>
                <a:spcPct val="150000"/>
              </a:lnSpc>
            </a:pPr>
            <a:r>
              <a:rPr lang="en-GB" sz="2400" dirty="0"/>
              <a:t>11. What is the role of a red blood cell?</a:t>
            </a:r>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p:txBody>
      </p:sp>
      <p:sp>
        <p:nvSpPr>
          <p:cNvPr id="11" name="Title 1"/>
          <p:cNvSpPr txBox="1">
            <a:spLocks/>
          </p:cNvSpPr>
          <p:nvPr/>
        </p:nvSpPr>
        <p:spPr>
          <a:xfrm>
            <a:off x="1029339" y="0"/>
            <a:ext cx="8103869"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Exchange and transport in animals Part 2 – </a:t>
            </a:r>
            <a:r>
              <a:rPr kumimoji="0" lang="en-US" sz="2000" b="1" i="0" u="none" strike="noStrike" kern="1200" cap="none" spc="0" normalizeH="0" baseline="0" noProof="0" dirty="0">
                <a:ln>
                  <a:noFill/>
                </a:ln>
                <a:solidFill>
                  <a:schemeClr val="tx1"/>
                </a:solidFill>
                <a:effectLst/>
                <a:uLnTx/>
                <a:uFillTx/>
                <a:latin typeface="Calibri"/>
                <a:ea typeface=""/>
                <a:cs typeface="News Gothic MT"/>
              </a:rPr>
              <a:t>QuestionIT</a:t>
            </a:r>
          </a:p>
        </p:txBody>
      </p:sp>
    </p:spTree>
    <p:extLst>
      <p:ext uri="{BB962C8B-B14F-4D97-AF65-F5344CB8AC3E}">
        <p14:creationId xmlns:p14="http://schemas.microsoft.com/office/powerpoint/2010/main" val="3913116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53934"/>
            <a:ext cx="8572003" cy="6463308"/>
          </a:xfrm>
          <a:prstGeom prst="rect">
            <a:avLst/>
          </a:prstGeom>
          <a:noFill/>
        </p:spPr>
        <p:txBody>
          <a:bodyPr wrap="square" rtlCol="0">
            <a:spAutoFit/>
          </a:bodyPr>
          <a:lstStyle/>
          <a:p>
            <a:pPr>
              <a:lnSpc>
                <a:spcPct val="150000"/>
              </a:lnSpc>
            </a:pPr>
            <a:r>
              <a:rPr lang="en-GB" sz="2300" dirty="0"/>
              <a:t>12. In what two ways can white blood cells fight infection?</a:t>
            </a:r>
          </a:p>
          <a:p>
            <a:pPr>
              <a:lnSpc>
                <a:spcPct val="150000"/>
              </a:lnSpc>
            </a:pPr>
            <a:r>
              <a:rPr lang="en-GB" sz="2300" dirty="0"/>
              <a:t>13. What is the role of platelets? </a:t>
            </a:r>
          </a:p>
          <a:p>
            <a:pPr>
              <a:lnSpc>
                <a:spcPct val="150000"/>
              </a:lnSpc>
            </a:pPr>
            <a:r>
              <a:rPr lang="en-GB" sz="2300" dirty="0"/>
              <a:t>14. What is the role of heart valves?</a:t>
            </a:r>
          </a:p>
          <a:p>
            <a:pPr>
              <a:lnSpc>
                <a:spcPct val="150000"/>
              </a:lnSpc>
            </a:pPr>
            <a:r>
              <a:rPr lang="en-GB" sz="2300" dirty="0"/>
              <a:t>15. What does stroke volume mean?</a:t>
            </a:r>
          </a:p>
          <a:p>
            <a:pPr>
              <a:lnSpc>
                <a:spcPct val="150000"/>
              </a:lnSpc>
            </a:pPr>
            <a:r>
              <a:rPr lang="en-GB" sz="2300" dirty="0"/>
              <a:t>16. What is the equation to find out the stroke volume?</a:t>
            </a:r>
          </a:p>
          <a:p>
            <a:pPr>
              <a:lnSpc>
                <a:spcPct val="150000"/>
              </a:lnSpc>
            </a:pPr>
            <a:endParaRPr lang="en-GB" sz="2300" dirty="0"/>
          </a:p>
          <a:p>
            <a:pPr>
              <a:lnSpc>
                <a:spcPct val="150000"/>
              </a:lnSpc>
            </a:pPr>
            <a:endParaRPr lang="en-GB" sz="2300" dirty="0"/>
          </a:p>
          <a:p>
            <a:pPr>
              <a:lnSpc>
                <a:spcPct val="150000"/>
              </a:lnSpc>
            </a:pPr>
            <a:endParaRPr lang="en-GB" sz="2300" dirty="0"/>
          </a:p>
          <a:p>
            <a:pPr>
              <a:lnSpc>
                <a:spcPct val="150000"/>
              </a:lnSpc>
            </a:pPr>
            <a:endParaRPr lang="en-GB" sz="2300" dirty="0"/>
          </a:p>
          <a:p>
            <a:pPr>
              <a:lnSpc>
                <a:spcPct val="150000"/>
              </a:lnSpc>
            </a:pPr>
            <a:endParaRPr lang="en-GB" sz="2300" dirty="0"/>
          </a:p>
          <a:p>
            <a:pPr>
              <a:lnSpc>
                <a:spcPct val="150000"/>
              </a:lnSpc>
            </a:pPr>
            <a:endParaRPr lang="en-GB" sz="2300" dirty="0"/>
          </a:p>
          <a:p>
            <a:pPr>
              <a:lnSpc>
                <a:spcPct val="150000"/>
              </a:lnSpc>
            </a:pPr>
            <a:endParaRPr lang="en-GB" sz="2300" dirty="0"/>
          </a:p>
        </p:txBody>
      </p:sp>
      <p:sp>
        <p:nvSpPr>
          <p:cNvPr id="8" name="Title 1"/>
          <p:cNvSpPr txBox="1">
            <a:spLocks/>
          </p:cNvSpPr>
          <p:nvPr/>
        </p:nvSpPr>
        <p:spPr>
          <a:xfrm>
            <a:off x="1029339" y="0"/>
            <a:ext cx="8103869"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Exchange and transport in animals Part 2 – </a:t>
            </a:r>
            <a:r>
              <a:rPr kumimoji="0" lang="en-US" sz="2000" b="1" i="0" u="none" strike="noStrike" kern="1200" cap="none" spc="0" normalizeH="0" baseline="0" noProof="0" dirty="0">
                <a:ln>
                  <a:noFill/>
                </a:ln>
                <a:solidFill>
                  <a:schemeClr val="tx1"/>
                </a:solidFill>
                <a:effectLst/>
                <a:uLnTx/>
                <a:uFillTx/>
                <a:latin typeface="Calibri"/>
                <a:ea typeface=""/>
                <a:cs typeface="News Gothic MT"/>
              </a:rPr>
              <a:t>QuestionIT</a:t>
            </a:r>
          </a:p>
        </p:txBody>
      </p:sp>
    </p:spTree>
    <p:extLst>
      <p:ext uri="{BB962C8B-B14F-4D97-AF65-F5344CB8AC3E}">
        <p14:creationId xmlns:p14="http://schemas.microsoft.com/office/powerpoint/2010/main" val="11798735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5364088" cy="1754326"/>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84430" y="704918"/>
            <a:ext cx="4680057" cy="5100346"/>
          </a:xfrm>
          <a:prstGeom prst="rect">
            <a:avLst/>
          </a:prstGeom>
        </p:spPr>
      </p:pic>
      <p:sp>
        <p:nvSpPr>
          <p:cNvPr id="5" name="Rectangle 4"/>
          <p:cNvSpPr/>
          <p:nvPr/>
        </p:nvSpPr>
        <p:spPr>
          <a:xfrm>
            <a:off x="179512" y="2132856"/>
            <a:ext cx="4032448" cy="3600986"/>
          </a:xfrm>
          <a:prstGeom prst="rect">
            <a:avLst/>
          </a:prstGeom>
        </p:spPr>
        <p:txBody>
          <a:bodyPr wrap="square">
            <a:spAutoFit/>
          </a:bodyPr>
          <a:lstStyle/>
          <a:p>
            <a:r>
              <a:rPr lang="en-GB" sz="3200" b="1" dirty="0">
                <a:solidFill>
                  <a:schemeClr val="tx1">
                    <a:lumMod val="50000"/>
                    <a:lumOff val="50000"/>
                  </a:schemeClr>
                </a:solidFill>
              </a:rPr>
              <a:t>Exchange and transport in animals Part 2</a:t>
            </a:r>
          </a:p>
          <a:p>
            <a:pPr marL="685800" lvl="1" indent="-342900">
              <a:buFont typeface="Arial" pitchFamily="34" charset="0"/>
              <a:buChar char="•"/>
            </a:pPr>
            <a:r>
              <a:rPr lang="en-US" sz="2000" b="1" dirty="0">
                <a:solidFill>
                  <a:schemeClr val="bg1">
                    <a:lumMod val="50000"/>
                  </a:schemeClr>
                </a:solidFill>
              </a:rPr>
              <a:t>Blood</a:t>
            </a:r>
          </a:p>
          <a:p>
            <a:pPr marL="685800" lvl="1" indent="-342900">
              <a:buFont typeface="Arial" pitchFamily="34" charset="0"/>
              <a:buChar char="•"/>
            </a:pPr>
            <a:r>
              <a:rPr lang="en-US" sz="2000" b="1" dirty="0">
                <a:solidFill>
                  <a:schemeClr val="bg1">
                    <a:lumMod val="50000"/>
                  </a:schemeClr>
                </a:solidFill>
              </a:rPr>
              <a:t>Blood vessels</a:t>
            </a:r>
          </a:p>
          <a:p>
            <a:pPr marL="685800" lvl="1" indent="-342900">
              <a:buFont typeface="Arial" pitchFamily="34" charset="0"/>
              <a:buChar char="•"/>
            </a:pPr>
            <a:r>
              <a:rPr lang="en-US" sz="2000" b="1" dirty="0">
                <a:solidFill>
                  <a:schemeClr val="bg1">
                    <a:lumMod val="50000"/>
                  </a:schemeClr>
                </a:solidFill>
              </a:rPr>
              <a:t>Heart and circulation</a:t>
            </a:r>
          </a:p>
          <a:p>
            <a:pPr marL="685800" lvl="1" indent="-342900">
              <a:buFont typeface="Arial" pitchFamily="34" charset="0"/>
              <a:buChar char="•"/>
            </a:pPr>
            <a:r>
              <a:rPr lang="en-US" sz="2000" b="1" dirty="0">
                <a:solidFill>
                  <a:schemeClr val="bg1">
                    <a:lumMod val="50000"/>
                  </a:schemeClr>
                </a:solidFill>
              </a:rPr>
              <a:t>Heart rate, stroke volume and cardiac output</a:t>
            </a:r>
            <a:endParaRPr lang="en-GB" sz="3200" b="1" dirty="0">
              <a:solidFill>
                <a:schemeClr val="tx1">
                  <a:lumMod val="50000"/>
                  <a:lumOff val="50000"/>
                </a:schemeClr>
              </a:solidFill>
            </a:endParaRPr>
          </a:p>
          <a:p>
            <a:endParaRPr lang="en-GB" sz="3200" b="1" dirty="0">
              <a:solidFill>
                <a:schemeClr val="tx1">
                  <a:lumMod val="50000"/>
                  <a:lumOff val="50000"/>
                </a:schemeClr>
              </a:solidFill>
            </a:endParaRPr>
          </a:p>
        </p:txBody>
      </p:sp>
    </p:spTree>
    <p:extLst>
      <p:ext uri="{BB962C8B-B14F-4D97-AF65-F5344CB8AC3E}">
        <p14:creationId xmlns:p14="http://schemas.microsoft.com/office/powerpoint/2010/main" val="18109474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1234" y="556292"/>
            <a:ext cx="9155233" cy="623248"/>
          </a:xfrm>
          <a:prstGeom prst="rect">
            <a:avLst/>
          </a:prstGeom>
          <a:noFill/>
        </p:spPr>
        <p:txBody>
          <a:bodyPr wrap="square" rtlCol="0">
            <a:spAutoFit/>
          </a:bodyPr>
          <a:lstStyle/>
          <a:p>
            <a:pPr>
              <a:lnSpc>
                <a:spcPct val="150000"/>
              </a:lnSpc>
            </a:pPr>
            <a:r>
              <a:rPr lang="en-GB" sz="2300" dirty="0"/>
              <a:t>1. Name parts A - H of the heart from the diagram below: </a:t>
            </a:r>
          </a:p>
        </p:txBody>
      </p:sp>
      <p:pic>
        <p:nvPicPr>
          <p:cNvPr id="7" name="Picture 6"/>
          <p:cNvPicPr>
            <a:picLocks noChangeAspect="1"/>
          </p:cNvPicPr>
          <p:nvPr/>
        </p:nvPicPr>
        <p:blipFill>
          <a:blip r:embed="rId2" cstate="print"/>
          <a:stretch>
            <a:fillRect/>
          </a:stretch>
        </p:blipFill>
        <p:spPr>
          <a:xfrm>
            <a:off x="1258432" y="1180675"/>
            <a:ext cx="7154048" cy="5308194"/>
          </a:xfrm>
          <a:prstGeom prst="rect">
            <a:avLst/>
          </a:prstGeom>
        </p:spPr>
      </p:pic>
      <p:sp>
        <p:nvSpPr>
          <p:cNvPr id="9" name="Title 1"/>
          <p:cNvSpPr txBox="1">
            <a:spLocks/>
          </p:cNvSpPr>
          <p:nvPr/>
        </p:nvSpPr>
        <p:spPr>
          <a:xfrm>
            <a:off x="1029339" y="0"/>
            <a:ext cx="8103869"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Exchange and transport in animals Part 2 – </a:t>
            </a:r>
            <a:r>
              <a:rPr lang="en-US" sz="2000" b="1" dirty="0">
                <a:latin typeface="Calibri"/>
              </a:rPr>
              <a:t>A</a:t>
            </a:r>
            <a:r>
              <a:rPr kumimoji="0" lang="en-US" sz="2000" b="1" i="0" u="none" strike="noStrike" kern="1200" cap="none" spc="0" normalizeH="0" baseline="0" noProof="0" dirty="0">
                <a:ln>
                  <a:noFill/>
                </a:ln>
                <a:solidFill>
                  <a:schemeClr val="tx1"/>
                </a:solidFill>
                <a:effectLst/>
                <a:uLnTx/>
                <a:uFillTx/>
                <a:latin typeface="Calibri"/>
                <a:ea typeface=""/>
                <a:cs typeface="News Gothic MT"/>
              </a:rPr>
              <a:t>nswerIT</a:t>
            </a:r>
          </a:p>
        </p:txBody>
      </p:sp>
    </p:spTree>
    <p:extLst>
      <p:ext uri="{BB962C8B-B14F-4D97-AF65-F5344CB8AC3E}">
        <p14:creationId xmlns:p14="http://schemas.microsoft.com/office/powerpoint/2010/main" val="11619910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8" y="659307"/>
            <a:ext cx="8994912" cy="6217087"/>
          </a:xfrm>
          <a:prstGeom prst="rect">
            <a:avLst/>
          </a:prstGeom>
          <a:noFill/>
        </p:spPr>
        <p:txBody>
          <a:bodyPr wrap="square" rtlCol="0">
            <a:spAutoFit/>
          </a:bodyPr>
          <a:lstStyle/>
          <a:p>
            <a:r>
              <a:rPr lang="en-GB" sz="2300" dirty="0"/>
              <a:t>2. What is a double circulatory system? </a:t>
            </a:r>
            <a:r>
              <a:rPr lang="en-GB" sz="2300" b="1" dirty="0">
                <a:solidFill>
                  <a:srgbClr val="00B050"/>
                </a:solidFill>
              </a:rPr>
              <a:t>Where blood from the heart is pumped to the lungs and the body at the same time.</a:t>
            </a:r>
          </a:p>
          <a:p>
            <a:r>
              <a:rPr lang="en-GB" sz="2300" dirty="0"/>
              <a:t>3. What is a pacemaker? </a:t>
            </a:r>
            <a:r>
              <a:rPr lang="en-GB" sz="2300" b="1" dirty="0">
                <a:solidFill>
                  <a:srgbClr val="00B050"/>
                </a:solidFill>
              </a:rPr>
              <a:t>A group of cells in the right atrium that controls the heart rate. </a:t>
            </a:r>
          </a:p>
          <a:p>
            <a:r>
              <a:rPr lang="en-GB" sz="2300" dirty="0"/>
              <a:t>4. What is the role of the coronary arteries? </a:t>
            </a:r>
            <a:r>
              <a:rPr lang="en-GB" sz="2300" b="1" dirty="0">
                <a:solidFill>
                  <a:srgbClr val="00B050"/>
                </a:solidFill>
              </a:rPr>
              <a:t>To supply oxygenated blood to the heart muscle. </a:t>
            </a:r>
          </a:p>
          <a:p>
            <a:r>
              <a:rPr lang="en-GB" sz="2300" dirty="0"/>
              <a:t>5. Where does the left atrium pump blood to? </a:t>
            </a:r>
            <a:r>
              <a:rPr lang="en-GB" sz="2300" b="1" dirty="0">
                <a:solidFill>
                  <a:srgbClr val="00B050"/>
                </a:solidFill>
              </a:rPr>
              <a:t>To the left ventricle.</a:t>
            </a:r>
            <a:r>
              <a:rPr lang="en-GB" sz="2400" dirty="0"/>
              <a:t> </a:t>
            </a:r>
          </a:p>
          <a:p>
            <a:r>
              <a:rPr lang="en-GB" sz="2400" dirty="0"/>
              <a:t>6. Name the blood vessels that carry blood away from the heart </a:t>
            </a:r>
            <a:r>
              <a:rPr lang="en-GB" sz="2400" b="1" dirty="0">
                <a:solidFill>
                  <a:srgbClr val="00B050"/>
                </a:solidFill>
              </a:rPr>
              <a:t>Arteries.</a:t>
            </a:r>
          </a:p>
          <a:p>
            <a:r>
              <a:rPr lang="en-GB" sz="2400" dirty="0"/>
              <a:t>7. Which blood vessels are only one cell thick? </a:t>
            </a:r>
            <a:r>
              <a:rPr lang="en-GB" sz="2400" b="1" dirty="0">
                <a:solidFill>
                  <a:srgbClr val="00B050"/>
                </a:solidFill>
              </a:rPr>
              <a:t>Capillaries. </a:t>
            </a:r>
          </a:p>
          <a:p>
            <a:r>
              <a:rPr lang="en-GB" sz="2400" dirty="0"/>
              <a:t>8. Which blood vessels have thick muscular walls? </a:t>
            </a:r>
            <a:r>
              <a:rPr lang="en-GB" sz="2400" b="1" dirty="0">
                <a:solidFill>
                  <a:srgbClr val="00B050"/>
                </a:solidFill>
              </a:rPr>
              <a:t>Arteries.</a:t>
            </a:r>
          </a:p>
          <a:p>
            <a:r>
              <a:rPr lang="en-GB" sz="2400" dirty="0"/>
              <a:t>9. Which blood vessels have valves? </a:t>
            </a:r>
            <a:r>
              <a:rPr lang="en-GB" sz="2400" b="1" dirty="0">
                <a:solidFill>
                  <a:srgbClr val="00B050"/>
                </a:solidFill>
              </a:rPr>
              <a:t>Veins.</a:t>
            </a:r>
          </a:p>
          <a:p>
            <a:endParaRPr lang="en-GB" sz="2300" b="1" dirty="0">
              <a:solidFill>
                <a:srgbClr val="00B050"/>
              </a:solidFill>
            </a:endParaRPr>
          </a:p>
          <a:p>
            <a:endParaRPr lang="en-GB" sz="2300" b="1" dirty="0">
              <a:solidFill>
                <a:srgbClr val="00B050"/>
              </a:solidFill>
            </a:endParaRPr>
          </a:p>
          <a:p>
            <a:r>
              <a:rPr lang="en-GB" sz="2400" dirty="0"/>
              <a:t> </a:t>
            </a:r>
          </a:p>
          <a:p>
            <a:endParaRPr lang="en-GB" sz="2300" dirty="0"/>
          </a:p>
          <a:p>
            <a:endParaRPr lang="en-GB" sz="2300" dirty="0"/>
          </a:p>
        </p:txBody>
      </p:sp>
      <p:sp>
        <p:nvSpPr>
          <p:cNvPr id="10" name="Title 1"/>
          <p:cNvSpPr txBox="1">
            <a:spLocks/>
          </p:cNvSpPr>
          <p:nvPr/>
        </p:nvSpPr>
        <p:spPr>
          <a:xfrm>
            <a:off x="1029339" y="0"/>
            <a:ext cx="8103869"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Exchange and transport in animals Part 2 – </a:t>
            </a:r>
            <a:r>
              <a:rPr lang="en-US" sz="2000" b="1" dirty="0">
                <a:latin typeface="Calibri"/>
              </a:rPr>
              <a:t>A</a:t>
            </a:r>
            <a:r>
              <a:rPr kumimoji="0" lang="en-US" sz="2000" b="1" i="0" u="none" strike="noStrike" kern="1200" cap="none" spc="0" normalizeH="0" baseline="0" noProof="0" dirty="0">
                <a:ln>
                  <a:noFill/>
                </a:ln>
                <a:solidFill>
                  <a:schemeClr val="tx1"/>
                </a:solidFill>
                <a:effectLst/>
                <a:uLnTx/>
                <a:uFillTx/>
                <a:latin typeface="Calibri"/>
                <a:ea typeface=""/>
                <a:cs typeface="News Gothic MT"/>
              </a:rPr>
              <a:t>nswerIT</a:t>
            </a:r>
          </a:p>
        </p:txBody>
      </p:sp>
    </p:spTree>
    <p:extLst>
      <p:ext uri="{BB962C8B-B14F-4D97-AF65-F5344CB8AC3E}">
        <p14:creationId xmlns:p14="http://schemas.microsoft.com/office/powerpoint/2010/main" val="3671066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07504" y="646375"/>
            <a:ext cx="8856984" cy="5432256"/>
          </a:xfrm>
          <a:prstGeom prst="rect">
            <a:avLst/>
          </a:prstGeom>
          <a:noFill/>
        </p:spPr>
        <p:txBody>
          <a:bodyPr wrap="square" rtlCol="0">
            <a:spAutoFit/>
          </a:bodyPr>
          <a:lstStyle/>
          <a:p>
            <a:r>
              <a:rPr lang="en-GB" sz="2300" dirty="0"/>
              <a:t>10. What is plasma? </a:t>
            </a:r>
            <a:r>
              <a:rPr lang="en-GB" sz="2400" b="1" dirty="0">
                <a:solidFill>
                  <a:srgbClr val="00B050"/>
                </a:solidFill>
              </a:rPr>
              <a:t>The pale yellow fluid part of blood, it t</a:t>
            </a:r>
            <a:r>
              <a:rPr lang="en-GB" sz="2400" b="1" dirty="0">
                <a:solidFill>
                  <a:srgbClr val="00B050"/>
                </a:solidFill>
                <a:sym typeface="Wingdings"/>
              </a:rPr>
              <a:t>ra</a:t>
            </a:r>
            <a:r>
              <a:rPr lang="en-GB" sz="2400" b="1" dirty="0">
                <a:solidFill>
                  <a:srgbClr val="00B050"/>
                </a:solidFill>
              </a:rPr>
              <a:t>nsports cells, CO</a:t>
            </a:r>
            <a:r>
              <a:rPr lang="en-GB" sz="2400" b="1" baseline="-25000" dirty="0">
                <a:solidFill>
                  <a:srgbClr val="00B050"/>
                </a:solidFill>
              </a:rPr>
              <a:t>2</a:t>
            </a:r>
            <a:r>
              <a:rPr lang="en-GB" sz="2400" b="1" dirty="0">
                <a:solidFill>
                  <a:srgbClr val="00B050"/>
                </a:solidFill>
              </a:rPr>
              <a:t>, hormones and waste.</a:t>
            </a:r>
          </a:p>
          <a:p>
            <a:r>
              <a:rPr lang="en-GB" sz="2300" dirty="0"/>
              <a:t>11. What is the role of a red blood cell? </a:t>
            </a:r>
            <a:r>
              <a:rPr lang="en-GB" sz="2300" b="1" dirty="0">
                <a:solidFill>
                  <a:srgbClr val="00B050"/>
                </a:solidFill>
              </a:rPr>
              <a:t>To carry oxygen around the body.</a:t>
            </a:r>
          </a:p>
          <a:p>
            <a:r>
              <a:rPr lang="en-GB" sz="2300" dirty="0"/>
              <a:t>12. In what two ways can white blood cells fight infection? </a:t>
            </a:r>
            <a:r>
              <a:rPr lang="en-GB" sz="2300" b="1" dirty="0">
                <a:solidFill>
                  <a:srgbClr val="00B050"/>
                </a:solidFill>
              </a:rPr>
              <a:t>They can produce antibodies that destroy microbes or they can engulf microbes. </a:t>
            </a:r>
          </a:p>
          <a:p>
            <a:r>
              <a:rPr lang="en-GB" sz="2300" dirty="0"/>
              <a:t>13. What is the role of platelets? </a:t>
            </a:r>
            <a:r>
              <a:rPr lang="en-GB" sz="2300" b="1" dirty="0">
                <a:solidFill>
                  <a:srgbClr val="00B050"/>
                </a:solidFill>
              </a:rPr>
              <a:t>They form clots to reduce bleeding.</a:t>
            </a:r>
            <a:r>
              <a:rPr lang="en-GB" sz="2300" dirty="0"/>
              <a:t>  14. What is the role of heart valves? </a:t>
            </a:r>
            <a:r>
              <a:rPr lang="en-GB" sz="2300" b="1" dirty="0">
                <a:solidFill>
                  <a:srgbClr val="00B050"/>
                </a:solidFill>
              </a:rPr>
              <a:t>To stop the blood in the heart from flowing in the wrong direction.</a:t>
            </a:r>
            <a:r>
              <a:rPr lang="en-GB" sz="2300" dirty="0"/>
              <a:t> </a:t>
            </a:r>
          </a:p>
          <a:p>
            <a:r>
              <a:rPr lang="en-GB" sz="2300" dirty="0"/>
              <a:t>15. What does stroke volume mean? </a:t>
            </a:r>
            <a:r>
              <a:rPr lang="en-GB" sz="2300" b="1" dirty="0">
                <a:solidFill>
                  <a:srgbClr val="00B050"/>
                </a:solidFill>
              </a:rPr>
              <a:t>The volume of blood pumped out by a ventricle in one contraction.</a:t>
            </a:r>
            <a:endParaRPr lang="en-GB" sz="2300" dirty="0"/>
          </a:p>
          <a:p>
            <a:r>
              <a:rPr lang="en-GB" sz="2300" dirty="0"/>
              <a:t>16. What is the equation to find out the stroke volume? </a:t>
            </a:r>
          </a:p>
          <a:p>
            <a:r>
              <a:rPr lang="en-GB" sz="2300" b="1" dirty="0">
                <a:solidFill>
                  <a:srgbClr val="00B050"/>
                </a:solidFill>
              </a:rPr>
              <a:t>Stroke volume = cardiac output </a:t>
            </a:r>
            <a:r>
              <a:rPr lang="en-GB" sz="2300" b="1" dirty="0">
                <a:solidFill>
                  <a:srgbClr val="00B050"/>
                </a:solidFill>
                <a:sym typeface="Symbol"/>
              </a:rPr>
              <a:t> heart rate</a:t>
            </a:r>
            <a:endParaRPr lang="en-GB" sz="2300" b="1" dirty="0">
              <a:solidFill>
                <a:srgbClr val="00B050"/>
              </a:solidFill>
            </a:endParaRPr>
          </a:p>
          <a:p>
            <a:endParaRPr lang="en-GB" sz="2300" b="1" dirty="0">
              <a:solidFill>
                <a:srgbClr val="00B050"/>
              </a:solidFill>
            </a:endParaRPr>
          </a:p>
          <a:p>
            <a:endParaRPr lang="en-GB" sz="2300" dirty="0"/>
          </a:p>
        </p:txBody>
      </p:sp>
      <p:sp>
        <p:nvSpPr>
          <p:cNvPr id="8" name="Title 1"/>
          <p:cNvSpPr>
            <a:spLocks noGrp="1"/>
          </p:cNvSpPr>
          <p:nvPr>
            <p:ph type="ctrTitle"/>
          </p:nvPr>
        </p:nvSpPr>
        <p:spPr>
          <a:xfrm>
            <a:off x="1029339" y="0"/>
            <a:ext cx="8103869" cy="657041"/>
          </a:xfrm>
        </p:spPr>
        <p:txBody>
          <a:bodyPr>
            <a:noAutofit/>
          </a:bodyPr>
          <a:lstStyle/>
          <a:p>
            <a:pPr marL="342900" lvl="1" algn="r" defTabSz="342900" rtl="0">
              <a:spcBef>
                <a:spcPct val="20000"/>
              </a:spcBef>
            </a:pPr>
            <a:r>
              <a:rPr lang="en-US" sz="2000" b="1" dirty="0">
                <a:solidFill>
                  <a:schemeClr val="accent6"/>
                </a:solidFill>
              </a:rPr>
              <a:t>Exchange and transport in animals Part 2 – </a:t>
            </a:r>
            <a:r>
              <a:rPr lang="en-US" sz="2000" b="1" kern="1200" dirty="0">
                <a:solidFill>
                  <a:schemeClr val="tx1"/>
                </a:solidFill>
                <a:latin typeface="Calibri"/>
              </a:rPr>
              <a:t>A</a:t>
            </a:r>
            <a:r>
              <a:rPr kumimoji="0" lang="en-US" sz="2000" b="1" i="0" u="none" strike="noStrike" kern="1200" cap="none" spc="0" normalizeH="0" baseline="0" noProof="0" dirty="0">
                <a:ln>
                  <a:noFill/>
                </a:ln>
                <a:solidFill>
                  <a:schemeClr val="tx1"/>
                </a:solidFill>
                <a:effectLst/>
                <a:uLnTx/>
                <a:uFillTx/>
                <a:latin typeface="Calibri"/>
                <a:ea typeface=""/>
                <a:cs typeface="News Gothic MT"/>
              </a:rPr>
              <a:t>nswerIT</a:t>
            </a:r>
          </a:p>
        </p:txBody>
      </p:sp>
    </p:spTree>
    <p:extLst>
      <p:ext uri="{BB962C8B-B14F-4D97-AF65-F5344CB8AC3E}">
        <p14:creationId xmlns:p14="http://schemas.microsoft.com/office/powerpoint/2010/main" val="2410327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22696" y="675435"/>
            <a:ext cx="4572000" cy="5755422"/>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r>
              <a:rPr lang="en-GB" sz="3200" b="1" dirty="0">
                <a:solidFill>
                  <a:schemeClr val="bg1">
                    <a:lumMod val="50000"/>
                  </a:schemeClr>
                </a:solidFill>
                <a:latin typeface="+mj-lt"/>
                <a:ea typeface="Beirut" charset="-78"/>
                <a:cs typeface="Beirut" charset="-78"/>
              </a:rPr>
              <a:t>Exchange and transport</a:t>
            </a:r>
          </a:p>
          <a:p>
            <a:r>
              <a:rPr lang="en-GB" sz="3200" b="1" dirty="0">
                <a:solidFill>
                  <a:schemeClr val="bg1">
                    <a:lumMod val="50000"/>
                  </a:schemeClr>
                </a:solidFill>
                <a:latin typeface="+mj-lt"/>
                <a:ea typeface="Beirut" charset="-78"/>
                <a:cs typeface="Beirut" charset="-78"/>
              </a:rPr>
              <a:t>in animals</a:t>
            </a:r>
          </a:p>
          <a:p>
            <a:r>
              <a:rPr lang="en-GB" sz="3200" b="1" dirty="0">
                <a:solidFill>
                  <a:schemeClr val="bg1">
                    <a:lumMod val="50000"/>
                  </a:schemeClr>
                </a:solidFill>
                <a:latin typeface="+mj-lt"/>
                <a:ea typeface="Beirut" charset="-78"/>
                <a:cs typeface="Beirut" charset="-78"/>
              </a:rPr>
              <a:t>Part 3</a:t>
            </a:r>
          </a:p>
          <a:p>
            <a:endParaRPr lang="en-GB" sz="3200" b="1" dirty="0">
              <a:solidFill>
                <a:schemeClr val="bg1">
                  <a:lumMod val="50000"/>
                </a:schemeClr>
              </a:solidFill>
              <a:latin typeface="+mj-lt"/>
              <a:ea typeface="Beirut" charset="-78"/>
              <a:cs typeface="Beirut" charset="-78"/>
            </a:endParaRPr>
          </a:p>
          <a:p>
            <a:endParaRPr lang="en-GB" sz="3200" b="1" dirty="0">
              <a:solidFill>
                <a:schemeClr val="bg1">
                  <a:lumMod val="50000"/>
                </a:schemeClr>
              </a:solidFill>
              <a:latin typeface="+mj-lt"/>
              <a:ea typeface="Beirut" charset="-78"/>
              <a:cs typeface="Beirut" charset="-78"/>
            </a:endParaRPr>
          </a:p>
          <a:p>
            <a:endParaRPr lang="en-GB" dirty="0"/>
          </a:p>
          <a:p>
            <a:endParaRPr lang="en-GB" sz="2800" dirty="0">
              <a:solidFill>
                <a:schemeClr val="tx1">
                  <a:lumMod val="50000"/>
                  <a:lumOff val="50000"/>
                </a:schemeClr>
              </a:solidFill>
            </a:endParaRPr>
          </a:p>
          <a:p>
            <a:endParaRPr lang="en-GB" dirty="0"/>
          </a:p>
        </p:txBody>
      </p:sp>
      <p:pic>
        <p:nvPicPr>
          <p:cNvPr id="8" name="Picture 7"/>
          <p:cNvPicPr>
            <a:picLocks noChangeAspect="1"/>
          </p:cNvPicPr>
          <p:nvPr/>
        </p:nvPicPr>
        <p:blipFill>
          <a:blip r:embed="rId3" cstate="print">
            <a:clrChange>
              <a:clrFrom>
                <a:srgbClr val="FFFFFF"/>
              </a:clrFrom>
              <a:clrTo>
                <a:srgbClr val="FFFFFF">
                  <a:alpha val="0"/>
                </a:srgbClr>
              </a:clrTo>
            </a:clrChange>
          </a:blip>
          <a:stretch>
            <a:fillRect/>
          </a:stretch>
        </p:blipFill>
        <p:spPr>
          <a:xfrm>
            <a:off x="3419872" y="0"/>
            <a:ext cx="5760640" cy="6525344"/>
          </a:xfrm>
          <a:prstGeom prst="rect">
            <a:avLst/>
          </a:prstGeom>
        </p:spPr>
      </p:pic>
      <p:sp>
        <p:nvSpPr>
          <p:cNvPr id="5" name="Rectangle 4"/>
          <p:cNvSpPr/>
          <p:nvPr/>
        </p:nvSpPr>
        <p:spPr>
          <a:xfrm>
            <a:off x="0" y="4581128"/>
            <a:ext cx="4572000" cy="1569660"/>
          </a:xfrm>
          <a:prstGeom prst="rect">
            <a:avLst/>
          </a:prstGeom>
        </p:spPr>
        <p:txBody>
          <a:bodyPr>
            <a:spAutoFit/>
          </a:bodyPr>
          <a:lstStyle/>
          <a:p>
            <a:pPr marL="723900" indent="-368300">
              <a:buFont typeface="Arial" pitchFamily="34" charset="0"/>
              <a:buChar char="•"/>
            </a:pPr>
            <a:r>
              <a:rPr lang="en-US" sz="2400" b="1" dirty="0">
                <a:solidFill>
                  <a:schemeClr val="bg1">
                    <a:lumMod val="50000"/>
                  </a:schemeClr>
                </a:solidFill>
              </a:rPr>
              <a:t>Aerobic respiration</a:t>
            </a:r>
          </a:p>
          <a:p>
            <a:pPr marL="723900" indent="-368300">
              <a:buFont typeface="Arial" pitchFamily="34" charset="0"/>
              <a:buChar char="•"/>
            </a:pPr>
            <a:r>
              <a:rPr lang="en-US" sz="2400" b="1" dirty="0">
                <a:solidFill>
                  <a:schemeClr val="bg1">
                    <a:lumMod val="50000"/>
                  </a:schemeClr>
                </a:solidFill>
              </a:rPr>
              <a:t>Anaerobic respiration</a:t>
            </a:r>
          </a:p>
          <a:p>
            <a:pPr marL="723900" indent="-368300">
              <a:buFont typeface="Arial" pitchFamily="34" charset="0"/>
              <a:buChar char="•"/>
            </a:pPr>
            <a:r>
              <a:rPr lang="en-US" sz="2400" b="1" dirty="0">
                <a:solidFill>
                  <a:schemeClr val="bg1">
                    <a:lumMod val="50000"/>
                  </a:schemeClr>
                </a:solidFill>
              </a:rPr>
              <a:t>Metabolism</a:t>
            </a:r>
          </a:p>
          <a:p>
            <a:pPr marL="723900" indent="-368300">
              <a:buFont typeface="Arial" pitchFamily="34" charset="0"/>
              <a:buChar char="•"/>
            </a:pPr>
            <a:r>
              <a:rPr lang="en-US" sz="2400" b="1" dirty="0">
                <a:solidFill>
                  <a:schemeClr val="bg1">
                    <a:lumMod val="50000"/>
                  </a:schemeClr>
                </a:solidFill>
              </a:rPr>
              <a:t>Core practical</a:t>
            </a:r>
          </a:p>
        </p:txBody>
      </p:sp>
    </p:spTree>
    <p:extLst>
      <p:ext uri="{BB962C8B-B14F-4D97-AF65-F5344CB8AC3E}">
        <p14:creationId xmlns:p14="http://schemas.microsoft.com/office/powerpoint/2010/main" val="6323850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35655"/>
            <a:ext cx="781236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Exchange and transport in animals </a:t>
            </a:r>
            <a:br>
              <a:rPr lang="en-US" sz="2400" b="1" dirty="0">
                <a:solidFill>
                  <a:schemeClr val="accent6"/>
                </a:solidFill>
              </a:rPr>
            </a:br>
            <a:r>
              <a:rPr lang="en-US" sz="2400" b="1" dirty="0">
                <a:solidFill>
                  <a:schemeClr val="accent6"/>
                </a:solidFill>
              </a:rPr>
              <a:t>part 3 – Aerobic respiration</a:t>
            </a:r>
            <a:r>
              <a:rPr kumimoji="0" lang="en-US" sz="2400" b="1" i="0" u="none" strike="noStrike" kern="1200" cap="none" spc="0" normalizeH="0" baseline="0" noProof="0" dirty="0">
                <a:ln>
                  <a:noFill/>
                </a:ln>
                <a:solidFill>
                  <a:schemeClr val="accent6"/>
                </a:solidFill>
                <a:effectLst/>
                <a:uLnTx/>
                <a:uFillTx/>
                <a:latin typeface="Calibri"/>
                <a:ea typeface=""/>
                <a:cs typeface="News Gothic MT"/>
              </a:rPr>
              <a:t> </a:t>
            </a:r>
          </a:p>
        </p:txBody>
      </p:sp>
      <p:sp>
        <p:nvSpPr>
          <p:cNvPr id="3" name="Rectangle 2"/>
          <p:cNvSpPr/>
          <p:nvPr/>
        </p:nvSpPr>
        <p:spPr>
          <a:xfrm>
            <a:off x="116378" y="609721"/>
            <a:ext cx="8937866" cy="461665"/>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lgn="ctr"/>
            <a:r>
              <a:rPr lang="en-GB" sz="2400" dirty="0">
                <a:solidFill>
                  <a:schemeClr val="accent6">
                    <a:lumMod val="50000"/>
                  </a:schemeClr>
                </a:solidFill>
              </a:rPr>
              <a:t>.</a:t>
            </a:r>
          </a:p>
        </p:txBody>
      </p:sp>
      <p:sp>
        <p:nvSpPr>
          <p:cNvPr id="4" name="TextBox 3"/>
          <p:cNvSpPr txBox="1"/>
          <p:nvPr/>
        </p:nvSpPr>
        <p:spPr>
          <a:xfrm>
            <a:off x="179512" y="836712"/>
            <a:ext cx="8712968" cy="1815882"/>
          </a:xfrm>
          <a:prstGeom prst="rect">
            <a:avLst/>
          </a:prstGeom>
          <a:noFill/>
          <a:ln>
            <a:noFill/>
          </a:ln>
        </p:spPr>
        <p:txBody>
          <a:bodyPr wrap="square" rtlCol="0">
            <a:spAutoFit/>
          </a:bodyPr>
          <a:lstStyle/>
          <a:p>
            <a:r>
              <a:rPr lang="en-GB" sz="2400" b="1" dirty="0">
                <a:solidFill>
                  <a:schemeClr val="accent6">
                    <a:lumMod val="75000"/>
                  </a:schemeClr>
                </a:solidFill>
              </a:rPr>
              <a:t>Respiration</a:t>
            </a:r>
            <a:r>
              <a:rPr lang="en-GB" sz="2400" dirty="0">
                <a:solidFill>
                  <a:schemeClr val="accent6">
                    <a:lumMod val="75000"/>
                  </a:schemeClr>
                </a:solidFill>
              </a:rPr>
              <a:t> </a:t>
            </a:r>
            <a:r>
              <a:rPr lang="en-GB" sz="2400" dirty="0"/>
              <a:t>is also sometimes called </a:t>
            </a:r>
            <a:r>
              <a:rPr lang="en-GB" sz="2400" b="1" dirty="0">
                <a:solidFill>
                  <a:schemeClr val="accent6">
                    <a:lumMod val="75000"/>
                  </a:schemeClr>
                </a:solidFill>
              </a:rPr>
              <a:t>cellular respiration</a:t>
            </a:r>
            <a:r>
              <a:rPr lang="en-GB" sz="2400" dirty="0"/>
              <a:t>. This is because the reactions of respiration occur inside cells.</a:t>
            </a:r>
          </a:p>
          <a:p>
            <a:endParaRPr lang="en-GB" sz="1600" dirty="0"/>
          </a:p>
          <a:p>
            <a:r>
              <a:rPr lang="en-GB" sz="2400" dirty="0"/>
              <a:t>Every </a:t>
            </a:r>
            <a:r>
              <a:rPr lang="en-GB" sz="2400" b="1" dirty="0">
                <a:solidFill>
                  <a:schemeClr val="accent6">
                    <a:lumMod val="75000"/>
                  </a:schemeClr>
                </a:solidFill>
              </a:rPr>
              <a:t>living cell </a:t>
            </a:r>
            <a:r>
              <a:rPr lang="en-GB" sz="2400" dirty="0"/>
              <a:t>needs energy and this energy is released from food (glucose) by a series of chemical reactions called respiration.  </a:t>
            </a:r>
            <a:endParaRPr lang="en-GB" dirty="0"/>
          </a:p>
        </p:txBody>
      </p:sp>
      <p:sp>
        <p:nvSpPr>
          <p:cNvPr id="5" name="Rectangle 4"/>
          <p:cNvSpPr/>
          <p:nvPr/>
        </p:nvSpPr>
        <p:spPr>
          <a:xfrm>
            <a:off x="6012160" y="4005065"/>
            <a:ext cx="2952328" cy="2462213"/>
          </a:xfrm>
          <a:prstGeom prst="rect">
            <a:avLst/>
          </a:prstGeom>
          <a:solidFill>
            <a:schemeClr val="accent6">
              <a:lumMod val="40000"/>
              <a:lumOff val="6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a:spAutoFit/>
          </a:bodyPr>
          <a:lstStyle/>
          <a:p>
            <a:pPr algn="ctr"/>
            <a:endParaRPr lang="en-GB" sz="2200" dirty="0"/>
          </a:p>
          <a:p>
            <a:r>
              <a:rPr lang="en-GB" sz="2200" dirty="0"/>
              <a:t>An organism will receive all the energy it needs for living processes as a result of the </a:t>
            </a:r>
            <a:r>
              <a:rPr lang="en-GB" sz="2200" b="1" dirty="0">
                <a:solidFill>
                  <a:schemeClr val="accent6">
                    <a:lumMod val="75000"/>
                  </a:schemeClr>
                </a:solidFill>
              </a:rPr>
              <a:t>energy transferred</a:t>
            </a:r>
            <a:r>
              <a:rPr lang="en-GB" sz="2200" dirty="0"/>
              <a:t> from </a:t>
            </a:r>
            <a:r>
              <a:rPr lang="en-GB" sz="2200" b="1" dirty="0">
                <a:solidFill>
                  <a:schemeClr val="accent6">
                    <a:lumMod val="75000"/>
                  </a:schemeClr>
                </a:solidFill>
              </a:rPr>
              <a:t>respiration</a:t>
            </a:r>
            <a:r>
              <a:rPr lang="en-GB" sz="2200" dirty="0"/>
              <a:t>.</a:t>
            </a:r>
          </a:p>
        </p:txBody>
      </p:sp>
      <p:pic>
        <p:nvPicPr>
          <p:cNvPr id="6" name="Picture 5" descr="24 7.jpg"/>
          <p:cNvPicPr>
            <a:picLocks noChangeAspect="1"/>
          </p:cNvPicPr>
          <p:nvPr/>
        </p:nvPicPr>
        <p:blipFill>
          <a:blip r:embed="rId2" cstate="print"/>
          <a:stretch>
            <a:fillRect/>
          </a:stretch>
        </p:blipFill>
        <p:spPr>
          <a:xfrm>
            <a:off x="179512" y="2607597"/>
            <a:ext cx="2448272" cy="1697331"/>
          </a:xfrm>
          <a:prstGeom prst="rect">
            <a:avLst/>
          </a:prstGeom>
          <a:ln>
            <a:solidFill>
              <a:schemeClr val="accent6">
                <a:lumMod val="75000"/>
              </a:schemeClr>
            </a:solidFill>
          </a:ln>
        </p:spPr>
      </p:pic>
      <p:sp>
        <p:nvSpPr>
          <p:cNvPr id="8" name="Rectangle 7"/>
          <p:cNvSpPr/>
          <p:nvPr/>
        </p:nvSpPr>
        <p:spPr>
          <a:xfrm>
            <a:off x="179512" y="4293097"/>
            <a:ext cx="2448272" cy="2185214"/>
          </a:xfrm>
          <a:prstGeom prst="rect">
            <a:avLst/>
          </a:prstGeom>
          <a:solidFill>
            <a:schemeClr val="accent6">
              <a:lumMod val="40000"/>
              <a:lumOff val="6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a:spAutoFit/>
          </a:bodyPr>
          <a:lstStyle/>
          <a:p>
            <a:pPr lvl="0"/>
            <a:r>
              <a:rPr lang="en-GB" sz="2400" dirty="0">
                <a:solidFill>
                  <a:prstClr val="black"/>
                </a:solidFill>
              </a:rPr>
              <a:t>The reactions of respiration occur </a:t>
            </a:r>
            <a:r>
              <a:rPr lang="en-GB" sz="2400" b="1" dirty="0">
                <a:solidFill>
                  <a:srgbClr val="F79646">
                    <a:lumMod val="75000"/>
                  </a:srgbClr>
                </a:solidFill>
              </a:rPr>
              <a:t>24 hours a day, </a:t>
            </a:r>
          </a:p>
          <a:p>
            <a:pPr lvl="0"/>
            <a:r>
              <a:rPr lang="en-GB" sz="2400" dirty="0">
                <a:solidFill>
                  <a:prstClr val="black"/>
                </a:solidFill>
              </a:rPr>
              <a:t>continuously, in </a:t>
            </a:r>
            <a:r>
              <a:rPr lang="en-GB" sz="2400" b="1" u="sng" dirty="0">
                <a:solidFill>
                  <a:prstClr val="black"/>
                </a:solidFill>
              </a:rPr>
              <a:t>all</a:t>
            </a:r>
            <a:r>
              <a:rPr lang="en-GB" sz="2400" dirty="0">
                <a:solidFill>
                  <a:prstClr val="black"/>
                </a:solidFill>
              </a:rPr>
              <a:t> living cells.</a:t>
            </a:r>
          </a:p>
          <a:p>
            <a:pPr lvl="0" algn="ctr"/>
            <a:endParaRPr lang="en-GB" sz="1600" dirty="0"/>
          </a:p>
        </p:txBody>
      </p:sp>
      <p:pic>
        <p:nvPicPr>
          <p:cNvPr id="9" name="Picture 8" descr="ThinkstockPhotos-524650361sparkler.jpg"/>
          <p:cNvPicPr>
            <a:picLocks noChangeAspect="1"/>
          </p:cNvPicPr>
          <p:nvPr/>
        </p:nvPicPr>
        <p:blipFill>
          <a:blip r:embed="rId3" cstate="print"/>
          <a:stretch>
            <a:fillRect/>
          </a:stretch>
        </p:blipFill>
        <p:spPr>
          <a:xfrm>
            <a:off x="6012160" y="2636912"/>
            <a:ext cx="2952328" cy="1656184"/>
          </a:xfrm>
          <a:prstGeom prst="rect">
            <a:avLst/>
          </a:prstGeom>
          <a:ln>
            <a:solidFill>
              <a:schemeClr val="accent6">
                <a:lumMod val="75000"/>
              </a:schemeClr>
            </a:solidFill>
          </a:ln>
        </p:spPr>
      </p:pic>
      <p:sp>
        <p:nvSpPr>
          <p:cNvPr id="10" name="Rectangle 9"/>
          <p:cNvSpPr/>
          <p:nvPr/>
        </p:nvSpPr>
        <p:spPr>
          <a:xfrm>
            <a:off x="2843808" y="2708920"/>
            <a:ext cx="3150096" cy="3785652"/>
          </a:xfrm>
          <a:prstGeom prst="rect">
            <a:avLst/>
          </a:prstGeom>
        </p:spPr>
        <p:txBody>
          <a:bodyPr wrap="square">
            <a:spAutoFit/>
          </a:bodyPr>
          <a:lstStyle/>
          <a:p>
            <a:r>
              <a:rPr lang="en-GB" sz="2400" dirty="0">
                <a:solidFill>
                  <a:prstClr val="black"/>
                </a:solidFill>
              </a:rPr>
              <a:t>Respiration is </a:t>
            </a:r>
            <a:r>
              <a:rPr lang="en-GB" sz="2400" b="1" dirty="0">
                <a:solidFill>
                  <a:srgbClr val="F79646">
                    <a:lumMod val="75000"/>
                  </a:srgbClr>
                </a:solidFill>
              </a:rPr>
              <a:t>an </a:t>
            </a:r>
            <a:r>
              <a:rPr lang="en-GB" sz="2400" b="1" u="sng" dirty="0">
                <a:solidFill>
                  <a:srgbClr val="F79646">
                    <a:lumMod val="75000"/>
                  </a:srgbClr>
                </a:solidFill>
              </a:rPr>
              <a:t>exothermic</a:t>
            </a:r>
            <a:r>
              <a:rPr lang="en-GB" sz="2400" b="1" dirty="0">
                <a:solidFill>
                  <a:srgbClr val="F79646">
                    <a:lumMod val="75000"/>
                  </a:srgbClr>
                </a:solidFill>
              </a:rPr>
              <a:t> </a:t>
            </a:r>
            <a:r>
              <a:rPr lang="en-GB" sz="2400" dirty="0">
                <a:solidFill>
                  <a:prstClr val="black"/>
                </a:solidFill>
              </a:rPr>
              <a:t>reaction which means energy is transferred to the environment. Some of the </a:t>
            </a:r>
            <a:r>
              <a:rPr lang="en-GB" sz="2400" b="1" dirty="0">
                <a:solidFill>
                  <a:srgbClr val="F79646">
                    <a:lumMod val="75000"/>
                  </a:srgbClr>
                </a:solidFill>
              </a:rPr>
              <a:t>energy</a:t>
            </a:r>
            <a:r>
              <a:rPr lang="en-GB" sz="2400" dirty="0">
                <a:solidFill>
                  <a:prstClr val="black"/>
                </a:solidFill>
              </a:rPr>
              <a:t> is used inside cells for </a:t>
            </a:r>
            <a:r>
              <a:rPr lang="en-GB" sz="2400" b="1" dirty="0">
                <a:solidFill>
                  <a:schemeClr val="accent6">
                    <a:lumMod val="75000"/>
                  </a:schemeClr>
                </a:solidFill>
              </a:rPr>
              <a:t>metabolic processes </a:t>
            </a:r>
            <a:r>
              <a:rPr lang="en-GB" sz="2400" u="sng" dirty="0">
                <a:solidFill>
                  <a:prstClr val="black"/>
                </a:solidFill>
              </a:rPr>
              <a:t>including</a:t>
            </a:r>
            <a:r>
              <a:rPr lang="en-GB" sz="2400" dirty="0">
                <a:solidFill>
                  <a:prstClr val="black"/>
                </a:solidFill>
              </a:rPr>
              <a:t> aerobic and anaerobic respiration. </a:t>
            </a:r>
            <a:endParaRPr lang="en-GB" sz="2400" dirty="0"/>
          </a:p>
        </p:txBody>
      </p:sp>
    </p:spTree>
    <p:extLst>
      <p:ext uri="{BB962C8B-B14F-4D97-AF65-F5344CB8AC3E}">
        <p14:creationId xmlns:p14="http://schemas.microsoft.com/office/powerpoint/2010/main" val="4347948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692597"/>
          </a:xfrm>
        </p:spPr>
        <p:txBody>
          <a:bodyPr>
            <a:normAutofit fontScale="90000"/>
          </a:bodyPr>
          <a:lstStyle/>
          <a:p>
            <a:pPr algn="r"/>
            <a:r>
              <a:rPr lang="en-US" sz="2400" b="1" dirty="0">
                <a:solidFill>
                  <a:schemeClr val="accent6"/>
                </a:solidFill>
                <a:latin typeface="+mn-lt"/>
              </a:rPr>
              <a:t>Exchange and transport in animals part 3 – Aerobic respiration</a:t>
            </a:r>
            <a:r>
              <a:rPr lang="en-US" sz="2400" b="1" dirty="0">
                <a:solidFill>
                  <a:schemeClr val="accent6"/>
                </a:solidFill>
                <a:latin typeface="+mn-lt"/>
                <a:ea typeface=""/>
                <a:cs typeface="News Gothic MT"/>
              </a:rPr>
              <a:t> </a:t>
            </a:r>
            <a:endParaRPr lang="en-GB" sz="2400" dirty="0">
              <a:latin typeface="+mn-lt"/>
            </a:endParaRPr>
          </a:p>
        </p:txBody>
      </p:sp>
      <p:sp>
        <p:nvSpPr>
          <p:cNvPr id="4" name="Content Placeholder 3"/>
          <p:cNvSpPr>
            <a:spLocks noGrp="1"/>
          </p:cNvSpPr>
          <p:nvPr>
            <p:ph idx="1"/>
          </p:nvPr>
        </p:nvSpPr>
        <p:spPr>
          <a:xfrm>
            <a:off x="250825" y="836613"/>
            <a:ext cx="8713788" cy="6223242"/>
          </a:xfrm>
          <a:prstGeom prst="rect">
            <a:avLst/>
          </a:prstGeom>
        </p:spPr>
        <p:txBody>
          <a:bodyPr wrap="square">
            <a:spAutoFit/>
          </a:bodyPr>
          <a:lstStyle/>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p:txBody>
      </p:sp>
      <p:sp>
        <p:nvSpPr>
          <p:cNvPr id="5" name="Rounded Rectangle 4"/>
          <p:cNvSpPr/>
          <p:nvPr/>
        </p:nvSpPr>
        <p:spPr>
          <a:xfrm>
            <a:off x="3347864" y="2564904"/>
            <a:ext cx="2448272" cy="1440160"/>
          </a:xfrm>
          <a:prstGeom prst="roundRect">
            <a:avLst/>
          </a:prstGeom>
          <a:solidFill>
            <a:schemeClr val="accent6">
              <a:lumMod val="75000"/>
            </a:schemeClr>
          </a:solidFill>
          <a:effectLst>
            <a:glow rad="228600">
              <a:schemeClr val="accent6">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2800" dirty="0"/>
              <a:t>Why do living organisms need energy?</a:t>
            </a:r>
          </a:p>
        </p:txBody>
      </p:sp>
      <p:sp>
        <p:nvSpPr>
          <p:cNvPr id="9" name="Rounded Rectangle 8"/>
          <p:cNvSpPr/>
          <p:nvPr/>
        </p:nvSpPr>
        <p:spPr>
          <a:xfrm>
            <a:off x="251520" y="980728"/>
            <a:ext cx="2880320" cy="2016224"/>
          </a:xfrm>
          <a:prstGeom prst="roundRect">
            <a:avLst/>
          </a:prstGeom>
          <a:solidFill>
            <a:schemeClr val="accent6">
              <a:lumMod val="40000"/>
              <a:lumOff val="6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2400" b="1" dirty="0">
              <a:solidFill>
                <a:schemeClr val="accent6">
                  <a:lumMod val="50000"/>
                </a:schemeClr>
              </a:solidFill>
            </a:endParaRPr>
          </a:p>
          <a:p>
            <a:pPr algn="ctr"/>
            <a:endParaRPr lang="en-GB" sz="2400" b="1" dirty="0">
              <a:solidFill>
                <a:schemeClr val="accent6">
                  <a:lumMod val="50000"/>
                </a:schemeClr>
              </a:solidFill>
            </a:endParaRPr>
          </a:p>
          <a:p>
            <a:pPr algn="ctr"/>
            <a:endParaRPr lang="en-GB" sz="2400" b="1" dirty="0">
              <a:solidFill>
                <a:schemeClr val="accent6">
                  <a:lumMod val="50000"/>
                </a:schemeClr>
              </a:solidFill>
            </a:endParaRPr>
          </a:p>
          <a:p>
            <a:pPr algn="ctr"/>
            <a:r>
              <a:rPr lang="en-GB" sz="2400" b="1" dirty="0">
                <a:solidFill>
                  <a:schemeClr val="accent6">
                    <a:lumMod val="50000"/>
                  </a:schemeClr>
                </a:solidFill>
              </a:rPr>
              <a:t>For movement</a:t>
            </a:r>
          </a:p>
          <a:p>
            <a:pPr algn="ctr"/>
            <a:r>
              <a:rPr lang="en-GB" sz="2400" dirty="0">
                <a:solidFill>
                  <a:schemeClr val="accent6">
                    <a:lumMod val="50000"/>
                  </a:schemeClr>
                </a:solidFill>
              </a:rPr>
              <a:t>To enable muscles to contract in animals.</a:t>
            </a:r>
          </a:p>
          <a:p>
            <a:pPr algn="ctr"/>
            <a:endParaRPr lang="en-GB" sz="2400" b="1" dirty="0">
              <a:solidFill>
                <a:schemeClr val="accent6">
                  <a:lumMod val="50000"/>
                </a:schemeClr>
              </a:solidFill>
            </a:endParaRPr>
          </a:p>
          <a:p>
            <a:pPr algn="ctr"/>
            <a:endParaRPr lang="en-GB" sz="2400" b="1" dirty="0">
              <a:solidFill>
                <a:schemeClr val="accent6">
                  <a:lumMod val="50000"/>
                </a:schemeClr>
              </a:solidFill>
            </a:endParaRPr>
          </a:p>
          <a:p>
            <a:pPr algn="ctr"/>
            <a:endParaRPr lang="en-GB" sz="2400" b="1" dirty="0">
              <a:solidFill>
                <a:schemeClr val="accent6">
                  <a:lumMod val="50000"/>
                </a:schemeClr>
              </a:solidFill>
            </a:endParaRPr>
          </a:p>
          <a:p>
            <a:pPr algn="ctr"/>
            <a:endParaRPr lang="en-GB" sz="2400" b="1" dirty="0">
              <a:solidFill>
                <a:schemeClr val="accent6">
                  <a:lumMod val="50000"/>
                </a:schemeClr>
              </a:solidFill>
            </a:endParaRPr>
          </a:p>
        </p:txBody>
      </p:sp>
      <p:sp>
        <p:nvSpPr>
          <p:cNvPr id="10" name="Rounded Rectangle 9"/>
          <p:cNvSpPr/>
          <p:nvPr/>
        </p:nvSpPr>
        <p:spPr>
          <a:xfrm>
            <a:off x="6012160" y="980728"/>
            <a:ext cx="2880320" cy="2016224"/>
          </a:xfrm>
          <a:prstGeom prst="roundRect">
            <a:avLst/>
          </a:prstGeom>
          <a:solidFill>
            <a:schemeClr val="accent6">
              <a:lumMod val="60000"/>
              <a:lumOff val="40000"/>
            </a:schemeClr>
          </a:solidFill>
          <a:ln>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2400" b="1" dirty="0"/>
          </a:p>
          <a:p>
            <a:pPr algn="ctr"/>
            <a:r>
              <a:rPr lang="en-GB" sz="2400" b="1" dirty="0"/>
              <a:t>For keeping warm</a:t>
            </a:r>
          </a:p>
          <a:p>
            <a:pPr algn="ctr"/>
            <a:r>
              <a:rPr lang="en-GB" sz="2400" dirty="0"/>
              <a:t>To keep a steady body temperature in a cold environment</a:t>
            </a:r>
          </a:p>
          <a:p>
            <a:pPr algn="ctr">
              <a:buFont typeface="Arial" pitchFamily="34" charset="0"/>
              <a:buChar char="•"/>
            </a:pPr>
            <a:endParaRPr lang="en-GB" sz="2400" dirty="0"/>
          </a:p>
        </p:txBody>
      </p:sp>
      <p:sp>
        <p:nvSpPr>
          <p:cNvPr id="11" name="Rounded Rectangle 10"/>
          <p:cNvSpPr/>
          <p:nvPr/>
        </p:nvSpPr>
        <p:spPr>
          <a:xfrm>
            <a:off x="3131840" y="4293096"/>
            <a:ext cx="2880320" cy="2016224"/>
          </a:xfrm>
          <a:prstGeom prst="roundRect">
            <a:avLst/>
          </a:prstGeom>
          <a:solidFill>
            <a:schemeClr val="bg1">
              <a:lumMod val="8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2400" b="1" dirty="0">
              <a:solidFill>
                <a:schemeClr val="accent6">
                  <a:lumMod val="75000"/>
                </a:schemeClr>
              </a:solidFill>
            </a:endParaRPr>
          </a:p>
          <a:p>
            <a:pPr algn="ctr"/>
            <a:r>
              <a:rPr lang="en-GB" sz="2400" b="1" dirty="0">
                <a:solidFill>
                  <a:schemeClr val="accent6">
                    <a:lumMod val="75000"/>
                  </a:schemeClr>
                </a:solidFill>
              </a:rPr>
              <a:t>For chemical reactions</a:t>
            </a:r>
          </a:p>
          <a:p>
            <a:pPr algn="ctr"/>
            <a:r>
              <a:rPr lang="en-GB" sz="2400" dirty="0">
                <a:solidFill>
                  <a:schemeClr val="accent6">
                    <a:lumMod val="75000"/>
                  </a:schemeClr>
                </a:solidFill>
              </a:rPr>
              <a:t>To build larger molecules from smaller ones</a:t>
            </a:r>
          </a:p>
          <a:p>
            <a:pPr algn="ctr"/>
            <a:endParaRPr lang="en-GB" sz="2400" dirty="0"/>
          </a:p>
        </p:txBody>
      </p:sp>
      <p:pic>
        <p:nvPicPr>
          <p:cNvPr id="12" name="Picture 11"/>
          <p:cNvPicPr>
            <a:picLocks noChangeAspect="1"/>
          </p:cNvPicPr>
          <p:nvPr/>
        </p:nvPicPr>
        <p:blipFill rotWithShape="1">
          <a:blip r:embed="rId2" cstate="print">
            <a:clrChange>
              <a:clrFrom>
                <a:srgbClr val="FFFFFF"/>
              </a:clrFrom>
              <a:clrTo>
                <a:srgbClr val="FFFFFF">
                  <a:alpha val="0"/>
                </a:srgbClr>
              </a:clrTo>
            </a:clrChange>
          </a:blip>
          <a:srcRect t="72050"/>
          <a:stretch/>
        </p:blipFill>
        <p:spPr>
          <a:xfrm>
            <a:off x="289749" y="2996952"/>
            <a:ext cx="2626067" cy="946245"/>
          </a:xfrm>
          <a:prstGeom prst="rect">
            <a:avLst/>
          </a:prstGeom>
        </p:spPr>
      </p:pic>
      <p:pic>
        <p:nvPicPr>
          <p:cNvPr id="13" name="Picture 12" descr="ThinkstockPhotos-493236224lego.jpg"/>
          <p:cNvPicPr>
            <a:picLocks noChangeAspect="1"/>
          </p:cNvPicPr>
          <p:nvPr/>
        </p:nvPicPr>
        <p:blipFill>
          <a:blip r:embed="rId3" cstate="print"/>
          <a:stretch>
            <a:fillRect/>
          </a:stretch>
        </p:blipFill>
        <p:spPr>
          <a:xfrm>
            <a:off x="683568" y="4725144"/>
            <a:ext cx="2225040" cy="1456944"/>
          </a:xfrm>
          <a:prstGeom prst="rect">
            <a:avLst/>
          </a:prstGeom>
        </p:spPr>
      </p:pic>
      <p:pic>
        <p:nvPicPr>
          <p:cNvPr id="17" name="Picture 16" descr="ThinkstockPhotos-146906245emperor penguin.jpg"/>
          <p:cNvPicPr>
            <a:picLocks noChangeAspect="1"/>
          </p:cNvPicPr>
          <p:nvPr/>
        </p:nvPicPr>
        <p:blipFill>
          <a:blip r:embed="rId4" cstate="print"/>
          <a:stretch>
            <a:fillRect/>
          </a:stretch>
        </p:blipFill>
        <p:spPr>
          <a:xfrm>
            <a:off x="4644008" y="620688"/>
            <a:ext cx="1287696" cy="1800200"/>
          </a:xfrm>
          <a:prstGeom prst="rect">
            <a:avLst/>
          </a:prstGeom>
        </p:spPr>
      </p:pic>
      <p:pic>
        <p:nvPicPr>
          <p:cNvPr id="14" name="Picture 13" descr="ThinkstockPhotos-639853052legohouse.jpg"/>
          <p:cNvPicPr>
            <a:picLocks noChangeAspect="1"/>
          </p:cNvPicPr>
          <p:nvPr/>
        </p:nvPicPr>
        <p:blipFill>
          <a:blip r:embed="rId5" cstate="print"/>
          <a:stretch>
            <a:fillRect/>
          </a:stretch>
        </p:blipFill>
        <p:spPr>
          <a:xfrm>
            <a:off x="6596200" y="4437112"/>
            <a:ext cx="1792224" cy="1810512"/>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0"/>
            <a:ext cx="8458200" cy="675545"/>
          </a:xfrm>
        </p:spPr>
        <p:txBody>
          <a:bodyPr>
            <a:normAutofit/>
          </a:bodyPr>
          <a:lstStyle/>
          <a:p>
            <a:pPr algn="r"/>
            <a:r>
              <a:rPr lang="en-US" sz="2400" b="1" dirty="0">
                <a:solidFill>
                  <a:schemeClr val="accent6"/>
                </a:solidFill>
                <a:latin typeface="+mn-lt"/>
              </a:rPr>
              <a:t>Exchange and transport in animals part 3 – Aerobic respiration</a:t>
            </a:r>
            <a:r>
              <a:rPr lang="en-US" sz="2400" b="1" dirty="0">
                <a:solidFill>
                  <a:schemeClr val="accent6"/>
                </a:solidFill>
                <a:latin typeface="+mn-lt"/>
                <a:ea typeface=""/>
                <a:cs typeface="News Gothic MT"/>
              </a:rPr>
              <a:t> </a:t>
            </a:r>
            <a:endParaRPr lang="en-GB" sz="2800" dirty="0">
              <a:latin typeface="+mn-lt"/>
            </a:endParaRPr>
          </a:p>
        </p:txBody>
      </p:sp>
      <p:sp>
        <p:nvSpPr>
          <p:cNvPr id="3" name="Content Placeholder 2"/>
          <p:cNvSpPr>
            <a:spLocks noGrp="1"/>
          </p:cNvSpPr>
          <p:nvPr>
            <p:ph idx="1"/>
          </p:nvPr>
        </p:nvSpPr>
        <p:spPr>
          <a:xfrm>
            <a:off x="198512" y="678339"/>
            <a:ext cx="8784976" cy="5760640"/>
          </a:xfrm>
        </p:spPr>
        <p:txBody>
          <a:bodyPr/>
          <a:lstStyle/>
          <a:p>
            <a:pPr algn="ctr">
              <a:buNone/>
            </a:pPr>
            <a:r>
              <a:rPr lang="en-GB" dirty="0">
                <a:latin typeface="+mn-lt"/>
              </a:rPr>
              <a:t>Respiration can transfer energy in cells </a:t>
            </a:r>
            <a:r>
              <a:rPr lang="en-GB" b="1" dirty="0">
                <a:solidFill>
                  <a:schemeClr val="accent6">
                    <a:lumMod val="75000"/>
                  </a:schemeClr>
                </a:solidFill>
                <a:latin typeface="+mn-lt"/>
              </a:rPr>
              <a:t>aerobically</a:t>
            </a:r>
            <a:r>
              <a:rPr lang="en-GB" dirty="0">
                <a:latin typeface="+mn-lt"/>
              </a:rPr>
              <a:t> (with oxygen). </a:t>
            </a:r>
            <a:r>
              <a:rPr lang="en-GB" b="1" dirty="0">
                <a:latin typeface="+mn-lt"/>
              </a:rPr>
              <a:t>		</a:t>
            </a:r>
          </a:p>
          <a:p>
            <a:pPr>
              <a:buNone/>
            </a:pPr>
            <a:endParaRPr lang="en-GB" sz="2800" b="1" dirty="0">
              <a:latin typeface="+mn-lt"/>
            </a:endParaRPr>
          </a:p>
          <a:p>
            <a:pPr>
              <a:buNone/>
            </a:pPr>
            <a:endParaRPr lang="en-GB" b="1" dirty="0">
              <a:latin typeface="+mn-lt"/>
            </a:endParaRPr>
          </a:p>
          <a:p>
            <a:pPr>
              <a:buNone/>
            </a:pPr>
            <a:endParaRPr lang="en-GB" b="1" dirty="0">
              <a:latin typeface="+mn-lt"/>
            </a:endParaRPr>
          </a:p>
          <a:p>
            <a:pPr>
              <a:buNone/>
            </a:pPr>
            <a:r>
              <a:rPr lang="en-GB" dirty="0">
                <a:latin typeface="+mn-lt"/>
              </a:rPr>
              <a:t>			</a:t>
            </a:r>
            <a:r>
              <a:rPr lang="en-GB" b="1" dirty="0">
                <a:solidFill>
                  <a:schemeClr val="bg1">
                    <a:lumMod val="50000"/>
                  </a:schemeClr>
                </a:solidFill>
                <a:latin typeface="+mn-lt"/>
              </a:rPr>
              <a:t>	  </a:t>
            </a:r>
          </a:p>
          <a:p>
            <a:pPr>
              <a:buNone/>
            </a:pPr>
            <a:endParaRPr lang="en-GB" b="1" dirty="0">
              <a:solidFill>
                <a:schemeClr val="bg1">
                  <a:lumMod val="50000"/>
                </a:schemeClr>
              </a:solidFill>
              <a:latin typeface="+mn-lt"/>
            </a:endParaRPr>
          </a:p>
          <a:p>
            <a:pPr>
              <a:buNone/>
            </a:pPr>
            <a:r>
              <a:rPr lang="en-GB" sz="2000" dirty="0">
                <a:latin typeface="+mn-lt"/>
              </a:rPr>
              <a:t>Aerobic respiration occurs inside</a:t>
            </a:r>
            <a:r>
              <a:rPr lang="en-GB" sz="2000" dirty="0">
                <a:solidFill>
                  <a:schemeClr val="accent6">
                    <a:lumMod val="75000"/>
                  </a:schemeClr>
                </a:solidFill>
                <a:latin typeface="+mn-lt"/>
              </a:rPr>
              <a:t> </a:t>
            </a:r>
            <a:r>
              <a:rPr lang="en-GB" sz="2000" b="1" dirty="0">
                <a:solidFill>
                  <a:schemeClr val="accent6">
                    <a:lumMod val="75000"/>
                  </a:schemeClr>
                </a:solidFill>
                <a:latin typeface="+mn-lt"/>
              </a:rPr>
              <a:t>mitochondria </a:t>
            </a:r>
            <a:r>
              <a:rPr lang="en-GB" sz="2000" dirty="0">
                <a:latin typeface="+mn-lt"/>
              </a:rPr>
              <a:t>continuously.</a:t>
            </a:r>
          </a:p>
          <a:p>
            <a:pPr>
              <a:buNone/>
            </a:pPr>
            <a:r>
              <a:rPr lang="en-GB" sz="2000" dirty="0">
                <a:latin typeface="+mn-lt"/>
              </a:rPr>
              <a:t>Glucose is </a:t>
            </a:r>
            <a:r>
              <a:rPr lang="en-GB" sz="2000" b="1" dirty="0">
                <a:solidFill>
                  <a:schemeClr val="accent6">
                    <a:lumMod val="75000"/>
                  </a:schemeClr>
                </a:solidFill>
                <a:latin typeface="+mn-lt"/>
              </a:rPr>
              <a:t>oxidised </a:t>
            </a:r>
            <a:r>
              <a:rPr lang="en-GB" sz="2000" dirty="0">
                <a:latin typeface="+mn-lt"/>
              </a:rPr>
              <a:t>by</a:t>
            </a:r>
            <a:r>
              <a:rPr lang="en-GB" sz="2000" b="1" dirty="0">
                <a:solidFill>
                  <a:schemeClr val="accent6">
                    <a:lumMod val="75000"/>
                  </a:schemeClr>
                </a:solidFill>
                <a:latin typeface="+mn-lt"/>
              </a:rPr>
              <a:t> oxygen </a:t>
            </a:r>
            <a:r>
              <a:rPr lang="en-GB" sz="2000" dirty="0">
                <a:latin typeface="+mn-lt"/>
              </a:rPr>
              <a:t>to </a:t>
            </a:r>
            <a:r>
              <a:rPr lang="en-GB" sz="2000" b="1" dirty="0">
                <a:solidFill>
                  <a:schemeClr val="accent6">
                    <a:lumMod val="75000"/>
                  </a:schemeClr>
                </a:solidFill>
                <a:latin typeface="+mn-lt"/>
              </a:rPr>
              <a:t>transfer the energy </a:t>
            </a:r>
            <a:r>
              <a:rPr lang="en-GB" sz="2000" dirty="0">
                <a:latin typeface="+mn-lt"/>
              </a:rPr>
              <a:t>the organism</a:t>
            </a:r>
          </a:p>
          <a:p>
            <a:pPr>
              <a:buNone/>
            </a:pPr>
            <a:r>
              <a:rPr lang="en-GB" sz="2000" dirty="0">
                <a:latin typeface="+mn-lt"/>
              </a:rPr>
              <a:t>needs to perform its functions.  </a:t>
            </a:r>
          </a:p>
          <a:p>
            <a:pPr>
              <a:buNone/>
            </a:pPr>
            <a:r>
              <a:rPr lang="en-GB" sz="2000" dirty="0">
                <a:latin typeface="+mn-lt"/>
              </a:rPr>
              <a:t>Aerobic respiration releases a </a:t>
            </a:r>
            <a:r>
              <a:rPr lang="en-GB" sz="2000" b="1" dirty="0">
                <a:solidFill>
                  <a:schemeClr val="accent6">
                    <a:lumMod val="75000"/>
                  </a:schemeClr>
                </a:solidFill>
                <a:latin typeface="+mn-lt"/>
              </a:rPr>
              <a:t>large amount of energy </a:t>
            </a:r>
            <a:r>
              <a:rPr lang="en-GB" sz="2000" dirty="0">
                <a:latin typeface="+mn-lt"/>
              </a:rPr>
              <a:t>from each glucose molecule.</a:t>
            </a:r>
          </a:p>
          <a:p>
            <a:pPr>
              <a:buNone/>
            </a:pPr>
            <a:endParaRPr lang="en-GB" b="1" dirty="0">
              <a:solidFill>
                <a:schemeClr val="accent6">
                  <a:lumMod val="75000"/>
                </a:schemeClr>
              </a:solidFill>
              <a:latin typeface="+mn-lt"/>
            </a:endParaRPr>
          </a:p>
          <a:p>
            <a:pPr>
              <a:buNone/>
            </a:pPr>
            <a:endParaRPr lang="en-GB" dirty="0">
              <a:solidFill>
                <a:schemeClr val="accent6">
                  <a:lumMod val="75000"/>
                </a:schemeClr>
              </a:solidFill>
              <a:latin typeface="+mn-lt"/>
            </a:endParaRPr>
          </a:p>
        </p:txBody>
      </p:sp>
      <p:grpSp>
        <p:nvGrpSpPr>
          <p:cNvPr id="4" name="Group 20"/>
          <p:cNvGrpSpPr>
            <a:grpSpLocks noChangeAspect="1"/>
          </p:cNvGrpSpPr>
          <p:nvPr/>
        </p:nvGrpSpPr>
        <p:grpSpPr>
          <a:xfrm>
            <a:off x="847000" y="4842519"/>
            <a:ext cx="7344000" cy="1738934"/>
            <a:chOff x="323528" y="3501008"/>
            <a:chExt cx="8568952" cy="2819584"/>
          </a:xfrm>
        </p:grpSpPr>
        <p:pic>
          <p:nvPicPr>
            <p:cNvPr id="6" name="Picture 5"/>
            <p:cNvPicPr>
              <a:picLocks noChangeAspect="1"/>
            </p:cNvPicPr>
            <p:nvPr/>
          </p:nvPicPr>
          <p:blipFill>
            <a:blip r:embed="rId3" cstate="print"/>
            <a:stretch>
              <a:fillRect/>
            </a:stretch>
          </p:blipFill>
          <p:spPr>
            <a:xfrm>
              <a:off x="3059832" y="3789040"/>
              <a:ext cx="3096344" cy="2009908"/>
            </a:xfrm>
            <a:prstGeom prst="rect">
              <a:avLst/>
            </a:prstGeom>
          </p:spPr>
        </p:pic>
        <p:pic>
          <p:nvPicPr>
            <p:cNvPr id="1026" name="Picture 2"/>
            <p:cNvPicPr>
              <a:picLocks noChangeAspect="1" noChangeArrowheads="1"/>
            </p:cNvPicPr>
            <p:nvPr/>
          </p:nvPicPr>
          <p:blipFill>
            <a:blip r:embed="rId4" cstate="print"/>
            <a:srcRect/>
            <a:stretch>
              <a:fillRect/>
            </a:stretch>
          </p:blipFill>
          <p:spPr bwMode="auto">
            <a:xfrm>
              <a:off x="7319342" y="3501008"/>
              <a:ext cx="1573138" cy="2493999"/>
            </a:xfrm>
            <a:prstGeom prst="rect">
              <a:avLst/>
            </a:prstGeom>
            <a:noFill/>
            <a:ln w="9525">
              <a:noFill/>
              <a:miter lim="800000"/>
              <a:headEnd/>
              <a:tailEnd/>
            </a:ln>
          </p:spPr>
        </p:pic>
        <p:pic>
          <p:nvPicPr>
            <p:cNvPr id="1027" name="Picture 3"/>
            <p:cNvPicPr>
              <a:picLocks noChangeAspect="1" noChangeArrowheads="1"/>
            </p:cNvPicPr>
            <p:nvPr/>
          </p:nvPicPr>
          <p:blipFill>
            <a:blip r:embed="rId5" cstate="print"/>
            <a:srcRect/>
            <a:stretch>
              <a:fillRect/>
            </a:stretch>
          </p:blipFill>
          <p:spPr bwMode="auto">
            <a:xfrm>
              <a:off x="323528" y="3645024"/>
              <a:ext cx="1457640" cy="2286756"/>
            </a:xfrm>
            <a:prstGeom prst="rect">
              <a:avLst/>
            </a:prstGeom>
            <a:noFill/>
            <a:ln w="9525">
              <a:noFill/>
              <a:miter lim="800000"/>
              <a:headEnd/>
              <a:tailEnd/>
            </a:ln>
          </p:spPr>
        </p:pic>
        <p:sp>
          <p:nvSpPr>
            <p:cNvPr id="9" name="TextBox 8"/>
            <p:cNvSpPr txBox="1"/>
            <p:nvPr/>
          </p:nvSpPr>
          <p:spPr>
            <a:xfrm>
              <a:off x="445243" y="5731807"/>
              <a:ext cx="2160240" cy="369332"/>
            </a:xfrm>
            <a:prstGeom prst="rect">
              <a:avLst/>
            </a:prstGeom>
            <a:noFill/>
          </p:spPr>
          <p:txBody>
            <a:bodyPr wrap="square" rtlCol="0">
              <a:spAutoFit/>
            </a:bodyPr>
            <a:lstStyle/>
            <a:p>
              <a:r>
                <a:rPr lang="en-GB" dirty="0"/>
                <a:t>Animal cell</a:t>
              </a:r>
            </a:p>
          </p:txBody>
        </p:sp>
        <p:sp>
          <p:nvSpPr>
            <p:cNvPr id="10" name="TextBox 9"/>
            <p:cNvSpPr txBox="1"/>
            <p:nvPr/>
          </p:nvSpPr>
          <p:spPr>
            <a:xfrm>
              <a:off x="2555775" y="5733257"/>
              <a:ext cx="4896545" cy="587335"/>
            </a:xfrm>
            <a:prstGeom prst="rect">
              <a:avLst/>
            </a:prstGeom>
            <a:noFill/>
          </p:spPr>
          <p:txBody>
            <a:bodyPr wrap="square" rtlCol="0">
              <a:spAutoFit/>
            </a:bodyPr>
            <a:lstStyle/>
            <a:p>
              <a:r>
                <a:rPr lang="en-GB" dirty="0"/>
                <a:t>Electron micrograph of a mitochondrion</a:t>
              </a:r>
            </a:p>
          </p:txBody>
        </p:sp>
        <p:sp>
          <p:nvSpPr>
            <p:cNvPr id="11" name="TextBox 10"/>
            <p:cNvSpPr txBox="1"/>
            <p:nvPr/>
          </p:nvSpPr>
          <p:spPr>
            <a:xfrm>
              <a:off x="7452320" y="5762535"/>
              <a:ext cx="1440160" cy="369332"/>
            </a:xfrm>
            <a:prstGeom prst="rect">
              <a:avLst/>
            </a:prstGeom>
            <a:noFill/>
          </p:spPr>
          <p:txBody>
            <a:bodyPr wrap="square" rtlCol="0">
              <a:spAutoFit/>
            </a:bodyPr>
            <a:lstStyle/>
            <a:p>
              <a:r>
                <a:rPr lang="en-GB" dirty="0"/>
                <a:t>Plant cell</a:t>
              </a:r>
            </a:p>
          </p:txBody>
        </p:sp>
        <p:cxnSp>
          <p:nvCxnSpPr>
            <p:cNvPr id="15" name="Straight Arrow Connector 14"/>
            <p:cNvCxnSpPr/>
            <p:nvPr/>
          </p:nvCxnSpPr>
          <p:spPr>
            <a:xfrm flipH="1">
              <a:off x="6012160" y="4293096"/>
              <a:ext cx="1656184" cy="0"/>
            </a:xfrm>
            <a:prstGeom prst="straightConnector1">
              <a:avLst/>
            </a:prstGeom>
            <a:ln w="38100">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17" name="Straight Arrow Connector 16"/>
            <p:cNvCxnSpPr/>
            <p:nvPr/>
          </p:nvCxnSpPr>
          <p:spPr>
            <a:xfrm>
              <a:off x="1475656" y="5229200"/>
              <a:ext cx="1944216" cy="0"/>
            </a:xfrm>
            <a:prstGeom prst="straightConnector1">
              <a:avLst/>
            </a:prstGeom>
            <a:ln w="38100">
              <a:solidFill>
                <a:schemeClr val="tx1"/>
              </a:solidFill>
              <a:tailEnd type="arrow"/>
            </a:ln>
          </p:spPr>
          <p:style>
            <a:lnRef idx="2">
              <a:schemeClr val="accent1"/>
            </a:lnRef>
            <a:fillRef idx="0">
              <a:schemeClr val="accent1"/>
            </a:fillRef>
            <a:effectRef idx="1">
              <a:schemeClr val="accent1"/>
            </a:effectRef>
            <a:fontRef idx="minor">
              <a:schemeClr val="tx1"/>
            </a:fontRef>
          </p:style>
        </p:cxnSp>
        <p:pic>
          <p:nvPicPr>
            <p:cNvPr id="1028" name="Picture 4" descr="C:\Users\Amanda\AppData\Local\Microsoft\Windows\INetCache\IE\2M4RUIHP\Magnifying_glass_icon.svg[1].png"/>
            <p:cNvPicPr>
              <a:picLocks noChangeAspect="1" noChangeArrowheads="1"/>
            </p:cNvPicPr>
            <p:nvPr/>
          </p:nvPicPr>
          <p:blipFill>
            <a:blip r:embed="rId6" cstate="print"/>
            <a:srcRect/>
            <a:stretch>
              <a:fillRect/>
            </a:stretch>
          </p:blipFill>
          <p:spPr bwMode="auto">
            <a:xfrm rot="5400000">
              <a:off x="2115108" y="4788532"/>
              <a:ext cx="332656" cy="404664"/>
            </a:xfrm>
            <a:prstGeom prst="rect">
              <a:avLst/>
            </a:prstGeom>
            <a:noFill/>
          </p:spPr>
        </p:pic>
        <p:pic>
          <p:nvPicPr>
            <p:cNvPr id="20" name="Picture 4" descr="C:\Users\Amanda\AppData\Local\Microsoft\Windows\INetCache\IE\2M4RUIHP\Magnifying_glass_icon.svg[1].png"/>
            <p:cNvPicPr>
              <a:picLocks noChangeAspect="1" noChangeArrowheads="1"/>
            </p:cNvPicPr>
            <p:nvPr/>
          </p:nvPicPr>
          <p:blipFill>
            <a:blip r:embed="rId7" cstate="print"/>
            <a:srcRect/>
            <a:stretch>
              <a:fillRect/>
            </a:stretch>
          </p:blipFill>
          <p:spPr bwMode="auto">
            <a:xfrm rot="20211167">
              <a:off x="6654370" y="4342190"/>
              <a:ext cx="332656" cy="404664"/>
            </a:xfrm>
            <a:prstGeom prst="rect">
              <a:avLst/>
            </a:prstGeom>
            <a:noFill/>
          </p:spPr>
        </p:pic>
      </p:grpSp>
      <p:grpSp>
        <p:nvGrpSpPr>
          <p:cNvPr id="5" name="Group 18"/>
          <p:cNvGrpSpPr/>
          <p:nvPr/>
        </p:nvGrpSpPr>
        <p:grpSpPr>
          <a:xfrm>
            <a:off x="630560" y="1413828"/>
            <a:ext cx="7704856" cy="706279"/>
            <a:chOff x="539552" y="1144023"/>
            <a:chExt cx="7704856" cy="706279"/>
          </a:xfrm>
        </p:grpSpPr>
        <p:sp>
          <p:nvSpPr>
            <p:cNvPr id="24" name="Rounded Rectangle 23"/>
            <p:cNvSpPr/>
            <p:nvPr/>
          </p:nvSpPr>
          <p:spPr>
            <a:xfrm>
              <a:off x="539552" y="1144023"/>
              <a:ext cx="7704856" cy="706279"/>
            </a:xfrm>
            <a:prstGeom prst="roundRect">
              <a:avLst/>
            </a:prstGeom>
            <a:solidFill>
              <a:schemeClr val="accent6">
                <a:lumMod val="40000"/>
                <a:lumOff val="60000"/>
              </a:schemeClr>
            </a:solidFill>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2400" dirty="0">
                  <a:solidFill>
                    <a:schemeClr val="tx1"/>
                  </a:solidFill>
                </a:rPr>
                <a:t>glucose + oxygen 		carbon dioxide + water</a:t>
              </a:r>
            </a:p>
          </p:txBody>
        </p:sp>
        <p:cxnSp>
          <p:nvCxnSpPr>
            <p:cNvPr id="25" name="Straight Arrow Connector 24"/>
            <p:cNvCxnSpPr/>
            <p:nvPr/>
          </p:nvCxnSpPr>
          <p:spPr>
            <a:xfrm>
              <a:off x="3491880" y="1518006"/>
              <a:ext cx="1008112" cy="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grpSp>
      <p:sp>
        <p:nvSpPr>
          <p:cNvPr id="28" name="TextBox 27"/>
          <p:cNvSpPr txBox="1"/>
          <p:nvPr/>
        </p:nvSpPr>
        <p:spPr>
          <a:xfrm>
            <a:off x="558552" y="1007840"/>
            <a:ext cx="8064896" cy="400110"/>
          </a:xfrm>
          <a:prstGeom prst="rect">
            <a:avLst/>
          </a:prstGeom>
          <a:noFill/>
        </p:spPr>
        <p:txBody>
          <a:bodyPr wrap="square" rtlCol="0">
            <a:spAutoFit/>
          </a:bodyPr>
          <a:lstStyle/>
          <a:p>
            <a:r>
              <a:rPr lang="en-GB" sz="2000" dirty="0"/>
              <a:t>The </a:t>
            </a:r>
            <a:r>
              <a:rPr lang="en-GB" sz="2000" b="1" dirty="0">
                <a:solidFill>
                  <a:schemeClr val="accent6">
                    <a:lumMod val="75000"/>
                  </a:schemeClr>
                </a:solidFill>
              </a:rPr>
              <a:t>word equation </a:t>
            </a:r>
            <a:r>
              <a:rPr lang="en-GB" sz="2000" dirty="0"/>
              <a:t>which represents aerobic respiration is:</a:t>
            </a:r>
          </a:p>
        </p:txBody>
      </p:sp>
      <p:grpSp>
        <p:nvGrpSpPr>
          <p:cNvPr id="7" name="Group 28"/>
          <p:cNvGrpSpPr/>
          <p:nvPr/>
        </p:nvGrpSpPr>
        <p:grpSpPr>
          <a:xfrm>
            <a:off x="630560" y="2644621"/>
            <a:ext cx="7704856" cy="706279"/>
            <a:chOff x="539552" y="2578705"/>
            <a:chExt cx="7704856" cy="706279"/>
          </a:xfrm>
        </p:grpSpPr>
        <p:sp>
          <p:nvSpPr>
            <p:cNvPr id="30" name="Rounded Rectangle 29"/>
            <p:cNvSpPr/>
            <p:nvPr/>
          </p:nvSpPr>
          <p:spPr>
            <a:xfrm>
              <a:off x="539552" y="2578705"/>
              <a:ext cx="7704856" cy="706279"/>
            </a:xfrm>
            <a:prstGeom prst="roundRect">
              <a:avLst/>
            </a:prstGeom>
            <a:solidFill>
              <a:schemeClr val="accent6">
                <a:lumMod val="40000"/>
                <a:lumOff val="60000"/>
              </a:schemeClr>
            </a:solidFill>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r>
                <a:rPr lang="en-GB" sz="2400" dirty="0">
                  <a:solidFill>
                    <a:schemeClr val="tx1"/>
                  </a:solidFill>
                </a:rPr>
                <a:t>          C</a:t>
              </a:r>
              <a:r>
                <a:rPr lang="en-GB" sz="2400" baseline="-25000" dirty="0">
                  <a:solidFill>
                    <a:schemeClr val="tx1"/>
                  </a:solidFill>
                </a:rPr>
                <a:t>6</a:t>
              </a:r>
              <a:r>
                <a:rPr lang="en-GB" sz="2400" dirty="0">
                  <a:solidFill>
                    <a:schemeClr val="tx1"/>
                  </a:solidFill>
                </a:rPr>
                <a:t>H</a:t>
              </a:r>
              <a:r>
                <a:rPr lang="en-GB" sz="2400" baseline="-25000" dirty="0">
                  <a:solidFill>
                    <a:schemeClr val="tx1"/>
                  </a:solidFill>
                </a:rPr>
                <a:t>12</a:t>
              </a:r>
              <a:r>
                <a:rPr lang="en-GB" sz="2400" dirty="0">
                  <a:solidFill>
                    <a:schemeClr val="tx1"/>
                  </a:solidFill>
                </a:rPr>
                <a:t>O</a:t>
              </a:r>
              <a:r>
                <a:rPr lang="en-GB" sz="2400" baseline="-25000" dirty="0">
                  <a:solidFill>
                    <a:schemeClr val="tx1"/>
                  </a:solidFill>
                </a:rPr>
                <a:t>6</a:t>
              </a:r>
              <a:r>
                <a:rPr lang="en-GB" sz="2400" dirty="0">
                  <a:solidFill>
                    <a:schemeClr val="tx1"/>
                  </a:solidFill>
                </a:rPr>
                <a:t> + 6O</a:t>
              </a:r>
              <a:r>
                <a:rPr lang="en-GB" sz="2400" baseline="-25000" dirty="0">
                  <a:solidFill>
                    <a:schemeClr val="tx1"/>
                  </a:solidFill>
                </a:rPr>
                <a:t>2 	                                       </a:t>
              </a:r>
              <a:r>
                <a:rPr lang="en-GB" sz="2400" dirty="0">
                  <a:solidFill>
                    <a:schemeClr val="tx1"/>
                  </a:solidFill>
                </a:rPr>
                <a:t>6CO</a:t>
              </a:r>
              <a:r>
                <a:rPr lang="en-GB" sz="2400" baseline="-25000" dirty="0">
                  <a:solidFill>
                    <a:schemeClr val="tx1"/>
                  </a:solidFill>
                </a:rPr>
                <a:t>2   </a:t>
              </a:r>
              <a:r>
                <a:rPr lang="en-GB" sz="2400" dirty="0">
                  <a:solidFill>
                    <a:schemeClr val="tx1"/>
                  </a:solidFill>
                </a:rPr>
                <a:t>+ 6H</a:t>
              </a:r>
              <a:r>
                <a:rPr lang="en-GB" sz="2400" baseline="-25000" dirty="0">
                  <a:solidFill>
                    <a:schemeClr val="tx1"/>
                  </a:solidFill>
                </a:rPr>
                <a:t>2</a:t>
              </a:r>
              <a:r>
                <a:rPr lang="en-GB" sz="2400" dirty="0">
                  <a:solidFill>
                    <a:schemeClr val="tx1"/>
                  </a:solidFill>
                </a:rPr>
                <a:t>O</a:t>
              </a:r>
              <a:endParaRPr lang="en-GB" sz="2400" baseline="-25000" dirty="0">
                <a:solidFill>
                  <a:schemeClr val="tx1"/>
                </a:solidFill>
              </a:endParaRPr>
            </a:p>
          </p:txBody>
        </p:sp>
        <p:cxnSp>
          <p:nvCxnSpPr>
            <p:cNvPr id="31" name="Straight Arrow Connector 30"/>
            <p:cNvCxnSpPr/>
            <p:nvPr/>
          </p:nvCxnSpPr>
          <p:spPr>
            <a:xfrm>
              <a:off x="3595588" y="2931844"/>
              <a:ext cx="1008112" cy="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grpSp>
      <p:sp>
        <p:nvSpPr>
          <p:cNvPr id="33" name="TextBox 32"/>
          <p:cNvSpPr txBox="1"/>
          <p:nvPr/>
        </p:nvSpPr>
        <p:spPr>
          <a:xfrm>
            <a:off x="525181" y="2195195"/>
            <a:ext cx="8530215" cy="400110"/>
          </a:xfrm>
          <a:prstGeom prst="rect">
            <a:avLst/>
          </a:prstGeom>
          <a:noFill/>
        </p:spPr>
        <p:txBody>
          <a:bodyPr wrap="square" rtlCol="0">
            <a:spAutoFit/>
          </a:bodyPr>
          <a:lstStyle/>
          <a:p>
            <a:r>
              <a:rPr lang="en-GB" sz="2000" dirty="0"/>
              <a:t>The balanced </a:t>
            </a:r>
            <a:r>
              <a:rPr lang="en-GB" sz="2000" b="1" dirty="0">
                <a:solidFill>
                  <a:schemeClr val="accent6">
                    <a:lumMod val="75000"/>
                  </a:schemeClr>
                </a:solidFill>
              </a:rPr>
              <a:t>symbol equation </a:t>
            </a:r>
            <a:r>
              <a:rPr lang="en-GB" sz="2000" dirty="0"/>
              <a:t>which represents aerobic respiration is: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0"/>
            <a:ext cx="8458200" cy="692696"/>
          </a:xfrm>
        </p:spPr>
        <p:txBody>
          <a:bodyPr>
            <a:normAutofit fontScale="90000"/>
          </a:bodyPr>
          <a:lstStyle/>
          <a:p>
            <a:pPr algn="r"/>
            <a:r>
              <a:rPr lang="en-US" sz="2400" b="1" dirty="0">
                <a:solidFill>
                  <a:schemeClr val="accent6"/>
                </a:solidFill>
              </a:rPr>
              <a:t>Exchange and transport in animals </a:t>
            </a:r>
            <a:br>
              <a:rPr lang="en-US" sz="2400" b="1" dirty="0">
                <a:solidFill>
                  <a:schemeClr val="accent6"/>
                </a:solidFill>
              </a:rPr>
            </a:br>
            <a:r>
              <a:rPr lang="en-US" sz="2400" b="1" dirty="0">
                <a:solidFill>
                  <a:schemeClr val="accent6"/>
                </a:solidFill>
              </a:rPr>
              <a:t>part 3 – Anaerobic respiration</a:t>
            </a:r>
            <a:r>
              <a:rPr lang="en-US" sz="2400" b="1" dirty="0">
                <a:solidFill>
                  <a:schemeClr val="accent6"/>
                </a:solidFill>
                <a:ea typeface=""/>
                <a:cs typeface="News Gothic MT"/>
              </a:rPr>
              <a:t> </a:t>
            </a:r>
            <a:endParaRPr lang="en-GB" sz="2800" dirty="0"/>
          </a:p>
        </p:txBody>
      </p:sp>
      <p:sp>
        <p:nvSpPr>
          <p:cNvPr id="3" name="Content Placeholder 2"/>
          <p:cNvSpPr>
            <a:spLocks noGrp="1"/>
          </p:cNvSpPr>
          <p:nvPr>
            <p:ph idx="1"/>
          </p:nvPr>
        </p:nvSpPr>
        <p:spPr>
          <a:xfrm>
            <a:off x="179512" y="620688"/>
            <a:ext cx="8964488" cy="5904656"/>
          </a:xfrm>
        </p:spPr>
        <p:txBody>
          <a:bodyPr>
            <a:normAutofit/>
          </a:bodyPr>
          <a:lstStyle/>
          <a:p>
            <a:pPr>
              <a:buNone/>
            </a:pPr>
            <a:r>
              <a:rPr lang="en-GB" sz="2000" dirty="0">
                <a:latin typeface="+mn-lt"/>
              </a:rPr>
              <a:t>Respiration can transfer energy in cells </a:t>
            </a:r>
            <a:r>
              <a:rPr lang="en-GB" sz="2000" b="1" dirty="0">
                <a:solidFill>
                  <a:schemeClr val="accent6">
                    <a:lumMod val="75000"/>
                  </a:schemeClr>
                </a:solidFill>
                <a:latin typeface="+mn-lt"/>
              </a:rPr>
              <a:t>anaerobically</a:t>
            </a:r>
            <a:r>
              <a:rPr lang="en-GB" sz="2000" dirty="0">
                <a:latin typeface="+mn-lt"/>
              </a:rPr>
              <a:t> (without oxygen). </a:t>
            </a:r>
          </a:p>
          <a:p>
            <a:pPr>
              <a:buNone/>
            </a:pPr>
            <a:r>
              <a:rPr lang="en-GB" sz="2000" dirty="0">
                <a:latin typeface="+mn-lt"/>
              </a:rPr>
              <a:t>During </a:t>
            </a:r>
            <a:r>
              <a:rPr lang="en-GB" sz="2000" b="1" dirty="0">
                <a:solidFill>
                  <a:schemeClr val="accent6">
                    <a:lumMod val="75000"/>
                  </a:schemeClr>
                </a:solidFill>
                <a:latin typeface="+mn-lt"/>
              </a:rPr>
              <a:t>hard exercise</a:t>
            </a:r>
            <a:r>
              <a:rPr lang="en-GB" sz="2000" dirty="0">
                <a:latin typeface="+mn-lt"/>
              </a:rPr>
              <a:t>, muscles cells are respiring so fast that the blood cannot</a:t>
            </a:r>
          </a:p>
          <a:p>
            <a:pPr>
              <a:buNone/>
            </a:pPr>
            <a:r>
              <a:rPr lang="en-GB" sz="2000" dirty="0">
                <a:latin typeface="+mn-lt"/>
              </a:rPr>
              <a:t>transport enough oxygen to meet their needs. </a:t>
            </a:r>
          </a:p>
          <a:p>
            <a:pPr>
              <a:buNone/>
            </a:pPr>
            <a:r>
              <a:rPr lang="en-GB" sz="2000" dirty="0">
                <a:latin typeface="+mn-lt"/>
              </a:rPr>
              <a:t>The muscle cells switch to use </a:t>
            </a:r>
            <a:r>
              <a:rPr lang="en-GB" sz="2000" b="1" dirty="0">
                <a:solidFill>
                  <a:schemeClr val="accent6">
                    <a:lumMod val="75000"/>
                  </a:schemeClr>
                </a:solidFill>
                <a:latin typeface="+mn-lt"/>
              </a:rPr>
              <a:t>ANAEROBIC RESPIRATION </a:t>
            </a:r>
            <a:r>
              <a:rPr lang="en-GB" sz="2000" dirty="0">
                <a:latin typeface="+mn-lt"/>
              </a:rPr>
              <a:t>to transfer energy. </a:t>
            </a:r>
          </a:p>
          <a:p>
            <a:pPr>
              <a:buNone/>
            </a:pPr>
            <a:r>
              <a:rPr lang="en-GB" sz="2000" dirty="0">
                <a:latin typeface="+mn-lt"/>
              </a:rPr>
              <a:t>Glucose is </a:t>
            </a:r>
            <a:r>
              <a:rPr lang="en-GB" sz="2000" b="1" dirty="0">
                <a:solidFill>
                  <a:schemeClr val="accent6">
                    <a:lumMod val="75000"/>
                  </a:schemeClr>
                </a:solidFill>
                <a:latin typeface="+mn-lt"/>
              </a:rPr>
              <a:t>not </a:t>
            </a:r>
            <a:r>
              <a:rPr lang="en-GB" sz="2000" dirty="0">
                <a:latin typeface="+mn-lt"/>
              </a:rPr>
              <a:t>completely broken down to carbon dioxide and water, so </a:t>
            </a:r>
            <a:r>
              <a:rPr lang="en-GB" sz="2000" b="1" dirty="0">
                <a:solidFill>
                  <a:schemeClr val="accent6">
                    <a:lumMod val="75000"/>
                  </a:schemeClr>
                </a:solidFill>
                <a:latin typeface="+mn-lt"/>
              </a:rPr>
              <a:t>less </a:t>
            </a:r>
          </a:p>
          <a:p>
            <a:pPr>
              <a:buNone/>
            </a:pPr>
            <a:r>
              <a:rPr lang="en-GB" sz="2000" b="1" dirty="0">
                <a:solidFill>
                  <a:schemeClr val="accent6">
                    <a:lumMod val="75000"/>
                  </a:schemeClr>
                </a:solidFill>
                <a:latin typeface="+mn-lt"/>
              </a:rPr>
              <a:t>energy </a:t>
            </a:r>
            <a:r>
              <a:rPr lang="en-GB" sz="2000" dirty="0">
                <a:latin typeface="+mn-lt"/>
              </a:rPr>
              <a:t>is transferred. An end product called </a:t>
            </a:r>
            <a:r>
              <a:rPr lang="en-GB" sz="2000" b="1" dirty="0">
                <a:solidFill>
                  <a:schemeClr val="accent6">
                    <a:lumMod val="75000"/>
                  </a:schemeClr>
                </a:solidFill>
                <a:latin typeface="+mn-lt"/>
              </a:rPr>
              <a:t>lactic acid </a:t>
            </a:r>
            <a:r>
              <a:rPr lang="en-GB" sz="2000" dirty="0">
                <a:latin typeface="+mn-lt"/>
              </a:rPr>
              <a:t>is formed. This builds</a:t>
            </a:r>
          </a:p>
          <a:p>
            <a:pPr>
              <a:buNone/>
            </a:pPr>
            <a:r>
              <a:rPr lang="en-GB" sz="2000" dirty="0">
                <a:latin typeface="+mn-lt"/>
              </a:rPr>
              <a:t>up in the muscle cells.</a:t>
            </a:r>
          </a:p>
        </p:txBody>
      </p:sp>
      <p:grpSp>
        <p:nvGrpSpPr>
          <p:cNvPr id="4" name="Group 18"/>
          <p:cNvGrpSpPr/>
          <p:nvPr/>
        </p:nvGrpSpPr>
        <p:grpSpPr>
          <a:xfrm>
            <a:off x="475161" y="3292095"/>
            <a:ext cx="4320480" cy="792088"/>
            <a:chOff x="971600" y="1628800"/>
            <a:chExt cx="3672408" cy="792088"/>
          </a:xfrm>
          <a:solidFill>
            <a:schemeClr val="accent6">
              <a:lumMod val="75000"/>
            </a:schemeClr>
          </a:solidFill>
        </p:grpSpPr>
        <p:sp>
          <p:nvSpPr>
            <p:cNvPr id="26" name="Rounded Rectangle 25"/>
            <p:cNvSpPr/>
            <p:nvPr/>
          </p:nvSpPr>
          <p:spPr>
            <a:xfrm>
              <a:off x="971600" y="1628800"/>
              <a:ext cx="3672408" cy="792088"/>
            </a:xfrm>
            <a:prstGeom prst="round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3" name="TextBox 22"/>
            <p:cNvSpPr txBox="1"/>
            <p:nvPr/>
          </p:nvSpPr>
          <p:spPr>
            <a:xfrm>
              <a:off x="1043608" y="1772816"/>
              <a:ext cx="3456384" cy="461665"/>
            </a:xfrm>
            <a:prstGeom prst="rect">
              <a:avLst/>
            </a:prstGeom>
            <a:grpFill/>
          </p:spPr>
          <p:txBody>
            <a:bodyPr wrap="square" rtlCol="0">
              <a:spAutoFit/>
            </a:bodyPr>
            <a:lstStyle/>
            <a:p>
              <a:pPr algn="ctr"/>
              <a:r>
                <a:rPr lang="en-GB" sz="2400" dirty="0">
                  <a:solidFill>
                    <a:schemeClr val="bg1"/>
                  </a:solidFill>
                </a:rPr>
                <a:t>  glucose  </a:t>
              </a:r>
              <a:r>
                <a:rPr lang="en-GB" sz="2400" dirty="0"/>
                <a:t>	  </a:t>
              </a:r>
              <a:r>
                <a:rPr lang="en-GB" sz="2400" dirty="0">
                  <a:solidFill>
                    <a:schemeClr val="bg1"/>
                  </a:solidFill>
                </a:rPr>
                <a:t>lactic acid                                                                                                                                                                                 </a:t>
              </a:r>
            </a:p>
          </p:txBody>
        </p:sp>
      </p:grpSp>
      <p:cxnSp>
        <p:nvCxnSpPr>
          <p:cNvPr id="24" name="Straight Arrow Connector 23"/>
          <p:cNvCxnSpPr/>
          <p:nvPr/>
        </p:nvCxnSpPr>
        <p:spPr>
          <a:xfrm>
            <a:off x="2127110" y="3669230"/>
            <a:ext cx="720080" cy="0"/>
          </a:xfrm>
          <a:prstGeom prst="straightConnector1">
            <a:avLst/>
          </a:prstGeom>
          <a:ln>
            <a:solidFill>
              <a:schemeClr val="bg1"/>
            </a:solidFill>
            <a:tailEnd type="arrow"/>
          </a:ln>
        </p:spPr>
        <p:style>
          <a:lnRef idx="2">
            <a:schemeClr val="accent1"/>
          </a:lnRef>
          <a:fillRef idx="0">
            <a:schemeClr val="accent1"/>
          </a:fillRef>
          <a:effectRef idx="1">
            <a:schemeClr val="accent1"/>
          </a:effectRef>
          <a:fontRef idx="minor">
            <a:schemeClr val="tx1"/>
          </a:fontRef>
        </p:style>
      </p:cxnSp>
      <p:sp>
        <p:nvSpPr>
          <p:cNvPr id="31" name="TextBox 30"/>
          <p:cNvSpPr txBox="1"/>
          <p:nvPr/>
        </p:nvSpPr>
        <p:spPr>
          <a:xfrm>
            <a:off x="459408" y="4374551"/>
            <a:ext cx="4320480" cy="1938992"/>
          </a:xfrm>
          <a:prstGeom prst="rect">
            <a:avLst/>
          </a:prstGeom>
          <a:solidFill>
            <a:schemeClr val="accent6">
              <a:lumMod val="20000"/>
              <a:lumOff val="80000"/>
            </a:schemeClr>
          </a:solidFill>
          <a:ln>
            <a:solidFill>
              <a:schemeClr val="accent6">
                <a:lumMod val="75000"/>
              </a:schemeClr>
            </a:solidFill>
          </a:ln>
          <a:effectLst>
            <a:outerShdw blurRad="50800" dist="38100" dir="2700000" algn="tl" rotWithShape="0">
              <a:prstClr val="black">
                <a:alpha val="40000"/>
              </a:prstClr>
            </a:outerShdw>
          </a:effectLst>
        </p:spPr>
        <p:txBody>
          <a:bodyPr wrap="square" rtlCol="0">
            <a:spAutoFit/>
          </a:bodyPr>
          <a:lstStyle/>
          <a:p>
            <a:r>
              <a:rPr lang="en-GB" sz="2000" b="1" dirty="0"/>
              <a:t>After exercise the </a:t>
            </a:r>
            <a:r>
              <a:rPr lang="en-GB" sz="2000" b="1" dirty="0">
                <a:solidFill>
                  <a:schemeClr val="accent6">
                    <a:lumMod val="75000"/>
                  </a:schemeClr>
                </a:solidFill>
              </a:rPr>
              <a:t>lactic acid </a:t>
            </a:r>
            <a:r>
              <a:rPr lang="en-GB" sz="2000" b="1" dirty="0"/>
              <a:t>must be combined with oxygen to convert it to carbon dioxide. The amount of </a:t>
            </a:r>
            <a:r>
              <a:rPr lang="en-GB" sz="2000" b="1" dirty="0">
                <a:solidFill>
                  <a:schemeClr val="accent6">
                    <a:lumMod val="75000"/>
                  </a:schemeClr>
                </a:solidFill>
              </a:rPr>
              <a:t>oxygen</a:t>
            </a:r>
            <a:r>
              <a:rPr lang="en-GB" sz="2000" b="1" dirty="0"/>
              <a:t> which must be taken in to </a:t>
            </a:r>
            <a:r>
              <a:rPr lang="en-GB" sz="2000" b="1" dirty="0">
                <a:solidFill>
                  <a:schemeClr val="accent6">
                    <a:lumMod val="75000"/>
                  </a:schemeClr>
                </a:solidFill>
              </a:rPr>
              <a:t>convert </a:t>
            </a:r>
            <a:r>
              <a:rPr lang="en-GB" sz="2000" b="1" dirty="0"/>
              <a:t>all the lactic acid to carbon dioxide is called the </a:t>
            </a:r>
            <a:r>
              <a:rPr lang="en-GB" sz="2000" b="1" dirty="0">
                <a:solidFill>
                  <a:schemeClr val="accent6">
                    <a:lumMod val="75000"/>
                  </a:schemeClr>
                </a:solidFill>
              </a:rPr>
              <a:t>oxygen debt</a:t>
            </a:r>
            <a:r>
              <a:rPr lang="en-GB" sz="2000" b="1" dirty="0"/>
              <a:t>. </a:t>
            </a:r>
          </a:p>
        </p:txBody>
      </p:sp>
      <p:sp>
        <p:nvSpPr>
          <p:cNvPr id="32" name="TextBox 31"/>
          <p:cNvSpPr txBox="1"/>
          <p:nvPr/>
        </p:nvSpPr>
        <p:spPr>
          <a:xfrm>
            <a:off x="5598903" y="4915298"/>
            <a:ext cx="3240360" cy="1440160"/>
          </a:xfrm>
          <a:prstGeom prst="rect">
            <a:avLst/>
          </a:prstGeom>
          <a:noFill/>
          <a:ln>
            <a:solidFill>
              <a:schemeClr val="accent6">
                <a:lumMod val="75000"/>
              </a:schemeClr>
            </a:solidFill>
          </a:ln>
          <a:effectLst>
            <a:outerShdw blurRad="76200" dir="18900000" sy="23000" kx="-1200000" algn="bl" rotWithShape="0">
              <a:prstClr val="black">
                <a:alpha val="20000"/>
              </a:prstClr>
            </a:outerShdw>
          </a:effectLst>
        </p:spPr>
        <p:txBody>
          <a:bodyPr wrap="square" rtlCol="0">
            <a:noAutofit/>
          </a:bodyPr>
          <a:lstStyle/>
          <a:p>
            <a:r>
              <a:rPr lang="en-GB" sz="2000" dirty="0"/>
              <a:t>During long periods of vigorous exercise the muscles become </a:t>
            </a:r>
            <a:r>
              <a:rPr lang="en-GB" sz="2000" b="1" dirty="0">
                <a:solidFill>
                  <a:schemeClr val="accent6">
                    <a:lumMod val="75000"/>
                  </a:schemeClr>
                </a:solidFill>
              </a:rPr>
              <a:t>fatigued </a:t>
            </a:r>
            <a:r>
              <a:rPr lang="en-GB" sz="2000" dirty="0"/>
              <a:t>and stop contracting efficiently.</a:t>
            </a:r>
            <a:endParaRPr lang="en-GB" sz="2000" b="1" dirty="0">
              <a:solidFill>
                <a:schemeClr val="accent6">
                  <a:lumMod val="75000"/>
                </a:schemeClr>
              </a:solidFill>
            </a:endParaRPr>
          </a:p>
        </p:txBody>
      </p:sp>
      <p:pic>
        <p:nvPicPr>
          <p:cNvPr id="30" name="Picture 29" descr="ThinkstockPhotos-465274493stitch.jpg"/>
          <p:cNvPicPr>
            <a:picLocks noChangeAspect="1"/>
          </p:cNvPicPr>
          <p:nvPr/>
        </p:nvPicPr>
        <p:blipFill>
          <a:blip r:embed="rId3" cstate="print"/>
          <a:stretch>
            <a:fillRect/>
          </a:stretch>
        </p:blipFill>
        <p:spPr>
          <a:xfrm>
            <a:off x="5598903" y="2836935"/>
            <a:ext cx="3240360" cy="1960218"/>
          </a:xfrm>
          <a:prstGeom prst="rect">
            <a:avLst/>
          </a:prstGeom>
          <a:ln>
            <a:solidFill>
              <a:schemeClr val="accent6">
                <a:lumMod val="75000"/>
              </a:schemeClr>
            </a:solid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04020" y="21084"/>
            <a:ext cx="8352928" cy="656084"/>
          </a:xfrm>
        </p:spPr>
        <p:txBody>
          <a:bodyPr>
            <a:normAutofit fontScale="90000"/>
          </a:bodyPr>
          <a:lstStyle/>
          <a:p>
            <a:pPr algn="r"/>
            <a:r>
              <a:rPr lang="en-US" sz="2400" b="1" dirty="0">
                <a:solidFill>
                  <a:schemeClr val="accent6"/>
                </a:solidFill>
                <a:latin typeface="+mn-lt"/>
              </a:rPr>
              <a:t>Exchange and transport in animals </a:t>
            </a:r>
            <a:br>
              <a:rPr lang="en-US" sz="2400" b="1" dirty="0">
                <a:solidFill>
                  <a:schemeClr val="accent6"/>
                </a:solidFill>
                <a:latin typeface="+mn-lt"/>
              </a:rPr>
            </a:br>
            <a:r>
              <a:rPr lang="en-US" sz="2400" b="1" dirty="0">
                <a:solidFill>
                  <a:schemeClr val="accent6"/>
                </a:solidFill>
                <a:latin typeface="+mn-lt"/>
              </a:rPr>
              <a:t>part 3 – Respiration summary</a:t>
            </a:r>
            <a:r>
              <a:rPr lang="en-US" sz="2400" b="1" dirty="0">
                <a:solidFill>
                  <a:schemeClr val="accent6"/>
                </a:solidFill>
                <a:latin typeface="+mn-lt"/>
                <a:ea typeface=""/>
                <a:cs typeface="News Gothic MT"/>
              </a:rPr>
              <a:t> </a:t>
            </a:r>
            <a:endParaRPr lang="en-GB" sz="2400" b="1" dirty="0">
              <a:latin typeface="+mn-lt"/>
            </a:endParaRPr>
          </a:p>
        </p:txBody>
      </p:sp>
      <p:sp>
        <p:nvSpPr>
          <p:cNvPr id="5" name="Content Placeholder 4"/>
          <p:cNvSpPr>
            <a:spLocks noGrp="1"/>
          </p:cNvSpPr>
          <p:nvPr>
            <p:ph idx="1"/>
          </p:nvPr>
        </p:nvSpPr>
        <p:spPr>
          <a:xfrm>
            <a:off x="2483768" y="6021288"/>
            <a:ext cx="4248472" cy="576064"/>
          </a:xfrm>
        </p:spPr>
        <p:txBody>
          <a:bodyPr>
            <a:normAutofit/>
          </a:bodyPr>
          <a:lstStyle/>
          <a:p>
            <a:pPr algn="ctr">
              <a:buNone/>
            </a:pPr>
            <a:r>
              <a:rPr lang="en-GB" sz="2000" dirty="0">
                <a:latin typeface="+mn-lt"/>
                <a:hlinkClick r:id="rId3"/>
              </a:rPr>
              <a:t>Video - Respiration summary</a:t>
            </a:r>
            <a:r>
              <a:rPr lang="en-GB" sz="2000" dirty="0">
                <a:latin typeface="+mn-lt"/>
              </a:rPr>
              <a:t>          </a:t>
            </a:r>
          </a:p>
        </p:txBody>
      </p:sp>
      <p:graphicFrame>
        <p:nvGraphicFramePr>
          <p:cNvPr id="9" name="Table 8"/>
          <p:cNvGraphicFramePr>
            <a:graphicFrameLocks noGrp="1"/>
          </p:cNvGraphicFramePr>
          <p:nvPr>
            <p:extLst>
              <p:ext uri="{D42A27DB-BD31-4B8C-83A1-F6EECF244321}">
                <p14:modId xmlns:p14="http://schemas.microsoft.com/office/powerpoint/2010/main" val="1209648010"/>
              </p:ext>
            </p:extLst>
          </p:nvPr>
        </p:nvGraphicFramePr>
        <p:xfrm>
          <a:off x="1493658" y="873116"/>
          <a:ext cx="6102678" cy="4931140"/>
        </p:xfrm>
        <a:graphic>
          <a:graphicData uri="http://schemas.openxmlformats.org/drawingml/2006/table">
            <a:tbl>
              <a:tblPr/>
              <a:tblGrid>
                <a:gridCol w="2034226">
                  <a:extLst>
                    <a:ext uri="{9D8B030D-6E8A-4147-A177-3AD203B41FA5}">
                      <a16:colId xmlns:a16="http://schemas.microsoft.com/office/drawing/2014/main" val="20000"/>
                    </a:ext>
                  </a:extLst>
                </a:gridCol>
                <a:gridCol w="2126314">
                  <a:extLst>
                    <a:ext uri="{9D8B030D-6E8A-4147-A177-3AD203B41FA5}">
                      <a16:colId xmlns:a16="http://schemas.microsoft.com/office/drawing/2014/main" val="20001"/>
                    </a:ext>
                  </a:extLst>
                </a:gridCol>
                <a:gridCol w="1942138">
                  <a:extLst>
                    <a:ext uri="{9D8B030D-6E8A-4147-A177-3AD203B41FA5}">
                      <a16:colId xmlns:a16="http://schemas.microsoft.com/office/drawing/2014/main" val="20002"/>
                    </a:ext>
                  </a:extLst>
                </a:gridCol>
              </a:tblGrid>
              <a:tr h="1503164">
                <a:tc>
                  <a:txBody>
                    <a:bodyPr/>
                    <a:lstStyle/>
                    <a:p>
                      <a:pPr algn="ctr" fontAlgn="ctr"/>
                      <a:r>
                        <a:rPr lang="en-GB" sz="1800" b="0" i="0" u="none" strike="noStrike" dirty="0">
                          <a:solidFill>
                            <a:srgbClr val="000000"/>
                          </a:solidFill>
                          <a:latin typeface="Calibri"/>
                        </a:rPr>
                        <a:t> </a:t>
                      </a:r>
                    </a:p>
                  </a:txBody>
                  <a:tcPr marL="7234" marR="7234" marT="7234" marB="0" anchor="ctr">
                    <a:lnL>
                      <a:noFill/>
                    </a:lnL>
                    <a:lnR w="6350" cap="flat" cmpd="sng" algn="ctr">
                      <a:solidFill>
                        <a:srgbClr val="E46D0A"/>
                      </a:solidFill>
                      <a:prstDash val="solid"/>
                      <a:round/>
                      <a:headEnd type="none" w="med" len="med"/>
                      <a:tailEnd type="none" w="med" len="med"/>
                    </a:lnR>
                    <a:lnT>
                      <a:noFill/>
                    </a:lnT>
                    <a:lnB w="6350" cap="flat" cmpd="sng" algn="ctr">
                      <a:solidFill>
                        <a:srgbClr val="E46D0A"/>
                      </a:solidFill>
                      <a:prstDash val="solid"/>
                      <a:round/>
                      <a:headEnd type="none" w="med" len="med"/>
                      <a:tailEnd type="none" w="med" len="med"/>
                    </a:lnB>
                    <a:noFill/>
                  </a:tcPr>
                </a:tc>
                <a:tc>
                  <a:txBody>
                    <a:bodyPr/>
                    <a:lstStyle/>
                    <a:p>
                      <a:pPr algn="ctr" fontAlgn="ctr"/>
                      <a:r>
                        <a:rPr lang="en-GB" sz="2000" b="1" i="0" u="none" strike="noStrike" dirty="0">
                          <a:solidFill>
                            <a:srgbClr val="000000"/>
                          </a:solidFill>
                          <a:latin typeface="Calibri"/>
                        </a:rPr>
                        <a:t>Aerobic respiration</a:t>
                      </a:r>
                    </a:p>
                  </a:txBody>
                  <a:tcPr marL="7234" marR="7234" marT="7234" marB="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solidFill>
                      <a:srgbClr val="BFBFBF"/>
                    </a:solidFill>
                  </a:tcPr>
                </a:tc>
                <a:tc>
                  <a:txBody>
                    <a:bodyPr/>
                    <a:lstStyle/>
                    <a:p>
                      <a:pPr algn="ctr" fontAlgn="ctr"/>
                      <a:r>
                        <a:rPr lang="en-GB" sz="2000" b="1" i="0" u="none" strike="noStrike" dirty="0">
                          <a:solidFill>
                            <a:srgbClr val="000000"/>
                          </a:solidFill>
                          <a:latin typeface="Calibri"/>
                        </a:rPr>
                        <a:t>Anaerobic respiration in animal cells</a:t>
                      </a:r>
                    </a:p>
                  </a:txBody>
                  <a:tcPr marL="7234" marR="7234" marT="7234" marB="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solidFill>
                      <a:srgbClr val="BFBFBF"/>
                    </a:solidFill>
                  </a:tcPr>
                </a:tc>
                <a:extLst>
                  <a:ext uri="{0D108BD9-81ED-4DB2-BD59-A6C34878D82A}">
                    <a16:rowId xmlns:a16="http://schemas.microsoft.com/office/drawing/2014/main" val="10000"/>
                  </a:ext>
                </a:extLst>
              </a:tr>
              <a:tr h="856994">
                <a:tc>
                  <a:txBody>
                    <a:bodyPr/>
                    <a:lstStyle/>
                    <a:p>
                      <a:pPr algn="ctr" fontAlgn="ctr"/>
                      <a:r>
                        <a:rPr lang="en-GB" sz="2000" b="1" i="0" u="none" strike="noStrike" dirty="0">
                          <a:solidFill>
                            <a:srgbClr val="000000"/>
                          </a:solidFill>
                          <a:latin typeface="Calibri"/>
                        </a:rPr>
                        <a:t>Oxygen</a:t>
                      </a:r>
                    </a:p>
                  </a:txBody>
                  <a:tcPr marL="7234" marR="7234" marT="7234" marB="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solidFill>
                      <a:srgbClr val="BFBFBF"/>
                    </a:solidFill>
                  </a:tcPr>
                </a:tc>
                <a:tc>
                  <a:txBody>
                    <a:bodyPr/>
                    <a:lstStyle/>
                    <a:p>
                      <a:pPr algn="ctr" fontAlgn="ctr"/>
                      <a:r>
                        <a:rPr lang="en-GB" sz="2000" b="1" i="0" u="none" strike="noStrike" dirty="0">
                          <a:solidFill>
                            <a:srgbClr val="E46D0A"/>
                          </a:solidFill>
                          <a:latin typeface="Calibri"/>
                        </a:rPr>
                        <a:t>Required</a:t>
                      </a:r>
                    </a:p>
                  </a:txBody>
                  <a:tcPr marL="7234" marR="7234" marT="7234" marB="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tcPr>
                </a:tc>
                <a:tc>
                  <a:txBody>
                    <a:bodyPr/>
                    <a:lstStyle/>
                    <a:p>
                      <a:pPr algn="ctr" fontAlgn="ctr"/>
                      <a:r>
                        <a:rPr lang="en-GB" sz="2000" b="1" i="0" u="none" strike="noStrike" dirty="0">
                          <a:solidFill>
                            <a:srgbClr val="E46D0A"/>
                          </a:solidFill>
                          <a:latin typeface="Calibri"/>
                        </a:rPr>
                        <a:t>Not required</a:t>
                      </a:r>
                    </a:p>
                  </a:txBody>
                  <a:tcPr marL="7234" marR="7234" marT="7234" marB="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tcPr>
                </a:tc>
                <a:extLst>
                  <a:ext uri="{0D108BD9-81ED-4DB2-BD59-A6C34878D82A}">
                    <a16:rowId xmlns:a16="http://schemas.microsoft.com/office/drawing/2014/main" val="10001"/>
                  </a:ext>
                </a:extLst>
              </a:tr>
              <a:tr h="856994">
                <a:tc>
                  <a:txBody>
                    <a:bodyPr/>
                    <a:lstStyle/>
                    <a:p>
                      <a:pPr algn="ctr" fontAlgn="ctr"/>
                      <a:r>
                        <a:rPr lang="en-GB" sz="2000" b="1" i="0" u="none" strike="noStrike" dirty="0">
                          <a:solidFill>
                            <a:srgbClr val="000000"/>
                          </a:solidFill>
                          <a:latin typeface="Calibri"/>
                        </a:rPr>
                        <a:t>End products</a:t>
                      </a:r>
                    </a:p>
                  </a:txBody>
                  <a:tcPr marL="7234" marR="7234" marT="7234" marB="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solidFill>
                      <a:srgbClr val="BFBFBF"/>
                    </a:solidFill>
                  </a:tcPr>
                </a:tc>
                <a:tc>
                  <a:txBody>
                    <a:bodyPr/>
                    <a:lstStyle/>
                    <a:p>
                      <a:pPr algn="ctr" fontAlgn="ctr"/>
                      <a:r>
                        <a:rPr lang="en-GB" sz="2000" b="1" i="0" u="none" strike="noStrike" dirty="0">
                          <a:solidFill>
                            <a:srgbClr val="E46D0A"/>
                          </a:solidFill>
                          <a:latin typeface="Calibri"/>
                        </a:rPr>
                        <a:t>Carbon dioxide and water</a:t>
                      </a:r>
                    </a:p>
                  </a:txBody>
                  <a:tcPr marL="7234" marR="7234" marT="7234" marB="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tcPr>
                </a:tc>
                <a:tc>
                  <a:txBody>
                    <a:bodyPr/>
                    <a:lstStyle/>
                    <a:p>
                      <a:pPr algn="ctr" fontAlgn="ctr"/>
                      <a:r>
                        <a:rPr lang="en-GB" sz="2000" b="1" i="0" u="none" strike="noStrike" dirty="0">
                          <a:solidFill>
                            <a:srgbClr val="E46D0A"/>
                          </a:solidFill>
                          <a:latin typeface="Calibri"/>
                        </a:rPr>
                        <a:t>Lactic acid</a:t>
                      </a:r>
                    </a:p>
                  </a:txBody>
                  <a:tcPr marL="7234" marR="7234" marT="7234" marB="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tcPr>
                </a:tc>
                <a:extLst>
                  <a:ext uri="{0D108BD9-81ED-4DB2-BD59-A6C34878D82A}">
                    <a16:rowId xmlns:a16="http://schemas.microsoft.com/office/drawing/2014/main" val="10002"/>
                  </a:ext>
                </a:extLst>
              </a:tr>
              <a:tr h="856994">
                <a:tc>
                  <a:txBody>
                    <a:bodyPr/>
                    <a:lstStyle/>
                    <a:p>
                      <a:pPr algn="ctr" fontAlgn="ctr"/>
                      <a:r>
                        <a:rPr lang="en-GB" sz="2000" b="1" i="0" u="none" strike="noStrike" dirty="0">
                          <a:solidFill>
                            <a:srgbClr val="000000"/>
                          </a:solidFill>
                          <a:latin typeface="Calibri"/>
                        </a:rPr>
                        <a:t>Oxidation of glucose</a:t>
                      </a:r>
                    </a:p>
                  </a:txBody>
                  <a:tcPr marL="7234" marR="7234" marT="7234" marB="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solidFill>
                      <a:srgbClr val="BFBFBF"/>
                    </a:solidFill>
                  </a:tcPr>
                </a:tc>
                <a:tc>
                  <a:txBody>
                    <a:bodyPr/>
                    <a:lstStyle/>
                    <a:p>
                      <a:pPr algn="ctr" fontAlgn="ctr"/>
                      <a:r>
                        <a:rPr lang="en-GB" sz="2000" b="1" i="0" u="none" strike="noStrike" dirty="0">
                          <a:solidFill>
                            <a:srgbClr val="E46D0A"/>
                          </a:solidFill>
                          <a:latin typeface="Calibri"/>
                        </a:rPr>
                        <a:t>Complete</a:t>
                      </a:r>
                    </a:p>
                  </a:txBody>
                  <a:tcPr marL="7234" marR="7234" marT="7234" marB="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tcPr>
                </a:tc>
                <a:tc>
                  <a:txBody>
                    <a:bodyPr/>
                    <a:lstStyle/>
                    <a:p>
                      <a:pPr algn="ctr" fontAlgn="ctr"/>
                      <a:r>
                        <a:rPr lang="en-GB" sz="2000" b="1" i="0" u="none" strike="noStrike" dirty="0">
                          <a:solidFill>
                            <a:srgbClr val="E46D0A"/>
                          </a:solidFill>
                          <a:latin typeface="Calibri"/>
                        </a:rPr>
                        <a:t>Incomplete</a:t>
                      </a:r>
                    </a:p>
                  </a:txBody>
                  <a:tcPr marL="7234" marR="7234" marT="7234" marB="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tcPr>
                </a:tc>
                <a:extLst>
                  <a:ext uri="{0D108BD9-81ED-4DB2-BD59-A6C34878D82A}">
                    <a16:rowId xmlns:a16="http://schemas.microsoft.com/office/drawing/2014/main" val="10003"/>
                  </a:ext>
                </a:extLst>
              </a:tr>
              <a:tr h="856994">
                <a:tc>
                  <a:txBody>
                    <a:bodyPr/>
                    <a:lstStyle/>
                    <a:p>
                      <a:pPr algn="ctr" fontAlgn="ctr"/>
                      <a:r>
                        <a:rPr lang="en-GB" sz="2000" b="1" i="0" u="none" strike="noStrike" dirty="0">
                          <a:solidFill>
                            <a:srgbClr val="000000"/>
                          </a:solidFill>
                          <a:latin typeface="Calibri"/>
                        </a:rPr>
                        <a:t>Efficiency of energy transfer</a:t>
                      </a:r>
                    </a:p>
                  </a:txBody>
                  <a:tcPr marL="7234" marR="7234" marT="7234" marB="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solidFill>
                      <a:srgbClr val="BFBFBF"/>
                    </a:solidFill>
                  </a:tcPr>
                </a:tc>
                <a:tc>
                  <a:txBody>
                    <a:bodyPr/>
                    <a:lstStyle/>
                    <a:p>
                      <a:pPr algn="ctr" fontAlgn="ctr"/>
                      <a:r>
                        <a:rPr lang="en-GB" sz="2000" b="1" i="0" u="none" strike="noStrike" dirty="0">
                          <a:solidFill>
                            <a:srgbClr val="E46D0A"/>
                          </a:solidFill>
                          <a:latin typeface="Calibri"/>
                        </a:rPr>
                        <a:t>High</a:t>
                      </a:r>
                    </a:p>
                  </a:txBody>
                  <a:tcPr marL="7234" marR="7234" marT="7234" marB="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tcPr>
                </a:tc>
                <a:tc>
                  <a:txBody>
                    <a:bodyPr/>
                    <a:lstStyle/>
                    <a:p>
                      <a:pPr algn="ctr" fontAlgn="ctr"/>
                      <a:r>
                        <a:rPr lang="en-GB" sz="2000" b="1" i="0" u="none" strike="noStrike" dirty="0">
                          <a:solidFill>
                            <a:srgbClr val="E46D0A"/>
                          </a:solidFill>
                          <a:latin typeface="Calibri"/>
                        </a:rPr>
                        <a:t>Low</a:t>
                      </a:r>
                    </a:p>
                  </a:txBody>
                  <a:tcPr marL="7234" marR="7234" marT="7234" marB="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67744" y="-171400"/>
            <a:ext cx="6876256" cy="657041"/>
          </a:xfrm>
        </p:spPr>
        <p:txBody>
          <a:bodyPr>
            <a:noAutofit/>
          </a:bodyPr>
          <a:lstStyle/>
          <a:p>
            <a:pPr marL="342900" lvl="1" algn="r" defTabSz="342900" rtl="0">
              <a:spcBef>
                <a:spcPct val="20000"/>
              </a:spcBef>
            </a:pPr>
            <a:br>
              <a:rPr lang="en-US" sz="2400" b="1" dirty="0">
                <a:solidFill>
                  <a:schemeClr val="accent6"/>
                </a:solidFill>
                <a:latin typeface="+mn-lt"/>
              </a:rPr>
            </a:br>
            <a:r>
              <a:rPr lang="en-US" sz="2400" b="1" dirty="0">
                <a:solidFill>
                  <a:schemeClr val="accent6"/>
                </a:solidFill>
                <a:latin typeface="+mn-lt"/>
              </a:rPr>
              <a:t>Exchange and transport in animals</a:t>
            </a:r>
            <a:br>
              <a:rPr lang="en-US" sz="2400" b="1" dirty="0">
                <a:solidFill>
                  <a:schemeClr val="accent6"/>
                </a:solidFill>
                <a:latin typeface="+mn-lt"/>
              </a:rPr>
            </a:br>
            <a:r>
              <a:rPr lang="en-US" sz="2400" b="1" dirty="0">
                <a:solidFill>
                  <a:schemeClr val="accent6"/>
                </a:solidFill>
                <a:latin typeface="+mn-lt"/>
              </a:rPr>
              <a:t> part 3 – Anaerobic respiration</a:t>
            </a:r>
            <a:endParaRPr kumimoji="0" lang="en-US" sz="2400" b="1" i="0" u="none" strike="noStrike" kern="1200" cap="none" spc="0" normalizeH="0" baseline="0" noProof="0" dirty="0">
              <a:ln>
                <a:noFill/>
              </a:ln>
              <a:solidFill>
                <a:schemeClr val="accent6"/>
              </a:solidFill>
              <a:effectLst/>
              <a:uLnTx/>
              <a:uFillTx/>
              <a:latin typeface="+mn-lt"/>
              <a:ea typeface=""/>
              <a:cs typeface="News Gothic MT"/>
            </a:endParaRPr>
          </a:p>
        </p:txBody>
      </p:sp>
      <p:sp>
        <p:nvSpPr>
          <p:cNvPr id="3" name="Rectangle 2"/>
          <p:cNvSpPr/>
          <p:nvPr/>
        </p:nvSpPr>
        <p:spPr>
          <a:xfrm>
            <a:off x="539552" y="4595644"/>
            <a:ext cx="3168352" cy="1938992"/>
          </a:xfrm>
          <a:prstGeom prst="rect">
            <a:avLst/>
          </a:prstGeom>
        </p:spPr>
        <p:txBody>
          <a:bodyPr wrap="square">
            <a:spAutoFit/>
          </a:bodyPr>
          <a:lstStyle/>
          <a:p>
            <a:r>
              <a:rPr lang="en-US" sz="2400" dirty="0"/>
              <a:t>The </a:t>
            </a:r>
            <a:r>
              <a:rPr lang="en-US" sz="2400" b="1" dirty="0">
                <a:solidFill>
                  <a:schemeClr val="accent6">
                    <a:lumMod val="75000"/>
                  </a:schemeClr>
                </a:solidFill>
              </a:rPr>
              <a:t>heart rate increases</a:t>
            </a:r>
            <a:r>
              <a:rPr lang="en-US" sz="2400" dirty="0"/>
              <a:t> to pump oxygenated blood faster through the muscle cells. </a:t>
            </a:r>
          </a:p>
        </p:txBody>
      </p:sp>
      <p:sp>
        <p:nvSpPr>
          <p:cNvPr id="4" name="TextBox 3"/>
          <p:cNvSpPr txBox="1"/>
          <p:nvPr/>
        </p:nvSpPr>
        <p:spPr>
          <a:xfrm>
            <a:off x="502506" y="779220"/>
            <a:ext cx="8173950" cy="1137612"/>
          </a:xfrm>
          <a:prstGeom prst="rect">
            <a:avLst/>
          </a:prstGeom>
        </p:spPr>
        <p:style>
          <a:lnRef idx="1">
            <a:schemeClr val="accent6"/>
          </a:lnRef>
          <a:fillRef idx="2">
            <a:schemeClr val="accent6"/>
          </a:fillRef>
          <a:effectRef idx="1">
            <a:schemeClr val="accent6"/>
          </a:effectRef>
          <a:fontRef idx="minor">
            <a:schemeClr val="dk1"/>
          </a:fontRef>
        </p:style>
        <p:txBody>
          <a:bodyPr wrap="square" rtlCol="0">
            <a:noAutofit/>
          </a:bodyPr>
          <a:lstStyle/>
          <a:p>
            <a:r>
              <a:rPr lang="en-GB" sz="2400" dirty="0"/>
              <a:t>During </a:t>
            </a:r>
            <a:r>
              <a:rPr lang="en-GB" sz="2400" b="1" dirty="0"/>
              <a:t>exercise</a:t>
            </a:r>
            <a:r>
              <a:rPr lang="en-GB" sz="2400" dirty="0"/>
              <a:t> the </a:t>
            </a:r>
            <a:r>
              <a:rPr lang="en-GB" sz="2400" b="1" dirty="0"/>
              <a:t>human body</a:t>
            </a:r>
            <a:r>
              <a:rPr lang="en-GB" sz="2400" dirty="0"/>
              <a:t> reacts to the </a:t>
            </a:r>
            <a:r>
              <a:rPr lang="en-GB" sz="2400" b="1" dirty="0"/>
              <a:t>increased</a:t>
            </a:r>
            <a:r>
              <a:rPr lang="en-GB" sz="2400" dirty="0"/>
              <a:t> demand for energy.  If </a:t>
            </a:r>
            <a:r>
              <a:rPr lang="en-GB" sz="2400" b="1" dirty="0"/>
              <a:t>insufficient oxygen </a:t>
            </a:r>
            <a:r>
              <a:rPr lang="en-GB" sz="2400" dirty="0"/>
              <a:t>is supplied to the muscle cells then </a:t>
            </a:r>
            <a:r>
              <a:rPr lang="en-GB" sz="2400" b="1" dirty="0"/>
              <a:t>anaerobic respiration </a:t>
            </a:r>
            <a:r>
              <a:rPr lang="en-GB" sz="2400" dirty="0"/>
              <a:t>occurs.</a:t>
            </a:r>
          </a:p>
        </p:txBody>
      </p:sp>
      <p:sp>
        <p:nvSpPr>
          <p:cNvPr id="5" name="Rectangle 4"/>
          <p:cNvSpPr/>
          <p:nvPr/>
        </p:nvSpPr>
        <p:spPr>
          <a:xfrm>
            <a:off x="5037039" y="4509120"/>
            <a:ext cx="3744416" cy="1938992"/>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a:spAutoFit/>
          </a:bodyPr>
          <a:lstStyle/>
          <a:p>
            <a:r>
              <a:rPr lang="en-US" sz="2400" b="1" dirty="0">
                <a:solidFill>
                  <a:schemeClr val="accent6">
                    <a:lumMod val="75000"/>
                  </a:schemeClr>
                </a:solidFill>
              </a:rPr>
              <a:t>Breathing rate </a:t>
            </a:r>
            <a:r>
              <a:rPr lang="en-US" sz="2400" dirty="0"/>
              <a:t>and breath </a:t>
            </a:r>
            <a:r>
              <a:rPr lang="en-US" sz="2400" b="1" dirty="0">
                <a:solidFill>
                  <a:schemeClr val="accent6">
                    <a:lumMod val="75000"/>
                  </a:schemeClr>
                </a:solidFill>
              </a:rPr>
              <a:t>volume</a:t>
            </a:r>
            <a:r>
              <a:rPr lang="en-US" sz="2400" dirty="0"/>
              <a:t> increase. This increases the amount of oxygen entering the bloodstream.</a:t>
            </a:r>
          </a:p>
        </p:txBody>
      </p:sp>
      <p:pic>
        <p:nvPicPr>
          <p:cNvPr id="6" name="Picture 5"/>
          <p:cNvPicPr>
            <a:picLocks noChangeAspect="1"/>
          </p:cNvPicPr>
          <p:nvPr/>
        </p:nvPicPr>
        <p:blipFill>
          <a:blip r:embed="rId2" cstate="print"/>
          <a:stretch>
            <a:fillRect/>
          </a:stretch>
        </p:blipFill>
        <p:spPr>
          <a:xfrm>
            <a:off x="539552" y="2060848"/>
            <a:ext cx="3312368" cy="2451563"/>
          </a:xfrm>
          <a:prstGeom prst="rect">
            <a:avLst/>
          </a:prstGeom>
          <a:ln>
            <a:solidFill>
              <a:schemeClr val="accent6">
                <a:lumMod val="75000"/>
              </a:schemeClr>
            </a:solidFill>
          </a:ln>
          <a:effectLst>
            <a:outerShdw blurRad="50800" dist="38100" dir="5400000" algn="t" rotWithShape="0">
              <a:prstClr val="black">
                <a:alpha val="40000"/>
              </a:prstClr>
            </a:outerShdw>
          </a:effectLst>
        </p:spPr>
      </p:pic>
      <p:pic>
        <p:nvPicPr>
          <p:cNvPr id="9" name="Picture 8"/>
          <p:cNvPicPr>
            <a:picLocks noChangeAspect="1"/>
          </p:cNvPicPr>
          <p:nvPr/>
        </p:nvPicPr>
        <p:blipFill>
          <a:blip r:embed="rId3" cstate="print"/>
          <a:stretch>
            <a:fillRect/>
          </a:stretch>
        </p:blipFill>
        <p:spPr>
          <a:xfrm>
            <a:off x="5292080" y="2060848"/>
            <a:ext cx="3292366" cy="2412351"/>
          </a:xfrm>
          <a:prstGeom prst="rect">
            <a:avLst/>
          </a:prstGeom>
          <a:ln>
            <a:solidFill>
              <a:schemeClr val="accent6">
                <a:lumMod val="75000"/>
              </a:schemeClr>
            </a:solidFill>
          </a:ln>
          <a:effectLst>
            <a:outerShdw blurRad="50800" dist="38100" dir="5400000" algn="t" rotWithShape="0">
              <a:prstClr val="black">
                <a:alpha val="40000"/>
              </a:prstClr>
            </a:outerShdw>
          </a:effectLst>
        </p:spPr>
      </p:pic>
    </p:spTree>
    <p:extLst>
      <p:ext uri="{BB962C8B-B14F-4D97-AF65-F5344CB8AC3E}">
        <p14:creationId xmlns:p14="http://schemas.microsoft.com/office/powerpoint/2010/main" val="7941978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47664" y="0"/>
            <a:ext cx="7596336" cy="657041"/>
          </a:xfrm>
        </p:spPr>
        <p:txBody>
          <a:bodyPr>
            <a:noAutofit/>
          </a:bodyPr>
          <a:lstStyle/>
          <a:p>
            <a:pPr marL="342900" lvl="1" algn="r" defTabSz="342900" rtl="0">
              <a:spcBef>
                <a:spcPct val="20000"/>
              </a:spcBef>
            </a:pPr>
            <a:r>
              <a:rPr lang="en-US" sz="2400" b="1" dirty="0">
                <a:solidFill>
                  <a:schemeClr val="accent6"/>
                </a:solidFill>
                <a:latin typeface="+mn-lt"/>
              </a:rPr>
              <a:t> Exchange and transport in animals </a:t>
            </a:r>
            <a:br>
              <a:rPr lang="en-US" sz="2400" b="1" dirty="0">
                <a:solidFill>
                  <a:schemeClr val="accent6"/>
                </a:solidFill>
                <a:latin typeface="+mn-lt"/>
              </a:rPr>
            </a:br>
            <a:r>
              <a:rPr lang="en-US" sz="2400" b="1" dirty="0">
                <a:solidFill>
                  <a:schemeClr val="accent6"/>
                </a:solidFill>
                <a:latin typeface="+mn-lt"/>
              </a:rPr>
              <a:t>part 3 – Anaerobic respiration</a:t>
            </a:r>
            <a:endParaRPr kumimoji="0" lang="en-US" sz="2400" b="1" i="0" u="none" strike="noStrike" kern="1200" cap="none" spc="0" normalizeH="0" baseline="0" noProof="0" dirty="0">
              <a:ln>
                <a:noFill/>
              </a:ln>
              <a:solidFill>
                <a:schemeClr val="tx1"/>
              </a:solidFill>
              <a:effectLst/>
              <a:uLnTx/>
              <a:uFillTx/>
              <a:latin typeface="+mn-lt"/>
              <a:ea typeface=""/>
              <a:cs typeface="News Gothic MT"/>
            </a:endParaRPr>
          </a:p>
        </p:txBody>
      </p:sp>
      <p:sp>
        <p:nvSpPr>
          <p:cNvPr id="10" name="TextBox 9"/>
          <p:cNvSpPr txBox="1"/>
          <p:nvPr/>
        </p:nvSpPr>
        <p:spPr>
          <a:xfrm>
            <a:off x="3059832" y="5734997"/>
            <a:ext cx="5616624" cy="646331"/>
          </a:xfrm>
          <a:prstGeom prst="rect">
            <a:avLst/>
          </a:prstGeom>
          <a:solidFill>
            <a:schemeClr val="accent6">
              <a:lumMod val="20000"/>
              <a:lumOff val="8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spAutoFit/>
          </a:bodyPr>
          <a:lstStyle/>
          <a:p>
            <a:pPr algn="ctr"/>
            <a:r>
              <a:rPr lang="en-GB" dirty="0"/>
              <a:t>The extra amount of oxygen required to remove all lactic acid from the cells is called the </a:t>
            </a:r>
            <a:r>
              <a:rPr lang="en-GB" b="1" dirty="0">
                <a:solidFill>
                  <a:schemeClr val="accent6">
                    <a:lumMod val="75000"/>
                  </a:schemeClr>
                </a:solidFill>
              </a:rPr>
              <a:t>oxygen debt</a:t>
            </a:r>
            <a:r>
              <a:rPr lang="en-GB" dirty="0"/>
              <a:t>.</a:t>
            </a:r>
          </a:p>
        </p:txBody>
      </p:sp>
      <p:pic>
        <p:nvPicPr>
          <p:cNvPr id="154626" name="Picture 2"/>
          <p:cNvPicPr>
            <a:picLocks noChangeAspect="1" noChangeArrowheads="1"/>
          </p:cNvPicPr>
          <p:nvPr/>
        </p:nvPicPr>
        <p:blipFill>
          <a:blip r:embed="rId2" cstate="print"/>
          <a:srcRect/>
          <a:stretch>
            <a:fillRect/>
          </a:stretch>
        </p:blipFill>
        <p:spPr bwMode="auto">
          <a:xfrm>
            <a:off x="4499992" y="836712"/>
            <a:ext cx="648072" cy="2771775"/>
          </a:xfrm>
          <a:prstGeom prst="rect">
            <a:avLst/>
          </a:prstGeom>
          <a:noFill/>
          <a:ln w="9525">
            <a:noFill/>
            <a:miter lim="800000"/>
            <a:headEnd/>
            <a:tailEnd/>
          </a:ln>
        </p:spPr>
      </p:pic>
      <p:pic>
        <p:nvPicPr>
          <p:cNvPr id="154627" name="Picture 3"/>
          <p:cNvPicPr>
            <a:picLocks noChangeAspect="1" noChangeArrowheads="1"/>
          </p:cNvPicPr>
          <p:nvPr/>
        </p:nvPicPr>
        <p:blipFill>
          <a:blip r:embed="rId3" cstate="print"/>
          <a:srcRect/>
          <a:stretch>
            <a:fillRect/>
          </a:stretch>
        </p:blipFill>
        <p:spPr bwMode="auto">
          <a:xfrm>
            <a:off x="323528" y="1124744"/>
            <a:ext cx="2376264" cy="985819"/>
          </a:xfrm>
          <a:prstGeom prst="rect">
            <a:avLst/>
          </a:prstGeom>
          <a:noFill/>
          <a:ln w="9525">
            <a:noFill/>
            <a:miter lim="800000"/>
            <a:headEnd/>
            <a:tailEnd/>
          </a:ln>
        </p:spPr>
      </p:pic>
      <p:pic>
        <p:nvPicPr>
          <p:cNvPr id="14" name="Picture 13" descr="ThinkstockPhotos-520060510liver.jpg"/>
          <p:cNvPicPr>
            <a:picLocks noChangeAspect="1"/>
          </p:cNvPicPr>
          <p:nvPr/>
        </p:nvPicPr>
        <p:blipFill>
          <a:blip r:embed="rId4" cstate="print"/>
          <a:stretch>
            <a:fillRect/>
          </a:stretch>
        </p:blipFill>
        <p:spPr>
          <a:xfrm>
            <a:off x="7020272" y="3789040"/>
            <a:ext cx="1789176" cy="1816608"/>
          </a:xfrm>
          <a:prstGeom prst="rect">
            <a:avLst/>
          </a:prstGeom>
        </p:spPr>
      </p:pic>
      <p:sp>
        <p:nvSpPr>
          <p:cNvPr id="15" name="TextBox 14"/>
          <p:cNvSpPr txBox="1"/>
          <p:nvPr/>
        </p:nvSpPr>
        <p:spPr>
          <a:xfrm>
            <a:off x="251520" y="2060848"/>
            <a:ext cx="2520280" cy="1569660"/>
          </a:xfrm>
          <a:prstGeom prst="rect">
            <a:avLst/>
          </a:prstGeom>
          <a:noFill/>
        </p:spPr>
        <p:txBody>
          <a:bodyPr wrap="square" rtlCol="0">
            <a:spAutoFit/>
          </a:bodyPr>
          <a:lstStyle/>
          <a:p>
            <a:pPr algn="ctr"/>
            <a:r>
              <a:rPr lang="en-GB" sz="2400" b="1" dirty="0">
                <a:solidFill>
                  <a:schemeClr val="accent6">
                    <a:lumMod val="75000"/>
                  </a:schemeClr>
                </a:solidFill>
              </a:rPr>
              <a:t>Lactic acid </a:t>
            </a:r>
            <a:r>
              <a:rPr lang="en-GB" sz="2400" dirty="0"/>
              <a:t>builds up in the muscle </a:t>
            </a:r>
            <a:r>
              <a:rPr lang="en-GB" sz="2400" b="1" dirty="0">
                <a:solidFill>
                  <a:schemeClr val="accent6">
                    <a:lumMod val="75000"/>
                  </a:schemeClr>
                </a:solidFill>
              </a:rPr>
              <a:t>cells</a:t>
            </a:r>
            <a:r>
              <a:rPr lang="en-GB" sz="2400" dirty="0">
                <a:solidFill>
                  <a:schemeClr val="accent6">
                    <a:lumMod val="75000"/>
                  </a:schemeClr>
                </a:solidFill>
              </a:rPr>
              <a:t> </a:t>
            </a:r>
            <a:r>
              <a:rPr lang="en-GB" sz="2400" dirty="0"/>
              <a:t>during </a:t>
            </a:r>
            <a:r>
              <a:rPr lang="en-GB" sz="2400" b="1" dirty="0">
                <a:solidFill>
                  <a:schemeClr val="accent6">
                    <a:lumMod val="75000"/>
                  </a:schemeClr>
                </a:solidFill>
              </a:rPr>
              <a:t>exercise</a:t>
            </a:r>
            <a:r>
              <a:rPr lang="en-GB" sz="2400" b="1" dirty="0"/>
              <a:t>.</a:t>
            </a:r>
          </a:p>
        </p:txBody>
      </p:sp>
      <p:sp>
        <p:nvSpPr>
          <p:cNvPr id="16" name="TextBox 15"/>
          <p:cNvSpPr txBox="1"/>
          <p:nvPr/>
        </p:nvSpPr>
        <p:spPr>
          <a:xfrm>
            <a:off x="5508104" y="764704"/>
            <a:ext cx="2664296" cy="1938992"/>
          </a:xfrm>
          <a:prstGeom prst="rect">
            <a:avLst/>
          </a:prstGeom>
          <a:noFill/>
        </p:spPr>
        <p:txBody>
          <a:bodyPr wrap="square" rtlCol="0">
            <a:spAutoFit/>
          </a:bodyPr>
          <a:lstStyle/>
          <a:p>
            <a:pPr algn="ctr"/>
            <a:r>
              <a:rPr lang="en-GB" sz="2400" b="1" dirty="0">
                <a:solidFill>
                  <a:schemeClr val="accent6">
                    <a:lumMod val="75000"/>
                  </a:schemeClr>
                </a:solidFill>
              </a:rPr>
              <a:t>Blood</a:t>
            </a:r>
            <a:r>
              <a:rPr lang="en-GB" sz="2400" dirty="0"/>
              <a:t> flows through the muscle cells and </a:t>
            </a:r>
            <a:r>
              <a:rPr lang="en-GB" sz="2400" b="1" dirty="0">
                <a:solidFill>
                  <a:schemeClr val="accent6">
                    <a:lumMod val="75000"/>
                  </a:schemeClr>
                </a:solidFill>
              </a:rPr>
              <a:t>transports</a:t>
            </a:r>
            <a:r>
              <a:rPr lang="en-GB" sz="2400" dirty="0">
                <a:solidFill>
                  <a:schemeClr val="accent6">
                    <a:lumMod val="75000"/>
                  </a:schemeClr>
                </a:solidFill>
              </a:rPr>
              <a:t> </a:t>
            </a:r>
            <a:r>
              <a:rPr lang="en-GB" sz="2400" dirty="0"/>
              <a:t>the </a:t>
            </a:r>
            <a:r>
              <a:rPr lang="en-GB" sz="2400" b="1" dirty="0">
                <a:solidFill>
                  <a:schemeClr val="accent6">
                    <a:lumMod val="75000"/>
                  </a:schemeClr>
                </a:solidFill>
              </a:rPr>
              <a:t>lactic acid </a:t>
            </a:r>
            <a:r>
              <a:rPr lang="en-GB" sz="2400" dirty="0"/>
              <a:t>to the </a:t>
            </a:r>
            <a:r>
              <a:rPr lang="en-GB" sz="2400" b="1" dirty="0">
                <a:solidFill>
                  <a:schemeClr val="accent6">
                    <a:lumMod val="75000"/>
                  </a:schemeClr>
                </a:solidFill>
              </a:rPr>
              <a:t>liver</a:t>
            </a:r>
            <a:r>
              <a:rPr lang="en-GB" sz="2400" dirty="0"/>
              <a:t>.</a:t>
            </a:r>
          </a:p>
        </p:txBody>
      </p:sp>
      <p:sp>
        <p:nvSpPr>
          <p:cNvPr id="17" name="Right Arrow 16"/>
          <p:cNvSpPr/>
          <p:nvPr/>
        </p:nvSpPr>
        <p:spPr>
          <a:xfrm>
            <a:off x="3131840" y="1268760"/>
            <a:ext cx="1224136" cy="1080120"/>
          </a:xfrm>
          <a:prstGeom prst="rightArrow">
            <a:avLst/>
          </a:prstGeom>
          <a:solidFill>
            <a:schemeClr val="accent6">
              <a:lumMod val="20000"/>
              <a:lumOff val="80000"/>
            </a:schemeClr>
          </a:solidFill>
          <a:ln>
            <a:solidFill>
              <a:schemeClr val="accent6">
                <a:lumMod val="7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8" name="Right Arrow 17"/>
          <p:cNvSpPr/>
          <p:nvPr/>
        </p:nvSpPr>
        <p:spPr>
          <a:xfrm rot="5400000">
            <a:off x="6372200" y="2780928"/>
            <a:ext cx="1224136" cy="1080120"/>
          </a:xfrm>
          <a:prstGeom prst="rightArrow">
            <a:avLst/>
          </a:prstGeom>
          <a:solidFill>
            <a:schemeClr val="accent6">
              <a:lumMod val="20000"/>
              <a:lumOff val="80000"/>
            </a:schemeClr>
          </a:solidFill>
          <a:ln>
            <a:solidFill>
              <a:schemeClr val="accent6">
                <a:lumMod val="7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0" name="TextBox 19"/>
          <p:cNvSpPr txBox="1"/>
          <p:nvPr/>
        </p:nvSpPr>
        <p:spPr>
          <a:xfrm>
            <a:off x="4355976" y="4005064"/>
            <a:ext cx="2448272" cy="1569660"/>
          </a:xfrm>
          <a:prstGeom prst="rect">
            <a:avLst/>
          </a:prstGeom>
          <a:noFill/>
        </p:spPr>
        <p:txBody>
          <a:bodyPr wrap="square" rtlCol="0">
            <a:spAutoFit/>
          </a:bodyPr>
          <a:lstStyle/>
          <a:p>
            <a:pPr algn="ctr"/>
            <a:r>
              <a:rPr lang="en-GB" sz="2400" dirty="0"/>
              <a:t>The </a:t>
            </a:r>
            <a:r>
              <a:rPr lang="en-GB" sz="2400" b="1" dirty="0">
                <a:solidFill>
                  <a:schemeClr val="accent6">
                    <a:lumMod val="75000"/>
                  </a:schemeClr>
                </a:solidFill>
              </a:rPr>
              <a:t>liver</a:t>
            </a:r>
            <a:r>
              <a:rPr lang="en-GB" sz="2400" dirty="0"/>
              <a:t> oxidises the </a:t>
            </a:r>
            <a:r>
              <a:rPr lang="en-GB" sz="2400" b="1" dirty="0">
                <a:solidFill>
                  <a:schemeClr val="accent6">
                    <a:lumMod val="75000"/>
                  </a:schemeClr>
                </a:solidFill>
              </a:rPr>
              <a:t>lactic acid </a:t>
            </a:r>
            <a:r>
              <a:rPr lang="en-GB" sz="2400" dirty="0"/>
              <a:t>and </a:t>
            </a:r>
            <a:r>
              <a:rPr lang="en-GB" sz="2400" b="1" dirty="0">
                <a:solidFill>
                  <a:schemeClr val="accent6">
                    <a:lumMod val="75000"/>
                  </a:schemeClr>
                </a:solidFill>
              </a:rPr>
              <a:t>converts</a:t>
            </a:r>
            <a:r>
              <a:rPr lang="en-GB" sz="2400" dirty="0">
                <a:solidFill>
                  <a:schemeClr val="accent6">
                    <a:lumMod val="75000"/>
                  </a:schemeClr>
                </a:solidFill>
              </a:rPr>
              <a:t> </a:t>
            </a:r>
            <a:r>
              <a:rPr lang="en-GB" sz="2400" dirty="0"/>
              <a:t>it back to </a:t>
            </a:r>
            <a:r>
              <a:rPr lang="en-GB" sz="2400" b="1" dirty="0">
                <a:solidFill>
                  <a:schemeClr val="accent6">
                    <a:lumMod val="75000"/>
                  </a:schemeClr>
                </a:solidFill>
              </a:rPr>
              <a:t>glucose</a:t>
            </a:r>
            <a:r>
              <a:rPr lang="en-GB" sz="2400" dirty="0"/>
              <a:t>.</a:t>
            </a:r>
          </a:p>
        </p:txBody>
      </p:sp>
      <p:sp>
        <p:nvSpPr>
          <p:cNvPr id="22" name="Right Arrow 21"/>
          <p:cNvSpPr/>
          <p:nvPr/>
        </p:nvSpPr>
        <p:spPr>
          <a:xfrm rot="10800000">
            <a:off x="2987825" y="4293096"/>
            <a:ext cx="1224136" cy="1080120"/>
          </a:xfrm>
          <a:prstGeom prst="rightArrow">
            <a:avLst/>
          </a:prstGeom>
          <a:solidFill>
            <a:schemeClr val="accent6">
              <a:lumMod val="20000"/>
              <a:lumOff val="80000"/>
            </a:schemeClr>
          </a:solidFill>
          <a:ln>
            <a:solidFill>
              <a:schemeClr val="accent6">
                <a:lumMod val="7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3" name="TextBox 22"/>
          <p:cNvSpPr txBox="1"/>
          <p:nvPr/>
        </p:nvSpPr>
        <p:spPr>
          <a:xfrm>
            <a:off x="251520" y="3933056"/>
            <a:ext cx="2592288" cy="2308324"/>
          </a:xfrm>
          <a:prstGeom prst="rect">
            <a:avLst/>
          </a:prstGeom>
          <a:solidFill>
            <a:schemeClr val="accent6">
              <a:lumMod val="60000"/>
              <a:lumOff val="40000"/>
            </a:schemeClr>
          </a:solidFill>
          <a:ln>
            <a:solidFill>
              <a:schemeClr val="accent6">
                <a:lumMod val="75000"/>
              </a:schemeClr>
            </a:solidFill>
          </a:ln>
        </p:spPr>
        <p:txBody>
          <a:bodyPr wrap="square" rtlCol="0">
            <a:spAutoFit/>
          </a:bodyPr>
          <a:lstStyle/>
          <a:p>
            <a:r>
              <a:rPr lang="en-GB" sz="2400" b="1" dirty="0"/>
              <a:t>Glucose</a:t>
            </a:r>
            <a:r>
              <a:rPr lang="en-GB" sz="2400" dirty="0"/>
              <a:t> is used in </a:t>
            </a:r>
            <a:r>
              <a:rPr lang="en-GB" sz="2400" b="1" dirty="0"/>
              <a:t>aerobic respiration </a:t>
            </a:r>
            <a:r>
              <a:rPr lang="en-GB" sz="2400" dirty="0"/>
              <a:t>or it is converted to </a:t>
            </a:r>
            <a:r>
              <a:rPr lang="en-GB" sz="2400" b="1" dirty="0"/>
              <a:t>glycogen</a:t>
            </a:r>
            <a:r>
              <a:rPr lang="en-GB" sz="2400" dirty="0"/>
              <a:t> and stored in the </a:t>
            </a:r>
            <a:r>
              <a:rPr lang="en-GB" sz="2400" b="1" dirty="0"/>
              <a:t>liver</a:t>
            </a:r>
            <a:r>
              <a:rPr lang="en-GB" sz="2400" dirty="0"/>
              <a:t> for later use.</a:t>
            </a:r>
          </a:p>
        </p:txBody>
      </p:sp>
    </p:spTree>
    <p:extLst>
      <p:ext uri="{BB962C8B-B14F-4D97-AF65-F5344CB8AC3E}">
        <p14:creationId xmlns:p14="http://schemas.microsoft.com/office/powerpoint/2010/main" val="7941978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6676" name="Picture 4"/>
          <p:cNvPicPr>
            <a:picLocks noChangeAspect="1" noChangeArrowheads="1"/>
          </p:cNvPicPr>
          <p:nvPr/>
        </p:nvPicPr>
        <p:blipFill>
          <a:blip r:embed="rId2" cstate="print"/>
          <a:srcRect/>
          <a:stretch>
            <a:fillRect/>
          </a:stretch>
        </p:blipFill>
        <p:spPr bwMode="auto">
          <a:xfrm>
            <a:off x="5248822" y="1699915"/>
            <a:ext cx="3625360" cy="1349701"/>
          </a:xfrm>
          <a:prstGeom prst="rect">
            <a:avLst/>
          </a:prstGeom>
          <a:noFill/>
          <a:ln w="9525">
            <a:noFill/>
            <a:miter lim="800000"/>
            <a:headEnd/>
            <a:tailEnd/>
          </a:ln>
        </p:spPr>
      </p:pic>
      <p:sp>
        <p:nvSpPr>
          <p:cNvPr id="4" name="Title 3"/>
          <p:cNvSpPr>
            <a:spLocks noGrp="1"/>
          </p:cNvSpPr>
          <p:nvPr>
            <p:ph type="title"/>
          </p:nvPr>
        </p:nvSpPr>
        <p:spPr>
          <a:xfrm>
            <a:off x="775544" y="9619"/>
            <a:ext cx="8352928" cy="668889"/>
          </a:xfrm>
        </p:spPr>
        <p:txBody>
          <a:bodyPr>
            <a:normAutofit/>
          </a:bodyPr>
          <a:lstStyle/>
          <a:p>
            <a:pPr algn="r"/>
            <a:r>
              <a:rPr lang="en-US" sz="2400" b="1" dirty="0">
                <a:solidFill>
                  <a:schemeClr val="accent6"/>
                </a:solidFill>
              </a:rPr>
              <a:t>Exchange and transport in animals part 3 – Metabolism  </a:t>
            </a:r>
            <a:endParaRPr lang="en-GB" sz="1600" b="1" dirty="0"/>
          </a:p>
        </p:txBody>
      </p:sp>
      <p:sp>
        <p:nvSpPr>
          <p:cNvPr id="5" name="Content Placeholder 4"/>
          <p:cNvSpPr>
            <a:spLocks noGrp="1"/>
          </p:cNvSpPr>
          <p:nvPr>
            <p:ph idx="1"/>
          </p:nvPr>
        </p:nvSpPr>
        <p:spPr>
          <a:xfrm>
            <a:off x="323528" y="908720"/>
            <a:ext cx="8458200" cy="5390480"/>
          </a:xfrm>
        </p:spPr>
        <p:txBody>
          <a:bodyPr/>
          <a:lstStyle/>
          <a:p>
            <a:pPr>
              <a:buNone/>
            </a:pPr>
            <a:endParaRPr lang="en-GB" dirty="0">
              <a:solidFill>
                <a:srgbClr val="000000"/>
              </a:solidFill>
              <a:latin typeface="Calibri"/>
            </a:endParaRPr>
          </a:p>
          <a:p>
            <a:pPr>
              <a:buNone/>
            </a:pPr>
            <a:endParaRPr lang="en-GB" dirty="0"/>
          </a:p>
        </p:txBody>
      </p:sp>
      <p:sp>
        <p:nvSpPr>
          <p:cNvPr id="8" name="Rectangle 7"/>
          <p:cNvSpPr/>
          <p:nvPr/>
        </p:nvSpPr>
        <p:spPr>
          <a:xfrm>
            <a:off x="4630916" y="836712"/>
            <a:ext cx="4333572" cy="830997"/>
          </a:xfrm>
          <a:prstGeom prst="rect">
            <a:avLst/>
          </a:prstGeom>
          <a:solidFill>
            <a:schemeClr val="bg1">
              <a:lumMod val="95000"/>
            </a:schemeClr>
          </a:solidFill>
          <a:ln>
            <a:solidFill>
              <a:schemeClr val="accent6">
                <a:lumMod val="50000"/>
              </a:schemeClr>
            </a:solidFill>
          </a:ln>
          <a:effectLst>
            <a:outerShdw blurRad="50800" dist="38100" dir="5400000" algn="t" rotWithShape="0">
              <a:prstClr val="black">
                <a:alpha val="40000"/>
              </a:prstClr>
            </a:outerShdw>
          </a:effectLst>
        </p:spPr>
        <p:txBody>
          <a:bodyPr wrap="square">
            <a:spAutoFit/>
          </a:bodyPr>
          <a:lstStyle/>
          <a:p>
            <a:pPr>
              <a:buNone/>
            </a:pPr>
            <a:r>
              <a:rPr lang="en-GB" sz="2400" dirty="0"/>
              <a:t>The conversion of glucose to starch is a metabolic reaction.</a:t>
            </a:r>
          </a:p>
        </p:txBody>
      </p:sp>
      <p:sp>
        <p:nvSpPr>
          <p:cNvPr id="9" name="Rectangle 8"/>
          <p:cNvSpPr/>
          <p:nvPr/>
        </p:nvSpPr>
        <p:spPr>
          <a:xfrm>
            <a:off x="251520" y="836712"/>
            <a:ext cx="4320480" cy="1569660"/>
          </a:xfrm>
          <a:prstGeom prst="rect">
            <a:avLst/>
          </a:prstGeom>
          <a:solidFill>
            <a:schemeClr val="bg1">
              <a:lumMod val="95000"/>
            </a:schemeClr>
          </a:solidFill>
          <a:ln>
            <a:solidFill>
              <a:schemeClr val="accent6">
                <a:lumMod val="50000"/>
              </a:schemeClr>
            </a:solidFill>
          </a:ln>
          <a:effectLst>
            <a:outerShdw blurRad="50800" dist="38100" dir="5400000" algn="t" rotWithShape="0">
              <a:prstClr val="black">
                <a:alpha val="40000"/>
              </a:prstClr>
            </a:outerShdw>
          </a:effectLst>
        </p:spPr>
        <p:txBody>
          <a:bodyPr wrap="square">
            <a:spAutoFit/>
          </a:bodyPr>
          <a:lstStyle/>
          <a:p>
            <a:pPr>
              <a:buNone/>
            </a:pPr>
            <a:r>
              <a:rPr lang="en-GB" sz="2400" dirty="0"/>
              <a:t>Organisms use the energy released by respiration for the continual enzyme controlled processes of metabolism.</a:t>
            </a:r>
          </a:p>
        </p:txBody>
      </p:sp>
      <p:pic>
        <p:nvPicPr>
          <p:cNvPr id="156675" name="Picture 3"/>
          <p:cNvPicPr>
            <a:picLocks noChangeAspect="1" noChangeArrowheads="1"/>
          </p:cNvPicPr>
          <p:nvPr/>
        </p:nvPicPr>
        <p:blipFill>
          <a:blip r:embed="rId3" cstate="print"/>
          <a:srcRect/>
          <a:stretch>
            <a:fillRect/>
          </a:stretch>
        </p:blipFill>
        <p:spPr bwMode="auto">
          <a:xfrm>
            <a:off x="1331640" y="2434221"/>
            <a:ext cx="4438312" cy="615396"/>
          </a:xfrm>
          <a:prstGeom prst="rect">
            <a:avLst/>
          </a:prstGeom>
          <a:noFill/>
          <a:ln w="9525">
            <a:noFill/>
            <a:miter lim="800000"/>
            <a:headEnd/>
            <a:tailEnd/>
          </a:ln>
        </p:spPr>
      </p:pic>
      <p:sp>
        <p:nvSpPr>
          <p:cNvPr id="6" name="Rectangle 5"/>
          <p:cNvSpPr/>
          <p:nvPr/>
        </p:nvSpPr>
        <p:spPr>
          <a:xfrm>
            <a:off x="0" y="2852936"/>
            <a:ext cx="9144000" cy="1323439"/>
          </a:xfrm>
          <a:prstGeom prst="rect">
            <a:avLst/>
          </a:prstGeom>
          <a:noFill/>
          <a:effectLst/>
        </p:spPr>
        <p:txBody>
          <a:bodyPr wrap="square" lIns="91440" tIns="45720" rIns="91440" bIns="45720">
            <a:spAutoFit/>
          </a:bodyPr>
          <a:lstStyle/>
          <a:p>
            <a:pPr algn="ctr"/>
            <a:r>
              <a:rPr lang="en-US" sz="40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bg1">
                    <a:lumMod val="50000"/>
                  </a:schemeClr>
                </a:solidFill>
                <a:effectLst>
                  <a:outerShdw blurRad="50800" dist="40000" dir="5400000" algn="tl" rotWithShape="0">
                    <a:srgbClr val="000000">
                      <a:shade val="5000"/>
                      <a:satMod val="120000"/>
                      <a:alpha val="33000"/>
                    </a:srgbClr>
                  </a:outerShdw>
                </a:effectLst>
              </a:rPr>
              <a:t>Metabolism = the sum of all reactions in   a cell or body</a:t>
            </a:r>
            <a:endParaRPr lang="en-US"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bg1">
                  <a:lumMod val="50000"/>
                </a:schemeClr>
              </a:solidFill>
              <a:effectLst>
                <a:outerShdw blurRad="50800" dist="40000" dir="5400000" algn="tl" rotWithShape="0">
                  <a:srgbClr val="000000">
                    <a:shade val="5000"/>
                    <a:satMod val="120000"/>
                    <a:alpha val="33000"/>
                  </a:srgbClr>
                </a:outerShdw>
              </a:effectLst>
            </a:endParaRPr>
          </a:p>
        </p:txBody>
      </p:sp>
      <p:sp>
        <p:nvSpPr>
          <p:cNvPr id="12" name="Rectangle 11"/>
          <p:cNvSpPr/>
          <p:nvPr/>
        </p:nvSpPr>
        <p:spPr>
          <a:xfrm>
            <a:off x="251520" y="4149080"/>
            <a:ext cx="3528392" cy="2308324"/>
          </a:xfrm>
          <a:prstGeom prst="rect">
            <a:avLst/>
          </a:prstGeom>
          <a:solidFill>
            <a:schemeClr val="bg1">
              <a:lumMod val="95000"/>
            </a:schemeClr>
          </a:solidFill>
          <a:ln>
            <a:solidFill>
              <a:schemeClr val="accent6">
                <a:lumMod val="50000"/>
              </a:schemeClr>
            </a:solidFill>
          </a:ln>
          <a:effectLst>
            <a:outerShdw blurRad="50800" dist="38100" dir="5400000" algn="t" rotWithShape="0">
              <a:prstClr val="black">
                <a:alpha val="40000"/>
              </a:prstClr>
            </a:outerShdw>
          </a:effectLst>
        </p:spPr>
        <p:txBody>
          <a:bodyPr wrap="square">
            <a:spAutoFit/>
          </a:bodyPr>
          <a:lstStyle/>
          <a:p>
            <a:pPr>
              <a:buNone/>
            </a:pPr>
            <a:r>
              <a:rPr lang="en-GB" sz="2400" dirty="0"/>
              <a:t>Glucose and nitrate ions from the soil form amino acids. Amino acids are used to synthesise proteins. These are metabolic reactions. </a:t>
            </a:r>
          </a:p>
        </p:txBody>
      </p:sp>
      <p:pic>
        <p:nvPicPr>
          <p:cNvPr id="156677" name="Picture 5"/>
          <p:cNvPicPr>
            <a:picLocks noChangeAspect="1" noChangeArrowheads="1"/>
          </p:cNvPicPr>
          <p:nvPr/>
        </p:nvPicPr>
        <p:blipFill>
          <a:blip r:embed="rId4" cstate="print"/>
          <a:srcRect/>
          <a:stretch>
            <a:fillRect/>
          </a:stretch>
        </p:blipFill>
        <p:spPr bwMode="auto">
          <a:xfrm>
            <a:off x="3894024" y="4512417"/>
            <a:ext cx="5089897" cy="792088"/>
          </a:xfrm>
          <a:prstGeom prst="rect">
            <a:avLst/>
          </a:prstGeom>
          <a:noFill/>
          <a:ln w="9525">
            <a:no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90948" y="-31204"/>
            <a:ext cx="8352928" cy="723900"/>
          </a:xfrm>
        </p:spPr>
        <p:txBody>
          <a:bodyPr>
            <a:normAutofit/>
          </a:bodyPr>
          <a:lstStyle/>
          <a:p>
            <a:pPr algn="r"/>
            <a:r>
              <a:rPr lang="en-US" sz="2400" b="1" dirty="0">
                <a:solidFill>
                  <a:schemeClr val="accent6"/>
                </a:solidFill>
              </a:rPr>
              <a:t>Exchange and transport in animals part 3 – Core practical  </a:t>
            </a:r>
            <a:endParaRPr lang="en-GB" sz="1600" b="1" dirty="0"/>
          </a:p>
        </p:txBody>
      </p:sp>
      <p:sp>
        <p:nvSpPr>
          <p:cNvPr id="5" name="Content Placeholder 4"/>
          <p:cNvSpPr>
            <a:spLocks noGrp="1"/>
          </p:cNvSpPr>
          <p:nvPr>
            <p:ph idx="1"/>
          </p:nvPr>
        </p:nvSpPr>
        <p:spPr>
          <a:xfrm>
            <a:off x="323528" y="908720"/>
            <a:ext cx="8458200" cy="5390480"/>
          </a:xfrm>
          <a:solidFill>
            <a:schemeClr val="accent6">
              <a:lumMod val="20000"/>
              <a:lumOff val="80000"/>
            </a:schemeClr>
          </a:solidFill>
          <a:effectLst>
            <a:outerShdw blurRad="50800" dist="38100" dir="5400000" algn="t" rotWithShape="0">
              <a:prstClr val="black">
                <a:alpha val="40000"/>
              </a:prstClr>
            </a:outerShdw>
          </a:effectLst>
        </p:spPr>
        <p:txBody>
          <a:bodyPr>
            <a:normAutofit/>
          </a:bodyPr>
          <a:lstStyle/>
          <a:p>
            <a:pPr marL="0" indent="0" algn="ctr">
              <a:buNone/>
            </a:pPr>
            <a:r>
              <a:rPr lang="en-GB" b="1" u="sng" dirty="0">
                <a:latin typeface="+mn-lt"/>
              </a:rPr>
              <a:t>Core practical: Investigate the rate of respiration in living organisms.</a:t>
            </a:r>
          </a:p>
          <a:p>
            <a:pPr>
              <a:buNone/>
            </a:pPr>
            <a:endParaRPr lang="en-GB" dirty="0">
              <a:latin typeface="+mn-lt"/>
            </a:endParaRPr>
          </a:p>
          <a:p>
            <a:pPr>
              <a:buNone/>
            </a:pPr>
            <a:endParaRPr lang="en-GB" dirty="0">
              <a:latin typeface="+mn-lt"/>
            </a:endParaRPr>
          </a:p>
          <a:p>
            <a:pPr>
              <a:buNone/>
            </a:pPr>
            <a:endParaRPr lang="en-GB" dirty="0">
              <a:latin typeface="+mn-lt"/>
            </a:endParaRPr>
          </a:p>
          <a:p>
            <a:pPr>
              <a:buNone/>
            </a:pPr>
            <a:endParaRPr lang="en-GB" dirty="0">
              <a:latin typeface="+mn-lt"/>
            </a:endParaRPr>
          </a:p>
          <a:p>
            <a:pPr>
              <a:buNone/>
            </a:pPr>
            <a:endParaRPr lang="en-GB" dirty="0">
              <a:latin typeface="+mn-lt"/>
            </a:endParaRPr>
          </a:p>
        </p:txBody>
      </p:sp>
      <p:pic>
        <p:nvPicPr>
          <p:cNvPr id="3076" name="Picture 4"/>
          <p:cNvPicPr>
            <a:picLocks noChangeAspect="1" noChangeArrowheads="1"/>
          </p:cNvPicPr>
          <p:nvPr/>
        </p:nvPicPr>
        <p:blipFill>
          <a:blip r:embed="rId2" cstate="print"/>
          <a:srcRect/>
          <a:stretch>
            <a:fillRect/>
          </a:stretch>
        </p:blipFill>
        <p:spPr bwMode="auto">
          <a:xfrm>
            <a:off x="776808" y="1772816"/>
            <a:ext cx="7467600" cy="4248150"/>
          </a:xfrm>
          <a:prstGeom prst="rect">
            <a:avLst/>
          </a:prstGeom>
          <a:noFill/>
          <a:ln w="9525">
            <a:noFill/>
            <a:miter lim="800000"/>
            <a:headEnd/>
            <a:tailEnd/>
          </a:ln>
        </p:spPr>
      </p:pic>
      <p:sp>
        <p:nvSpPr>
          <p:cNvPr id="7" name="TextBox 6"/>
          <p:cNvSpPr txBox="1"/>
          <p:nvPr/>
        </p:nvSpPr>
        <p:spPr>
          <a:xfrm>
            <a:off x="683568" y="6093296"/>
            <a:ext cx="7416824" cy="246221"/>
          </a:xfrm>
          <a:prstGeom prst="rect">
            <a:avLst/>
          </a:prstGeom>
          <a:noFill/>
        </p:spPr>
        <p:txBody>
          <a:bodyPr wrap="square" rtlCol="0">
            <a:spAutoFit/>
          </a:bodyPr>
          <a:lstStyle/>
          <a:p>
            <a:r>
              <a:rPr lang="en-GB" sz="1000" dirty="0"/>
              <a:t>Taken from the cross board practical guide.</a:t>
            </a:r>
          </a:p>
        </p:txBody>
      </p:sp>
      <p:sp>
        <p:nvSpPr>
          <p:cNvPr id="8" name="TextBox 7"/>
          <p:cNvSpPr txBox="1"/>
          <p:nvPr/>
        </p:nvSpPr>
        <p:spPr>
          <a:xfrm>
            <a:off x="7308304" y="5805264"/>
            <a:ext cx="1152128" cy="369332"/>
          </a:xfrm>
          <a:prstGeom prst="rect">
            <a:avLst/>
          </a:prstGeom>
          <a:noFill/>
        </p:spPr>
        <p:txBody>
          <a:bodyPr wrap="square" rtlCol="0">
            <a:spAutoFit/>
          </a:bodyPr>
          <a:lstStyle/>
          <a:p>
            <a:r>
              <a:rPr lang="en-GB" dirty="0">
                <a:hlinkClick r:id="rId3"/>
              </a:rPr>
              <a:t>Video</a:t>
            </a:r>
            <a:endParaRPr lang="en-GB"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3231654"/>
          </a:xfrm>
          <a:prstGeom prst="rect">
            <a:avLst/>
          </a:prstGeom>
          <a:noFill/>
        </p:spPr>
        <p:txBody>
          <a:bodyPr wrap="square" rtlCol="0">
            <a:spAutoFit/>
          </a:bodyPr>
          <a:lstStyle/>
          <a:p>
            <a:r>
              <a:rPr lang="en-GB" sz="7200" b="1" dirty="0">
                <a:latin typeface="+mj-lt"/>
                <a:ea typeface="Beirut" charset="-78"/>
                <a:cs typeface="Beirut" charset="-78"/>
              </a:rPr>
              <a:t>QuestionIT!</a:t>
            </a:r>
          </a:p>
          <a:p>
            <a:r>
              <a:rPr lang="en-GB" sz="3200" b="1" dirty="0">
                <a:solidFill>
                  <a:schemeClr val="bg1">
                    <a:lumMod val="50000"/>
                  </a:schemeClr>
                </a:solidFill>
                <a:latin typeface="+mj-lt"/>
                <a:ea typeface="Beirut" charset="-78"/>
                <a:cs typeface="Beirut" charset="-78"/>
              </a:rPr>
              <a:t>Exchange and transport in animals</a:t>
            </a:r>
          </a:p>
          <a:p>
            <a:r>
              <a:rPr lang="en-GB" sz="3200" b="1" dirty="0">
                <a:solidFill>
                  <a:schemeClr val="bg1">
                    <a:lumMod val="50000"/>
                  </a:schemeClr>
                </a:solidFill>
                <a:latin typeface="+mj-lt"/>
                <a:ea typeface="Beirut" charset="-78"/>
                <a:cs typeface="Beirut" charset="-78"/>
              </a:rPr>
              <a:t>Part 3</a:t>
            </a:r>
          </a:p>
          <a:p>
            <a:endParaRPr lang="en-GB" dirty="0"/>
          </a:p>
          <a:p>
            <a:endParaRPr lang="en-GB" dirty="0"/>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211960" y="886544"/>
            <a:ext cx="4914900" cy="5638800"/>
          </a:xfrm>
          <a:prstGeom prst="rect">
            <a:avLst/>
          </a:prstGeom>
        </p:spPr>
      </p:pic>
      <p:sp>
        <p:nvSpPr>
          <p:cNvPr id="8" name="Rectangle 7"/>
          <p:cNvSpPr/>
          <p:nvPr/>
        </p:nvSpPr>
        <p:spPr>
          <a:xfrm>
            <a:off x="107504" y="3772197"/>
            <a:ext cx="4572000" cy="1815882"/>
          </a:xfrm>
          <a:prstGeom prst="rect">
            <a:avLst/>
          </a:prstGeom>
        </p:spPr>
        <p:txBody>
          <a:bodyPr>
            <a:spAutoFit/>
          </a:bodyPr>
          <a:lstStyle/>
          <a:p>
            <a:pPr marL="723900" indent="-368300">
              <a:buFont typeface="Arial" pitchFamily="34" charset="0"/>
              <a:buChar char="•"/>
            </a:pPr>
            <a:r>
              <a:rPr lang="en-US" sz="2800" b="1" dirty="0">
                <a:solidFill>
                  <a:schemeClr val="bg1">
                    <a:lumMod val="50000"/>
                  </a:schemeClr>
                </a:solidFill>
              </a:rPr>
              <a:t>Aerobic respiration</a:t>
            </a:r>
          </a:p>
          <a:p>
            <a:pPr marL="723900" indent="-368300">
              <a:buFont typeface="Arial" pitchFamily="34" charset="0"/>
              <a:buChar char="•"/>
            </a:pPr>
            <a:r>
              <a:rPr lang="en-US" sz="2800" b="1" dirty="0">
                <a:solidFill>
                  <a:schemeClr val="bg1">
                    <a:lumMod val="50000"/>
                  </a:schemeClr>
                </a:solidFill>
              </a:rPr>
              <a:t>Anaerobic respiration</a:t>
            </a:r>
          </a:p>
          <a:p>
            <a:pPr marL="723900" indent="-368300">
              <a:buFont typeface="Arial" pitchFamily="34" charset="0"/>
              <a:buChar char="•"/>
            </a:pPr>
            <a:r>
              <a:rPr lang="en-US" sz="2800" b="1" dirty="0">
                <a:solidFill>
                  <a:schemeClr val="bg1">
                    <a:lumMod val="50000"/>
                  </a:schemeClr>
                </a:solidFill>
              </a:rPr>
              <a:t>Metabolism</a:t>
            </a:r>
          </a:p>
          <a:p>
            <a:pPr marL="723900" indent="-368300">
              <a:buFont typeface="Arial" pitchFamily="34" charset="0"/>
              <a:buChar char="•"/>
            </a:pPr>
            <a:r>
              <a:rPr lang="en-US" sz="2800" b="1" dirty="0">
                <a:solidFill>
                  <a:schemeClr val="bg1">
                    <a:lumMod val="50000"/>
                  </a:schemeClr>
                </a:solidFill>
              </a:rPr>
              <a:t>Core practical</a:t>
            </a:r>
          </a:p>
        </p:txBody>
      </p:sp>
    </p:spTree>
    <p:extLst>
      <p:ext uri="{BB962C8B-B14F-4D97-AF65-F5344CB8AC3E}">
        <p14:creationId xmlns:p14="http://schemas.microsoft.com/office/powerpoint/2010/main" val="154475261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27384"/>
            <a:ext cx="7812360" cy="657041"/>
          </a:xfrm>
        </p:spPr>
        <p:txBody>
          <a:bodyPr>
            <a:noAutofit/>
          </a:bodyPr>
          <a:lstStyle/>
          <a:p>
            <a:pPr marL="342900" lvl="1" algn="r" defTabSz="342900" rtl="0">
              <a:spcBef>
                <a:spcPct val="20000"/>
              </a:spcBef>
            </a:pPr>
            <a:r>
              <a:rPr lang="en-US" sz="2400" b="1" dirty="0">
                <a:solidFill>
                  <a:schemeClr val="accent6"/>
                </a:solidFill>
              </a:rPr>
              <a:t>Exchange and transport in animals </a:t>
            </a:r>
            <a:br>
              <a:rPr lang="en-US" sz="2400" b="1" dirty="0">
                <a:solidFill>
                  <a:schemeClr val="accent6"/>
                </a:solidFill>
              </a:rPr>
            </a:br>
            <a:r>
              <a:rPr lang="en-US" sz="2400" b="1" dirty="0">
                <a:solidFill>
                  <a:schemeClr val="accent6"/>
                </a:solidFill>
              </a:rPr>
              <a:t>Part 3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1234" y="690480"/>
            <a:ext cx="9155233" cy="1685077"/>
          </a:xfrm>
          <a:prstGeom prst="rect">
            <a:avLst/>
          </a:prstGeom>
          <a:noFill/>
        </p:spPr>
        <p:txBody>
          <a:bodyPr wrap="square" rtlCol="0">
            <a:spAutoFit/>
          </a:bodyPr>
          <a:lstStyle/>
          <a:p>
            <a:pPr marL="457200" indent="-457200">
              <a:lnSpc>
                <a:spcPct val="150000"/>
              </a:lnSpc>
              <a:buAutoNum type="arabicPeriod"/>
            </a:pPr>
            <a:r>
              <a:rPr lang="en-GB" sz="2300" dirty="0"/>
              <a:t>When does respiration occur in cells?</a:t>
            </a:r>
          </a:p>
          <a:p>
            <a:pPr marL="457200" indent="-457200">
              <a:lnSpc>
                <a:spcPct val="150000"/>
              </a:lnSpc>
              <a:buAutoNum type="arabicPeriod"/>
            </a:pPr>
            <a:r>
              <a:rPr lang="en-GB" sz="2300" dirty="0"/>
              <a:t>Copy and complete the table below:</a:t>
            </a:r>
          </a:p>
          <a:p>
            <a:pPr marL="457200" indent="-457200">
              <a:lnSpc>
                <a:spcPct val="150000"/>
              </a:lnSpc>
            </a:pPr>
            <a:r>
              <a:rPr lang="en-GB" sz="2300" dirty="0"/>
              <a:t>  </a:t>
            </a:r>
          </a:p>
        </p:txBody>
      </p:sp>
      <p:graphicFrame>
        <p:nvGraphicFramePr>
          <p:cNvPr id="11" name="Table 10"/>
          <p:cNvGraphicFramePr>
            <a:graphicFrameLocks noGrp="1"/>
          </p:cNvGraphicFramePr>
          <p:nvPr>
            <p:extLst>
              <p:ext uri="{D42A27DB-BD31-4B8C-83A1-F6EECF244321}">
                <p14:modId xmlns:p14="http://schemas.microsoft.com/office/powerpoint/2010/main" val="3688566972"/>
              </p:ext>
            </p:extLst>
          </p:nvPr>
        </p:nvGraphicFramePr>
        <p:xfrm>
          <a:off x="1331640" y="1844824"/>
          <a:ext cx="6667226" cy="4442564"/>
        </p:xfrm>
        <a:graphic>
          <a:graphicData uri="http://schemas.openxmlformats.org/drawingml/2006/table">
            <a:tbl>
              <a:tblPr/>
              <a:tblGrid>
                <a:gridCol w="2575744">
                  <a:extLst>
                    <a:ext uri="{9D8B030D-6E8A-4147-A177-3AD203B41FA5}">
                      <a16:colId xmlns:a16="http://schemas.microsoft.com/office/drawing/2014/main" val="20000"/>
                    </a:ext>
                  </a:extLst>
                </a:gridCol>
                <a:gridCol w="2176784">
                  <a:extLst>
                    <a:ext uri="{9D8B030D-6E8A-4147-A177-3AD203B41FA5}">
                      <a16:colId xmlns:a16="http://schemas.microsoft.com/office/drawing/2014/main" val="20001"/>
                    </a:ext>
                  </a:extLst>
                </a:gridCol>
                <a:gridCol w="1914698">
                  <a:extLst>
                    <a:ext uri="{9D8B030D-6E8A-4147-A177-3AD203B41FA5}">
                      <a16:colId xmlns:a16="http://schemas.microsoft.com/office/drawing/2014/main" val="20002"/>
                    </a:ext>
                  </a:extLst>
                </a:gridCol>
              </a:tblGrid>
              <a:tr h="1296143">
                <a:tc>
                  <a:txBody>
                    <a:bodyPr/>
                    <a:lstStyle/>
                    <a:p>
                      <a:pPr algn="ctr" fontAlgn="ctr"/>
                      <a:r>
                        <a:rPr lang="en-GB" sz="1800" b="0" i="0" u="none" strike="noStrike" dirty="0">
                          <a:solidFill>
                            <a:srgbClr val="000000"/>
                          </a:solidFill>
                          <a:latin typeface="Calibri"/>
                        </a:rPr>
                        <a:t>             </a:t>
                      </a:r>
                    </a:p>
                  </a:txBody>
                  <a:tcPr marL="7234" marR="7234" marT="7234" marB="0" anchor="ctr">
                    <a:lnL>
                      <a:noFill/>
                    </a:lnL>
                    <a:lnR w="6350" cap="flat" cmpd="sng" algn="ctr">
                      <a:solidFill>
                        <a:srgbClr val="E46D0A"/>
                      </a:solidFill>
                      <a:prstDash val="solid"/>
                      <a:round/>
                      <a:headEnd type="none" w="med" len="med"/>
                      <a:tailEnd type="none" w="med" len="med"/>
                    </a:lnR>
                    <a:lnT>
                      <a:noFill/>
                    </a:lnT>
                    <a:lnB w="6350" cap="flat" cmpd="sng" algn="ctr">
                      <a:solidFill>
                        <a:srgbClr val="E46D0A"/>
                      </a:solidFill>
                      <a:prstDash val="solid"/>
                      <a:round/>
                      <a:headEnd type="none" w="med" len="med"/>
                      <a:tailEnd type="none" w="med" len="med"/>
                    </a:lnB>
                    <a:solidFill>
                      <a:srgbClr val="FFFFFF"/>
                    </a:solidFill>
                  </a:tcPr>
                </a:tc>
                <a:tc>
                  <a:txBody>
                    <a:bodyPr/>
                    <a:lstStyle/>
                    <a:p>
                      <a:pPr algn="ctr" fontAlgn="ctr"/>
                      <a:r>
                        <a:rPr lang="en-GB" sz="2000" b="1" i="0" u="none" strike="noStrike" dirty="0">
                          <a:solidFill>
                            <a:srgbClr val="000000"/>
                          </a:solidFill>
                          <a:latin typeface="Calibri"/>
                        </a:rPr>
                        <a:t>Aerobic respiration</a:t>
                      </a:r>
                    </a:p>
                  </a:txBody>
                  <a:tcPr marL="7234" marR="7234" marT="7234" marB="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solidFill>
                      <a:srgbClr val="BFBFBF"/>
                    </a:solidFill>
                  </a:tcPr>
                </a:tc>
                <a:tc>
                  <a:txBody>
                    <a:bodyPr/>
                    <a:lstStyle/>
                    <a:p>
                      <a:pPr algn="ctr" fontAlgn="ctr"/>
                      <a:r>
                        <a:rPr lang="en-GB" sz="2000" b="1" i="0" u="none" strike="noStrike" dirty="0">
                          <a:solidFill>
                            <a:srgbClr val="000000"/>
                          </a:solidFill>
                          <a:latin typeface="Calibri"/>
                        </a:rPr>
                        <a:t>Anaerobic respiration in animal cells</a:t>
                      </a:r>
                    </a:p>
                  </a:txBody>
                  <a:tcPr marL="7234" marR="7234" marT="7234" marB="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solidFill>
                      <a:srgbClr val="BFBFBF"/>
                    </a:solidFill>
                  </a:tcPr>
                </a:tc>
                <a:extLst>
                  <a:ext uri="{0D108BD9-81ED-4DB2-BD59-A6C34878D82A}">
                    <a16:rowId xmlns:a16="http://schemas.microsoft.com/office/drawing/2014/main" val="10000"/>
                  </a:ext>
                </a:extLst>
              </a:tr>
              <a:tr h="792088">
                <a:tc>
                  <a:txBody>
                    <a:bodyPr/>
                    <a:lstStyle/>
                    <a:p>
                      <a:pPr algn="ctr" fontAlgn="ctr"/>
                      <a:r>
                        <a:rPr lang="en-GB" sz="2000" b="1" i="0" u="none" strike="noStrike" dirty="0">
                          <a:solidFill>
                            <a:srgbClr val="000000"/>
                          </a:solidFill>
                          <a:latin typeface="Calibri"/>
                        </a:rPr>
                        <a:t>Oxygen required?</a:t>
                      </a:r>
                    </a:p>
                    <a:p>
                      <a:pPr algn="ctr" fontAlgn="ctr"/>
                      <a:endParaRPr lang="en-GB" sz="2000" b="1" i="0" u="none" strike="noStrike" dirty="0">
                        <a:solidFill>
                          <a:srgbClr val="000000"/>
                        </a:solidFill>
                        <a:latin typeface="Calibri"/>
                      </a:endParaRPr>
                    </a:p>
                  </a:txBody>
                  <a:tcPr marL="7234" marR="7234" marT="7234" marB="72000">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solidFill>
                      <a:srgbClr val="BFBFBF"/>
                    </a:solidFill>
                  </a:tcPr>
                </a:tc>
                <a:tc>
                  <a:txBody>
                    <a:bodyPr/>
                    <a:lstStyle/>
                    <a:p>
                      <a:pPr algn="ctr" fontAlgn="ctr"/>
                      <a:endParaRPr lang="en-GB" sz="2000" b="1" i="0" u="none" strike="noStrike" dirty="0">
                        <a:solidFill>
                          <a:srgbClr val="E46D0A"/>
                        </a:solidFill>
                        <a:latin typeface="Calibri"/>
                      </a:endParaRPr>
                    </a:p>
                  </a:txBody>
                  <a:tcPr marL="7234" marR="7234" marT="7234" marB="7200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tcPr>
                </a:tc>
                <a:tc>
                  <a:txBody>
                    <a:bodyPr/>
                    <a:lstStyle/>
                    <a:p>
                      <a:pPr algn="ctr" fontAlgn="ctr"/>
                      <a:endParaRPr lang="en-GB" sz="2000" b="1" i="0" u="none" strike="noStrike" dirty="0">
                        <a:solidFill>
                          <a:srgbClr val="E46D0A"/>
                        </a:solidFill>
                        <a:latin typeface="Calibri"/>
                      </a:endParaRPr>
                    </a:p>
                  </a:txBody>
                  <a:tcPr marL="7234" marR="7234" marT="7234" marB="7200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tcPr>
                </a:tc>
                <a:extLst>
                  <a:ext uri="{0D108BD9-81ED-4DB2-BD59-A6C34878D82A}">
                    <a16:rowId xmlns:a16="http://schemas.microsoft.com/office/drawing/2014/main" val="10001"/>
                  </a:ext>
                </a:extLst>
              </a:tr>
              <a:tr h="711703">
                <a:tc>
                  <a:txBody>
                    <a:bodyPr/>
                    <a:lstStyle/>
                    <a:p>
                      <a:pPr algn="ctr" fontAlgn="ctr"/>
                      <a:r>
                        <a:rPr lang="en-GB" sz="2000" b="1" i="0" u="none" strike="noStrike" dirty="0">
                          <a:solidFill>
                            <a:srgbClr val="000000"/>
                          </a:solidFill>
                          <a:latin typeface="Calibri"/>
                        </a:rPr>
                        <a:t>End products</a:t>
                      </a:r>
                    </a:p>
                    <a:p>
                      <a:pPr algn="ctr" fontAlgn="ctr"/>
                      <a:endParaRPr lang="en-GB" sz="2000" b="1" i="0" u="none" strike="noStrike" dirty="0">
                        <a:solidFill>
                          <a:srgbClr val="000000"/>
                        </a:solidFill>
                        <a:latin typeface="Calibri"/>
                      </a:endParaRPr>
                    </a:p>
                  </a:txBody>
                  <a:tcPr marL="7234" marR="7234" marT="7234" marB="72000">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solidFill>
                      <a:srgbClr val="BFBFBF"/>
                    </a:solidFill>
                  </a:tcPr>
                </a:tc>
                <a:tc>
                  <a:txBody>
                    <a:bodyPr/>
                    <a:lstStyle/>
                    <a:p>
                      <a:pPr algn="ctr" fontAlgn="ctr"/>
                      <a:endParaRPr lang="en-GB" sz="2000" b="1" i="0" u="none" strike="noStrike" dirty="0">
                        <a:solidFill>
                          <a:srgbClr val="E46D0A"/>
                        </a:solidFill>
                        <a:latin typeface="Calibri"/>
                      </a:endParaRPr>
                    </a:p>
                  </a:txBody>
                  <a:tcPr marL="7234" marR="7234" marT="7234" marB="7200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tcPr>
                </a:tc>
                <a:tc>
                  <a:txBody>
                    <a:bodyPr/>
                    <a:lstStyle/>
                    <a:p>
                      <a:pPr algn="ctr" fontAlgn="ctr"/>
                      <a:endParaRPr lang="en-GB" sz="2000" b="1" i="0" u="none" strike="noStrike" dirty="0">
                        <a:solidFill>
                          <a:srgbClr val="E46D0A"/>
                        </a:solidFill>
                        <a:latin typeface="Calibri"/>
                      </a:endParaRPr>
                    </a:p>
                  </a:txBody>
                  <a:tcPr marL="7234" marR="7234" marT="7234" marB="7200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tcPr>
                </a:tc>
                <a:extLst>
                  <a:ext uri="{0D108BD9-81ED-4DB2-BD59-A6C34878D82A}">
                    <a16:rowId xmlns:a16="http://schemas.microsoft.com/office/drawing/2014/main" val="10002"/>
                  </a:ext>
                </a:extLst>
              </a:tr>
              <a:tr h="792835">
                <a:tc>
                  <a:txBody>
                    <a:bodyPr/>
                    <a:lstStyle/>
                    <a:p>
                      <a:pPr algn="ctr" fontAlgn="ctr"/>
                      <a:r>
                        <a:rPr lang="en-GB" sz="2000" b="1" i="0" u="none" strike="noStrike" dirty="0">
                          <a:solidFill>
                            <a:srgbClr val="000000"/>
                          </a:solidFill>
                          <a:latin typeface="Calibri"/>
                        </a:rPr>
                        <a:t>Oxidation of glucose</a:t>
                      </a:r>
                      <a:r>
                        <a:rPr lang="en-GB" sz="2000" b="1" i="0" u="none" strike="noStrike" baseline="0" dirty="0">
                          <a:solidFill>
                            <a:srgbClr val="000000"/>
                          </a:solidFill>
                          <a:latin typeface="Calibri"/>
                        </a:rPr>
                        <a:t> complete/incomplete?</a:t>
                      </a:r>
                      <a:endParaRPr lang="en-GB" sz="2000" b="1" i="0" u="none" strike="noStrike" dirty="0">
                        <a:solidFill>
                          <a:srgbClr val="000000"/>
                        </a:solidFill>
                        <a:latin typeface="Calibri"/>
                      </a:endParaRPr>
                    </a:p>
                  </a:txBody>
                  <a:tcPr marL="7234" marR="7234" marT="7234" marB="72000">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solidFill>
                      <a:srgbClr val="BFBFBF"/>
                    </a:solidFill>
                  </a:tcPr>
                </a:tc>
                <a:tc>
                  <a:txBody>
                    <a:bodyPr/>
                    <a:lstStyle/>
                    <a:p>
                      <a:pPr algn="ctr" fontAlgn="ctr"/>
                      <a:endParaRPr lang="en-GB" sz="2000" b="1" i="0" u="none" strike="noStrike" dirty="0">
                        <a:solidFill>
                          <a:srgbClr val="E46D0A"/>
                        </a:solidFill>
                        <a:latin typeface="Calibri"/>
                      </a:endParaRPr>
                    </a:p>
                  </a:txBody>
                  <a:tcPr marL="7234" marR="7234" marT="7234" marB="7200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tcPr>
                </a:tc>
                <a:tc>
                  <a:txBody>
                    <a:bodyPr/>
                    <a:lstStyle/>
                    <a:p>
                      <a:pPr algn="ctr" fontAlgn="ctr"/>
                      <a:endParaRPr lang="en-GB" sz="2000" b="1" i="0" u="none" strike="noStrike" dirty="0">
                        <a:solidFill>
                          <a:srgbClr val="E46D0A"/>
                        </a:solidFill>
                        <a:latin typeface="Calibri"/>
                      </a:endParaRPr>
                    </a:p>
                  </a:txBody>
                  <a:tcPr marL="7234" marR="7234" marT="7234" marB="7200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tcPr>
                </a:tc>
                <a:extLst>
                  <a:ext uri="{0D108BD9-81ED-4DB2-BD59-A6C34878D82A}">
                    <a16:rowId xmlns:a16="http://schemas.microsoft.com/office/drawing/2014/main" val="10003"/>
                  </a:ext>
                </a:extLst>
              </a:tr>
              <a:tr h="849795">
                <a:tc>
                  <a:txBody>
                    <a:bodyPr/>
                    <a:lstStyle/>
                    <a:p>
                      <a:pPr algn="ctr" fontAlgn="ctr"/>
                      <a:r>
                        <a:rPr lang="en-GB" sz="2000" b="1" i="0" u="none" strike="noStrike" dirty="0">
                          <a:solidFill>
                            <a:srgbClr val="000000"/>
                          </a:solidFill>
                          <a:latin typeface="Calibri"/>
                        </a:rPr>
                        <a:t>Efficiency of energy transfer is high</a:t>
                      </a:r>
                      <a:r>
                        <a:rPr lang="en-GB" sz="2000" b="1" i="0" u="none" strike="noStrike" baseline="0" dirty="0">
                          <a:solidFill>
                            <a:srgbClr val="000000"/>
                          </a:solidFill>
                          <a:latin typeface="Calibri"/>
                        </a:rPr>
                        <a:t> or low?</a:t>
                      </a:r>
                      <a:endParaRPr lang="en-GB" sz="2000" b="1" i="0" u="none" strike="noStrike" dirty="0">
                        <a:solidFill>
                          <a:srgbClr val="000000"/>
                        </a:solidFill>
                        <a:latin typeface="Calibri"/>
                      </a:endParaRPr>
                    </a:p>
                  </a:txBody>
                  <a:tcPr marL="7234" marR="7234" marT="7234" marB="72000">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solidFill>
                      <a:srgbClr val="BFBFBF"/>
                    </a:solidFill>
                  </a:tcPr>
                </a:tc>
                <a:tc>
                  <a:txBody>
                    <a:bodyPr/>
                    <a:lstStyle/>
                    <a:p>
                      <a:pPr algn="ctr" fontAlgn="ctr"/>
                      <a:endParaRPr lang="en-GB" sz="2000" b="1" i="0" u="none" strike="noStrike" dirty="0">
                        <a:solidFill>
                          <a:srgbClr val="E46D0A"/>
                        </a:solidFill>
                        <a:latin typeface="Calibri"/>
                      </a:endParaRPr>
                    </a:p>
                  </a:txBody>
                  <a:tcPr marL="7234" marR="7234" marT="7234" marB="7200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tcPr>
                </a:tc>
                <a:tc>
                  <a:txBody>
                    <a:bodyPr/>
                    <a:lstStyle/>
                    <a:p>
                      <a:pPr algn="ctr" fontAlgn="ctr"/>
                      <a:endParaRPr lang="en-GB" sz="2000" b="1" i="0" u="none" strike="noStrike" dirty="0">
                        <a:solidFill>
                          <a:srgbClr val="E46D0A"/>
                        </a:solidFill>
                        <a:latin typeface="Calibri"/>
                      </a:endParaRPr>
                    </a:p>
                  </a:txBody>
                  <a:tcPr marL="7234" marR="7234" marT="7234" marB="7200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4873591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1234" y="690480"/>
            <a:ext cx="9155233" cy="8563883"/>
          </a:xfrm>
          <a:prstGeom prst="rect">
            <a:avLst/>
          </a:prstGeom>
          <a:noFill/>
        </p:spPr>
        <p:txBody>
          <a:bodyPr wrap="square" rtlCol="0">
            <a:spAutoFit/>
          </a:bodyPr>
          <a:lstStyle/>
          <a:p>
            <a:pPr>
              <a:lnSpc>
                <a:spcPct val="150000"/>
              </a:lnSpc>
            </a:pPr>
            <a:r>
              <a:rPr lang="en-GB" sz="2400" dirty="0"/>
              <a:t>3. Name </a:t>
            </a:r>
            <a:r>
              <a:rPr lang="en-GB" sz="2400" b="1" dirty="0"/>
              <a:t>three</a:t>
            </a:r>
            <a:r>
              <a:rPr lang="en-GB" sz="2400" dirty="0"/>
              <a:t> processes that organisms require energy for.</a:t>
            </a:r>
          </a:p>
          <a:p>
            <a:pPr>
              <a:lnSpc>
                <a:spcPct val="150000"/>
              </a:lnSpc>
            </a:pPr>
            <a:r>
              <a:rPr lang="en-GB" sz="2400" dirty="0"/>
              <a:t>4. What does the chemical formula </a:t>
            </a:r>
            <a:r>
              <a:rPr lang="en-GB" sz="2400" b="1" dirty="0"/>
              <a:t>C</a:t>
            </a:r>
            <a:r>
              <a:rPr lang="en-GB" sz="2400" b="1" baseline="-25000" dirty="0"/>
              <a:t>6</a:t>
            </a:r>
            <a:r>
              <a:rPr lang="en-GB" sz="2400" b="1" dirty="0"/>
              <a:t>H</a:t>
            </a:r>
            <a:r>
              <a:rPr lang="en-GB" sz="2400" b="1" baseline="-25000" dirty="0"/>
              <a:t>12</a:t>
            </a:r>
            <a:r>
              <a:rPr lang="en-GB" sz="2400" b="1" dirty="0"/>
              <a:t>O</a:t>
            </a:r>
            <a:r>
              <a:rPr lang="en-GB" sz="2400" b="1" baseline="-25000" dirty="0"/>
              <a:t>6 </a:t>
            </a:r>
            <a:r>
              <a:rPr lang="en-GB" sz="2400" dirty="0"/>
              <a:t>represent?</a:t>
            </a:r>
          </a:p>
          <a:p>
            <a:pPr>
              <a:lnSpc>
                <a:spcPct val="150000"/>
              </a:lnSpc>
            </a:pPr>
            <a:r>
              <a:rPr lang="en-GB" sz="2400" dirty="0"/>
              <a:t>5. Write down the word equation for aerobic respiration in a plant cell.</a:t>
            </a:r>
          </a:p>
          <a:p>
            <a:r>
              <a:rPr lang="en-GB" sz="2400" dirty="0"/>
              <a:t>6. Describe </a:t>
            </a:r>
            <a:r>
              <a:rPr lang="en-GB" sz="2400" b="1" dirty="0"/>
              <a:t>three</a:t>
            </a:r>
            <a:r>
              <a:rPr lang="en-GB" sz="2400" dirty="0"/>
              <a:t> ways in which the body responds to vigorous exercise</a:t>
            </a:r>
          </a:p>
          <a:p>
            <a:r>
              <a:rPr lang="en-GB" sz="2400" dirty="0"/>
              <a:t>     in order to ensure sufficient oxygen reaches the muscle cells.</a:t>
            </a:r>
          </a:p>
          <a:p>
            <a:pPr>
              <a:lnSpc>
                <a:spcPct val="150000"/>
              </a:lnSpc>
            </a:pPr>
            <a:r>
              <a:rPr lang="en-GB" sz="2400" dirty="0"/>
              <a:t>7. If exercise carries on for a long time, what happens to the muscles?</a:t>
            </a:r>
          </a:p>
          <a:p>
            <a:pPr>
              <a:lnSpc>
                <a:spcPct val="150000"/>
              </a:lnSpc>
            </a:pPr>
            <a:r>
              <a:rPr lang="en-GB" sz="2400" dirty="0"/>
              <a:t>8. Why is respiration described as an exothermic reaction? </a:t>
            </a:r>
          </a:p>
          <a:p>
            <a:pPr>
              <a:lnSpc>
                <a:spcPct val="150000"/>
              </a:lnSpc>
            </a:pPr>
            <a:r>
              <a:rPr lang="en-GB" sz="2400" dirty="0"/>
              <a:t>9. What is the definition of metabolism?</a:t>
            </a:r>
          </a:p>
          <a:p>
            <a:pPr>
              <a:lnSpc>
                <a:spcPct val="150000"/>
              </a:lnSpc>
            </a:pPr>
            <a:r>
              <a:rPr lang="en-GB" sz="2400" dirty="0"/>
              <a:t>10. Describe the process for removing lactic acid from the body.</a:t>
            </a:r>
          </a:p>
          <a:p>
            <a:pPr>
              <a:lnSpc>
                <a:spcPct val="150000"/>
              </a:lnSpc>
            </a:pPr>
            <a:r>
              <a:rPr lang="en-GB" sz="2400" dirty="0"/>
              <a:t>11. What is meant by the term ‘oxygen debt’?</a:t>
            </a:r>
          </a:p>
          <a:p>
            <a:pPr>
              <a:lnSpc>
                <a:spcPct val="150000"/>
              </a:lnSpc>
            </a:pPr>
            <a:r>
              <a:rPr lang="en-GB" sz="2400" dirty="0"/>
              <a:t>12. What is the soda lime used for in the core practical?</a:t>
            </a:r>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300" dirty="0"/>
          </a:p>
        </p:txBody>
      </p:sp>
      <p:sp>
        <p:nvSpPr>
          <p:cNvPr id="7" name="Title 1"/>
          <p:cNvSpPr txBox="1">
            <a:spLocks/>
          </p:cNvSpPr>
          <p:nvPr/>
        </p:nvSpPr>
        <p:spPr>
          <a:xfrm>
            <a:off x="1331639" y="-27384"/>
            <a:ext cx="7812360"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rPr>
              <a:t>Exchange and transport in animals </a:t>
            </a:r>
            <a:br>
              <a:rPr kumimoji="0" lang="en-US" sz="2400" b="1" i="0" u="none" strike="noStrike" kern="0" cap="none" spc="0" normalizeH="0" baseline="0" noProof="0" dirty="0">
                <a:ln>
                  <a:noFill/>
                </a:ln>
                <a:solidFill>
                  <a:schemeClr val="accent6"/>
                </a:solidFill>
                <a:effectLst/>
                <a:uLnTx/>
                <a:uFillTx/>
              </a:rPr>
            </a:br>
            <a:r>
              <a:rPr kumimoji="0" lang="en-US" sz="2400" b="1" i="0" u="none" strike="noStrike" kern="0" cap="none" spc="0" normalizeH="0" baseline="0" noProof="0" dirty="0">
                <a:ln>
                  <a:noFill/>
                </a:ln>
                <a:solidFill>
                  <a:schemeClr val="accent6"/>
                </a:solidFill>
                <a:effectLst/>
                <a:uLnTx/>
                <a:uFillTx/>
              </a:rPr>
              <a:t>Part 3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Tree>
    <p:extLst>
      <p:ext uri="{BB962C8B-B14F-4D97-AF65-F5344CB8AC3E}">
        <p14:creationId xmlns:p14="http://schemas.microsoft.com/office/powerpoint/2010/main" val="148735914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23928" y="692696"/>
            <a:ext cx="4824536" cy="5257800"/>
          </a:xfrm>
          <a:prstGeom prst="rect">
            <a:avLst/>
          </a:prstGeom>
        </p:spPr>
      </p:pic>
      <p:sp>
        <p:nvSpPr>
          <p:cNvPr id="7" name="TextBox 6"/>
          <p:cNvSpPr txBox="1"/>
          <p:nvPr/>
        </p:nvSpPr>
        <p:spPr>
          <a:xfrm>
            <a:off x="0" y="980728"/>
            <a:ext cx="6156176" cy="2031325"/>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solidFill>
                <a:schemeClr val="bg1">
                  <a:lumMod val="50000"/>
                </a:schemeClr>
              </a:solidFill>
            </a:endParaRPr>
          </a:p>
        </p:txBody>
      </p:sp>
      <p:sp>
        <p:nvSpPr>
          <p:cNvPr id="5" name="TextBox 4"/>
          <p:cNvSpPr txBox="1"/>
          <p:nvPr/>
        </p:nvSpPr>
        <p:spPr>
          <a:xfrm>
            <a:off x="0" y="980728"/>
            <a:ext cx="4716016" cy="3231654"/>
          </a:xfrm>
          <a:prstGeom prst="rect">
            <a:avLst/>
          </a:prstGeom>
          <a:noFill/>
        </p:spPr>
        <p:txBody>
          <a:bodyPr wrap="square" rtlCol="0">
            <a:spAutoFit/>
          </a:bodyPr>
          <a:lstStyle/>
          <a:p>
            <a:endParaRPr lang="en-GB" sz="7200" b="1" dirty="0">
              <a:latin typeface="+mj-lt"/>
              <a:ea typeface="Beirut" charset="-78"/>
              <a:cs typeface="Beirut" charset="-78"/>
            </a:endParaRPr>
          </a:p>
          <a:p>
            <a:r>
              <a:rPr lang="en-GB" sz="3200" b="1" dirty="0">
                <a:solidFill>
                  <a:schemeClr val="bg1">
                    <a:lumMod val="50000"/>
                  </a:schemeClr>
                </a:solidFill>
                <a:latin typeface="+mj-lt"/>
                <a:ea typeface="Beirut" charset="-78"/>
                <a:cs typeface="Beirut" charset="-78"/>
              </a:rPr>
              <a:t>Exchange and transport in animals</a:t>
            </a:r>
          </a:p>
          <a:p>
            <a:r>
              <a:rPr lang="en-GB" sz="3200" b="1" dirty="0">
                <a:solidFill>
                  <a:schemeClr val="bg1">
                    <a:lumMod val="50000"/>
                  </a:schemeClr>
                </a:solidFill>
                <a:latin typeface="+mj-lt"/>
                <a:ea typeface="Beirut" charset="-78"/>
                <a:cs typeface="Beirut" charset="-78"/>
              </a:rPr>
              <a:t>Part 3</a:t>
            </a:r>
          </a:p>
          <a:p>
            <a:endParaRPr lang="en-GB" dirty="0"/>
          </a:p>
          <a:p>
            <a:endParaRPr lang="en-GB" dirty="0"/>
          </a:p>
        </p:txBody>
      </p:sp>
      <p:sp>
        <p:nvSpPr>
          <p:cNvPr id="8" name="Rectangle 7"/>
          <p:cNvSpPr/>
          <p:nvPr/>
        </p:nvSpPr>
        <p:spPr>
          <a:xfrm>
            <a:off x="107504" y="3772197"/>
            <a:ext cx="4572000" cy="1815882"/>
          </a:xfrm>
          <a:prstGeom prst="rect">
            <a:avLst/>
          </a:prstGeom>
        </p:spPr>
        <p:txBody>
          <a:bodyPr>
            <a:spAutoFit/>
          </a:bodyPr>
          <a:lstStyle/>
          <a:p>
            <a:pPr marL="723900" indent="-368300">
              <a:buFont typeface="Arial" pitchFamily="34" charset="0"/>
              <a:buChar char="•"/>
            </a:pPr>
            <a:r>
              <a:rPr lang="en-US" sz="2800" b="1" dirty="0">
                <a:solidFill>
                  <a:schemeClr val="bg1">
                    <a:lumMod val="50000"/>
                  </a:schemeClr>
                </a:solidFill>
              </a:rPr>
              <a:t>Aerobic respiration</a:t>
            </a:r>
          </a:p>
          <a:p>
            <a:pPr marL="723900" indent="-368300">
              <a:buFont typeface="Arial" pitchFamily="34" charset="0"/>
              <a:buChar char="•"/>
            </a:pPr>
            <a:r>
              <a:rPr lang="en-US" sz="2800" b="1" dirty="0">
                <a:solidFill>
                  <a:schemeClr val="bg1">
                    <a:lumMod val="50000"/>
                  </a:schemeClr>
                </a:solidFill>
              </a:rPr>
              <a:t>Anaerobic respiration</a:t>
            </a:r>
          </a:p>
          <a:p>
            <a:pPr marL="723900" indent="-368300">
              <a:buFont typeface="Arial" pitchFamily="34" charset="0"/>
              <a:buChar char="•"/>
            </a:pPr>
            <a:r>
              <a:rPr lang="en-US" sz="2800" b="1" dirty="0">
                <a:solidFill>
                  <a:schemeClr val="bg1">
                    <a:lumMod val="50000"/>
                  </a:schemeClr>
                </a:solidFill>
              </a:rPr>
              <a:t>Metabolism</a:t>
            </a:r>
          </a:p>
          <a:p>
            <a:pPr marL="723900" indent="-368300">
              <a:buFont typeface="Arial" pitchFamily="34" charset="0"/>
              <a:buChar char="•"/>
            </a:pPr>
            <a:r>
              <a:rPr lang="en-US" sz="2800" b="1" dirty="0">
                <a:solidFill>
                  <a:schemeClr val="bg1">
                    <a:lumMod val="50000"/>
                  </a:schemeClr>
                </a:solidFill>
              </a:rPr>
              <a:t>Core practical</a:t>
            </a:r>
          </a:p>
        </p:txBody>
      </p:sp>
    </p:spTree>
    <p:extLst>
      <p:ext uri="{BB962C8B-B14F-4D97-AF65-F5344CB8AC3E}">
        <p14:creationId xmlns:p14="http://schemas.microsoft.com/office/powerpoint/2010/main" val="192154567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179671"/>
            <a:ext cx="7812360" cy="657041"/>
          </a:xfrm>
        </p:spPr>
        <p:txBody>
          <a:bodyPr>
            <a:noAutofit/>
          </a:bodyPr>
          <a:lstStyle/>
          <a:p>
            <a:pPr marL="342900" lvl="1" algn="r" defTabSz="342900" rtl="0">
              <a:spcBef>
                <a:spcPct val="20000"/>
              </a:spcBef>
            </a:pPr>
            <a:r>
              <a:rPr kumimoji="0" lang="en-US" sz="2400" b="1" i="0" u="none" strike="noStrike" kern="0" cap="none" spc="0" normalizeH="0" baseline="0" noProof="0" dirty="0">
                <a:ln>
                  <a:noFill/>
                </a:ln>
                <a:solidFill>
                  <a:schemeClr val="accent6"/>
                </a:solidFill>
                <a:effectLst/>
                <a:uLnTx/>
                <a:uFillTx/>
              </a:rPr>
              <a:t>Exchange and transport in animals </a:t>
            </a:r>
            <a:br>
              <a:rPr kumimoji="0" lang="en-US" sz="2400" b="1" i="0" u="none" strike="noStrike" kern="0" cap="none" spc="0" normalizeH="0" baseline="0" noProof="0" dirty="0">
                <a:ln>
                  <a:noFill/>
                </a:ln>
                <a:solidFill>
                  <a:schemeClr val="accent6"/>
                </a:solidFill>
                <a:effectLst/>
                <a:uLnTx/>
                <a:uFillTx/>
              </a:rPr>
            </a:br>
            <a:r>
              <a:rPr kumimoji="0" lang="en-US" sz="2400" b="1" i="0" u="none" strike="noStrike" kern="0" cap="none" spc="0" normalizeH="0" baseline="0" noProof="0" dirty="0">
                <a:ln>
                  <a:noFill/>
                </a:ln>
                <a:solidFill>
                  <a:schemeClr val="accent6"/>
                </a:solidFill>
                <a:effectLst/>
                <a:uLnTx/>
                <a:uFillTx/>
              </a:rPr>
              <a:t>Part 3 – </a:t>
            </a:r>
            <a:r>
              <a:rPr kumimoji="0" lang="en-US" sz="2400" b="1" i="0" u="none" strike="noStrike" kern="0" cap="none" spc="0" normalizeH="0" baseline="0" noProof="0" dirty="0">
                <a:ln>
                  <a:noFill/>
                </a:ln>
                <a:solidFill>
                  <a:schemeClr val="tx1"/>
                </a:solidFill>
                <a:effectLst/>
                <a:uLnTx/>
                <a:uFillTx/>
              </a:rPr>
              <a:t>AnswerIT</a:t>
            </a:r>
            <a:br>
              <a:rPr kumimoji="0" lang="en-US" sz="2400" b="1" i="0" u="none" strike="noStrike" kern="1200" cap="none" spc="0" normalizeH="0" baseline="0" noProof="0" dirty="0">
                <a:ln>
                  <a:noFill/>
                </a:ln>
                <a:solidFill>
                  <a:schemeClr val="tx1"/>
                </a:solidFill>
                <a:effectLst/>
                <a:uLnTx/>
                <a:uFillTx/>
                <a:latin typeface="Calibri"/>
                <a:ea typeface=""/>
                <a:cs typeface="News Gothic MT"/>
              </a:rPr>
            </a:br>
            <a:endParaRPr kumimoji="0" lang="en-US" sz="24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1234" y="690480"/>
            <a:ext cx="9155233" cy="1685077"/>
          </a:xfrm>
          <a:prstGeom prst="rect">
            <a:avLst/>
          </a:prstGeom>
          <a:noFill/>
        </p:spPr>
        <p:txBody>
          <a:bodyPr wrap="square" rtlCol="0">
            <a:spAutoFit/>
          </a:bodyPr>
          <a:lstStyle/>
          <a:p>
            <a:pPr marL="457200" indent="-457200">
              <a:lnSpc>
                <a:spcPct val="150000"/>
              </a:lnSpc>
              <a:buAutoNum type="arabicPeriod"/>
            </a:pPr>
            <a:r>
              <a:rPr lang="en-GB" sz="2300" dirty="0"/>
              <a:t>When does respiration occur in cells?</a:t>
            </a:r>
            <a:r>
              <a:rPr lang="en-GB" sz="2300" dirty="0">
                <a:solidFill>
                  <a:srgbClr val="00B050"/>
                </a:solidFill>
              </a:rPr>
              <a:t> </a:t>
            </a:r>
            <a:r>
              <a:rPr lang="en-GB" sz="2300" b="1" dirty="0">
                <a:solidFill>
                  <a:srgbClr val="00B050"/>
                </a:solidFill>
              </a:rPr>
              <a:t>Continuously</a:t>
            </a:r>
            <a:r>
              <a:rPr lang="en-GB" sz="2300" dirty="0">
                <a:solidFill>
                  <a:srgbClr val="00B050"/>
                </a:solidFill>
              </a:rPr>
              <a:t> </a:t>
            </a:r>
            <a:endParaRPr lang="en-GB" sz="2300" dirty="0"/>
          </a:p>
          <a:p>
            <a:pPr marL="457200" indent="-457200">
              <a:lnSpc>
                <a:spcPct val="150000"/>
              </a:lnSpc>
              <a:buAutoNum type="arabicPeriod"/>
            </a:pPr>
            <a:r>
              <a:rPr lang="en-GB" sz="2300" dirty="0"/>
              <a:t>Copy and complete the table below:</a:t>
            </a:r>
          </a:p>
          <a:p>
            <a:pPr marL="457200" indent="-457200">
              <a:lnSpc>
                <a:spcPct val="150000"/>
              </a:lnSpc>
            </a:pPr>
            <a:r>
              <a:rPr lang="en-GB" sz="2300" dirty="0"/>
              <a:t>  </a:t>
            </a:r>
          </a:p>
        </p:txBody>
      </p:sp>
      <p:graphicFrame>
        <p:nvGraphicFramePr>
          <p:cNvPr id="11" name="Table 10"/>
          <p:cNvGraphicFramePr>
            <a:graphicFrameLocks noGrp="1"/>
          </p:cNvGraphicFramePr>
          <p:nvPr>
            <p:extLst>
              <p:ext uri="{D42A27DB-BD31-4B8C-83A1-F6EECF244321}">
                <p14:modId xmlns:p14="http://schemas.microsoft.com/office/powerpoint/2010/main" val="1001596374"/>
              </p:ext>
            </p:extLst>
          </p:nvPr>
        </p:nvGraphicFramePr>
        <p:xfrm>
          <a:off x="1289149" y="1844825"/>
          <a:ext cx="6523211" cy="4442564"/>
        </p:xfrm>
        <a:graphic>
          <a:graphicData uri="http://schemas.openxmlformats.org/drawingml/2006/table">
            <a:tbl>
              <a:tblPr/>
              <a:tblGrid>
                <a:gridCol w="2431729">
                  <a:extLst>
                    <a:ext uri="{9D8B030D-6E8A-4147-A177-3AD203B41FA5}">
                      <a16:colId xmlns:a16="http://schemas.microsoft.com/office/drawing/2014/main" val="20000"/>
                    </a:ext>
                  </a:extLst>
                </a:gridCol>
                <a:gridCol w="2045741">
                  <a:extLst>
                    <a:ext uri="{9D8B030D-6E8A-4147-A177-3AD203B41FA5}">
                      <a16:colId xmlns:a16="http://schemas.microsoft.com/office/drawing/2014/main" val="20001"/>
                    </a:ext>
                  </a:extLst>
                </a:gridCol>
                <a:gridCol w="2045741">
                  <a:extLst>
                    <a:ext uri="{9D8B030D-6E8A-4147-A177-3AD203B41FA5}">
                      <a16:colId xmlns:a16="http://schemas.microsoft.com/office/drawing/2014/main" val="20002"/>
                    </a:ext>
                  </a:extLst>
                </a:gridCol>
              </a:tblGrid>
              <a:tr h="1296143">
                <a:tc>
                  <a:txBody>
                    <a:bodyPr/>
                    <a:lstStyle/>
                    <a:p>
                      <a:pPr algn="ctr" fontAlgn="ctr"/>
                      <a:r>
                        <a:rPr lang="en-GB" sz="1800" b="0" i="0" u="none" strike="noStrike" dirty="0">
                          <a:solidFill>
                            <a:srgbClr val="000000"/>
                          </a:solidFill>
                          <a:latin typeface="Calibri"/>
                        </a:rPr>
                        <a:t> </a:t>
                      </a:r>
                    </a:p>
                  </a:txBody>
                  <a:tcPr marL="7234" marR="7234" marT="7234" marB="0" anchor="ctr">
                    <a:lnL>
                      <a:noFill/>
                    </a:lnL>
                    <a:lnR w="6350" cap="flat" cmpd="sng" algn="ctr">
                      <a:solidFill>
                        <a:srgbClr val="E46D0A"/>
                      </a:solidFill>
                      <a:prstDash val="solid"/>
                      <a:round/>
                      <a:headEnd type="none" w="med" len="med"/>
                      <a:tailEnd type="none" w="med" len="med"/>
                    </a:lnR>
                    <a:lnT>
                      <a:noFill/>
                    </a:lnT>
                    <a:lnB w="6350" cap="flat" cmpd="sng" algn="ctr">
                      <a:solidFill>
                        <a:srgbClr val="E46D0A"/>
                      </a:solidFill>
                      <a:prstDash val="solid"/>
                      <a:round/>
                      <a:headEnd type="none" w="med" len="med"/>
                      <a:tailEnd type="none" w="med" len="med"/>
                    </a:lnB>
                    <a:solidFill>
                      <a:srgbClr val="FFFFFF"/>
                    </a:solidFill>
                  </a:tcPr>
                </a:tc>
                <a:tc>
                  <a:txBody>
                    <a:bodyPr/>
                    <a:lstStyle/>
                    <a:p>
                      <a:pPr algn="ctr" fontAlgn="ctr"/>
                      <a:r>
                        <a:rPr lang="en-GB" sz="2000" b="1" i="0" u="none" strike="noStrike" dirty="0">
                          <a:solidFill>
                            <a:srgbClr val="000000"/>
                          </a:solidFill>
                          <a:latin typeface="Calibri"/>
                        </a:rPr>
                        <a:t>Aerobic respiration</a:t>
                      </a:r>
                    </a:p>
                  </a:txBody>
                  <a:tcPr marL="7234" marR="7234" marT="7234" marB="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solidFill>
                      <a:srgbClr val="BFBFBF"/>
                    </a:solidFill>
                  </a:tcPr>
                </a:tc>
                <a:tc>
                  <a:txBody>
                    <a:bodyPr/>
                    <a:lstStyle/>
                    <a:p>
                      <a:pPr algn="ctr" fontAlgn="ctr"/>
                      <a:r>
                        <a:rPr lang="en-GB" sz="2000" b="1" i="0" u="none" strike="noStrike" dirty="0">
                          <a:solidFill>
                            <a:srgbClr val="000000"/>
                          </a:solidFill>
                          <a:latin typeface="Calibri"/>
                        </a:rPr>
                        <a:t>Anaerobic respiration in animal cells</a:t>
                      </a:r>
                    </a:p>
                  </a:txBody>
                  <a:tcPr marL="7234" marR="7234" marT="7234" marB="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solidFill>
                      <a:srgbClr val="BFBFBF"/>
                    </a:solidFill>
                  </a:tcPr>
                </a:tc>
                <a:extLst>
                  <a:ext uri="{0D108BD9-81ED-4DB2-BD59-A6C34878D82A}">
                    <a16:rowId xmlns:a16="http://schemas.microsoft.com/office/drawing/2014/main" val="10000"/>
                  </a:ext>
                </a:extLst>
              </a:tr>
              <a:tr h="792088">
                <a:tc>
                  <a:txBody>
                    <a:bodyPr/>
                    <a:lstStyle/>
                    <a:p>
                      <a:pPr algn="ctr" fontAlgn="ctr"/>
                      <a:r>
                        <a:rPr lang="en-GB" sz="2000" b="1" i="0" u="none" strike="noStrike" dirty="0">
                          <a:solidFill>
                            <a:srgbClr val="000000"/>
                          </a:solidFill>
                          <a:latin typeface="Calibri"/>
                        </a:rPr>
                        <a:t>Oxygen required?</a:t>
                      </a:r>
                    </a:p>
                    <a:p>
                      <a:pPr algn="ctr" fontAlgn="ctr"/>
                      <a:endParaRPr lang="en-GB" sz="2000" b="1" i="0" u="none" strike="noStrike" dirty="0">
                        <a:solidFill>
                          <a:srgbClr val="000000"/>
                        </a:solidFill>
                        <a:latin typeface="Calibri"/>
                      </a:endParaRPr>
                    </a:p>
                  </a:txBody>
                  <a:tcPr marL="7234" marR="7234" marT="7234" marB="72000">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solidFill>
                      <a:srgbClr val="BFBFBF"/>
                    </a:solidFill>
                  </a:tcPr>
                </a:tc>
                <a:tc>
                  <a:txBody>
                    <a:bodyPr/>
                    <a:lstStyle/>
                    <a:p>
                      <a:pPr algn="ctr" fontAlgn="ctr"/>
                      <a:r>
                        <a:rPr lang="en-GB" sz="2000" b="1" i="0" u="none" strike="noStrike" dirty="0">
                          <a:solidFill>
                            <a:srgbClr val="00B050"/>
                          </a:solidFill>
                          <a:latin typeface="Calibri"/>
                        </a:rPr>
                        <a:t>Yes</a:t>
                      </a:r>
                    </a:p>
                  </a:txBody>
                  <a:tcPr marL="7234" marR="7234" marT="7234" marB="7200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tcPr>
                </a:tc>
                <a:tc>
                  <a:txBody>
                    <a:bodyPr/>
                    <a:lstStyle/>
                    <a:p>
                      <a:pPr algn="ctr" fontAlgn="ctr"/>
                      <a:r>
                        <a:rPr lang="en-GB" sz="2000" b="1" i="0" u="none" strike="noStrike" dirty="0">
                          <a:solidFill>
                            <a:srgbClr val="00B050"/>
                          </a:solidFill>
                          <a:latin typeface="Calibri"/>
                        </a:rPr>
                        <a:t>No</a:t>
                      </a:r>
                    </a:p>
                  </a:txBody>
                  <a:tcPr marL="7234" marR="7234" marT="7234" marB="7200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tcPr>
                </a:tc>
                <a:extLst>
                  <a:ext uri="{0D108BD9-81ED-4DB2-BD59-A6C34878D82A}">
                    <a16:rowId xmlns:a16="http://schemas.microsoft.com/office/drawing/2014/main" val="10001"/>
                  </a:ext>
                </a:extLst>
              </a:tr>
              <a:tr h="711703">
                <a:tc>
                  <a:txBody>
                    <a:bodyPr/>
                    <a:lstStyle/>
                    <a:p>
                      <a:pPr algn="ctr" fontAlgn="ctr"/>
                      <a:r>
                        <a:rPr lang="en-GB" sz="2000" b="1" i="0" u="none" strike="noStrike" dirty="0">
                          <a:solidFill>
                            <a:srgbClr val="000000"/>
                          </a:solidFill>
                          <a:latin typeface="Calibri"/>
                        </a:rPr>
                        <a:t>End products</a:t>
                      </a:r>
                    </a:p>
                    <a:p>
                      <a:pPr algn="ctr" fontAlgn="ctr"/>
                      <a:endParaRPr lang="en-GB" sz="2000" b="1" i="0" u="none" strike="noStrike" dirty="0">
                        <a:solidFill>
                          <a:srgbClr val="000000"/>
                        </a:solidFill>
                        <a:latin typeface="Calibri"/>
                      </a:endParaRPr>
                    </a:p>
                  </a:txBody>
                  <a:tcPr marL="7234" marR="7234" marT="7234" marB="72000">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solidFill>
                      <a:srgbClr val="BFBFBF"/>
                    </a:solidFill>
                  </a:tcPr>
                </a:tc>
                <a:tc>
                  <a:txBody>
                    <a:bodyPr/>
                    <a:lstStyle/>
                    <a:p>
                      <a:pPr algn="ctr" fontAlgn="ctr"/>
                      <a:r>
                        <a:rPr lang="en-GB" sz="2000" b="1" i="0" u="none" strike="noStrike" dirty="0">
                          <a:solidFill>
                            <a:srgbClr val="00B050"/>
                          </a:solidFill>
                          <a:latin typeface="Calibri"/>
                        </a:rPr>
                        <a:t>Carbon dioxide and water</a:t>
                      </a:r>
                    </a:p>
                  </a:txBody>
                  <a:tcPr marL="7234" marR="7234" marT="7234" marB="7200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tcPr>
                </a:tc>
                <a:tc>
                  <a:txBody>
                    <a:bodyPr/>
                    <a:lstStyle/>
                    <a:p>
                      <a:pPr algn="ctr" fontAlgn="ctr"/>
                      <a:r>
                        <a:rPr lang="en-GB" sz="2000" b="1" i="0" u="none" strike="noStrike" dirty="0">
                          <a:solidFill>
                            <a:srgbClr val="00B050"/>
                          </a:solidFill>
                          <a:latin typeface="Calibri"/>
                        </a:rPr>
                        <a:t>Lactic</a:t>
                      </a:r>
                      <a:r>
                        <a:rPr lang="en-GB" sz="2000" b="1" i="0" u="none" strike="noStrike" baseline="0" dirty="0">
                          <a:solidFill>
                            <a:srgbClr val="00B050"/>
                          </a:solidFill>
                          <a:latin typeface="Calibri"/>
                        </a:rPr>
                        <a:t> acid</a:t>
                      </a:r>
                      <a:endParaRPr lang="en-GB" sz="2000" b="1" i="0" u="none" strike="noStrike" dirty="0">
                        <a:solidFill>
                          <a:srgbClr val="00B050"/>
                        </a:solidFill>
                        <a:latin typeface="Calibri"/>
                      </a:endParaRPr>
                    </a:p>
                  </a:txBody>
                  <a:tcPr marL="7234" marR="7234" marT="7234" marB="7200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tcPr>
                </a:tc>
                <a:extLst>
                  <a:ext uri="{0D108BD9-81ED-4DB2-BD59-A6C34878D82A}">
                    <a16:rowId xmlns:a16="http://schemas.microsoft.com/office/drawing/2014/main" val="10002"/>
                  </a:ext>
                </a:extLst>
              </a:tr>
              <a:tr h="792835">
                <a:tc>
                  <a:txBody>
                    <a:bodyPr/>
                    <a:lstStyle/>
                    <a:p>
                      <a:pPr algn="ctr" fontAlgn="ctr"/>
                      <a:r>
                        <a:rPr lang="en-GB" sz="2000" b="1" i="0" u="none" strike="noStrike" dirty="0">
                          <a:solidFill>
                            <a:srgbClr val="000000"/>
                          </a:solidFill>
                          <a:latin typeface="Calibri"/>
                        </a:rPr>
                        <a:t>Oxidation of glucose</a:t>
                      </a:r>
                      <a:r>
                        <a:rPr lang="en-GB" sz="2000" b="1" i="0" u="none" strike="noStrike" baseline="0" dirty="0">
                          <a:solidFill>
                            <a:srgbClr val="000000"/>
                          </a:solidFill>
                          <a:latin typeface="Calibri"/>
                        </a:rPr>
                        <a:t> complete/incomplete?</a:t>
                      </a:r>
                      <a:endParaRPr lang="en-GB" sz="2000" b="1" i="0" u="none" strike="noStrike" dirty="0">
                        <a:solidFill>
                          <a:srgbClr val="000000"/>
                        </a:solidFill>
                        <a:latin typeface="Calibri"/>
                      </a:endParaRPr>
                    </a:p>
                  </a:txBody>
                  <a:tcPr marL="7234" marR="7234" marT="7234" marB="72000">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solidFill>
                      <a:srgbClr val="BFBFBF"/>
                    </a:solidFill>
                  </a:tcPr>
                </a:tc>
                <a:tc>
                  <a:txBody>
                    <a:bodyPr/>
                    <a:lstStyle/>
                    <a:p>
                      <a:pPr algn="ctr" fontAlgn="ctr"/>
                      <a:r>
                        <a:rPr lang="en-GB" sz="2000" b="1" i="0" u="none" strike="noStrike" dirty="0">
                          <a:solidFill>
                            <a:srgbClr val="00B050"/>
                          </a:solidFill>
                          <a:latin typeface="Calibri"/>
                        </a:rPr>
                        <a:t>complete</a:t>
                      </a:r>
                    </a:p>
                  </a:txBody>
                  <a:tcPr marL="7234" marR="7234" marT="7234" marB="7200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tcPr>
                </a:tc>
                <a:tc>
                  <a:txBody>
                    <a:bodyPr/>
                    <a:lstStyle/>
                    <a:p>
                      <a:pPr algn="ctr" fontAlgn="ctr"/>
                      <a:r>
                        <a:rPr lang="en-GB" sz="2000" b="1" i="0" u="none" strike="noStrike" dirty="0">
                          <a:solidFill>
                            <a:srgbClr val="00B050"/>
                          </a:solidFill>
                          <a:latin typeface="Calibri"/>
                        </a:rPr>
                        <a:t>incomplete</a:t>
                      </a:r>
                    </a:p>
                  </a:txBody>
                  <a:tcPr marL="7234" marR="7234" marT="7234" marB="7200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tcPr>
                </a:tc>
                <a:extLst>
                  <a:ext uri="{0D108BD9-81ED-4DB2-BD59-A6C34878D82A}">
                    <a16:rowId xmlns:a16="http://schemas.microsoft.com/office/drawing/2014/main" val="10003"/>
                  </a:ext>
                </a:extLst>
              </a:tr>
              <a:tr h="849795">
                <a:tc>
                  <a:txBody>
                    <a:bodyPr/>
                    <a:lstStyle/>
                    <a:p>
                      <a:pPr algn="ctr" fontAlgn="ctr"/>
                      <a:r>
                        <a:rPr lang="en-GB" sz="2000" b="1" i="0" u="none" strike="noStrike" dirty="0">
                          <a:solidFill>
                            <a:srgbClr val="000000"/>
                          </a:solidFill>
                          <a:latin typeface="Calibri"/>
                        </a:rPr>
                        <a:t>Efficiency of energy transfer is high</a:t>
                      </a:r>
                      <a:r>
                        <a:rPr lang="en-GB" sz="2000" b="1" i="0" u="none" strike="noStrike" baseline="0" dirty="0">
                          <a:solidFill>
                            <a:srgbClr val="000000"/>
                          </a:solidFill>
                          <a:latin typeface="Calibri"/>
                        </a:rPr>
                        <a:t> or low?</a:t>
                      </a:r>
                      <a:endParaRPr lang="en-GB" sz="2000" b="1" i="0" u="none" strike="noStrike" dirty="0">
                        <a:solidFill>
                          <a:srgbClr val="000000"/>
                        </a:solidFill>
                        <a:latin typeface="Calibri"/>
                      </a:endParaRPr>
                    </a:p>
                  </a:txBody>
                  <a:tcPr marL="7234" marR="7234" marT="7234" marB="72000">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solidFill>
                      <a:srgbClr val="BFBFBF"/>
                    </a:solidFill>
                  </a:tcPr>
                </a:tc>
                <a:tc>
                  <a:txBody>
                    <a:bodyPr/>
                    <a:lstStyle/>
                    <a:p>
                      <a:pPr algn="ctr" fontAlgn="ctr"/>
                      <a:r>
                        <a:rPr lang="en-GB" sz="2000" b="1" i="0" u="none" strike="noStrike" dirty="0">
                          <a:solidFill>
                            <a:srgbClr val="00B050"/>
                          </a:solidFill>
                          <a:latin typeface="Calibri"/>
                        </a:rPr>
                        <a:t>high</a:t>
                      </a:r>
                    </a:p>
                  </a:txBody>
                  <a:tcPr marL="7234" marR="7234" marT="7234" marB="7200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tcPr>
                </a:tc>
                <a:tc>
                  <a:txBody>
                    <a:bodyPr/>
                    <a:lstStyle/>
                    <a:p>
                      <a:pPr algn="ctr" fontAlgn="ctr"/>
                      <a:r>
                        <a:rPr lang="en-GB" sz="2000" b="1" i="0" u="none" strike="noStrike" dirty="0">
                          <a:solidFill>
                            <a:srgbClr val="00B050"/>
                          </a:solidFill>
                          <a:latin typeface="Calibri"/>
                        </a:rPr>
                        <a:t>low</a:t>
                      </a:r>
                    </a:p>
                  </a:txBody>
                  <a:tcPr marL="7234" marR="7234" marT="7234" marB="72000" anchor="ctr">
                    <a:lnL w="6350" cap="flat" cmpd="sng" algn="ctr">
                      <a:solidFill>
                        <a:srgbClr val="E46D0A"/>
                      </a:solidFill>
                      <a:prstDash val="solid"/>
                      <a:round/>
                      <a:headEnd type="none" w="med" len="med"/>
                      <a:tailEnd type="none" w="med" len="med"/>
                    </a:lnL>
                    <a:lnR w="6350" cap="flat" cmpd="sng" algn="ctr">
                      <a:solidFill>
                        <a:srgbClr val="E46D0A"/>
                      </a:solidFill>
                      <a:prstDash val="solid"/>
                      <a:round/>
                      <a:headEnd type="none" w="med" len="med"/>
                      <a:tailEnd type="none" w="med" len="med"/>
                    </a:lnR>
                    <a:lnT w="6350" cap="flat" cmpd="sng" algn="ctr">
                      <a:solidFill>
                        <a:srgbClr val="E46D0A"/>
                      </a:solidFill>
                      <a:prstDash val="solid"/>
                      <a:round/>
                      <a:headEnd type="none" w="med" len="med"/>
                      <a:tailEnd type="none" w="med" len="med"/>
                    </a:lnT>
                    <a:lnB w="6350" cap="flat" cmpd="sng" algn="ctr">
                      <a:solidFill>
                        <a:srgbClr val="E46D0A"/>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48735914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79512" y="690480"/>
            <a:ext cx="8964487" cy="4493538"/>
          </a:xfrm>
          <a:prstGeom prst="rect">
            <a:avLst/>
          </a:prstGeom>
          <a:noFill/>
        </p:spPr>
        <p:txBody>
          <a:bodyPr wrap="square" rtlCol="0">
            <a:spAutoFit/>
          </a:bodyPr>
          <a:lstStyle/>
          <a:p>
            <a:pPr>
              <a:lnSpc>
                <a:spcPct val="150000"/>
              </a:lnSpc>
            </a:pPr>
            <a:r>
              <a:rPr lang="en-GB" sz="2000" dirty="0"/>
              <a:t>3. Name three processes that organisms require energy for. </a:t>
            </a:r>
          </a:p>
          <a:p>
            <a:r>
              <a:rPr lang="en-GB" sz="2000" b="1" dirty="0">
                <a:solidFill>
                  <a:srgbClr val="00B050"/>
                </a:solidFill>
              </a:rPr>
              <a:t>Chemical reactions to build larger molecules, keeping warm and movement.</a:t>
            </a:r>
          </a:p>
          <a:p>
            <a:pPr>
              <a:lnSpc>
                <a:spcPct val="150000"/>
              </a:lnSpc>
            </a:pPr>
            <a:r>
              <a:rPr lang="en-GB" sz="2000" dirty="0"/>
              <a:t>4. What does the chemical formula </a:t>
            </a:r>
            <a:r>
              <a:rPr lang="en-GB" sz="2000" b="1" dirty="0"/>
              <a:t>C</a:t>
            </a:r>
            <a:r>
              <a:rPr lang="en-GB" sz="2000" b="1" baseline="-25000" dirty="0"/>
              <a:t>6</a:t>
            </a:r>
            <a:r>
              <a:rPr lang="en-GB" sz="2000" b="1" dirty="0"/>
              <a:t>H</a:t>
            </a:r>
            <a:r>
              <a:rPr lang="en-GB" sz="2000" b="1" baseline="-25000" dirty="0"/>
              <a:t>12</a:t>
            </a:r>
            <a:r>
              <a:rPr lang="en-GB" sz="2000" b="1" dirty="0"/>
              <a:t>O</a:t>
            </a:r>
            <a:r>
              <a:rPr lang="en-GB" sz="2000" b="1" baseline="-25000" dirty="0"/>
              <a:t>6 </a:t>
            </a:r>
            <a:r>
              <a:rPr lang="en-GB" sz="2000" dirty="0"/>
              <a:t>represent?</a:t>
            </a:r>
            <a:r>
              <a:rPr lang="en-GB" sz="2000" dirty="0">
                <a:solidFill>
                  <a:srgbClr val="00B050"/>
                </a:solidFill>
              </a:rPr>
              <a:t> </a:t>
            </a:r>
            <a:r>
              <a:rPr lang="en-GB" sz="2000" b="1" dirty="0">
                <a:solidFill>
                  <a:srgbClr val="00B050"/>
                </a:solidFill>
              </a:rPr>
              <a:t>Glucose</a:t>
            </a:r>
          </a:p>
          <a:p>
            <a:pPr>
              <a:lnSpc>
                <a:spcPct val="150000"/>
              </a:lnSpc>
            </a:pPr>
            <a:r>
              <a:rPr lang="en-GB" sz="2000" dirty="0"/>
              <a:t>5. Write down the word equation for aerobic respiration in a plant cell.</a:t>
            </a:r>
          </a:p>
          <a:p>
            <a:pPr>
              <a:lnSpc>
                <a:spcPct val="150000"/>
              </a:lnSpc>
            </a:pPr>
            <a:r>
              <a:rPr lang="en-GB" sz="2400" b="1" dirty="0">
                <a:solidFill>
                  <a:srgbClr val="00B050"/>
                </a:solidFill>
              </a:rPr>
              <a:t> glucose + oxygen                 carbon dioxide + water</a:t>
            </a:r>
          </a:p>
          <a:p>
            <a:pPr>
              <a:lnSpc>
                <a:spcPct val="150000"/>
              </a:lnSpc>
            </a:pPr>
            <a:r>
              <a:rPr lang="en-GB" sz="2000" dirty="0"/>
              <a:t>6. Describe </a:t>
            </a:r>
            <a:r>
              <a:rPr lang="en-GB" sz="2000" b="1" dirty="0"/>
              <a:t>three</a:t>
            </a:r>
            <a:r>
              <a:rPr lang="en-GB" sz="2000" dirty="0"/>
              <a:t> ways in which the body responds to vigorous exercise in order to ensure sufficient oxygen reaches the muscle cells.</a:t>
            </a:r>
          </a:p>
          <a:p>
            <a:r>
              <a:rPr lang="en-GB" sz="2000" b="1" dirty="0">
                <a:solidFill>
                  <a:srgbClr val="00B050"/>
                </a:solidFill>
              </a:rPr>
              <a:t>Increase in heart rate; increase in breathing rate and increase in breath volume.</a:t>
            </a:r>
          </a:p>
          <a:p>
            <a:pPr>
              <a:lnSpc>
                <a:spcPct val="150000"/>
              </a:lnSpc>
            </a:pPr>
            <a:r>
              <a:rPr lang="en-GB" sz="2000" dirty="0"/>
              <a:t>7. If exercise carries on for a long time, what happens to the muscles?</a:t>
            </a:r>
          </a:p>
          <a:p>
            <a:pPr>
              <a:lnSpc>
                <a:spcPct val="150000"/>
              </a:lnSpc>
            </a:pPr>
            <a:r>
              <a:rPr lang="en-GB" sz="2000" b="1" dirty="0">
                <a:solidFill>
                  <a:srgbClr val="00B050"/>
                </a:solidFill>
              </a:rPr>
              <a:t>Muscles become fatigued and stop contracting efficiently.</a:t>
            </a:r>
          </a:p>
        </p:txBody>
      </p:sp>
      <p:cxnSp>
        <p:nvCxnSpPr>
          <p:cNvPr id="7" name="Straight Arrow Connector 6"/>
          <p:cNvCxnSpPr/>
          <p:nvPr/>
        </p:nvCxnSpPr>
        <p:spPr>
          <a:xfrm>
            <a:off x="2555776" y="2708920"/>
            <a:ext cx="864096" cy="0"/>
          </a:xfrm>
          <a:prstGeom prst="straightConnector1">
            <a:avLst/>
          </a:prstGeom>
          <a:ln>
            <a:solidFill>
              <a:srgbClr val="00B050"/>
            </a:solidFill>
            <a:tailEnd type="arrow"/>
          </a:ln>
        </p:spPr>
        <p:style>
          <a:lnRef idx="2">
            <a:schemeClr val="accent1"/>
          </a:lnRef>
          <a:fillRef idx="0">
            <a:schemeClr val="accent1"/>
          </a:fillRef>
          <a:effectRef idx="1">
            <a:schemeClr val="accent1"/>
          </a:effectRef>
          <a:fontRef idx="minor">
            <a:schemeClr val="tx1"/>
          </a:fontRef>
        </p:style>
      </p:cxnSp>
      <p:sp>
        <p:nvSpPr>
          <p:cNvPr id="10" name="Rectangle 9"/>
          <p:cNvSpPr/>
          <p:nvPr/>
        </p:nvSpPr>
        <p:spPr>
          <a:xfrm>
            <a:off x="3923928" y="0"/>
            <a:ext cx="5112568" cy="830997"/>
          </a:xfrm>
          <a:prstGeom prst="rect">
            <a:avLst/>
          </a:prstGeom>
        </p:spPr>
        <p:txBody>
          <a:bodyPr wrap="square">
            <a:spAutoFit/>
          </a:bodyPr>
          <a:lstStyle/>
          <a:p>
            <a:pPr algn="r"/>
            <a:r>
              <a:rPr lang="en-US" sz="2400" b="1" kern="0" dirty="0">
                <a:solidFill>
                  <a:schemeClr val="accent6"/>
                </a:solidFill>
              </a:rPr>
              <a:t>Exchange and transport in animals </a:t>
            </a:r>
            <a:br>
              <a:rPr lang="en-US" sz="2400" b="1" kern="0" dirty="0">
                <a:solidFill>
                  <a:schemeClr val="accent6"/>
                </a:solidFill>
              </a:rPr>
            </a:br>
            <a:r>
              <a:rPr lang="en-US" sz="2400" b="1" kern="0" dirty="0">
                <a:solidFill>
                  <a:schemeClr val="accent6"/>
                </a:solidFill>
              </a:rPr>
              <a:t>Part 3 – </a:t>
            </a:r>
            <a:r>
              <a:rPr lang="en-US" sz="2400" b="1" kern="0" dirty="0"/>
              <a:t>AnswerIT</a:t>
            </a:r>
            <a:endParaRPr lang="en-GB" sz="2400" dirty="0"/>
          </a:p>
        </p:txBody>
      </p:sp>
    </p:spTree>
    <p:extLst>
      <p:ext uri="{BB962C8B-B14F-4D97-AF65-F5344CB8AC3E}">
        <p14:creationId xmlns:p14="http://schemas.microsoft.com/office/powerpoint/2010/main" val="148735914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79512" y="690480"/>
            <a:ext cx="8964487" cy="8963992"/>
          </a:xfrm>
          <a:prstGeom prst="rect">
            <a:avLst/>
          </a:prstGeom>
          <a:noFill/>
        </p:spPr>
        <p:txBody>
          <a:bodyPr wrap="square" rtlCol="0">
            <a:spAutoFit/>
          </a:bodyPr>
          <a:lstStyle/>
          <a:p>
            <a:pPr>
              <a:lnSpc>
                <a:spcPct val="150000"/>
              </a:lnSpc>
            </a:pPr>
            <a:r>
              <a:rPr lang="en-GB" sz="2000" dirty="0"/>
              <a:t>8. Why is respiration described as an exothermic reaction?</a:t>
            </a:r>
          </a:p>
          <a:p>
            <a:r>
              <a:rPr lang="en-GB" sz="2000" b="1" dirty="0">
                <a:solidFill>
                  <a:srgbClr val="00B050"/>
                </a:solidFill>
              </a:rPr>
              <a:t>Respiration is an exothermic reaction because it transfers energy to the environment.</a:t>
            </a:r>
          </a:p>
          <a:p>
            <a:r>
              <a:rPr lang="en-GB" sz="2000" dirty="0"/>
              <a:t>9. What is the definition of metabolism? </a:t>
            </a:r>
          </a:p>
          <a:p>
            <a:pPr>
              <a:buNone/>
            </a:pPr>
            <a:r>
              <a:rPr lang="en-GB" sz="2000" b="1" dirty="0">
                <a:solidFill>
                  <a:srgbClr val="00B050"/>
                </a:solidFill>
              </a:rPr>
              <a:t>Metabolism is the sum of all reactions which occur in a cell or body.</a:t>
            </a:r>
            <a:r>
              <a:rPr lang="en-GB" sz="2000" b="1" dirty="0"/>
              <a:t> </a:t>
            </a:r>
          </a:p>
          <a:p>
            <a:pPr>
              <a:lnSpc>
                <a:spcPct val="150000"/>
              </a:lnSpc>
              <a:buNone/>
            </a:pPr>
            <a:r>
              <a:rPr lang="en-GB" sz="2000" dirty="0"/>
              <a:t>10. Describe the process for removing lactic acid from the body.</a:t>
            </a:r>
          </a:p>
          <a:p>
            <a:pPr>
              <a:buNone/>
            </a:pPr>
            <a:r>
              <a:rPr lang="en-GB" sz="2000" b="1" dirty="0">
                <a:solidFill>
                  <a:srgbClr val="00B050"/>
                </a:solidFill>
              </a:rPr>
              <a:t>Blood flows through the muscle cells and transports the lactic acid</a:t>
            </a:r>
          </a:p>
          <a:p>
            <a:pPr>
              <a:buNone/>
            </a:pPr>
            <a:r>
              <a:rPr lang="en-GB" sz="2000" b="1" dirty="0">
                <a:solidFill>
                  <a:srgbClr val="00B050"/>
                </a:solidFill>
              </a:rPr>
              <a:t> to the liver where it is converted back into glucose.  The glucose is</a:t>
            </a:r>
          </a:p>
          <a:p>
            <a:pPr>
              <a:buNone/>
            </a:pPr>
            <a:r>
              <a:rPr lang="en-GB" sz="2000" b="1" dirty="0">
                <a:solidFill>
                  <a:srgbClr val="00B050"/>
                </a:solidFill>
              </a:rPr>
              <a:t> then used in aerobic respiration or stored as glycogen.</a:t>
            </a:r>
          </a:p>
          <a:p>
            <a:pPr>
              <a:lnSpc>
                <a:spcPct val="150000"/>
              </a:lnSpc>
              <a:buNone/>
            </a:pPr>
            <a:r>
              <a:rPr lang="en-GB" sz="2000" dirty="0"/>
              <a:t>11. What is meant by the oxygen debt?</a:t>
            </a:r>
          </a:p>
          <a:p>
            <a:pPr>
              <a:buNone/>
            </a:pPr>
            <a:r>
              <a:rPr lang="en-GB" sz="2000" b="1" dirty="0">
                <a:solidFill>
                  <a:srgbClr val="00B050"/>
                </a:solidFill>
              </a:rPr>
              <a:t>The amount of extra oxygen which is needed to remove all lactic</a:t>
            </a:r>
          </a:p>
          <a:p>
            <a:r>
              <a:rPr lang="en-GB" sz="2000" b="1" dirty="0">
                <a:solidFill>
                  <a:srgbClr val="00B050"/>
                </a:solidFill>
              </a:rPr>
              <a:t> acid from the body is known as the oxygen debt.</a:t>
            </a:r>
            <a:r>
              <a:rPr lang="en-GB" sz="2000" b="1" dirty="0"/>
              <a:t> </a:t>
            </a:r>
          </a:p>
          <a:p>
            <a:r>
              <a:rPr lang="en-GB" sz="2000" dirty="0"/>
              <a:t>12. What is the soda lime used for in the core practical? </a:t>
            </a:r>
            <a:r>
              <a:rPr lang="en-GB" sz="2000" b="1" dirty="0">
                <a:solidFill>
                  <a:srgbClr val="00B050"/>
                </a:solidFill>
              </a:rPr>
              <a:t>To absorb carbon dioxide produced by the small organisms. The experiment is measuring the amount of oxygen uptake and this will not be possible if the carbon dioxide levels increase.</a:t>
            </a:r>
            <a:endParaRPr lang="en-GB" sz="2000" dirty="0"/>
          </a:p>
          <a:p>
            <a:pPr>
              <a:buNone/>
            </a:pPr>
            <a:endParaRPr lang="en-GB" sz="2400" dirty="0">
              <a:solidFill>
                <a:srgbClr val="00B050"/>
              </a:solidFill>
            </a:endParaRPr>
          </a:p>
          <a:p>
            <a:pPr>
              <a:lnSpc>
                <a:spcPct val="150000"/>
              </a:lnSpc>
            </a:pPr>
            <a:endParaRPr lang="en-GB" sz="2400" dirty="0">
              <a:solidFill>
                <a:srgbClr val="00B050"/>
              </a:solidFill>
            </a:endParaRPr>
          </a:p>
          <a:p>
            <a:pPr>
              <a:lnSpc>
                <a:spcPct val="150000"/>
              </a:lnSpc>
            </a:pPr>
            <a:endParaRPr lang="en-GB" sz="2400" dirty="0">
              <a:solidFill>
                <a:srgbClr val="00B050"/>
              </a:solidFill>
            </a:endParaRPr>
          </a:p>
          <a:p>
            <a:pPr>
              <a:lnSpc>
                <a:spcPct val="150000"/>
              </a:lnSpc>
            </a:pPr>
            <a:endParaRPr lang="en-GB" sz="2400" dirty="0">
              <a:solidFill>
                <a:srgbClr val="00B050"/>
              </a:solidFill>
            </a:endParaRPr>
          </a:p>
          <a:p>
            <a:pPr>
              <a:lnSpc>
                <a:spcPct val="150000"/>
              </a:lnSpc>
            </a:pPr>
            <a:endParaRPr lang="en-GB" sz="2400" dirty="0">
              <a:solidFill>
                <a:srgbClr val="00B050"/>
              </a:solidFill>
            </a:endParaRPr>
          </a:p>
          <a:p>
            <a:pPr>
              <a:lnSpc>
                <a:spcPct val="150000"/>
              </a:lnSpc>
            </a:pPr>
            <a:endParaRPr lang="en-GB" sz="2400" dirty="0"/>
          </a:p>
          <a:p>
            <a:pPr>
              <a:lnSpc>
                <a:spcPct val="150000"/>
              </a:lnSpc>
            </a:pPr>
            <a:endParaRPr lang="en-GB" sz="2300" dirty="0"/>
          </a:p>
        </p:txBody>
      </p:sp>
      <p:sp>
        <p:nvSpPr>
          <p:cNvPr id="10" name="Rectangle 9"/>
          <p:cNvSpPr/>
          <p:nvPr/>
        </p:nvSpPr>
        <p:spPr>
          <a:xfrm>
            <a:off x="4392488" y="44624"/>
            <a:ext cx="4572000" cy="830997"/>
          </a:xfrm>
          <a:prstGeom prst="rect">
            <a:avLst/>
          </a:prstGeom>
        </p:spPr>
        <p:txBody>
          <a:bodyPr>
            <a:spAutoFit/>
          </a:bodyPr>
          <a:lstStyle/>
          <a:p>
            <a:pPr algn="r"/>
            <a:r>
              <a:rPr lang="en-US" sz="2400" b="1" kern="0" dirty="0">
                <a:solidFill>
                  <a:schemeClr val="accent6"/>
                </a:solidFill>
              </a:rPr>
              <a:t>Exchange and transport in animals </a:t>
            </a:r>
            <a:br>
              <a:rPr lang="en-US" sz="2400" b="1" kern="0" dirty="0">
                <a:solidFill>
                  <a:schemeClr val="accent6"/>
                </a:solidFill>
              </a:rPr>
            </a:br>
            <a:r>
              <a:rPr lang="en-US" sz="2400" b="1" kern="0" dirty="0">
                <a:solidFill>
                  <a:schemeClr val="accent6"/>
                </a:solidFill>
              </a:rPr>
              <a:t>Part 3 – </a:t>
            </a:r>
            <a:r>
              <a:rPr lang="en-US" sz="2400" b="1" kern="0" dirty="0"/>
              <a:t>AnswerIT</a:t>
            </a:r>
            <a:endParaRPr lang="en-GB" sz="2400" dirty="0"/>
          </a:p>
        </p:txBody>
      </p:sp>
    </p:spTree>
    <p:extLst>
      <p:ext uri="{BB962C8B-B14F-4D97-AF65-F5344CB8AC3E}">
        <p14:creationId xmlns:p14="http://schemas.microsoft.com/office/powerpoint/2010/main" val="1487359144"/>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3" id="{4489A17B-A778-43E8-8CAD-39AF0ABD1C3C}" vid="{5B90DF28-B678-4AF8-820C-D210C98786D7}"/>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IXL Sci" id="{2CFE4A30-D880-BA4E-B779-8E17F61ECAC9}" vid="{3D4DF9ED-AD7F-6943-859C-106C4E33968D}"/>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15898</TotalTime>
  <Words>6107</Words>
  <Application>Microsoft Macintosh PowerPoint</Application>
  <PresentationFormat>On-screen Show (4:3)</PresentationFormat>
  <Paragraphs>692</Paragraphs>
  <Slides>47</Slides>
  <Notes>22</Notes>
  <HiddenSlides>0</HiddenSlides>
  <MMClips>0</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47</vt:i4>
      </vt:variant>
    </vt:vector>
  </HeadingPairs>
  <TitlesOfParts>
    <vt:vector size="60" baseType="lpstr">
      <vt:lpstr>Arial</vt:lpstr>
      <vt:lpstr>Beirut</vt:lpstr>
      <vt:lpstr>Calibri</vt:lpstr>
      <vt:lpstr>Calibri Light</vt:lpstr>
      <vt:lpstr>Gill Sans</vt:lpstr>
      <vt:lpstr>Lato Medium</vt:lpstr>
      <vt:lpstr>News Gothic MT</vt:lpstr>
      <vt:lpstr>Symbol</vt:lpstr>
      <vt:lpstr>Times New Roman</vt:lpstr>
      <vt:lpstr>Wingdings</vt:lpstr>
      <vt:lpstr>1_Office Theme</vt:lpstr>
      <vt:lpstr>Custom Design</vt:lpstr>
      <vt:lpstr>PIXL Sci</vt:lpstr>
      <vt:lpstr>PowerPoint Presentation</vt:lpstr>
      <vt:lpstr>Overview  Exchange and transport in animals</vt:lpstr>
      <vt:lpstr>PowerPoint Presentation</vt:lpstr>
      <vt:lpstr>Exchange and transport in animals  Part 1- Diffusion</vt:lpstr>
      <vt:lpstr>Exchange and transport in animals  Part 1- Diffusion</vt:lpstr>
      <vt:lpstr>PowerPoint Presentation</vt:lpstr>
      <vt:lpstr>PowerPoint Presentation</vt:lpstr>
      <vt:lpstr>Animal tissues, organs and organ systems Part 3 - The lungs and gas exchange</vt:lpstr>
      <vt:lpstr>PowerPoint Presentation</vt:lpstr>
      <vt:lpstr>Exchange and transport in animals  Part 1- Fick’s Law (biology)</vt:lpstr>
      <vt:lpstr>PowerPoint Presentation</vt:lpstr>
      <vt:lpstr> Exchange and transport in animal  Part 1– QuestionIT</vt:lpstr>
      <vt:lpstr>Exchange and transport in animals  Part 1– QuestionIT</vt:lpstr>
      <vt:lpstr>PowerPoint Presentation</vt:lpstr>
      <vt:lpstr>Exchange and transport in animals  Part 1– AnswerIT</vt:lpstr>
      <vt:lpstr>Exchange and transport in animals  Part 1– AnswerIT</vt:lpstr>
      <vt:lpstr>PowerPoint Presentation</vt:lpstr>
      <vt:lpstr>Exchange and transport in animals Part 2 - Blood</vt:lpstr>
      <vt:lpstr>PowerPoint Presentation</vt:lpstr>
      <vt:lpstr>Exchange and transport in animals Part 2 - The heart</vt:lpstr>
      <vt:lpstr>Animal tissues, organs and organ systems Part 2 – Faulty valves</vt:lpstr>
      <vt:lpstr>Exchange and transport in animals  Part 2- Cardiac output </vt:lpstr>
      <vt:lpstr>PowerPoint Presentation</vt:lpstr>
      <vt:lpstr>Exchange and transport in animals Part 2 – QuestionIT</vt:lpstr>
      <vt:lpstr>PowerPoint Presentation</vt:lpstr>
      <vt:lpstr>PowerPoint Presentation</vt:lpstr>
      <vt:lpstr>PowerPoint Presentation</vt:lpstr>
      <vt:lpstr>PowerPoint Presentation</vt:lpstr>
      <vt:lpstr>PowerPoint Presentation</vt:lpstr>
      <vt:lpstr>Exchange and transport in animals Part 2 – AnswerIT</vt:lpstr>
      <vt:lpstr>PowerPoint Presentation</vt:lpstr>
      <vt:lpstr>Exchange and transport in animals  part 3 – Aerobic respiration </vt:lpstr>
      <vt:lpstr>Exchange and transport in animals part 3 – Aerobic respiration </vt:lpstr>
      <vt:lpstr>Exchange and transport in animals part 3 – Aerobic respiration </vt:lpstr>
      <vt:lpstr>Exchange and transport in animals  part 3 – Anaerobic respiration </vt:lpstr>
      <vt:lpstr>Exchange and transport in animals  part 3 – Respiration summary </vt:lpstr>
      <vt:lpstr> Exchange and transport in animals  part 3 – Anaerobic respiration</vt:lpstr>
      <vt:lpstr> Exchange and transport in animals  part 3 – Anaerobic respiration</vt:lpstr>
      <vt:lpstr>Exchange and transport in animals part 3 – Metabolism  </vt:lpstr>
      <vt:lpstr>Exchange and transport in animals part 3 – Core practical  </vt:lpstr>
      <vt:lpstr>PowerPoint Presentation</vt:lpstr>
      <vt:lpstr>Exchange and transport in animals  Part 3 – QuestionIT</vt:lpstr>
      <vt:lpstr>PowerPoint Presentation</vt:lpstr>
      <vt:lpstr>PowerPoint Presentation</vt:lpstr>
      <vt:lpstr>Exchange and transport in animals  Part 3 – AnswerIT </vt:lpstr>
      <vt:lpstr>PowerPoint Presentation</vt:lpstr>
      <vt:lpstr>PowerPoint Presentation</vt:lpstr>
    </vt:vector>
  </TitlesOfParts>
  <LinksUpToDate>false</LinksUpToDate>
  <SharedDoc>false</SharedDoc>
  <HyperlinksChanged>false</HyperlinksChanged>
  <AppVersion>16.0012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zarina shaffi</dc:creator>
  <cp:lastModifiedBy>Amanda Fleck</cp:lastModifiedBy>
  <cp:revision>371</cp:revision>
  <cp:lastPrinted>2017-05-23T14:15:43Z</cp:lastPrinted>
  <dcterms:created xsi:type="dcterms:W3CDTF">2016-03-05T09:38:04Z</dcterms:created>
  <dcterms:modified xsi:type="dcterms:W3CDTF">2018-05-10T18:06:05Z</dcterms:modified>
</cp:coreProperties>
</file>