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84" r:id="rId1"/>
  </p:sldMasterIdLst>
  <p:notesMasterIdLst>
    <p:notesMasterId r:id="rId4"/>
  </p:notesMasterIdLst>
  <p:sldIdLst>
    <p:sldId id="259" r:id="rId2"/>
    <p:sldId id="258" r:id="rId3"/>
  </p:sldIdLst>
  <p:sldSz cx="9144000" cy="6858000" type="screen4x3"/>
  <p:notesSz cx="6858000" cy="994568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erek Davies" initials="DD" lastIdx="1" clrIdx="0">
    <p:extLst/>
  </p:cmAuthor>
  <p:cmAuthor id="2" name="Andy Austin" initials="AA" lastIdx="1" clrIdx="1">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1416"/>
    <p:restoredTop sz="95062"/>
  </p:normalViewPr>
  <p:slideViewPr>
    <p:cSldViewPr snapToGrid="0" snapToObjects="1">
      <p:cViewPr varScale="1">
        <p:scale>
          <a:sx n="106" d="100"/>
          <a:sy n="106" d="100"/>
        </p:scale>
        <p:origin x="1736" y="1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commentAuthors" Target="commentAuthors.xml"/><Relationship Id="rId4" Type="http://schemas.openxmlformats.org/officeDocument/2006/relationships/notesMaster" Target="notesMasters/notesMaster1.xml"/><Relationship Id="rId9"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9901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99012"/>
          </a:xfrm>
          <a:prstGeom prst="rect">
            <a:avLst/>
          </a:prstGeom>
        </p:spPr>
        <p:txBody>
          <a:bodyPr vert="horz" lIns="91440" tIns="45720" rIns="91440" bIns="45720" rtlCol="0"/>
          <a:lstStyle>
            <a:lvl1pPr algn="r">
              <a:defRPr sz="1200"/>
            </a:lvl1pPr>
          </a:lstStyle>
          <a:p>
            <a:fld id="{8E00B4FC-DE72-B04E-881B-39948BCD13FE}" type="datetimeFigureOut">
              <a:rPr lang="en-GB" smtClean="0"/>
              <a:t>20/08/2018</a:t>
            </a:fld>
            <a:endParaRPr lang="en-GB"/>
          </a:p>
        </p:txBody>
      </p:sp>
      <p:sp>
        <p:nvSpPr>
          <p:cNvPr id="4" name="Slide Image Placeholder 3"/>
          <p:cNvSpPr>
            <a:spLocks noGrp="1" noRot="1" noChangeAspect="1"/>
          </p:cNvSpPr>
          <p:nvPr>
            <p:ph type="sldImg" idx="2"/>
          </p:nvPr>
        </p:nvSpPr>
        <p:spPr>
          <a:xfrm>
            <a:off x="1190625" y="1243013"/>
            <a:ext cx="4476750" cy="3357562"/>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786362"/>
            <a:ext cx="5486400" cy="391611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46678"/>
            <a:ext cx="2971800" cy="499011"/>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9446678"/>
            <a:ext cx="2971800" cy="499011"/>
          </a:xfrm>
          <a:prstGeom prst="rect">
            <a:avLst/>
          </a:prstGeom>
        </p:spPr>
        <p:txBody>
          <a:bodyPr vert="horz" lIns="91440" tIns="45720" rIns="91440" bIns="45720" rtlCol="0" anchor="b"/>
          <a:lstStyle>
            <a:lvl1pPr algn="r">
              <a:defRPr sz="1200"/>
            </a:lvl1pPr>
          </a:lstStyle>
          <a:p>
            <a:fld id="{C7FD04F4-2695-714D-9F3D-51394D3EE3A0}" type="slidenum">
              <a:rPr lang="en-GB" smtClean="0"/>
              <a:t>‹#›</a:t>
            </a:fld>
            <a:endParaRPr lang="en-GB"/>
          </a:p>
        </p:txBody>
      </p:sp>
    </p:spTree>
    <p:extLst>
      <p:ext uri="{BB962C8B-B14F-4D97-AF65-F5344CB8AC3E}">
        <p14:creationId xmlns:p14="http://schemas.microsoft.com/office/powerpoint/2010/main" val="8113876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7FD04F4-2695-714D-9F3D-51394D3EE3A0}" type="slidenum">
              <a:rPr lang="en-GB" smtClean="0"/>
              <a:t>2</a:t>
            </a:fld>
            <a:endParaRPr lang="en-GB"/>
          </a:p>
        </p:txBody>
      </p:sp>
    </p:spTree>
    <p:extLst>
      <p:ext uri="{BB962C8B-B14F-4D97-AF65-F5344CB8AC3E}">
        <p14:creationId xmlns:p14="http://schemas.microsoft.com/office/powerpoint/2010/main" val="7601193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a:prstGeom prst="rect">
            <a:avLst/>
          </a:prstGeom>
        </p:spPr>
        <p:txBody>
          <a:bodyPr anchor="b"/>
          <a:lstStyle>
            <a:lvl1pPr algn="ctr">
              <a:defRPr sz="45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91808B80-D4A0-3548-B9B8-BE81C52EC421}" type="datetimeFigureOut">
              <a:rPr lang="en-GB" smtClean="0"/>
              <a:t>20/08/2018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C69DC77-15E7-A540-8773-3C582D5B9B40}" type="slidenum">
              <a:rPr lang="en-GB" smtClean="0"/>
              <a:t>‹#›</a:t>
            </a:fld>
            <a:endParaRPr lang="en-GB"/>
          </a:p>
        </p:txBody>
      </p:sp>
      <p:sp>
        <p:nvSpPr>
          <p:cNvPr id="8" name="Rounded Rectangle 7"/>
          <p:cNvSpPr/>
          <p:nvPr userDrawn="1"/>
        </p:nvSpPr>
        <p:spPr>
          <a:xfrm>
            <a:off x="84224" y="84221"/>
            <a:ext cx="8975555" cy="6649817"/>
          </a:xfrm>
          <a:prstGeom prst="roundRect">
            <a:avLst>
              <a:gd name="adj" fmla="val 2765"/>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1325563"/>
          </a:xfrm>
          <a:prstGeom prst="rect">
            <a:avLst/>
          </a:prstGeom>
        </p:spPr>
        <p:txBody>
          <a:bodyPr/>
          <a:lstStyle/>
          <a:p>
            <a:r>
              <a:rPr lang="en-US"/>
              <a:t>Click to edit Master title style</a:t>
            </a:r>
            <a:endParaRPr lang="en-GB"/>
          </a:p>
        </p:txBody>
      </p:sp>
      <p:sp>
        <p:nvSpPr>
          <p:cNvPr id="3" name="Content Placeholder 2"/>
          <p:cNvSpPr>
            <a:spLocks noGrp="1"/>
          </p:cNvSpPr>
          <p:nvPr>
            <p:ph idx="1"/>
          </p:nvPr>
        </p:nvSpPr>
        <p:spPr>
          <a:xfrm>
            <a:off x="628650" y="1825625"/>
            <a:ext cx="78867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1808B80-D4A0-3548-B9B8-BE81C52EC421}" type="datetimeFigureOut">
              <a:rPr lang="en-GB" smtClean="0"/>
              <a:t>20/08/2018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C69DC77-15E7-A540-8773-3C582D5B9B40}" type="slidenum">
              <a:rPr lang="en-GB" smtClean="0"/>
              <a:t>‹#›</a:t>
            </a:fld>
            <a:endParaRPr lang="en-GB"/>
          </a:p>
        </p:txBody>
      </p:sp>
      <p:sp>
        <p:nvSpPr>
          <p:cNvPr id="7" name="Rounded Rectangle 6"/>
          <p:cNvSpPr/>
          <p:nvPr userDrawn="1"/>
        </p:nvSpPr>
        <p:spPr>
          <a:xfrm>
            <a:off x="84224" y="84221"/>
            <a:ext cx="8975555" cy="6649817"/>
          </a:xfrm>
          <a:prstGeom prst="roundRect">
            <a:avLst>
              <a:gd name="adj" fmla="val 2765"/>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91808B80-D4A0-3548-B9B8-BE81C52EC421}" type="datetimeFigureOut">
              <a:rPr lang="en-GB" smtClean="0"/>
              <a:t>20/08/2018</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8C69DC77-15E7-A540-8773-3C582D5B9B40}" type="slidenum">
              <a:rPr lang="en-GB" smtClean="0"/>
              <a:t>‹#›</a:t>
            </a:fld>
            <a:endParaRPr lang="en-GB"/>
          </a:p>
        </p:txBody>
      </p:sp>
    </p:spTree>
    <p:extLst>
      <p:ext uri="{BB962C8B-B14F-4D97-AF65-F5344CB8AC3E}">
        <p14:creationId xmlns:p14="http://schemas.microsoft.com/office/powerpoint/2010/main" val="985712741"/>
      </p:ext>
    </p:extLst>
  </p:cSld>
  <p:clrMap bg1="lt1" tx1="dk1" bg2="lt2" tx2="dk2" accent1="accent1" accent2="accent2" accent3="accent3" accent4="accent4" accent5="accent5" accent6="accent6" hlink="hlink" folHlink="folHlink"/>
  <p:sldLayoutIdLst>
    <p:sldLayoutId id="2147483685" r:id="rId1"/>
    <p:sldLayoutId id="2147483686" r:id="rId2"/>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9E0852E7-3783-9645-801C-8B4D8B77C2A2}"/>
              </a:ext>
            </a:extLst>
          </p:cNvPr>
          <p:cNvPicPr>
            <a:picLocks noChangeAspect="1"/>
          </p:cNvPicPr>
          <p:nvPr/>
        </p:nvPicPr>
        <p:blipFill>
          <a:blip r:embed="rId2"/>
          <a:stretch>
            <a:fillRect/>
          </a:stretch>
        </p:blipFill>
        <p:spPr>
          <a:xfrm>
            <a:off x="348916" y="252714"/>
            <a:ext cx="8706184" cy="6548136"/>
          </a:xfrm>
          <a:prstGeom prst="rect">
            <a:avLst/>
          </a:prstGeom>
        </p:spPr>
      </p:pic>
    </p:spTree>
    <p:extLst>
      <p:ext uri="{BB962C8B-B14F-4D97-AF65-F5344CB8AC3E}">
        <p14:creationId xmlns:p14="http://schemas.microsoft.com/office/powerpoint/2010/main" val="18899221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42" name="Rounded Rectangle 41"/>
          <p:cNvSpPr/>
          <p:nvPr/>
        </p:nvSpPr>
        <p:spPr>
          <a:xfrm>
            <a:off x="145556" y="148460"/>
            <a:ext cx="4137686" cy="2048650"/>
          </a:xfrm>
          <a:prstGeom prst="roundRect">
            <a:avLst/>
          </a:prstGeom>
          <a:solidFill>
            <a:schemeClr val="accent2">
              <a:lumMod val="20000"/>
              <a:lumOff val="80000"/>
            </a:schemeClr>
          </a:solidFill>
        </p:spPr>
        <p:style>
          <a:lnRef idx="2">
            <a:schemeClr val="dk1"/>
          </a:lnRef>
          <a:fillRef idx="1">
            <a:schemeClr val="lt1"/>
          </a:fillRef>
          <a:effectRef idx="0">
            <a:schemeClr val="dk1"/>
          </a:effectRef>
          <a:fontRef idx="minor">
            <a:schemeClr val="dk1"/>
          </a:fontRef>
        </p:style>
        <p:txBody>
          <a:bodyPr rtlCol="0" anchor="t"/>
          <a:lstStyle/>
          <a:p>
            <a:r>
              <a:rPr lang="en-GB" sz="1200" b="1" dirty="0"/>
              <a:t>Contact and Non-contact Forces:</a:t>
            </a:r>
          </a:p>
          <a:p>
            <a:endParaRPr lang="en-GB" sz="1200" b="1" dirty="0"/>
          </a:p>
          <a:p>
            <a:pPr marL="171450" indent="-171450">
              <a:buFont typeface="Arial" charset="0"/>
              <a:buChar char="•"/>
            </a:pPr>
            <a:r>
              <a:rPr lang="en-GB" sz="1200" dirty="0"/>
              <a:t>Why does gravity only ever act to attract other objects never repel them?</a:t>
            </a:r>
          </a:p>
          <a:p>
            <a:pPr marL="171450" indent="-171450">
              <a:buFont typeface="Arial" charset="0"/>
              <a:buChar char="•"/>
            </a:pPr>
            <a:r>
              <a:rPr lang="en-GB" sz="1200" dirty="0"/>
              <a:t>Discuss advantages and disadvantages to everyday situations about being able to switch gravity off.</a:t>
            </a:r>
          </a:p>
          <a:p>
            <a:pPr marL="171450" indent="-171450">
              <a:buFont typeface="Arial" charset="0"/>
              <a:buChar char="•"/>
            </a:pPr>
            <a:r>
              <a:rPr lang="en-GB" sz="1200" dirty="0"/>
              <a:t>Find out why falling objects on The Moon will never reach terminal velocity.</a:t>
            </a:r>
          </a:p>
          <a:p>
            <a:pPr marL="171450" indent="-171450">
              <a:buFont typeface="Arial" charset="0"/>
              <a:buChar char="•"/>
            </a:pPr>
            <a:r>
              <a:rPr lang="en-GB" sz="1200" dirty="0"/>
              <a:t>Find out how the electrostatic and magnetic forces are linked.</a:t>
            </a:r>
          </a:p>
        </p:txBody>
      </p:sp>
      <p:sp>
        <p:nvSpPr>
          <p:cNvPr id="47" name="Rounded Rectangle 46"/>
          <p:cNvSpPr/>
          <p:nvPr/>
        </p:nvSpPr>
        <p:spPr>
          <a:xfrm>
            <a:off x="4872790" y="144862"/>
            <a:ext cx="4093909" cy="2193464"/>
          </a:xfrm>
          <a:prstGeom prst="roundRect">
            <a:avLst/>
          </a:prstGeom>
          <a:solidFill>
            <a:schemeClr val="accent2">
              <a:lumMod val="20000"/>
              <a:lumOff val="80000"/>
            </a:schemeClr>
          </a:solidFill>
          <a:ln/>
        </p:spPr>
        <p:style>
          <a:lnRef idx="2">
            <a:schemeClr val="dk1"/>
          </a:lnRef>
          <a:fillRef idx="1">
            <a:schemeClr val="lt1"/>
          </a:fillRef>
          <a:effectRef idx="0">
            <a:schemeClr val="dk1"/>
          </a:effectRef>
          <a:fontRef idx="minor">
            <a:schemeClr val="dk1"/>
          </a:fontRef>
        </p:style>
        <p:txBody>
          <a:bodyPr rtlCol="0" anchor="t"/>
          <a:lstStyle/>
          <a:p>
            <a:r>
              <a:rPr lang="en-GB" sz="1200" b="1" dirty="0"/>
              <a:t>Weight:</a:t>
            </a:r>
          </a:p>
          <a:p>
            <a:endParaRPr lang="en-GB" sz="1200" b="1" dirty="0"/>
          </a:p>
          <a:p>
            <a:pPr marL="171450" indent="-171450">
              <a:buFont typeface="Arial" charset="0"/>
              <a:buChar char="•"/>
            </a:pPr>
            <a:r>
              <a:rPr lang="en-GB" sz="1200" dirty="0"/>
              <a:t>Find out how your weight would differ if you measured it at different point across the Earth’s surface.</a:t>
            </a:r>
          </a:p>
          <a:p>
            <a:pPr marL="171450" indent="-171450">
              <a:buFont typeface="Arial" charset="0"/>
              <a:buChar char="•"/>
            </a:pPr>
            <a:r>
              <a:rPr lang="en-GB" sz="1200" dirty="0"/>
              <a:t>Explain to the person next to you the difference between weight and mass.</a:t>
            </a:r>
          </a:p>
          <a:p>
            <a:pPr marL="171450" indent="-171450">
              <a:buFont typeface="Arial" charset="0"/>
              <a:buChar char="•"/>
            </a:pPr>
            <a:r>
              <a:rPr lang="en-GB" sz="1200" dirty="0"/>
              <a:t>Jupiter is approximately 11 times the diameter of the Earth.  The gravitational field strength of Jupiter is only 2.5 times greater than that of Earth.  Find out why there gravitational field strength of Jupiter is not 11 times greater.</a:t>
            </a:r>
          </a:p>
        </p:txBody>
      </p:sp>
      <p:sp>
        <p:nvSpPr>
          <p:cNvPr id="12" name="TextBox 11">
            <a:extLst>
              <a:ext uri="{FF2B5EF4-FFF2-40B4-BE49-F238E27FC236}">
                <a16:creationId xmlns:a16="http://schemas.microsoft.com/office/drawing/2014/main" id="{07C482C3-9160-4E43-BD78-1C1F6C0CBDD7}"/>
              </a:ext>
            </a:extLst>
          </p:cNvPr>
          <p:cNvSpPr txBox="1"/>
          <p:nvPr/>
        </p:nvSpPr>
        <p:spPr>
          <a:xfrm>
            <a:off x="2844118" y="2633507"/>
            <a:ext cx="3765147" cy="1384995"/>
          </a:xfrm>
          <a:prstGeom prst="rect">
            <a:avLst/>
          </a:prstGeom>
          <a:solidFill>
            <a:schemeClr val="bg1"/>
          </a:solidFill>
        </p:spPr>
        <p:txBody>
          <a:bodyPr wrap="square" rtlCol="0">
            <a:spAutoFit/>
          </a:bodyPr>
          <a:lstStyle/>
          <a:p>
            <a:pPr algn="ctr"/>
            <a:r>
              <a:rPr lang="en-GB" sz="2800" b="1" dirty="0">
                <a:ea typeface="Nanum Brush Script" charset="-127"/>
                <a:cs typeface="Nanum Brush Script" charset="-127"/>
              </a:rPr>
              <a:t>EDEXCEL GCSE Forces and their effects</a:t>
            </a:r>
            <a:endParaRPr lang="en-GB" sz="2800" dirty="0">
              <a:ea typeface="Nanum Brush Script" charset="-127"/>
              <a:cs typeface="Nanum Brush Script" charset="-127"/>
            </a:endParaRPr>
          </a:p>
          <a:p>
            <a:pPr algn="ctr"/>
            <a:r>
              <a:rPr lang="en-GB" sz="2800" dirty="0">
                <a:ea typeface="Nanum Brush Script" charset="-127"/>
                <a:cs typeface="Nanum Brush Script" charset="-127"/>
              </a:rPr>
              <a:t> </a:t>
            </a:r>
            <a:endParaRPr lang="en-GB" sz="4400" dirty="0">
              <a:ea typeface="Nanum Brush Script" charset="-127"/>
              <a:cs typeface="Nanum Brush Script" charset="-127"/>
            </a:endParaRPr>
          </a:p>
        </p:txBody>
      </p:sp>
      <p:pic>
        <p:nvPicPr>
          <p:cNvPr id="13" name="Picture 12">
            <a:extLst>
              <a:ext uri="{FF2B5EF4-FFF2-40B4-BE49-F238E27FC236}">
                <a16:creationId xmlns:a16="http://schemas.microsoft.com/office/drawing/2014/main" id="{5F05449C-429C-AB40-8968-43882B2D8AEC}"/>
              </a:ext>
            </a:extLst>
          </p:cNvPr>
          <p:cNvPicPr>
            <a:picLocks noChangeAspect="1"/>
          </p:cNvPicPr>
          <p:nvPr/>
        </p:nvPicPr>
        <p:blipFill>
          <a:blip r:embed="rId3"/>
          <a:stretch>
            <a:fillRect/>
          </a:stretch>
        </p:blipFill>
        <p:spPr>
          <a:xfrm>
            <a:off x="3754348" y="3542358"/>
            <a:ext cx="1944688" cy="482887"/>
          </a:xfrm>
          <a:prstGeom prst="rect">
            <a:avLst/>
          </a:prstGeom>
        </p:spPr>
      </p:pic>
      <p:sp>
        <p:nvSpPr>
          <p:cNvPr id="14" name="TextBox 13">
            <a:extLst>
              <a:ext uri="{FF2B5EF4-FFF2-40B4-BE49-F238E27FC236}">
                <a16:creationId xmlns:a16="http://schemas.microsoft.com/office/drawing/2014/main" id="{0411F73B-80F2-EB47-B221-6941370A984A}"/>
              </a:ext>
            </a:extLst>
          </p:cNvPr>
          <p:cNvSpPr txBox="1"/>
          <p:nvPr/>
        </p:nvSpPr>
        <p:spPr>
          <a:xfrm>
            <a:off x="3636559" y="4039367"/>
            <a:ext cx="2180266" cy="253916"/>
          </a:xfrm>
          <a:prstGeom prst="rect">
            <a:avLst/>
          </a:prstGeom>
          <a:noFill/>
        </p:spPr>
        <p:txBody>
          <a:bodyPr wrap="square" rtlCol="0">
            <a:spAutoFit/>
          </a:bodyPr>
          <a:lstStyle/>
          <a:p>
            <a:r>
              <a:rPr lang="en-GB" sz="1000" dirty="0"/>
              <a:t>© Copyright The PiXL Club Ltd, 2017</a:t>
            </a:r>
            <a:endParaRPr lang="en-US" sz="1000" dirty="0"/>
          </a:p>
        </p:txBody>
      </p:sp>
      <p:sp>
        <p:nvSpPr>
          <p:cNvPr id="9" name="Rounded Rectangle 8">
            <a:extLst>
              <a:ext uri="{FF2B5EF4-FFF2-40B4-BE49-F238E27FC236}">
                <a16:creationId xmlns:a16="http://schemas.microsoft.com/office/drawing/2014/main" id="{1FBD793C-1F3F-5A44-8581-006EC385B0A1}"/>
              </a:ext>
            </a:extLst>
          </p:cNvPr>
          <p:cNvSpPr/>
          <p:nvPr/>
        </p:nvSpPr>
        <p:spPr>
          <a:xfrm>
            <a:off x="145556" y="5032103"/>
            <a:ext cx="8697655" cy="1616260"/>
          </a:xfrm>
          <a:prstGeom prst="roundRect">
            <a:avLst/>
          </a:prstGeom>
          <a:solidFill>
            <a:schemeClr val="accent2">
              <a:lumMod val="20000"/>
              <a:lumOff val="80000"/>
            </a:schemeClr>
          </a:solidFill>
          <a:ln/>
        </p:spPr>
        <p:style>
          <a:lnRef idx="2">
            <a:schemeClr val="dk1"/>
          </a:lnRef>
          <a:fillRef idx="1">
            <a:schemeClr val="lt1"/>
          </a:fillRef>
          <a:effectRef idx="0">
            <a:schemeClr val="dk1"/>
          </a:effectRef>
          <a:fontRef idx="minor">
            <a:schemeClr val="dk1"/>
          </a:fontRef>
        </p:style>
        <p:txBody>
          <a:bodyPr rtlCol="0" anchor="t"/>
          <a:lstStyle/>
          <a:p>
            <a:r>
              <a:rPr lang="en-GB" sz="1200" b="1" dirty="0"/>
              <a:t>Moments:</a:t>
            </a:r>
          </a:p>
          <a:p>
            <a:pPr marL="171450" indent="-171450">
              <a:buFont typeface="Arial" panose="020B0604020202020204" pitchFamily="34" charset="0"/>
              <a:buChar char="•"/>
            </a:pPr>
            <a:r>
              <a:rPr lang="en-GB" sz="1200" dirty="0"/>
              <a:t>Look at the two spanners in the picture.</a:t>
            </a:r>
          </a:p>
          <a:p>
            <a:pPr marL="171450" indent="-171450">
              <a:buFont typeface="Arial" panose="020B0604020202020204" pitchFamily="34" charset="0"/>
              <a:buChar char="•"/>
            </a:pPr>
            <a:r>
              <a:rPr lang="en-GB" sz="1200" dirty="0"/>
              <a:t>It is easier for someone to undo the nut with one of these spanners.  </a:t>
            </a:r>
          </a:p>
          <a:p>
            <a:r>
              <a:rPr lang="en-GB" sz="1200" dirty="0"/>
              <a:t>A spanner is needed to undo a tight nut. Which spanner should be used? Give a reason for your answer.</a:t>
            </a:r>
          </a:p>
          <a:p>
            <a:pPr marL="171450" indent="-171450">
              <a:buFont typeface="Arial" panose="020B0604020202020204" pitchFamily="34" charset="0"/>
              <a:buChar char="•"/>
            </a:pPr>
            <a:r>
              <a:rPr lang="en-GB" sz="1200" dirty="0"/>
              <a:t>You are cutting a piece of paper with a pair of scissors. Explain where you would place the card so that the scissors exert the most force. </a:t>
            </a:r>
          </a:p>
          <a:p>
            <a:pPr marL="171450" indent="-171450">
              <a:buFont typeface="Arial" panose="020B0604020202020204" pitchFamily="34" charset="0"/>
              <a:buChar char="•"/>
            </a:pPr>
            <a:r>
              <a:rPr lang="en-GB" sz="1200" dirty="0" err="1"/>
              <a:t>Amad</a:t>
            </a:r>
            <a:r>
              <a:rPr lang="en-GB" sz="1200" dirty="0"/>
              <a:t> needs to change the wheel of his car at it has a flat tyre. He tries to use the wheel wrench but  he can’t move it. His friend suggests using a piece of metal pipe over the handle of the wrench. Explain why this will work.  </a:t>
            </a:r>
          </a:p>
          <a:p>
            <a:r>
              <a:rPr lang="en-GB" sz="1200" dirty="0"/>
              <a:t>  </a:t>
            </a:r>
          </a:p>
          <a:p>
            <a:pPr marL="171450" indent="-171450">
              <a:buFont typeface="Arial" panose="020B0604020202020204" pitchFamily="34" charset="0"/>
              <a:buChar char="•"/>
            </a:pPr>
            <a:endParaRPr lang="en-GB" sz="1200" dirty="0"/>
          </a:p>
        </p:txBody>
      </p:sp>
      <p:sp>
        <p:nvSpPr>
          <p:cNvPr id="46" name="Rounded Rectangle 45"/>
          <p:cNvSpPr/>
          <p:nvPr/>
        </p:nvSpPr>
        <p:spPr>
          <a:xfrm>
            <a:off x="145556" y="2320329"/>
            <a:ext cx="2922497" cy="2588555"/>
          </a:xfrm>
          <a:prstGeom prst="roundRect">
            <a:avLst/>
          </a:prstGeom>
          <a:ln/>
        </p:spPr>
        <p:style>
          <a:lnRef idx="2">
            <a:schemeClr val="accent2"/>
          </a:lnRef>
          <a:fillRef idx="1">
            <a:schemeClr val="lt1"/>
          </a:fillRef>
          <a:effectRef idx="0">
            <a:schemeClr val="accent2"/>
          </a:effectRef>
          <a:fontRef idx="minor">
            <a:schemeClr val="dk1"/>
          </a:fontRef>
        </p:style>
        <p:txBody>
          <a:bodyPr rtlCol="0" anchor="t"/>
          <a:lstStyle/>
          <a:p>
            <a:r>
              <a:rPr lang="en-GB" sz="1200" b="1" dirty="0"/>
              <a:t>Gears:</a:t>
            </a:r>
          </a:p>
          <a:p>
            <a:endParaRPr lang="en-GB" sz="1200" b="1" dirty="0"/>
          </a:p>
          <a:p>
            <a:pPr marL="171450" indent="-171450">
              <a:buFont typeface="Arial" charset="0"/>
              <a:buChar char="•"/>
            </a:pPr>
            <a:r>
              <a:rPr lang="en-GB" sz="1200" dirty="0"/>
              <a:t>Modern bicycles have many gears on the front and rear of the bicycle.  Old Penny Farthing bicycles only had one fixed gear.  Find out how it was possible to change the gearing on a Penny Farthing.</a:t>
            </a:r>
          </a:p>
          <a:p>
            <a:pPr marL="171450" indent="-171450">
              <a:buFont typeface="Arial" charset="0"/>
              <a:buChar char="•"/>
            </a:pPr>
            <a:r>
              <a:rPr lang="en-GB" sz="1200" dirty="0"/>
              <a:t>Old mechanical watches had gears to control the rate that the second hand and hour hand rotated.  Investigate to see how the gears were made so small, and how they fitted together.</a:t>
            </a:r>
          </a:p>
          <a:p>
            <a:pPr marL="171450" indent="-171450">
              <a:buFont typeface="Arial" panose="020B0604020202020204" pitchFamily="34" charset="0"/>
              <a:buChar char="•"/>
            </a:pPr>
            <a:endParaRPr lang="en-GB" sz="1200" dirty="0"/>
          </a:p>
        </p:txBody>
      </p:sp>
      <p:pic>
        <p:nvPicPr>
          <p:cNvPr id="15" name="Picture 14" descr="https://encrypted-tbn1.gstatic.com/images?q=tbn:ANd9GcQlMFSxuS4vjwgtFKigj3ggwYXh4c-I_alQb5VPl_XVJOeEfdy2">
            <a:extLst>
              <a:ext uri="{FF2B5EF4-FFF2-40B4-BE49-F238E27FC236}">
                <a16:creationId xmlns:a16="http://schemas.microsoft.com/office/drawing/2014/main" id="{35456918-1B2D-124E-A4EB-AD4E2C562291}"/>
              </a:ext>
            </a:extLst>
          </p:cNvPr>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043990" y="5218661"/>
            <a:ext cx="2376000" cy="270828"/>
          </a:xfrm>
          <a:prstGeom prst="rect">
            <a:avLst/>
          </a:prstGeom>
          <a:noFill/>
          <a:ln>
            <a:noFill/>
          </a:ln>
        </p:spPr>
      </p:pic>
    </p:spTree>
    <p:extLst>
      <p:ext uri="{BB962C8B-B14F-4D97-AF65-F5344CB8AC3E}">
        <p14:creationId xmlns:p14="http://schemas.microsoft.com/office/powerpoint/2010/main" val="123177857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EMPLATE THINKIT" id="{999C12DA-BDAB-614A-AF3B-CC505B52B3A9}" vid="{2545354F-674C-8E45-97A2-0D9EB86DC10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TEMPLATE THINKIT</Template>
  <TotalTime>2664</TotalTime>
  <Words>358</Words>
  <Application>Microsoft Macintosh PowerPoint</Application>
  <PresentationFormat>On-screen Show (4:3)</PresentationFormat>
  <Paragraphs>26</Paragraphs>
  <Slides>2</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Nanum Brush Script</vt:lpstr>
      <vt:lpstr>Arial</vt:lpstr>
      <vt:lpstr>Calibri</vt:lpstr>
      <vt:lpstr>Calibri Light</vt:lpstr>
      <vt:lpstr>Office Theme</vt:lpstr>
      <vt:lpstr>PowerPoint Presentation</vt:lpstr>
      <vt:lpstr>PowerPoint Presentation</vt:lpstr>
    </vt:vector>
  </TitlesOfParts>
  <Company/>
  <LinksUpToDate>false</LinksUpToDate>
  <SharedDoc>false</SharedDoc>
  <HyperlinksChanged>false</HyperlinksChanged>
  <AppVersion>16.0015</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Derek Davies</dc:creator>
  <cp:lastModifiedBy>Amanda Fleck</cp:lastModifiedBy>
  <cp:revision>75</cp:revision>
  <cp:lastPrinted>2017-07-02T10:37:01Z</cp:lastPrinted>
  <dcterms:created xsi:type="dcterms:W3CDTF">2017-06-16T15:08:11Z</dcterms:created>
  <dcterms:modified xsi:type="dcterms:W3CDTF">2018-08-20T15:38:40Z</dcterms:modified>
</cp:coreProperties>
</file>