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charts/chart2.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61"/>
  </p:notesMasterIdLst>
  <p:sldIdLst>
    <p:sldId id="256" r:id="rId3"/>
    <p:sldId id="281" r:id="rId4"/>
    <p:sldId id="314" r:id="rId5"/>
    <p:sldId id="282" r:id="rId6"/>
    <p:sldId id="380" r:id="rId7"/>
    <p:sldId id="381" r:id="rId8"/>
    <p:sldId id="382" r:id="rId9"/>
    <p:sldId id="383" r:id="rId10"/>
    <p:sldId id="384" r:id="rId11"/>
    <p:sldId id="388" r:id="rId12"/>
    <p:sldId id="385" r:id="rId13"/>
    <p:sldId id="386" r:id="rId14"/>
    <p:sldId id="387" r:id="rId15"/>
    <p:sldId id="315" r:id="rId16"/>
    <p:sldId id="310" r:id="rId17"/>
    <p:sldId id="305" r:id="rId18"/>
    <p:sldId id="392" r:id="rId19"/>
    <p:sldId id="393" r:id="rId20"/>
    <p:sldId id="330" r:id="rId21"/>
    <p:sldId id="396" r:id="rId22"/>
    <p:sldId id="397" r:id="rId23"/>
    <p:sldId id="398" r:id="rId24"/>
    <p:sldId id="403" r:id="rId25"/>
    <p:sldId id="400" r:id="rId26"/>
    <p:sldId id="313" r:id="rId27"/>
    <p:sldId id="435" r:id="rId28"/>
    <p:sldId id="425" r:id="rId29"/>
    <p:sldId id="427" r:id="rId30"/>
    <p:sldId id="415" r:id="rId31"/>
    <p:sldId id="420" r:id="rId32"/>
    <p:sldId id="419" r:id="rId33"/>
    <p:sldId id="421" r:id="rId34"/>
    <p:sldId id="418" r:id="rId35"/>
    <p:sldId id="417" r:id="rId36"/>
    <p:sldId id="437" r:id="rId37"/>
    <p:sldId id="436" r:id="rId38"/>
    <p:sldId id="438" r:id="rId39"/>
    <p:sldId id="316" r:id="rId40"/>
    <p:sldId id="423" r:id="rId41"/>
    <p:sldId id="428" r:id="rId42"/>
    <p:sldId id="440" r:id="rId43"/>
    <p:sldId id="414" r:id="rId44"/>
    <p:sldId id="424" r:id="rId45"/>
    <p:sldId id="441" r:id="rId46"/>
    <p:sldId id="429" r:id="rId47"/>
    <p:sldId id="442" r:id="rId48"/>
    <p:sldId id="443" r:id="rId49"/>
    <p:sldId id="444" r:id="rId50"/>
    <p:sldId id="445" r:id="rId51"/>
    <p:sldId id="452" r:id="rId52"/>
    <p:sldId id="453" r:id="rId53"/>
    <p:sldId id="446" r:id="rId54"/>
    <p:sldId id="451" r:id="rId55"/>
    <p:sldId id="454" r:id="rId56"/>
    <p:sldId id="447" r:id="rId57"/>
    <p:sldId id="448" r:id="rId58"/>
    <p:sldId id="449" r:id="rId59"/>
    <p:sldId id="450"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Amanda Fleck" initials="AF" lastIdx="1" clrIdx="1">
    <p:extLst/>
  </p:cmAuthor>
  <p:cmAuthor id="2" name="Amanda Fleck" initials="AF [2]" lastIdx="1" clrIdx="2">
    <p:extLst/>
  </p:cmAuthor>
  <p:cmAuthor id="3" name="Amanda Fleck" initials="AF [3]" lastIdx="1" clrIdx="3">
    <p:extLst/>
  </p:cmAuthor>
  <p:cmAuthor id="4" name="Amanda Fleck" initials="AF [4]" lastIdx="1" clrIdx="4">
    <p:extLst/>
  </p:cmAuthor>
  <p:cmAuthor id="5" name="Amanda Fleck" initials="AF [5]" lastIdx="1" clrIdx="5">
    <p:extLst/>
  </p:cmAuthor>
  <p:cmAuthor id="6" name="Amanda Fleck" initials="AF [6]" lastIdx="1" clrIdx="6">
    <p:extLst/>
  </p:cmAuthor>
  <p:cmAuthor id="7" name="Amanda Fleck" initials="AF [7]" lastIdx="1" clrIdx="7">
    <p:extLst/>
  </p:cmAuthor>
  <p:cmAuthor id="8" name="Amanda Fleck" initials="AF [8]" lastIdx="1" clrIdx="8">
    <p:extLst/>
  </p:cmAuthor>
  <p:cmAuthor id="9" name="Amanda Fleck" initials="AF [9]" lastIdx="1" clrIdx="9">
    <p:extLst/>
  </p:cmAuthor>
  <p:cmAuthor id="10" name="Amanda Fleck" initials="AF [10]" lastIdx="1" clrIdx="10">
    <p:extLst/>
  </p:cmAuthor>
  <p:cmAuthor id="11" name="Amanda Fleck" initials="AF [11]" lastIdx="1" clrIdx="11">
    <p:extLst/>
  </p:cmAuthor>
  <p:cmAuthor id="12" name="Amanda Fleck" initials="AF [12]" lastIdx="1" clrIdx="12">
    <p:extLst/>
  </p:cmAuthor>
  <p:cmAuthor id="13" name="Amanda Fleck" initials="AF [13]" lastIdx="1" clrIdx="13">
    <p:extLst/>
  </p:cmAuthor>
  <p:cmAuthor id="14" name="Amanda Fleck" initials="AF [14]" lastIdx="1" clrIdx="14">
    <p:extLst/>
  </p:cmAuthor>
  <p:cmAuthor id="15" name="Amanda Fleck" initials="AF [15]" lastIdx="1" clrIdx="15">
    <p:extLst/>
  </p:cmAuthor>
  <p:cmAuthor id="16" name="Amanda Fleck" initials="AF [16]" lastIdx="1" clrIdx="16">
    <p:extLst/>
  </p:cmAuthor>
  <p:cmAuthor id="17" name="Amanda Fleck" initials="AF [17]" lastIdx="1" clrIdx="17">
    <p:extLst/>
  </p:cmAuthor>
  <p:cmAuthor id="18" name="Amanda Fleck" initials="AF [18]" lastIdx="1" clrIdx="18">
    <p:extLst/>
  </p:cmAuthor>
  <p:cmAuthor id="19" name="Amanda Fleck" initials="AF [19]" lastIdx="1" clrIdx="19">
    <p:extLst/>
  </p:cmAuthor>
  <p:cmAuthor id="20" name="Amanda Fleck" initials="AF [20]" lastIdx="1" clrIdx="20">
    <p:extLst/>
  </p:cmAuthor>
  <p:cmAuthor id="21" name="Amanda Fleck" initials="AF [21]" lastIdx="1" clrIdx="21">
    <p:extLst/>
  </p:cmAuthor>
  <p:cmAuthor id="22" name="Vicki Pugh" initials="VP" lastIdx="5" clrIdx="2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08" autoAdjust="0"/>
    <p:restoredTop sz="93981" autoAdjust="0"/>
  </p:normalViewPr>
  <p:slideViewPr>
    <p:cSldViewPr>
      <p:cViewPr varScale="1">
        <p:scale>
          <a:sx n="105" d="100"/>
          <a:sy n="105" d="100"/>
        </p:scale>
        <p:origin x="848" y="18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rts/_rels/chart1.xml.rels><?xml version="1.0" encoding="UTF-8" standalone="yes"?>
<Relationships xmlns="http://schemas.openxmlformats.org/package/2006/relationships"><Relationship Id="rId1" Type="http://schemas.openxmlformats.org/officeDocument/2006/relationships/oleObject" Target="file:////DISKSTATION\public\AKC\PiXL\Resources%20writing\working%20on\Co2%20graph.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ISKSTATION\public\AKC\PiXL\Resources%20writing\working%20on\Co2%20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Effect of temperature on</a:t>
            </a:r>
            <a:r>
              <a:rPr lang="en-US" baseline="0" dirty="0"/>
              <a:t> the rate of photosynthesis</a:t>
            </a:r>
            <a:endParaRPr lang="en-US" dirty="0"/>
          </a:p>
        </c:rich>
      </c:tx>
      <c:layout>
        <c:manualLayout>
          <c:xMode val="edge"/>
          <c:yMode val="edge"/>
          <c:x val="0.13669271790313886"/>
          <c:y val="4.3987010324132325E-2"/>
        </c:manualLayout>
      </c:layout>
      <c:overlay val="0"/>
    </c:title>
    <c:autoTitleDeleted val="0"/>
    <c:plotArea>
      <c:layout/>
      <c:scatterChart>
        <c:scatterStyle val="smoothMarker"/>
        <c:varyColors val="0"/>
        <c:ser>
          <c:idx val="0"/>
          <c:order val="0"/>
          <c:tx>
            <c:strRef>
              <c:f>Sheet1!$B$1</c:f>
              <c:strCache>
                <c:ptCount val="1"/>
                <c:pt idx="0">
                  <c:v>Temperature °C</c:v>
                </c:pt>
              </c:strCache>
            </c:strRef>
          </c:tx>
          <c:spPr>
            <a:ln>
              <a:solidFill>
                <a:schemeClr val="accent6"/>
              </a:solidFill>
            </a:ln>
          </c:spPr>
          <c:marker>
            <c:symbol val="none"/>
          </c:marker>
          <c:xVal>
            <c:numRef>
              <c:f>Sheet1!$B$2:$B$21</c:f>
              <c:numCache>
                <c:formatCode>General</c:formatCode>
                <c:ptCount val="20"/>
                <c:pt idx="0">
                  <c:v>0</c:v>
                </c:pt>
                <c:pt idx="1">
                  <c:v>2</c:v>
                </c:pt>
                <c:pt idx="2">
                  <c:v>4</c:v>
                </c:pt>
                <c:pt idx="3">
                  <c:v>6</c:v>
                </c:pt>
                <c:pt idx="4">
                  <c:v>8</c:v>
                </c:pt>
                <c:pt idx="5">
                  <c:v>10</c:v>
                </c:pt>
                <c:pt idx="6">
                  <c:v>12</c:v>
                </c:pt>
                <c:pt idx="7">
                  <c:v>14</c:v>
                </c:pt>
                <c:pt idx="8">
                  <c:v>16</c:v>
                </c:pt>
                <c:pt idx="9">
                  <c:v>20</c:v>
                </c:pt>
                <c:pt idx="10">
                  <c:v>24</c:v>
                </c:pt>
                <c:pt idx="11">
                  <c:v>26</c:v>
                </c:pt>
                <c:pt idx="12">
                  <c:v>28</c:v>
                </c:pt>
                <c:pt idx="13">
                  <c:v>30</c:v>
                </c:pt>
                <c:pt idx="14">
                  <c:v>32</c:v>
                </c:pt>
                <c:pt idx="15">
                  <c:v>34</c:v>
                </c:pt>
                <c:pt idx="16">
                  <c:v>36</c:v>
                </c:pt>
                <c:pt idx="17">
                  <c:v>38</c:v>
                </c:pt>
                <c:pt idx="18">
                  <c:v>40</c:v>
                </c:pt>
                <c:pt idx="19">
                  <c:v>42</c:v>
                </c:pt>
              </c:numCache>
            </c:numRef>
          </c:xVal>
          <c:yVal>
            <c:numRef>
              <c:f>Sheet1!$A$2:$A$21</c:f>
              <c:numCache>
                <c:formatCode>General</c:formatCode>
                <c:ptCount val="20"/>
                <c:pt idx="0">
                  <c:v>5</c:v>
                </c:pt>
                <c:pt idx="1">
                  <c:v>6</c:v>
                </c:pt>
                <c:pt idx="2">
                  <c:v>7</c:v>
                </c:pt>
                <c:pt idx="3">
                  <c:v>9</c:v>
                </c:pt>
                <c:pt idx="4">
                  <c:v>13</c:v>
                </c:pt>
                <c:pt idx="5">
                  <c:v>17</c:v>
                </c:pt>
                <c:pt idx="6">
                  <c:v>21</c:v>
                </c:pt>
                <c:pt idx="7">
                  <c:v>24</c:v>
                </c:pt>
                <c:pt idx="8">
                  <c:v>27</c:v>
                </c:pt>
                <c:pt idx="9">
                  <c:v>30</c:v>
                </c:pt>
                <c:pt idx="10">
                  <c:v>30</c:v>
                </c:pt>
                <c:pt idx="11">
                  <c:v>28</c:v>
                </c:pt>
                <c:pt idx="12">
                  <c:v>24</c:v>
                </c:pt>
                <c:pt idx="13">
                  <c:v>20</c:v>
                </c:pt>
                <c:pt idx="14">
                  <c:v>14</c:v>
                </c:pt>
                <c:pt idx="15">
                  <c:v>10</c:v>
                </c:pt>
                <c:pt idx="16">
                  <c:v>7</c:v>
                </c:pt>
                <c:pt idx="17">
                  <c:v>4</c:v>
                </c:pt>
                <c:pt idx="18">
                  <c:v>0.5</c:v>
                </c:pt>
                <c:pt idx="19">
                  <c:v>0</c:v>
                </c:pt>
              </c:numCache>
            </c:numRef>
          </c:yVal>
          <c:smooth val="1"/>
          <c:extLst>
            <c:ext xmlns:c16="http://schemas.microsoft.com/office/drawing/2014/chart" uri="{C3380CC4-5D6E-409C-BE32-E72D297353CC}">
              <c16:uniqueId val="{00000000-ADDB-463D-A4EA-69493E327640}"/>
            </c:ext>
          </c:extLst>
        </c:ser>
        <c:dLbls>
          <c:showLegendKey val="0"/>
          <c:showVal val="0"/>
          <c:showCatName val="0"/>
          <c:showSerName val="0"/>
          <c:showPercent val="0"/>
          <c:showBubbleSize val="0"/>
        </c:dLbls>
        <c:axId val="133848064"/>
        <c:axId val="151262336"/>
      </c:scatterChart>
      <c:valAx>
        <c:axId val="133848064"/>
        <c:scaling>
          <c:orientation val="minMax"/>
        </c:scaling>
        <c:delete val="0"/>
        <c:axPos val="b"/>
        <c:title>
          <c:tx>
            <c:rich>
              <a:bodyPr/>
              <a:lstStyle/>
              <a:p>
                <a:pPr>
                  <a:defRPr/>
                </a:pPr>
                <a:r>
                  <a:rPr lang="en-GB" dirty="0"/>
                  <a:t>Temperature</a:t>
                </a:r>
                <a:r>
                  <a:rPr lang="en-GB" baseline="0" dirty="0"/>
                  <a:t> </a:t>
                </a:r>
                <a:r>
                  <a:rPr lang="en-GB" baseline="0" dirty="0">
                    <a:sym typeface="Symbol"/>
                  </a:rPr>
                  <a:t>C</a:t>
                </a:r>
                <a:endParaRPr lang="en-GB" dirty="0"/>
              </a:p>
            </c:rich>
          </c:tx>
          <c:overlay val="0"/>
        </c:title>
        <c:numFmt formatCode="General" sourceLinked="1"/>
        <c:majorTickMark val="out"/>
        <c:minorTickMark val="none"/>
        <c:tickLblPos val="nextTo"/>
        <c:crossAx val="151262336"/>
        <c:crosses val="autoZero"/>
        <c:crossBetween val="midCat"/>
      </c:valAx>
      <c:valAx>
        <c:axId val="151262336"/>
        <c:scaling>
          <c:orientation val="minMax"/>
        </c:scaling>
        <c:delete val="0"/>
        <c:axPos val="l"/>
        <c:majorGridlines/>
        <c:title>
          <c:tx>
            <c:rich>
              <a:bodyPr rot="-5400000" vert="horz"/>
              <a:lstStyle/>
              <a:p>
                <a:pPr>
                  <a:defRPr/>
                </a:pPr>
                <a:r>
                  <a:rPr lang="en-GB" dirty="0"/>
                  <a:t>Rate of photosynthesis (arbitrary units)</a:t>
                </a:r>
              </a:p>
            </c:rich>
          </c:tx>
          <c:layout>
            <c:manualLayout>
              <c:xMode val="edge"/>
              <c:yMode val="edge"/>
              <c:x val="3.0555555555555624E-2"/>
              <c:y val="0.14839129483814611"/>
            </c:manualLayout>
          </c:layout>
          <c:overlay val="0"/>
        </c:title>
        <c:numFmt formatCode="General" sourceLinked="1"/>
        <c:majorTickMark val="out"/>
        <c:minorTickMark val="none"/>
        <c:tickLblPos val="nextTo"/>
        <c:crossAx val="133848064"/>
        <c:crosses val="autoZero"/>
        <c:crossBetween val="midCat"/>
      </c:valAx>
    </c:plotArea>
    <c:plotVisOnly val="1"/>
    <c:dispBlanksAs val="gap"/>
    <c:showDLblsOverMax val="0"/>
  </c:chart>
  <c:spPr>
    <a:ln w="6350" cmpd="sng">
      <a:solidFill>
        <a:schemeClr val="accent6">
          <a:lumMod val="75000"/>
        </a:schemeClr>
      </a:solidFill>
    </a:ln>
    <a:effectLst>
      <a:outerShdw blurRad="50800" dist="38100" dir="5400000" algn="t" rotWithShape="0">
        <a:prstClr val="black">
          <a:alpha val="40000"/>
        </a:prstClr>
      </a:outerShdw>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Effect of Light Intensity on rate of photosynthesis</a:t>
            </a:r>
          </a:p>
        </c:rich>
      </c:tx>
      <c:layout>
        <c:manualLayout>
          <c:xMode val="edge"/>
          <c:yMode val="edge"/>
          <c:x val="0.17542360884632918"/>
          <c:y val="0"/>
        </c:manualLayout>
      </c:layout>
      <c:overlay val="0"/>
    </c:title>
    <c:autoTitleDeleted val="0"/>
    <c:plotArea>
      <c:layout>
        <c:manualLayout>
          <c:layoutTarget val="inner"/>
          <c:xMode val="edge"/>
          <c:yMode val="edge"/>
          <c:x val="0.109864335790888"/>
          <c:y val="0.2429556534118141"/>
          <c:w val="0.83683601926956541"/>
          <c:h val="0.59902466737112403"/>
        </c:manualLayout>
      </c:layout>
      <c:scatterChart>
        <c:scatterStyle val="smoothMarker"/>
        <c:varyColors val="0"/>
        <c:ser>
          <c:idx val="0"/>
          <c:order val="0"/>
          <c:tx>
            <c:strRef>
              <c:f>Sheet1!$B$1</c:f>
              <c:strCache>
                <c:ptCount val="1"/>
                <c:pt idx="0">
                  <c:v>Light Intensity</c:v>
                </c:pt>
              </c:strCache>
            </c:strRef>
          </c:tx>
          <c:spPr>
            <a:ln>
              <a:solidFill>
                <a:srgbClr val="F79646">
                  <a:lumMod val="75000"/>
                </a:srgbClr>
              </a:solidFill>
            </a:ln>
          </c:spPr>
          <c:marker>
            <c:symbol val="none"/>
          </c:marker>
          <c:xVal>
            <c:numRef>
              <c:f>Sheet1!$A$2:$A$24</c:f>
              <c:numCache>
                <c:formatCode>General</c:formatCode>
                <c:ptCount val="23"/>
                <c:pt idx="0">
                  <c:v>0</c:v>
                </c:pt>
                <c:pt idx="1">
                  <c:v>0.25</c:v>
                </c:pt>
                <c:pt idx="2">
                  <c:v>0.75000000000000144</c:v>
                </c:pt>
                <c:pt idx="3">
                  <c:v>1.5</c:v>
                </c:pt>
                <c:pt idx="4">
                  <c:v>3</c:v>
                </c:pt>
                <c:pt idx="5">
                  <c:v>4</c:v>
                </c:pt>
                <c:pt idx="6">
                  <c:v>4.5</c:v>
                </c:pt>
                <c:pt idx="7">
                  <c:v>6</c:v>
                </c:pt>
                <c:pt idx="8">
                  <c:v>13.2</c:v>
                </c:pt>
              </c:numCache>
            </c:numRef>
          </c:xVal>
          <c:yVal>
            <c:numRef>
              <c:f>Sheet1!$B$2:$B$24</c:f>
              <c:numCache>
                <c:formatCode>General</c:formatCode>
                <c:ptCount val="23"/>
                <c:pt idx="0">
                  <c:v>0</c:v>
                </c:pt>
                <c:pt idx="1">
                  <c:v>1</c:v>
                </c:pt>
                <c:pt idx="2">
                  <c:v>2</c:v>
                </c:pt>
                <c:pt idx="3">
                  <c:v>3</c:v>
                </c:pt>
                <c:pt idx="4">
                  <c:v>4</c:v>
                </c:pt>
                <c:pt idx="5">
                  <c:v>4.5</c:v>
                </c:pt>
                <c:pt idx="6">
                  <c:v>4.7</c:v>
                </c:pt>
                <c:pt idx="7">
                  <c:v>5</c:v>
                </c:pt>
                <c:pt idx="8">
                  <c:v>5</c:v>
                </c:pt>
              </c:numCache>
            </c:numRef>
          </c:yVal>
          <c:smooth val="1"/>
          <c:extLst>
            <c:ext xmlns:c16="http://schemas.microsoft.com/office/drawing/2014/chart" uri="{C3380CC4-5D6E-409C-BE32-E72D297353CC}">
              <c16:uniqueId val="{00000000-1A01-4D2F-8649-5329330F3ABC}"/>
            </c:ext>
          </c:extLst>
        </c:ser>
        <c:dLbls>
          <c:showLegendKey val="0"/>
          <c:showVal val="0"/>
          <c:showCatName val="0"/>
          <c:showSerName val="0"/>
          <c:showPercent val="0"/>
          <c:showBubbleSize val="0"/>
        </c:dLbls>
        <c:axId val="376013568"/>
        <c:axId val="376129408"/>
      </c:scatterChart>
      <c:valAx>
        <c:axId val="376013568"/>
        <c:scaling>
          <c:orientation val="minMax"/>
        </c:scaling>
        <c:delete val="1"/>
        <c:axPos val="b"/>
        <c:title>
          <c:tx>
            <c:rich>
              <a:bodyPr/>
              <a:lstStyle/>
              <a:p>
                <a:pPr>
                  <a:defRPr/>
                </a:pPr>
                <a:r>
                  <a:rPr lang="en-GB" dirty="0"/>
                  <a:t>Light</a:t>
                </a:r>
                <a:r>
                  <a:rPr lang="en-GB" baseline="0" dirty="0"/>
                  <a:t> Intensity</a:t>
                </a:r>
              </a:p>
              <a:p>
                <a:pPr>
                  <a:defRPr/>
                </a:pPr>
                <a:endParaRPr lang="en-GB" dirty="0"/>
              </a:p>
            </c:rich>
          </c:tx>
          <c:layout>
            <c:manualLayout>
              <c:xMode val="edge"/>
              <c:yMode val="edge"/>
              <c:x val="0.42134252108188835"/>
              <c:y val="0.8779553468818464"/>
            </c:manualLayout>
          </c:layout>
          <c:overlay val="0"/>
        </c:title>
        <c:numFmt formatCode="General" sourceLinked="1"/>
        <c:majorTickMark val="out"/>
        <c:minorTickMark val="none"/>
        <c:tickLblPos val="none"/>
        <c:crossAx val="376129408"/>
        <c:crosses val="autoZero"/>
        <c:crossBetween val="midCat"/>
      </c:valAx>
      <c:valAx>
        <c:axId val="376129408"/>
        <c:scaling>
          <c:orientation val="minMax"/>
        </c:scaling>
        <c:delete val="0"/>
        <c:axPos val="l"/>
        <c:majorGridlines/>
        <c:title>
          <c:tx>
            <c:rich>
              <a:bodyPr rot="-5400000" vert="horz"/>
              <a:lstStyle/>
              <a:p>
                <a:pPr>
                  <a:defRPr/>
                </a:pPr>
                <a:r>
                  <a:rPr lang="en-US" dirty="0"/>
                  <a:t>Rate of photosynthesis (arbitrary units)</a:t>
                </a:r>
              </a:p>
            </c:rich>
          </c:tx>
          <c:overlay val="0"/>
        </c:title>
        <c:numFmt formatCode="General" sourceLinked="1"/>
        <c:majorTickMark val="out"/>
        <c:minorTickMark val="none"/>
        <c:tickLblPos val="nextTo"/>
        <c:crossAx val="376013568"/>
        <c:crosses val="autoZero"/>
        <c:crossBetween val="midCat"/>
      </c:valAx>
      <c:spPr>
        <a:ln>
          <a:solidFill>
            <a:schemeClr val="accent6">
              <a:lumMod val="75000"/>
            </a:schemeClr>
          </a:solidFill>
        </a:ln>
      </c:spPr>
    </c:plotArea>
    <c:plotVisOnly val="1"/>
    <c:dispBlanksAs val="gap"/>
    <c:showDLblsOverMax val="0"/>
  </c:chart>
  <c:spPr>
    <a:ln w="12700">
      <a:solidFill>
        <a:srgbClr val="F79646">
          <a:lumMod val="75000"/>
        </a:srgbClr>
      </a:solidFill>
    </a:ln>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5/10/18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http://www.bbc.co.uk/programmes/p011mtyx</a:t>
            </a: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Change graph</a:t>
            </a:r>
          </a:p>
        </p:txBody>
      </p:sp>
      <p:sp>
        <p:nvSpPr>
          <p:cNvPr id="4" name="Slide Number Placeholder 3"/>
          <p:cNvSpPr>
            <a:spLocks noGrp="1"/>
          </p:cNvSpPr>
          <p:nvPr>
            <p:ph type="sldNum" sz="quarter" idx="10"/>
          </p:nvPr>
        </p:nvSpPr>
        <p:spPr/>
        <p:txBody>
          <a:bodyPr/>
          <a:lstStyle/>
          <a:p>
            <a:fld id="{2C9D32D9-63A9-423F-8B77-368638260D4D}" type="slidenum">
              <a:rPr lang="en-US" smtClean="0"/>
              <a:pPr/>
              <a:t>10</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12</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Change graph</a:t>
            </a:r>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14</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19</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21</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25</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extLst>
      <p:ext uri="{BB962C8B-B14F-4D97-AF65-F5344CB8AC3E}">
        <p14:creationId xmlns:p14="http://schemas.microsoft.com/office/powerpoint/2010/main" val="11723890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28</a:t>
            </a:fld>
            <a:endParaRPr lang="en-US" dirty="0"/>
          </a:p>
        </p:txBody>
      </p:sp>
    </p:spTree>
    <p:extLst>
      <p:ext uri="{BB962C8B-B14F-4D97-AF65-F5344CB8AC3E}">
        <p14:creationId xmlns:p14="http://schemas.microsoft.com/office/powerpoint/2010/main" val="10501446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38</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42</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47</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Taking a root cutting https://www.youtube.com/watch?v=NG--aDZ_wX0</a:t>
            </a:r>
          </a:p>
        </p:txBody>
      </p:sp>
      <p:sp>
        <p:nvSpPr>
          <p:cNvPr id="4" name="Slide Number Placeholder 3"/>
          <p:cNvSpPr>
            <a:spLocks noGrp="1"/>
          </p:cNvSpPr>
          <p:nvPr>
            <p:ph type="sldNum" sz="quarter" idx="10"/>
          </p:nvPr>
        </p:nvSpPr>
        <p:spPr/>
        <p:txBody>
          <a:bodyPr/>
          <a:lstStyle/>
          <a:p>
            <a:fld id="{2C9D32D9-63A9-423F-8B77-368638260D4D}" type="slidenum">
              <a:rPr lang="en-US" smtClean="0"/>
              <a:pPr/>
              <a:t>51</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54</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56</a:t>
            </a:fld>
            <a:endParaRPr lang="en-US" dirty="0"/>
          </a:p>
        </p:txBody>
      </p:sp>
    </p:spTree>
    <p:extLst>
      <p:ext uri="{BB962C8B-B14F-4D97-AF65-F5344CB8AC3E}">
        <p14:creationId xmlns:p14="http://schemas.microsoft.com/office/powerpoint/2010/main" val="18985310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10/05/2018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http://www.bbc.co.uk/programmes/p011mtyx"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hart" Target="../charts/chart1.xml"/><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bbc.co.uk/education/guides/zxtcwmn/video"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9.tiff"/><Relationship Id="rId7" Type="http://schemas.openxmlformats.org/officeDocument/2006/relationships/image" Target="../media/image33.tiff"/><Relationship Id="rId2" Type="http://schemas.openxmlformats.org/officeDocument/2006/relationships/image" Target="../media/image28.tiff"/><Relationship Id="rId1" Type="http://schemas.openxmlformats.org/officeDocument/2006/relationships/slideLayout" Target="../slideLayouts/slideLayout1.xml"/><Relationship Id="rId6" Type="http://schemas.openxmlformats.org/officeDocument/2006/relationships/image" Target="../media/image32.tiff"/><Relationship Id="rId5" Type="http://schemas.openxmlformats.org/officeDocument/2006/relationships/image" Target="../media/image31.tiff"/><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image" Target="../media/image34.tif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5.tiff"/></Relationships>
</file>

<file path=ppt/slides/_rels/slide28.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40.tiff"/><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5.emf"/><Relationship Id="rId1" Type="http://schemas.openxmlformats.org/officeDocument/2006/relationships/slideLayout" Target="../slideLayouts/slideLayout3.xml"/><Relationship Id="rId4" Type="http://schemas.openxmlformats.org/officeDocument/2006/relationships/image" Target="../media/image47.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5.emf"/><Relationship Id="rId1" Type="http://schemas.openxmlformats.org/officeDocument/2006/relationships/slideLayout" Target="../slideLayouts/slideLayout3.xml"/><Relationship Id="rId4" Type="http://schemas.openxmlformats.org/officeDocument/2006/relationships/image" Target="../media/image47.e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tif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hyperlink" Target="https://www.youtube.com/watch?v=NG--aDZ_wX0"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tiff"/><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tiff"/><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3.tiff"/><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5419945"/>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–Plant structures and their functions</a:t>
            </a:r>
          </a:p>
          <a:p>
            <a:pPr algn="ctr"/>
            <a:endParaRPr lang="en-GB" sz="4400" b="1" dirty="0">
              <a:solidFill>
                <a:schemeClr val="accent2"/>
              </a:solidFill>
            </a:endParaRP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63080" y="0"/>
            <a:ext cx="8280920" cy="764704"/>
          </a:xfrm>
        </p:spPr>
        <p:txBody>
          <a:bodyPr>
            <a:normAutofit/>
          </a:bodyPr>
          <a:lstStyle/>
          <a:p>
            <a:pPr algn="r"/>
            <a:r>
              <a:rPr lang="en-GB" sz="2800" b="1" dirty="0">
                <a:solidFill>
                  <a:schemeClr val="accent6"/>
                </a:solidFill>
              </a:rPr>
              <a:t>Plant structures and their functions- Overview</a:t>
            </a:r>
          </a:p>
        </p:txBody>
      </p:sp>
      <p:sp>
        <p:nvSpPr>
          <p:cNvPr id="3" name="Subtitle 2"/>
          <p:cNvSpPr>
            <a:spLocks noGrp="1"/>
          </p:cNvSpPr>
          <p:nvPr>
            <p:ph type="subTitle" idx="1"/>
          </p:nvPr>
        </p:nvSpPr>
        <p:spPr>
          <a:xfrm>
            <a:off x="179512" y="1124744"/>
            <a:ext cx="5040560" cy="5256584"/>
          </a:xfrm>
        </p:spPr>
        <p:txBody>
          <a:bodyPr>
            <a:normAutofit fontScale="92500" lnSpcReduction="20000"/>
          </a:bodyPr>
          <a:lstStyle/>
          <a:p>
            <a:pPr algn="l"/>
            <a:r>
              <a:rPr lang="en-US" sz="3000" b="1" dirty="0">
                <a:solidFill>
                  <a:schemeClr val="tx1"/>
                </a:solidFill>
                <a:latin typeface="+mn-lt"/>
              </a:rPr>
              <a:t>Photosynthesis</a:t>
            </a:r>
          </a:p>
          <a:p>
            <a:pPr marL="685800" lvl="1" indent="-342900" algn="l">
              <a:buFont typeface="Arial" charset="0"/>
              <a:buChar char="•"/>
            </a:pPr>
            <a:r>
              <a:rPr lang="en-US" sz="2400" dirty="0">
                <a:solidFill>
                  <a:schemeClr val="tx1"/>
                </a:solidFill>
              </a:rPr>
              <a:t>Photosynthetic reaction</a:t>
            </a:r>
          </a:p>
          <a:p>
            <a:pPr marL="685800" lvl="1" indent="-342900" algn="l">
              <a:buFont typeface="Arial" charset="0"/>
              <a:buChar char="•"/>
            </a:pPr>
            <a:r>
              <a:rPr lang="en-US" sz="2400" dirty="0">
                <a:solidFill>
                  <a:schemeClr val="tx1"/>
                </a:solidFill>
              </a:rPr>
              <a:t>Rate of photosynthesis</a:t>
            </a:r>
          </a:p>
          <a:p>
            <a:pPr marL="685800" lvl="1" indent="-342900" algn="l">
              <a:buFont typeface="Arial" charset="0"/>
              <a:buChar char="•"/>
            </a:pPr>
            <a:r>
              <a:rPr lang="en-US" sz="2400" dirty="0">
                <a:solidFill>
                  <a:schemeClr val="tx1"/>
                </a:solidFill>
              </a:rPr>
              <a:t>Core practical</a:t>
            </a:r>
          </a:p>
          <a:p>
            <a:pPr marL="0" lvl="1" algn="l"/>
            <a:r>
              <a:rPr lang="en-US" sz="3000" b="1" dirty="0">
                <a:solidFill>
                  <a:schemeClr val="tx1"/>
                </a:solidFill>
              </a:rPr>
              <a:t>Plant structures and functions</a:t>
            </a:r>
          </a:p>
          <a:p>
            <a:pPr marL="685800" lvl="1" indent="-342900" algn="l">
              <a:buFont typeface="Arial" pitchFamily="34" charset="0"/>
              <a:buChar char="•"/>
            </a:pPr>
            <a:r>
              <a:rPr lang="en-US" sz="2400" dirty="0">
                <a:solidFill>
                  <a:schemeClr val="tx1"/>
                </a:solidFill>
              </a:rPr>
              <a:t>Root hair cells, xylem and phloem</a:t>
            </a:r>
          </a:p>
          <a:p>
            <a:pPr marL="685800" lvl="1" indent="-342900" algn="l">
              <a:buFont typeface="Arial" pitchFamily="34" charset="0"/>
              <a:buChar char="•"/>
            </a:pPr>
            <a:r>
              <a:rPr lang="en-US" sz="2400" dirty="0">
                <a:solidFill>
                  <a:schemeClr val="tx1"/>
                </a:solidFill>
              </a:rPr>
              <a:t>Transpiration and translocation</a:t>
            </a:r>
          </a:p>
          <a:p>
            <a:pPr marL="685800" lvl="1" indent="-342900" algn="l">
              <a:buFont typeface="Arial" pitchFamily="34" charset="0"/>
              <a:buChar char="•"/>
            </a:pPr>
            <a:r>
              <a:rPr lang="en-US" sz="2400" dirty="0">
                <a:solidFill>
                  <a:schemeClr val="tx1"/>
                </a:solidFill>
              </a:rPr>
              <a:t>Leaf structure HT</a:t>
            </a:r>
          </a:p>
          <a:p>
            <a:pPr marL="685800" lvl="1" indent="-342900" algn="l">
              <a:buFont typeface="Arial" pitchFamily="34" charset="0"/>
              <a:buChar char="•"/>
            </a:pPr>
            <a:r>
              <a:rPr lang="en-US" sz="2400" dirty="0">
                <a:solidFill>
                  <a:schemeClr val="tx1"/>
                </a:solidFill>
              </a:rPr>
              <a:t>Environmental factors and adaptations</a:t>
            </a:r>
          </a:p>
          <a:p>
            <a:pPr algn="l"/>
            <a:r>
              <a:rPr lang="en-US" sz="3000" b="1" dirty="0">
                <a:solidFill>
                  <a:schemeClr val="tx1"/>
                </a:solidFill>
                <a:latin typeface="+mn-lt"/>
              </a:rPr>
              <a:t> Plant hormones (Biology only)</a:t>
            </a:r>
          </a:p>
          <a:p>
            <a:pPr marL="685800" lvl="1" indent="-342900" algn="l">
              <a:buFont typeface="Arial" charset="0"/>
              <a:buChar char="•"/>
            </a:pPr>
            <a:r>
              <a:rPr lang="en-US" sz="2400" dirty="0">
                <a:solidFill>
                  <a:schemeClr val="tx1"/>
                </a:solidFill>
              </a:rPr>
              <a:t>Role of auxins  </a:t>
            </a:r>
          </a:p>
          <a:p>
            <a:pPr marL="685800" lvl="1" indent="-342900" algn="l">
              <a:buFont typeface="Arial" charset="0"/>
              <a:buChar char="•"/>
            </a:pPr>
            <a:r>
              <a:rPr lang="en-US" sz="2400" dirty="0">
                <a:solidFill>
                  <a:schemeClr val="tx1"/>
                </a:solidFill>
              </a:rPr>
              <a:t>Phototropism and gravitropism</a:t>
            </a:r>
          </a:p>
          <a:p>
            <a:pPr marL="685800" lvl="1" indent="-342900" algn="l">
              <a:buFont typeface="Arial" charset="0"/>
              <a:buChar char="•"/>
            </a:pPr>
            <a:r>
              <a:rPr lang="en-US" sz="2400" dirty="0">
                <a:solidFill>
                  <a:schemeClr val="tx1"/>
                </a:solidFill>
              </a:rPr>
              <a:t>Commercial uses of plant hormones  HT</a:t>
            </a: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7" name="Picture 6" descr="ThinkstockPhotos-100946570green energy.jpg"/>
          <p:cNvPicPr>
            <a:picLocks noChangeAspect="1"/>
          </p:cNvPicPr>
          <p:nvPr/>
        </p:nvPicPr>
        <p:blipFill>
          <a:blip r:embed="rId2" cstate="print"/>
          <a:stretch>
            <a:fillRect/>
          </a:stretch>
        </p:blipFill>
        <p:spPr>
          <a:xfrm>
            <a:off x="5260056" y="1124743"/>
            <a:ext cx="3704432" cy="5121063"/>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5458792" cy="5232202"/>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600" b="1" dirty="0">
                <a:solidFill>
                  <a:schemeClr val="tx1">
                    <a:lumMod val="50000"/>
                    <a:lumOff val="50000"/>
                  </a:schemeClr>
                </a:solidFill>
              </a:rPr>
              <a:t>Photosynthesis</a:t>
            </a:r>
          </a:p>
          <a:p>
            <a:r>
              <a:rPr lang="en-GB" sz="3600" b="1" dirty="0">
                <a:solidFill>
                  <a:schemeClr val="tx1">
                    <a:lumMod val="50000"/>
                    <a:lumOff val="50000"/>
                  </a:schemeClr>
                </a:solidFill>
              </a:rPr>
              <a:t>Part 1 (6.1-6.6)</a:t>
            </a:r>
          </a:p>
          <a:p>
            <a:endParaRPr lang="en-GB" sz="2800" dirty="0">
              <a:solidFill>
                <a:schemeClr val="tx1">
                  <a:lumMod val="50000"/>
                  <a:lumOff val="50000"/>
                </a:schemeClr>
              </a:solidFill>
            </a:endParaRPr>
          </a:p>
          <a:p>
            <a:pPr marL="457200" indent="-457200">
              <a:lnSpc>
                <a:spcPct val="150000"/>
              </a:lnSpc>
              <a:buFont typeface="Arial" charset="0"/>
              <a:buChar char="•"/>
            </a:pPr>
            <a:r>
              <a:rPr lang="en-GB" sz="2400" b="1" dirty="0">
                <a:solidFill>
                  <a:schemeClr val="tx1">
                    <a:lumMod val="50000"/>
                    <a:lumOff val="50000"/>
                  </a:schemeClr>
                </a:solidFill>
              </a:rPr>
              <a:t>Photosynthetic reaction</a:t>
            </a:r>
          </a:p>
          <a:p>
            <a:pPr marL="457200" indent="-457200">
              <a:lnSpc>
                <a:spcPct val="150000"/>
              </a:lnSpc>
              <a:buFont typeface="Arial" charset="0"/>
              <a:buChar char="•"/>
            </a:pPr>
            <a:r>
              <a:rPr lang="en-GB" sz="2400" b="1" dirty="0">
                <a:solidFill>
                  <a:schemeClr val="tx1">
                    <a:lumMod val="50000"/>
                    <a:lumOff val="50000"/>
                  </a:schemeClr>
                </a:solidFill>
              </a:rPr>
              <a:t>Rate of photosynthesis</a:t>
            </a: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2642398" y="0"/>
            <a:ext cx="6538114"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ThinkstockPhotos-500326739photosynthesis2.jpg"/>
          <p:cNvPicPr>
            <a:picLocks noChangeAspect="1"/>
          </p:cNvPicPr>
          <p:nvPr/>
        </p:nvPicPr>
        <p:blipFill>
          <a:blip r:embed="rId3" cstate="print"/>
          <a:stretch>
            <a:fillRect/>
          </a:stretch>
        </p:blipFill>
        <p:spPr>
          <a:xfrm>
            <a:off x="6588224" y="3573016"/>
            <a:ext cx="2265019" cy="2932270"/>
          </a:xfrm>
          <a:prstGeom prst="rect">
            <a:avLst/>
          </a:prstGeom>
        </p:spPr>
      </p:pic>
      <p:sp>
        <p:nvSpPr>
          <p:cNvPr id="2" name="Title 1"/>
          <p:cNvSpPr>
            <a:spLocks noGrp="1"/>
          </p:cNvSpPr>
          <p:nvPr>
            <p:ph type="ctrTitle"/>
          </p:nvPr>
        </p:nvSpPr>
        <p:spPr>
          <a:xfrm>
            <a:off x="683568" y="35655"/>
            <a:ext cx="8460432"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latin typeface="+mn-lt"/>
              </a:rPr>
              <a:t>  Plant structures and their function part 1 – </a:t>
            </a:r>
            <a:r>
              <a:rPr lang="en-US" b="1" dirty="0">
                <a:solidFill>
                  <a:schemeClr val="accent6"/>
                </a:solidFill>
                <a:latin typeface="+mn-lt"/>
              </a:rPr>
              <a:t>Photosynthetic reaction</a:t>
            </a:r>
            <a:endParaRPr lang="en-GB" b="1" dirty="0">
              <a:solidFill>
                <a:schemeClr val="accent6"/>
              </a:solidFill>
              <a:latin typeface="+mn-lt"/>
            </a:endParaRPr>
          </a:p>
        </p:txBody>
      </p:sp>
      <p:sp>
        <p:nvSpPr>
          <p:cNvPr id="8" name="TextBox 7"/>
          <p:cNvSpPr txBox="1"/>
          <p:nvPr/>
        </p:nvSpPr>
        <p:spPr>
          <a:xfrm>
            <a:off x="-180528" y="1196752"/>
            <a:ext cx="5046028" cy="1569660"/>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endParaRPr lang="en-US" sz="2800" b="1" dirty="0"/>
          </a:p>
          <a:p>
            <a:pPr algn="ctr"/>
            <a:endParaRPr lang="en-US" sz="2800" b="1" dirty="0"/>
          </a:p>
          <a:p>
            <a:pPr algn="ctr"/>
            <a:endParaRPr lang="en-US" sz="2800" b="1" dirty="0"/>
          </a:p>
          <a:p>
            <a:pPr algn="ctr"/>
            <a:endParaRPr lang="en-US" sz="1200" dirty="0"/>
          </a:p>
        </p:txBody>
      </p:sp>
      <p:grpSp>
        <p:nvGrpSpPr>
          <p:cNvPr id="15" name="Group 14"/>
          <p:cNvGrpSpPr/>
          <p:nvPr/>
        </p:nvGrpSpPr>
        <p:grpSpPr>
          <a:xfrm>
            <a:off x="323528" y="764704"/>
            <a:ext cx="8496944" cy="2492990"/>
            <a:chOff x="460153" y="518968"/>
            <a:chExt cx="8496944" cy="2492990"/>
          </a:xfrm>
        </p:grpSpPr>
        <p:sp>
          <p:nvSpPr>
            <p:cNvPr id="7" name="TextBox 6"/>
            <p:cNvSpPr txBox="1"/>
            <p:nvPr/>
          </p:nvSpPr>
          <p:spPr>
            <a:xfrm>
              <a:off x="460153" y="518968"/>
              <a:ext cx="8496944" cy="2492990"/>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b="1" dirty="0">
                  <a:solidFill>
                    <a:schemeClr val="accent6">
                      <a:lumMod val="75000"/>
                    </a:schemeClr>
                  </a:solidFill>
                </a:rPr>
                <a:t>Plants</a:t>
              </a:r>
              <a:r>
                <a:rPr lang="en-GB" sz="2400" dirty="0"/>
                <a:t> and </a:t>
              </a:r>
              <a:r>
                <a:rPr lang="en-GB" sz="2400" b="1" dirty="0">
                  <a:solidFill>
                    <a:schemeClr val="accent6">
                      <a:lumMod val="75000"/>
                    </a:schemeClr>
                  </a:solidFill>
                </a:rPr>
                <a:t>algae</a:t>
              </a:r>
              <a:r>
                <a:rPr lang="en-GB" sz="2400" dirty="0"/>
                <a:t> make use of the </a:t>
              </a:r>
              <a:r>
                <a:rPr lang="en-GB" sz="2400" b="1" dirty="0">
                  <a:solidFill>
                    <a:schemeClr val="accent6">
                      <a:lumMod val="75000"/>
                    </a:schemeClr>
                  </a:solidFill>
                </a:rPr>
                <a:t>Sun’s energy</a:t>
              </a:r>
              <a:r>
                <a:rPr lang="en-GB" sz="2400" dirty="0"/>
                <a:t> to make </a:t>
              </a:r>
              <a:r>
                <a:rPr lang="en-GB" sz="2400" b="1" dirty="0">
                  <a:solidFill>
                    <a:schemeClr val="accent6">
                      <a:lumMod val="75000"/>
                    </a:schemeClr>
                  </a:solidFill>
                </a:rPr>
                <a:t>food </a:t>
              </a:r>
              <a:r>
                <a:rPr lang="en-GB" sz="2400" dirty="0"/>
                <a:t>(glucose). Photosynthetic organisms are the main </a:t>
              </a:r>
              <a:r>
                <a:rPr lang="en-GB" sz="2400" b="1" dirty="0">
                  <a:solidFill>
                    <a:schemeClr val="accent6">
                      <a:lumMod val="75000"/>
                    </a:schemeClr>
                  </a:solidFill>
                </a:rPr>
                <a:t>producers</a:t>
              </a:r>
              <a:r>
                <a:rPr lang="en-GB" sz="2400" dirty="0"/>
                <a:t> of food and therefore </a:t>
              </a:r>
              <a:r>
                <a:rPr lang="en-GB" sz="2400" b="1" dirty="0">
                  <a:solidFill>
                    <a:schemeClr val="accent6">
                      <a:lumMod val="75000"/>
                    </a:schemeClr>
                  </a:solidFill>
                </a:rPr>
                <a:t>biomass.</a:t>
              </a:r>
            </a:p>
            <a:p>
              <a:endParaRPr lang="en-GB" sz="1200" dirty="0"/>
            </a:p>
            <a:p>
              <a:r>
                <a:rPr lang="en-GB" sz="2400" dirty="0"/>
                <a:t> This process is called </a:t>
              </a:r>
              <a:r>
                <a:rPr lang="en-GB" sz="2400" b="1" dirty="0">
                  <a:solidFill>
                    <a:schemeClr val="accent6">
                      <a:lumMod val="75000"/>
                    </a:schemeClr>
                  </a:solidFill>
                </a:rPr>
                <a:t>photosynthesis</a:t>
              </a:r>
              <a:r>
                <a:rPr lang="en-GB" sz="2400" b="1" dirty="0"/>
                <a:t>.</a:t>
              </a:r>
            </a:p>
            <a:p>
              <a:r>
                <a:rPr lang="en-GB" sz="2400" dirty="0"/>
                <a:t>		</a:t>
              </a:r>
            </a:p>
            <a:p>
              <a:r>
                <a:rPr lang="en-GB" sz="2400" b="1" dirty="0">
                  <a:solidFill>
                    <a:schemeClr val="accent6">
                      <a:lumMod val="75000"/>
                    </a:schemeClr>
                  </a:solidFill>
                </a:rPr>
                <a:t>                            photo</a:t>
              </a:r>
              <a:r>
                <a:rPr lang="en-GB" sz="2400" b="1" dirty="0"/>
                <a:t> </a:t>
              </a:r>
              <a:r>
                <a:rPr lang="en-GB" sz="2400" dirty="0"/>
                <a:t>= light  </a:t>
              </a:r>
              <a:r>
                <a:rPr lang="en-GB" sz="2400" b="1" dirty="0">
                  <a:solidFill>
                    <a:schemeClr val="accent6">
                      <a:lumMod val="75000"/>
                    </a:schemeClr>
                  </a:solidFill>
                </a:rPr>
                <a:t>synthesis</a:t>
              </a:r>
              <a:r>
                <a:rPr lang="en-GB" sz="2400" dirty="0">
                  <a:solidFill>
                    <a:schemeClr val="accent6">
                      <a:lumMod val="75000"/>
                    </a:schemeClr>
                  </a:solidFill>
                </a:rPr>
                <a:t> </a:t>
              </a:r>
              <a:r>
                <a:rPr lang="en-GB" sz="2400" dirty="0"/>
                <a:t>= to make</a:t>
              </a:r>
            </a:p>
          </p:txBody>
        </p:sp>
        <p:sp>
          <p:nvSpPr>
            <p:cNvPr id="11" name="Right Brace 10"/>
            <p:cNvSpPr/>
            <p:nvPr/>
          </p:nvSpPr>
          <p:spPr>
            <a:xfrm rot="5400000">
              <a:off x="3434335" y="2067140"/>
              <a:ext cx="432048" cy="792088"/>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
          <p:nvSpPr>
            <p:cNvPr id="14" name="Right Brace 13"/>
            <p:cNvSpPr/>
            <p:nvPr/>
          </p:nvSpPr>
          <p:spPr>
            <a:xfrm rot="5400000">
              <a:off x="4442447" y="1923124"/>
              <a:ext cx="432048" cy="1080120"/>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grpSp>
      <p:sp>
        <p:nvSpPr>
          <p:cNvPr id="16" name="TextBox 15"/>
          <p:cNvSpPr txBox="1"/>
          <p:nvPr/>
        </p:nvSpPr>
        <p:spPr>
          <a:xfrm>
            <a:off x="323528" y="3505076"/>
            <a:ext cx="5544616" cy="2923877"/>
          </a:xfrm>
          <a:prstGeom prst="rect">
            <a:avLst/>
          </a:prstGeom>
          <a:noFill/>
          <a:ln>
            <a:noFill/>
          </a:ln>
        </p:spPr>
        <p:txBody>
          <a:bodyPr wrap="square" rtlCol="0">
            <a:spAutoFit/>
          </a:bodyPr>
          <a:lstStyle/>
          <a:p>
            <a:r>
              <a:rPr lang="en-GB" sz="2400" dirty="0"/>
              <a:t>The plant manufactures </a:t>
            </a:r>
            <a:r>
              <a:rPr lang="en-GB" sz="2400" b="1" dirty="0">
                <a:solidFill>
                  <a:schemeClr val="accent6">
                    <a:lumMod val="75000"/>
                  </a:schemeClr>
                </a:solidFill>
              </a:rPr>
              <a:t>glucose</a:t>
            </a:r>
            <a:r>
              <a:rPr lang="en-GB" sz="2400" dirty="0"/>
              <a:t> from carbon dioxide and water using </a:t>
            </a:r>
            <a:r>
              <a:rPr lang="en-GB" sz="2400" b="1" dirty="0">
                <a:solidFill>
                  <a:schemeClr val="accent6">
                    <a:lumMod val="75000"/>
                  </a:schemeClr>
                </a:solidFill>
              </a:rPr>
              <a:t>energy transferred </a:t>
            </a:r>
            <a:r>
              <a:rPr lang="en-GB" sz="2400" dirty="0"/>
              <a:t>from the environment to the </a:t>
            </a:r>
            <a:r>
              <a:rPr lang="en-GB" sz="2400" b="1" dirty="0">
                <a:solidFill>
                  <a:schemeClr val="accent6">
                    <a:lumMod val="75000"/>
                  </a:schemeClr>
                </a:solidFill>
              </a:rPr>
              <a:t>chloroplasts</a:t>
            </a:r>
            <a:r>
              <a:rPr lang="en-GB" sz="2400" b="1" dirty="0"/>
              <a:t> </a:t>
            </a:r>
            <a:r>
              <a:rPr lang="en-GB" sz="2400" dirty="0"/>
              <a:t>by light.  </a:t>
            </a:r>
          </a:p>
          <a:p>
            <a:endParaRPr lang="en-GB" sz="1600" dirty="0"/>
          </a:p>
          <a:p>
            <a:r>
              <a:rPr lang="en-GB" sz="2400" dirty="0"/>
              <a:t>This is an </a:t>
            </a:r>
            <a:r>
              <a:rPr lang="en-GB" sz="2400" b="1" u="sng" dirty="0">
                <a:solidFill>
                  <a:schemeClr val="accent6">
                    <a:lumMod val="75000"/>
                  </a:schemeClr>
                </a:solidFill>
              </a:rPr>
              <a:t>endothermic </a:t>
            </a:r>
            <a:r>
              <a:rPr lang="en-GB" sz="2400" dirty="0"/>
              <a:t>reaction because photosynthesis needs an </a:t>
            </a:r>
            <a:r>
              <a:rPr lang="en-GB" sz="2400" b="1" dirty="0">
                <a:solidFill>
                  <a:schemeClr val="accent6">
                    <a:lumMod val="75000"/>
                  </a:schemeClr>
                </a:solidFill>
              </a:rPr>
              <a:t>input</a:t>
            </a:r>
            <a:r>
              <a:rPr lang="en-GB" sz="2400" dirty="0"/>
              <a:t> of </a:t>
            </a:r>
            <a:r>
              <a:rPr lang="en-GB" sz="2400" b="1" dirty="0">
                <a:solidFill>
                  <a:schemeClr val="accent6">
                    <a:lumMod val="75000"/>
                  </a:schemeClr>
                </a:solidFill>
              </a:rPr>
              <a:t>energy</a:t>
            </a:r>
            <a:r>
              <a:rPr lang="en-GB" sz="2400" dirty="0"/>
              <a:t> from the environment.</a:t>
            </a:r>
            <a:endParaRPr lang="en-GB" dirty="0"/>
          </a:p>
        </p:txBody>
      </p:sp>
    </p:spTree>
    <p:extLst>
      <p:ext uri="{BB962C8B-B14F-4D97-AF65-F5344CB8AC3E}">
        <p14:creationId xmlns:p14="http://schemas.microsoft.com/office/powerpoint/2010/main" val="1270480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39552" y="1210553"/>
            <a:ext cx="7704856" cy="706279"/>
            <a:chOff x="539552" y="1144023"/>
            <a:chExt cx="7704856" cy="706279"/>
          </a:xfrm>
        </p:grpSpPr>
        <p:sp>
          <p:nvSpPr>
            <p:cNvPr id="17" name="Rounded Rectangle 16"/>
            <p:cNvSpPr/>
            <p:nvPr/>
          </p:nvSpPr>
          <p:spPr>
            <a:xfrm>
              <a:off x="539552" y="1144023"/>
              <a:ext cx="7704856" cy="706279"/>
            </a:xfrm>
            <a:prstGeom prst="roundRect">
              <a:avLst/>
            </a:prstGeom>
            <a:solidFill>
              <a:schemeClr val="accent6">
                <a:lumMod val="40000"/>
                <a:lumOff val="60000"/>
              </a:schemeClr>
            </a:solidFill>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r>
                <a:rPr lang="en-GB" sz="2400" dirty="0">
                  <a:solidFill>
                    <a:schemeClr val="tx1"/>
                  </a:solidFill>
                </a:rPr>
                <a:t>  carbon dioxide + water		 glucose + oxygen</a:t>
              </a:r>
            </a:p>
          </p:txBody>
        </p:sp>
        <p:cxnSp>
          <p:nvCxnSpPr>
            <p:cNvPr id="13" name="Straight Arrow Connector 12"/>
            <p:cNvCxnSpPr/>
            <p:nvPr/>
          </p:nvCxnSpPr>
          <p:spPr>
            <a:xfrm>
              <a:off x="4067944" y="1556792"/>
              <a:ext cx="1008112"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3995936" y="1156682"/>
              <a:ext cx="936104" cy="400110"/>
            </a:xfrm>
            <a:prstGeom prst="rect">
              <a:avLst/>
            </a:prstGeom>
            <a:noFill/>
          </p:spPr>
          <p:txBody>
            <a:bodyPr wrap="square" rtlCol="0">
              <a:spAutoFit/>
            </a:bodyPr>
            <a:lstStyle/>
            <a:p>
              <a:r>
                <a:rPr lang="en-GB" sz="2000" dirty="0"/>
                <a:t>   light                                    </a:t>
              </a:r>
            </a:p>
          </p:txBody>
        </p:sp>
      </p:grpSp>
      <p:sp>
        <p:nvSpPr>
          <p:cNvPr id="18" name="TextBox 17"/>
          <p:cNvSpPr txBox="1"/>
          <p:nvPr/>
        </p:nvSpPr>
        <p:spPr>
          <a:xfrm>
            <a:off x="539552" y="717667"/>
            <a:ext cx="8064896" cy="461665"/>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word equation </a:t>
            </a:r>
            <a:r>
              <a:rPr lang="en-GB" sz="2400" dirty="0"/>
              <a:t>which represents photosynthesis is:</a:t>
            </a:r>
          </a:p>
        </p:txBody>
      </p:sp>
      <p:graphicFrame>
        <p:nvGraphicFramePr>
          <p:cNvPr id="22" name="Table 21"/>
          <p:cNvGraphicFramePr>
            <a:graphicFrameLocks noGrp="1"/>
          </p:cNvGraphicFramePr>
          <p:nvPr>
            <p:extLst>
              <p:ext uri="{D42A27DB-BD31-4B8C-83A1-F6EECF244321}">
                <p14:modId xmlns:p14="http://schemas.microsoft.com/office/powerpoint/2010/main" val="2858649095"/>
              </p:ext>
            </p:extLst>
          </p:nvPr>
        </p:nvGraphicFramePr>
        <p:xfrm>
          <a:off x="146242" y="3437382"/>
          <a:ext cx="4392487" cy="2997123"/>
        </p:xfrm>
        <a:graphic>
          <a:graphicData uri="http://schemas.openxmlformats.org/drawingml/2006/table">
            <a:tbl>
              <a:tblPr firstRow="1" bandRow="1">
                <a:tableStyleId>{93296810-A885-4BE3-A3E7-6D5BEEA58F35}</a:tableStyleId>
              </a:tblPr>
              <a:tblGrid>
                <a:gridCol w="2160240">
                  <a:extLst>
                    <a:ext uri="{9D8B030D-6E8A-4147-A177-3AD203B41FA5}">
                      <a16:colId xmlns:a16="http://schemas.microsoft.com/office/drawing/2014/main" val="20000"/>
                    </a:ext>
                  </a:extLst>
                </a:gridCol>
                <a:gridCol w="2232247">
                  <a:extLst>
                    <a:ext uri="{9D8B030D-6E8A-4147-A177-3AD203B41FA5}">
                      <a16:colId xmlns:a16="http://schemas.microsoft.com/office/drawing/2014/main" val="20001"/>
                    </a:ext>
                  </a:extLst>
                </a:gridCol>
              </a:tblGrid>
              <a:tr h="818887">
                <a:tc>
                  <a:txBody>
                    <a:bodyPr/>
                    <a:lstStyle/>
                    <a:p>
                      <a:pPr algn="ctr"/>
                      <a:r>
                        <a:rPr lang="en-GB" sz="2400" b="0" dirty="0"/>
                        <a:t>Molecule</a:t>
                      </a:r>
                      <a:r>
                        <a:rPr lang="en-GB" sz="2400" b="0" baseline="0" dirty="0"/>
                        <a:t> name</a:t>
                      </a:r>
                      <a:endParaRPr lang="en-GB" sz="2400" b="0" dirty="0"/>
                    </a:p>
                  </a:txBody>
                  <a:tcPr/>
                </a:tc>
                <a:tc>
                  <a:txBody>
                    <a:bodyPr/>
                    <a:lstStyle/>
                    <a:p>
                      <a:pPr algn="ctr"/>
                      <a:r>
                        <a:rPr lang="en-GB" sz="2400" b="0" dirty="0"/>
                        <a:t>Chemical Symbol</a:t>
                      </a:r>
                    </a:p>
                  </a:txBody>
                  <a:tcPr/>
                </a:tc>
                <a:extLst>
                  <a:ext uri="{0D108BD9-81ED-4DB2-BD59-A6C34878D82A}">
                    <a16:rowId xmlns:a16="http://schemas.microsoft.com/office/drawing/2014/main" val="10000"/>
                  </a:ext>
                </a:extLst>
              </a:tr>
              <a:tr h="557308">
                <a:tc>
                  <a:txBody>
                    <a:bodyPr/>
                    <a:lstStyle/>
                    <a:p>
                      <a:pPr algn="ctr"/>
                      <a:r>
                        <a:rPr lang="en-GB" sz="2400" b="1" dirty="0"/>
                        <a:t>Carbon dioxide</a:t>
                      </a:r>
                    </a:p>
                  </a:txBody>
                  <a:tcPr/>
                </a:tc>
                <a:tc>
                  <a:txBody>
                    <a:bodyPr/>
                    <a:lstStyle/>
                    <a:p>
                      <a:pPr algn="ctr"/>
                      <a:r>
                        <a:rPr lang="en-GB" sz="2400" b="1"/>
                        <a:t>CO</a:t>
                      </a:r>
                      <a:r>
                        <a:rPr lang="en-GB" sz="2400" b="1" baseline="-25000"/>
                        <a:t>2 </a:t>
                      </a:r>
                      <a:endParaRPr lang="en-GB" sz="2400" b="1" dirty="0"/>
                    </a:p>
                  </a:txBody>
                  <a:tcPr/>
                </a:tc>
                <a:extLst>
                  <a:ext uri="{0D108BD9-81ED-4DB2-BD59-A6C34878D82A}">
                    <a16:rowId xmlns:a16="http://schemas.microsoft.com/office/drawing/2014/main" val="10001"/>
                  </a:ext>
                </a:extLst>
              </a:tr>
              <a:tr h="542081">
                <a:tc>
                  <a:txBody>
                    <a:bodyPr/>
                    <a:lstStyle/>
                    <a:p>
                      <a:pPr algn="ctr"/>
                      <a:r>
                        <a:rPr lang="en-GB" sz="2400" b="1" dirty="0"/>
                        <a:t>Water</a:t>
                      </a:r>
                    </a:p>
                  </a:txBody>
                  <a:tcPr/>
                </a:tc>
                <a:tc>
                  <a:txBody>
                    <a:bodyPr/>
                    <a:lstStyle/>
                    <a:p>
                      <a:pPr algn="ctr"/>
                      <a:r>
                        <a:rPr lang="en-GB" sz="2400" b="1" dirty="0"/>
                        <a:t>H</a:t>
                      </a:r>
                      <a:r>
                        <a:rPr lang="en-GB" sz="2400" b="1" baseline="-25000" dirty="0"/>
                        <a:t>2</a:t>
                      </a:r>
                      <a:r>
                        <a:rPr lang="en-GB" sz="2400" b="1" baseline="0" dirty="0"/>
                        <a:t>O</a:t>
                      </a:r>
                      <a:endParaRPr lang="en-GB" sz="2400" b="1" dirty="0"/>
                    </a:p>
                  </a:txBody>
                  <a:tcPr/>
                </a:tc>
                <a:extLst>
                  <a:ext uri="{0D108BD9-81ED-4DB2-BD59-A6C34878D82A}">
                    <a16:rowId xmlns:a16="http://schemas.microsoft.com/office/drawing/2014/main" val="10002"/>
                  </a:ext>
                </a:extLst>
              </a:tr>
              <a:tr h="532693">
                <a:tc>
                  <a:txBody>
                    <a:bodyPr/>
                    <a:lstStyle/>
                    <a:p>
                      <a:pPr algn="ctr"/>
                      <a:r>
                        <a:rPr lang="en-GB" sz="2400" b="1" dirty="0"/>
                        <a:t>Oxygen</a:t>
                      </a:r>
                    </a:p>
                  </a:txBody>
                  <a:tcPr/>
                </a:tc>
                <a:tc>
                  <a:txBody>
                    <a:bodyPr/>
                    <a:lstStyle/>
                    <a:p>
                      <a:pPr algn="ctr"/>
                      <a:r>
                        <a:rPr lang="en-GB" sz="2400" b="1" dirty="0"/>
                        <a:t>O</a:t>
                      </a:r>
                      <a:r>
                        <a:rPr lang="en-GB" sz="2400" b="1" baseline="-25000" dirty="0"/>
                        <a:t>2</a:t>
                      </a:r>
                      <a:endParaRPr lang="en-GB" sz="2400" b="1" dirty="0"/>
                    </a:p>
                  </a:txBody>
                  <a:tcPr/>
                </a:tc>
                <a:extLst>
                  <a:ext uri="{0D108BD9-81ED-4DB2-BD59-A6C34878D82A}">
                    <a16:rowId xmlns:a16="http://schemas.microsoft.com/office/drawing/2014/main" val="10003"/>
                  </a:ext>
                </a:extLst>
              </a:tr>
              <a:tr h="542081">
                <a:tc>
                  <a:txBody>
                    <a:bodyPr/>
                    <a:lstStyle/>
                    <a:p>
                      <a:pPr algn="ctr"/>
                      <a:r>
                        <a:rPr lang="en-GB" sz="2400" b="1" dirty="0"/>
                        <a:t>Glucose</a:t>
                      </a:r>
                    </a:p>
                  </a:txBody>
                  <a:tcPr/>
                </a:tc>
                <a:tc>
                  <a:txBody>
                    <a:bodyPr/>
                    <a:lstStyle/>
                    <a:p>
                      <a:pPr algn="ctr"/>
                      <a:r>
                        <a:rPr lang="en-GB" sz="2400" b="1" dirty="0"/>
                        <a:t>C</a:t>
                      </a:r>
                      <a:r>
                        <a:rPr lang="en-GB" sz="2400" b="1" baseline="-25000" dirty="0"/>
                        <a:t>6</a:t>
                      </a:r>
                      <a:r>
                        <a:rPr lang="en-GB" sz="2400" b="1" baseline="0" dirty="0"/>
                        <a:t>H</a:t>
                      </a:r>
                      <a:r>
                        <a:rPr lang="en-GB" sz="2400" b="1" baseline="-25000" dirty="0"/>
                        <a:t>12</a:t>
                      </a:r>
                      <a:r>
                        <a:rPr lang="en-GB" sz="2400" b="1" baseline="0" dirty="0"/>
                        <a:t>O</a:t>
                      </a:r>
                      <a:r>
                        <a:rPr lang="en-GB" sz="2400" b="1" baseline="-25000" dirty="0"/>
                        <a:t>6</a:t>
                      </a:r>
                      <a:endParaRPr lang="en-GB" sz="2400" b="1" dirty="0"/>
                    </a:p>
                  </a:txBody>
                  <a:tcPr/>
                </a:tc>
                <a:extLst>
                  <a:ext uri="{0D108BD9-81ED-4DB2-BD59-A6C34878D82A}">
                    <a16:rowId xmlns:a16="http://schemas.microsoft.com/office/drawing/2014/main" val="10004"/>
                  </a:ext>
                </a:extLst>
              </a:tr>
            </a:tbl>
          </a:graphicData>
        </a:graphic>
      </p:graphicFrame>
      <p:sp>
        <p:nvSpPr>
          <p:cNvPr id="9" name="TextBox 8"/>
          <p:cNvSpPr txBox="1"/>
          <p:nvPr/>
        </p:nvSpPr>
        <p:spPr>
          <a:xfrm>
            <a:off x="4860032" y="3579409"/>
            <a:ext cx="3911600" cy="1200329"/>
          </a:xfrm>
          <a:prstGeom prst="rect">
            <a:avLst/>
          </a:prstGeom>
          <a:solidFill>
            <a:schemeClr val="accent6">
              <a:lumMod val="60000"/>
              <a:lumOff val="40000"/>
            </a:schemeClr>
          </a:solidFill>
          <a:scene3d>
            <a:camera prst="orthographicFront"/>
            <a:lightRig rig="threePt" dir="t"/>
          </a:scene3d>
          <a:sp3d>
            <a:bevelT/>
          </a:sp3d>
        </p:spPr>
        <p:txBody>
          <a:bodyPr wrap="square" rtlCol="0">
            <a:spAutoFit/>
          </a:bodyPr>
          <a:lstStyle/>
          <a:p>
            <a:r>
              <a:rPr lang="en-GB" sz="2400" b="1" dirty="0"/>
              <a:t>You need to be able to recognise the chemical symbols for these molecules.</a:t>
            </a:r>
          </a:p>
        </p:txBody>
      </p:sp>
      <p:pic>
        <p:nvPicPr>
          <p:cNvPr id="10" name="Picture 9" descr="ThinkstockPhotos-512995021co2.jpg"/>
          <p:cNvPicPr>
            <a:picLocks noChangeAspect="1"/>
          </p:cNvPicPr>
          <p:nvPr/>
        </p:nvPicPr>
        <p:blipFill>
          <a:blip r:embed="rId3" cstate="print"/>
          <a:stretch>
            <a:fillRect/>
          </a:stretch>
        </p:blipFill>
        <p:spPr>
          <a:xfrm>
            <a:off x="5727311" y="4935943"/>
            <a:ext cx="2592288" cy="1472184"/>
          </a:xfrm>
          <a:prstGeom prst="rect">
            <a:avLst/>
          </a:prstGeom>
        </p:spPr>
      </p:pic>
      <p:sp>
        <p:nvSpPr>
          <p:cNvPr id="11" name="TextBox 10"/>
          <p:cNvSpPr txBox="1"/>
          <p:nvPr/>
        </p:nvSpPr>
        <p:spPr>
          <a:xfrm>
            <a:off x="4595168" y="6135004"/>
            <a:ext cx="3649240" cy="369332"/>
          </a:xfrm>
          <a:prstGeom prst="rect">
            <a:avLst/>
          </a:prstGeom>
          <a:noFill/>
        </p:spPr>
        <p:txBody>
          <a:bodyPr wrap="square" rtlCol="0">
            <a:spAutoFit/>
          </a:bodyPr>
          <a:lstStyle/>
          <a:p>
            <a:r>
              <a:rPr lang="en-GB" dirty="0">
                <a:hlinkClick r:id="rId4"/>
              </a:rPr>
              <a:t>Video - Van Helmont's experiments </a:t>
            </a:r>
            <a:r>
              <a:rPr lang="en-GB" dirty="0"/>
              <a:t> </a:t>
            </a:r>
          </a:p>
        </p:txBody>
      </p:sp>
      <p:grpSp>
        <p:nvGrpSpPr>
          <p:cNvPr id="3" name="Group 2"/>
          <p:cNvGrpSpPr/>
          <p:nvPr/>
        </p:nvGrpSpPr>
        <p:grpSpPr>
          <a:xfrm>
            <a:off x="539552" y="2578705"/>
            <a:ext cx="7704856" cy="706279"/>
            <a:chOff x="539552" y="2578705"/>
            <a:chExt cx="7704856" cy="706279"/>
          </a:xfrm>
        </p:grpSpPr>
        <p:sp>
          <p:nvSpPr>
            <p:cNvPr id="16" name="Rounded Rectangle 15"/>
            <p:cNvSpPr/>
            <p:nvPr/>
          </p:nvSpPr>
          <p:spPr>
            <a:xfrm>
              <a:off x="539552" y="2578705"/>
              <a:ext cx="7704856" cy="706279"/>
            </a:xfrm>
            <a:prstGeom prst="roundRect">
              <a:avLst/>
            </a:prstGeom>
            <a:solidFill>
              <a:schemeClr val="accent6">
                <a:lumMod val="40000"/>
                <a:lumOff val="60000"/>
              </a:schemeClr>
            </a:solidFill>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r>
                <a:rPr lang="en-GB" sz="2400" dirty="0">
                  <a:solidFill>
                    <a:schemeClr val="tx1"/>
                  </a:solidFill>
                </a:rPr>
                <a:t>             6CO</a:t>
              </a:r>
              <a:r>
                <a:rPr lang="en-GB" sz="2400" baseline="-25000" dirty="0">
                  <a:solidFill>
                    <a:schemeClr val="tx1"/>
                  </a:solidFill>
                </a:rPr>
                <a:t>2   </a:t>
              </a:r>
              <a:r>
                <a:rPr lang="en-GB" sz="2400" dirty="0">
                  <a:solidFill>
                    <a:schemeClr val="tx1"/>
                  </a:solidFill>
                </a:rPr>
                <a:t>+ 6H</a:t>
              </a:r>
              <a:r>
                <a:rPr lang="en-GB" sz="2400" baseline="-25000" dirty="0">
                  <a:solidFill>
                    <a:schemeClr val="tx1"/>
                  </a:solidFill>
                </a:rPr>
                <a:t>2</a:t>
              </a:r>
              <a:r>
                <a:rPr lang="en-GB" sz="2400" dirty="0">
                  <a:solidFill>
                    <a:schemeClr val="tx1"/>
                  </a:solidFill>
                </a:rPr>
                <a:t>O                                  C</a:t>
              </a:r>
              <a:r>
                <a:rPr lang="en-GB" sz="2400" baseline="-25000" dirty="0">
                  <a:solidFill>
                    <a:schemeClr val="tx1"/>
                  </a:solidFill>
                </a:rPr>
                <a:t>6</a:t>
              </a:r>
              <a:r>
                <a:rPr lang="en-GB" sz="2400" dirty="0">
                  <a:solidFill>
                    <a:schemeClr val="tx1"/>
                  </a:solidFill>
                </a:rPr>
                <a:t>H</a:t>
              </a:r>
              <a:r>
                <a:rPr lang="en-GB" sz="2400" baseline="-25000" dirty="0">
                  <a:solidFill>
                    <a:schemeClr val="tx1"/>
                  </a:solidFill>
                </a:rPr>
                <a:t>12</a:t>
              </a:r>
              <a:r>
                <a:rPr lang="en-GB" sz="2400" dirty="0">
                  <a:solidFill>
                    <a:schemeClr val="tx1"/>
                  </a:solidFill>
                </a:rPr>
                <a:t>O</a:t>
              </a:r>
              <a:r>
                <a:rPr lang="en-GB" sz="2400" baseline="-25000" dirty="0">
                  <a:solidFill>
                    <a:schemeClr val="tx1"/>
                  </a:solidFill>
                </a:rPr>
                <a:t>6</a:t>
              </a:r>
              <a:r>
                <a:rPr lang="en-GB" sz="2400" dirty="0">
                  <a:solidFill>
                    <a:schemeClr val="tx1"/>
                  </a:solidFill>
                </a:rPr>
                <a:t> + 6O</a:t>
              </a:r>
              <a:r>
                <a:rPr lang="en-GB" sz="2400" baseline="-25000" dirty="0">
                  <a:solidFill>
                    <a:schemeClr val="tx1"/>
                  </a:solidFill>
                </a:rPr>
                <a:t>2</a:t>
              </a:r>
            </a:p>
          </p:txBody>
        </p:sp>
        <p:cxnSp>
          <p:nvCxnSpPr>
            <p:cNvPr id="20" name="Straight Arrow Connector 19"/>
            <p:cNvCxnSpPr/>
            <p:nvPr/>
          </p:nvCxnSpPr>
          <p:spPr>
            <a:xfrm>
              <a:off x="4067944" y="2996952"/>
              <a:ext cx="1008112"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3995936" y="2596842"/>
              <a:ext cx="936104" cy="400110"/>
            </a:xfrm>
            <a:prstGeom prst="rect">
              <a:avLst/>
            </a:prstGeom>
            <a:noFill/>
          </p:spPr>
          <p:txBody>
            <a:bodyPr wrap="square" rtlCol="0">
              <a:spAutoFit/>
            </a:bodyPr>
            <a:lstStyle/>
            <a:p>
              <a:r>
                <a:rPr lang="en-GB" sz="2000" dirty="0"/>
                <a:t>   light                                 </a:t>
              </a:r>
            </a:p>
          </p:txBody>
        </p:sp>
      </p:grpSp>
      <p:sp>
        <p:nvSpPr>
          <p:cNvPr id="23" name="TextBox 22"/>
          <p:cNvSpPr txBox="1"/>
          <p:nvPr/>
        </p:nvSpPr>
        <p:spPr>
          <a:xfrm>
            <a:off x="518716" y="2060848"/>
            <a:ext cx="8530215" cy="461665"/>
          </a:xfrm>
          <a:prstGeom prst="rect">
            <a:avLst/>
          </a:prstGeom>
          <a:noFill/>
        </p:spPr>
        <p:txBody>
          <a:bodyPr wrap="square" rtlCol="0">
            <a:spAutoFit/>
          </a:bodyPr>
          <a:lstStyle/>
          <a:p>
            <a:r>
              <a:rPr lang="en-GB" sz="2400" dirty="0"/>
              <a:t>The balanced </a:t>
            </a:r>
            <a:r>
              <a:rPr lang="en-GB" sz="2400" b="1" dirty="0">
                <a:solidFill>
                  <a:schemeClr val="accent6">
                    <a:lumMod val="75000"/>
                  </a:schemeClr>
                </a:solidFill>
              </a:rPr>
              <a:t>symbol equation </a:t>
            </a:r>
            <a:r>
              <a:rPr lang="en-GB" sz="2400" dirty="0"/>
              <a:t>which represents photosynthesis is:</a:t>
            </a:r>
          </a:p>
        </p:txBody>
      </p:sp>
      <p:sp>
        <p:nvSpPr>
          <p:cNvPr id="24" name="Title 1"/>
          <p:cNvSpPr txBox="1">
            <a:spLocks/>
          </p:cNvSpPr>
          <p:nvPr/>
        </p:nvSpPr>
        <p:spPr>
          <a:xfrm>
            <a:off x="683568" y="35655"/>
            <a:ext cx="8460432"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sz="1800" b="1" i="0" u="none" strike="noStrike" kern="0" cap="none" spc="0" normalizeH="0" baseline="0" noProof="0" dirty="0">
                <a:ln>
                  <a:noFill/>
                </a:ln>
                <a:solidFill>
                  <a:schemeClr val="accent6"/>
                </a:solidFill>
                <a:effectLst/>
                <a:uLnTx/>
                <a:uFillTx/>
                <a:latin typeface="+mn-lt"/>
              </a:rPr>
              <a:t>Photosynthetic reaction</a:t>
            </a:r>
            <a:endParaRPr kumimoji="0" lang="en-GB" sz="1800" b="1" i="0" u="none" strike="noStrike" kern="0" cap="none" spc="0" normalizeH="0" baseline="0" noProof="0" dirty="0">
              <a:ln>
                <a:noFill/>
              </a:ln>
              <a:solidFill>
                <a:schemeClr val="accent6"/>
              </a:solidFill>
              <a:effectLst/>
              <a:uLnTx/>
              <a:uFillTx/>
              <a:latin typeface="+mn-lt"/>
            </a:endParaRPr>
          </a:p>
        </p:txBody>
      </p:sp>
    </p:spTree>
    <p:extLst>
      <p:ext uri="{BB962C8B-B14F-4D97-AF65-F5344CB8AC3E}">
        <p14:creationId xmlns:p14="http://schemas.microsoft.com/office/powerpoint/2010/main" val="127048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3528" y="764704"/>
            <a:ext cx="8568952" cy="1200329"/>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b="1" dirty="0">
                <a:solidFill>
                  <a:schemeClr val="accent6">
                    <a:lumMod val="75000"/>
                  </a:schemeClr>
                </a:solidFill>
              </a:rPr>
              <a:t>Carbon dioxide </a:t>
            </a:r>
            <a:r>
              <a:rPr lang="en-GB" sz="2400" dirty="0"/>
              <a:t>is one of the </a:t>
            </a:r>
            <a:r>
              <a:rPr lang="en-GB" sz="2400" b="1" dirty="0">
                <a:solidFill>
                  <a:schemeClr val="accent6">
                    <a:lumMod val="75000"/>
                  </a:schemeClr>
                </a:solidFill>
              </a:rPr>
              <a:t>reactants</a:t>
            </a:r>
            <a:r>
              <a:rPr lang="en-GB" sz="2400" dirty="0">
                <a:solidFill>
                  <a:schemeClr val="accent6">
                    <a:lumMod val="75000"/>
                  </a:schemeClr>
                </a:solidFill>
              </a:rPr>
              <a:t> </a:t>
            </a:r>
            <a:r>
              <a:rPr lang="en-GB" sz="2400" dirty="0"/>
              <a:t>needed for plants to make glucose. The </a:t>
            </a:r>
            <a:r>
              <a:rPr lang="en-GB" sz="2400" b="1" dirty="0">
                <a:solidFill>
                  <a:schemeClr val="accent6">
                    <a:lumMod val="75000"/>
                  </a:schemeClr>
                </a:solidFill>
              </a:rPr>
              <a:t>rate</a:t>
            </a:r>
            <a:r>
              <a:rPr lang="en-GB" sz="2400" dirty="0"/>
              <a:t> of photosynthesis will </a:t>
            </a:r>
            <a:r>
              <a:rPr lang="en-GB" sz="2400" b="1" dirty="0">
                <a:solidFill>
                  <a:schemeClr val="accent6">
                    <a:lumMod val="75000"/>
                  </a:schemeClr>
                </a:solidFill>
              </a:rPr>
              <a:t>increase</a:t>
            </a:r>
            <a:r>
              <a:rPr lang="en-GB" sz="2400" dirty="0"/>
              <a:t> when a plant is given </a:t>
            </a:r>
            <a:r>
              <a:rPr lang="en-GB" sz="2400" b="1" dirty="0">
                <a:solidFill>
                  <a:schemeClr val="accent6">
                    <a:lumMod val="75000"/>
                  </a:schemeClr>
                </a:solidFill>
              </a:rPr>
              <a:t>higher </a:t>
            </a:r>
            <a:r>
              <a:rPr lang="en-GB" sz="2400" dirty="0"/>
              <a:t>concentrations of carbon dioxide</a:t>
            </a:r>
            <a:r>
              <a:rPr lang="en-GB" sz="2400" b="1" dirty="0">
                <a:solidFill>
                  <a:schemeClr val="accent6">
                    <a:lumMod val="75000"/>
                  </a:schemeClr>
                </a:solidFill>
              </a:rPr>
              <a:t> up </a:t>
            </a:r>
            <a:r>
              <a:rPr lang="en-GB" sz="2400" dirty="0"/>
              <a:t>to a point.</a:t>
            </a: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6" name="TextBox 15"/>
          <p:cNvSpPr txBox="1"/>
          <p:nvPr/>
        </p:nvSpPr>
        <p:spPr>
          <a:xfrm>
            <a:off x="4932040" y="2924944"/>
            <a:ext cx="3888432" cy="3477875"/>
          </a:xfrm>
          <a:prstGeom prst="rect">
            <a:avLst/>
          </a:prstGeom>
          <a:solidFill>
            <a:schemeClr val="accent6">
              <a:lumMod val="40000"/>
              <a:lumOff val="60000"/>
            </a:schemeClr>
          </a:solidFill>
          <a:effectLst>
            <a:glow rad="139700">
              <a:schemeClr val="accent6">
                <a:satMod val="175000"/>
                <a:alpha val="40000"/>
              </a:schemeClr>
            </a:glow>
            <a:outerShdw blurRad="50800" dist="38100" algn="l" rotWithShape="0">
              <a:prstClr val="black">
                <a:alpha val="40000"/>
              </a:prstClr>
            </a:outerShdw>
          </a:effectLst>
          <a:scene3d>
            <a:camera prst="orthographicFront"/>
            <a:lightRig rig="threePt" dir="t"/>
          </a:scene3d>
          <a:sp3d>
            <a:bevelT prst="relaxedInset"/>
          </a:sp3d>
        </p:spPr>
        <p:txBody>
          <a:bodyPr wrap="square" rtlCol="0">
            <a:spAutoFit/>
          </a:bodyPr>
          <a:lstStyle/>
          <a:p>
            <a:r>
              <a:rPr lang="en-GB" sz="2000" dirty="0"/>
              <a:t>For this plant, the </a:t>
            </a:r>
            <a:r>
              <a:rPr lang="en-GB" sz="2000" b="1" dirty="0">
                <a:solidFill>
                  <a:schemeClr val="accent6">
                    <a:lumMod val="75000"/>
                  </a:schemeClr>
                </a:solidFill>
              </a:rPr>
              <a:t>maximum</a:t>
            </a:r>
            <a:r>
              <a:rPr lang="en-GB" sz="2000" b="1" dirty="0"/>
              <a:t> </a:t>
            </a:r>
            <a:r>
              <a:rPr lang="en-GB" sz="2000" b="1" dirty="0">
                <a:solidFill>
                  <a:schemeClr val="accent6">
                    <a:lumMod val="75000"/>
                  </a:schemeClr>
                </a:solidFill>
              </a:rPr>
              <a:t>rate</a:t>
            </a:r>
            <a:r>
              <a:rPr lang="en-GB" sz="2000" b="1" dirty="0"/>
              <a:t> </a:t>
            </a:r>
            <a:r>
              <a:rPr lang="en-GB" sz="2000" dirty="0"/>
              <a:t>of photosynthesis is achieved at a concentration of </a:t>
            </a:r>
            <a:r>
              <a:rPr lang="en-GB" sz="2000" b="1" dirty="0">
                <a:solidFill>
                  <a:schemeClr val="accent6">
                    <a:lumMod val="75000"/>
                  </a:schemeClr>
                </a:solidFill>
              </a:rPr>
              <a:t>0.1% </a:t>
            </a:r>
            <a:r>
              <a:rPr lang="en-GB" sz="2000" dirty="0"/>
              <a:t>carbon dioxide.</a:t>
            </a:r>
          </a:p>
          <a:p>
            <a:r>
              <a:rPr lang="en-GB" sz="2000" dirty="0"/>
              <a:t>Another factor is now preventing the rate of photosynthesis from increasing. This is called a </a:t>
            </a:r>
            <a:r>
              <a:rPr lang="en-GB" sz="2000" b="1" dirty="0">
                <a:solidFill>
                  <a:schemeClr val="accent6">
                    <a:lumMod val="75000"/>
                  </a:schemeClr>
                </a:solidFill>
              </a:rPr>
              <a:t>limiting factor</a:t>
            </a:r>
            <a:r>
              <a:rPr lang="en-GB" sz="2000" b="1" dirty="0"/>
              <a:t>. </a:t>
            </a:r>
          </a:p>
          <a:p>
            <a:r>
              <a:rPr lang="en-GB" sz="2000" dirty="0"/>
              <a:t>Possible limiting factors could be </a:t>
            </a:r>
            <a:r>
              <a:rPr lang="en-GB" sz="2000" b="1" dirty="0">
                <a:solidFill>
                  <a:schemeClr val="accent6">
                    <a:lumMod val="75000"/>
                  </a:schemeClr>
                </a:solidFill>
              </a:rPr>
              <a:t>light intensity</a:t>
            </a:r>
            <a:r>
              <a:rPr lang="en-GB" sz="2000" dirty="0">
                <a:solidFill>
                  <a:schemeClr val="accent6">
                    <a:lumMod val="75000"/>
                  </a:schemeClr>
                </a:solidFill>
              </a:rPr>
              <a:t>, </a:t>
            </a:r>
            <a:r>
              <a:rPr lang="en-GB" sz="2000" b="1" dirty="0">
                <a:solidFill>
                  <a:schemeClr val="accent6">
                    <a:lumMod val="75000"/>
                  </a:schemeClr>
                </a:solidFill>
              </a:rPr>
              <a:t>temperature</a:t>
            </a:r>
            <a:r>
              <a:rPr lang="en-GB" sz="2000" dirty="0">
                <a:solidFill>
                  <a:schemeClr val="accent6">
                    <a:lumMod val="75000"/>
                  </a:schemeClr>
                </a:solidFill>
              </a:rPr>
              <a:t> </a:t>
            </a:r>
            <a:r>
              <a:rPr lang="en-GB" sz="2000" dirty="0"/>
              <a:t>or amount of </a:t>
            </a:r>
            <a:r>
              <a:rPr lang="en-GB" sz="2000" b="1" dirty="0">
                <a:solidFill>
                  <a:schemeClr val="accent6">
                    <a:lumMod val="75000"/>
                  </a:schemeClr>
                </a:solidFill>
              </a:rPr>
              <a:t>chlorophyll</a:t>
            </a:r>
            <a:r>
              <a:rPr lang="en-GB" sz="2000" dirty="0"/>
              <a:t>.</a:t>
            </a:r>
          </a:p>
        </p:txBody>
      </p:sp>
      <p:pic>
        <p:nvPicPr>
          <p:cNvPr id="2051" name="Picture 3"/>
          <p:cNvPicPr>
            <a:picLocks noChangeAspect="1" noChangeArrowheads="1"/>
          </p:cNvPicPr>
          <p:nvPr/>
        </p:nvPicPr>
        <p:blipFill>
          <a:blip r:embed="rId2" cstate="print"/>
          <a:srcRect/>
          <a:stretch>
            <a:fillRect/>
          </a:stretch>
        </p:blipFill>
        <p:spPr bwMode="auto">
          <a:xfrm>
            <a:off x="107504" y="2924944"/>
            <a:ext cx="4752528" cy="3096344"/>
          </a:xfrm>
          <a:prstGeom prst="rect">
            <a:avLst/>
          </a:prstGeom>
          <a:noFill/>
          <a:ln w="9525">
            <a:noFill/>
            <a:miter lim="800000"/>
            <a:headEnd/>
            <a:tailEnd/>
          </a:ln>
        </p:spPr>
      </p:pic>
      <p:grpSp>
        <p:nvGrpSpPr>
          <p:cNvPr id="29" name="Group 28"/>
          <p:cNvGrpSpPr/>
          <p:nvPr/>
        </p:nvGrpSpPr>
        <p:grpSpPr>
          <a:xfrm>
            <a:off x="1122522" y="2276872"/>
            <a:ext cx="7265902" cy="461665"/>
            <a:chOff x="323528" y="2276872"/>
            <a:chExt cx="7265902" cy="461665"/>
          </a:xfrm>
        </p:grpSpPr>
        <p:sp>
          <p:nvSpPr>
            <p:cNvPr id="19" name="Rectangle 18"/>
            <p:cNvSpPr/>
            <p:nvPr/>
          </p:nvSpPr>
          <p:spPr>
            <a:xfrm>
              <a:off x="323528" y="2276872"/>
              <a:ext cx="3428246" cy="461665"/>
            </a:xfrm>
            <a:prstGeom prst="rect">
              <a:avLst/>
            </a:prstGeom>
          </p:spPr>
          <p:txBody>
            <a:bodyPr wrap="square">
              <a:spAutoFit/>
            </a:bodyPr>
            <a:lstStyle/>
            <a:p>
              <a:r>
                <a:rPr lang="en-GB" sz="2400" b="1" i="1" dirty="0">
                  <a:solidFill>
                    <a:schemeClr val="accent6">
                      <a:lumMod val="75000"/>
                    </a:schemeClr>
                  </a:solidFill>
                </a:rPr>
                <a:t>Carbon dioxide </a:t>
              </a:r>
              <a:r>
                <a:rPr lang="en-GB" sz="2400" dirty="0"/>
                <a:t>+ Water    </a:t>
              </a:r>
            </a:p>
          </p:txBody>
        </p:sp>
        <p:sp>
          <p:nvSpPr>
            <p:cNvPr id="20" name="Rectangle 19"/>
            <p:cNvSpPr/>
            <p:nvPr/>
          </p:nvSpPr>
          <p:spPr>
            <a:xfrm>
              <a:off x="4644008" y="2276872"/>
              <a:ext cx="2945422" cy="461665"/>
            </a:xfrm>
            <a:prstGeom prst="rect">
              <a:avLst/>
            </a:prstGeom>
          </p:spPr>
          <p:txBody>
            <a:bodyPr wrap="square">
              <a:spAutoFit/>
            </a:bodyPr>
            <a:lstStyle/>
            <a:p>
              <a:r>
                <a:rPr lang="en-GB" sz="2400" dirty="0"/>
                <a:t>Oxygen + Glucose        </a:t>
              </a:r>
            </a:p>
          </p:txBody>
        </p:sp>
        <p:cxnSp>
          <p:nvCxnSpPr>
            <p:cNvPr id="28" name="Straight Arrow Connector 27"/>
            <p:cNvCxnSpPr/>
            <p:nvPr/>
          </p:nvCxnSpPr>
          <p:spPr>
            <a:xfrm>
              <a:off x="3491880" y="2550095"/>
              <a:ext cx="1073214" cy="14809"/>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grpSp>
      <p:sp>
        <p:nvSpPr>
          <p:cNvPr id="32" name="TextBox 31"/>
          <p:cNvSpPr txBox="1"/>
          <p:nvPr/>
        </p:nvSpPr>
        <p:spPr>
          <a:xfrm>
            <a:off x="4572000" y="2132856"/>
            <a:ext cx="1008112" cy="400110"/>
          </a:xfrm>
          <a:prstGeom prst="rect">
            <a:avLst/>
          </a:prstGeom>
          <a:noFill/>
        </p:spPr>
        <p:txBody>
          <a:bodyPr wrap="square" rtlCol="0">
            <a:spAutoFit/>
          </a:bodyPr>
          <a:lstStyle/>
          <a:p>
            <a:r>
              <a:rPr lang="en-GB" sz="2000" b="1" dirty="0"/>
              <a:t>light</a:t>
            </a:r>
          </a:p>
        </p:txBody>
      </p:sp>
      <p:sp>
        <p:nvSpPr>
          <p:cNvPr id="15" name="Title 1"/>
          <p:cNvSpPr txBox="1">
            <a:spLocks/>
          </p:cNvSpPr>
          <p:nvPr/>
        </p:nvSpPr>
        <p:spPr>
          <a:xfrm>
            <a:off x="683568" y="35655"/>
            <a:ext cx="8460432"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sz="1800" b="1" i="0" u="none" strike="noStrike" kern="0" cap="none" spc="0" normalizeH="0" baseline="0" noProof="0" dirty="0">
                <a:ln>
                  <a:noFill/>
                </a:ln>
                <a:solidFill>
                  <a:schemeClr val="accent6"/>
                </a:solidFill>
                <a:effectLst/>
                <a:uLnTx/>
                <a:uFillTx/>
                <a:latin typeface="+mn-lt"/>
              </a:rPr>
              <a:t>Photosynthetic reaction</a:t>
            </a:r>
            <a:endParaRPr kumimoji="0" lang="en-GB" sz="1800" b="1" i="0" u="none" strike="noStrike" kern="0" cap="none" spc="0" normalizeH="0" baseline="0" noProof="0" dirty="0">
              <a:ln>
                <a:noFill/>
              </a:ln>
              <a:solidFill>
                <a:schemeClr val="accent6"/>
              </a:solidFill>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657375" y="3445371"/>
            <a:ext cx="1114425" cy="847725"/>
          </a:xfrm>
          <a:prstGeom prst="rect">
            <a:avLst/>
          </a:prstGeom>
          <a:noFill/>
          <a:ln w="9525">
            <a:noFill/>
            <a:miter lim="800000"/>
            <a:headEnd/>
            <a:tailEnd/>
          </a:ln>
        </p:spPr>
      </p:pic>
      <p:sp>
        <p:nvSpPr>
          <p:cNvPr id="7" name="TextBox 6"/>
          <p:cNvSpPr txBox="1"/>
          <p:nvPr/>
        </p:nvSpPr>
        <p:spPr>
          <a:xfrm>
            <a:off x="323528" y="764704"/>
            <a:ext cx="8568952" cy="2308324"/>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b="1" dirty="0">
                <a:solidFill>
                  <a:schemeClr val="accent6">
                    <a:lumMod val="75000"/>
                  </a:schemeClr>
                </a:solidFill>
              </a:rPr>
              <a:t>Temperature</a:t>
            </a:r>
            <a:r>
              <a:rPr lang="en-GB" sz="2400" dirty="0"/>
              <a:t> affects the rate of all chemical reactions including photosynthesis. As the environment warms up, chemical reactions speed up. Photosynthesis is an </a:t>
            </a:r>
            <a:r>
              <a:rPr lang="en-GB" sz="2400" b="1" dirty="0">
                <a:solidFill>
                  <a:schemeClr val="accent6">
                    <a:lumMod val="75000"/>
                  </a:schemeClr>
                </a:solidFill>
              </a:rPr>
              <a:t>enzyme controlled reaction</a:t>
            </a:r>
            <a:r>
              <a:rPr lang="en-GB" sz="2400" dirty="0"/>
              <a:t>. If the temperature increases too much, then the enzymes become </a:t>
            </a:r>
            <a:r>
              <a:rPr lang="en-GB" sz="2400" b="1" dirty="0">
                <a:solidFill>
                  <a:schemeClr val="accent6">
                    <a:lumMod val="75000"/>
                  </a:schemeClr>
                </a:solidFill>
              </a:rPr>
              <a:t>denatured </a:t>
            </a:r>
            <a:r>
              <a:rPr lang="en-GB" sz="2400" dirty="0"/>
              <a:t>and the rate of reaction will </a:t>
            </a:r>
            <a:r>
              <a:rPr lang="en-GB" sz="2400" b="1" dirty="0">
                <a:solidFill>
                  <a:schemeClr val="accent6">
                    <a:lumMod val="75000"/>
                  </a:schemeClr>
                </a:solidFill>
              </a:rPr>
              <a:t>decrease</a:t>
            </a:r>
            <a:r>
              <a:rPr lang="en-GB" sz="2400" dirty="0"/>
              <a:t> and stop.</a:t>
            </a:r>
          </a:p>
          <a:p>
            <a:r>
              <a:rPr lang="en-GB" sz="2400" b="1" dirty="0"/>
              <a:t>Temperature is a limiting factor of photosynthesis.</a:t>
            </a:r>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graphicFrame>
        <p:nvGraphicFramePr>
          <p:cNvPr id="17" name="Chart 16"/>
          <p:cNvGraphicFramePr/>
          <p:nvPr>
            <p:extLst>
              <p:ext uri="{D42A27DB-BD31-4B8C-83A1-F6EECF244321}">
                <p14:modId xmlns:p14="http://schemas.microsoft.com/office/powerpoint/2010/main" val="2990792728"/>
              </p:ext>
            </p:extLst>
          </p:nvPr>
        </p:nvGraphicFramePr>
        <p:xfrm>
          <a:off x="4211960" y="3356992"/>
          <a:ext cx="4680520" cy="2887216"/>
        </p:xfrm>
        <a:graphic>
          <a:graphicData uri="http://schemas.openxmlformats.org/drawingml/2006/chart">
            <c:chart xmlns:c="http://schemas.openxmlformats.org/drawingml/2006/chart" xmlns:r="http://schemas.openxmlformats.org/officeDocument/2006/relationships" r:id="rId3"/>
          </a:graphicData>
        </a:graphic>
      </p:graphicFrame>
      <p:pic>
        <p:nvPicPr>
          <p:cNvPr id="136194" name="Picture 2"/>
          <p:cNvPicPr>
            <a:picLocks noChangeAspect="1" noChangeArrowheads="1"/>
          </p:cNvPicPr>
          <p:nvPr/>
        </p:nvPicPr>
        <p:blipFill>
          <a:blip r:embed="rId4" cstate="print"/>
          <a:srcRect/>
          <a:stretch>
            <a:fillRect/>
          </a:stretch>
        </p:blipFill>
        <p:spPr bwMode="auto">
          <a:xfrm>
            <a:off x="1187624" y="4735618"/>
            <a:ext cx="720080" cy="853622"/>
          </a:xfrm>
          <a:prstGeom prst="rect">
            <a:avLst/>
          </a:prstGeom>
          <a:noFill/>
          <a:ln w="9525">
            <a:noFill/>
            <a:miter lim="800000"/>
            <a:headEnd/>
            <a:tailEnd/>
          </a:ln>
        </p:spPr>
      </p:pic>
      <p:pic>
        <p:nvPicPr>
          <p:cNvPr id="136195" name="Picture 3"/>
          <p:cNvPicPr>
            <a:picLocks noChangeAspect="1" noChangeArrowheads="1"/>
          </p:cNvPicPr>
          <p:nvPr/>
        </p:nvPicPr>
        <p:blipFill>
          <a:blip r:embed="rId5" cstate="print"/>
          <a:srcRect/>
          <a:stretch>
            <a:fillRect/>
          </a:stretch>
        </p:blipFill>
        <p:spPr bwMode="auto">
          <a:xfrm>
            <a:off x="179512" y="3396996"/>
            <a:ext cx="1296144" cy="896100"/>
          </a:xfrm>
          <a:prstGeom prst="rect">
            <a:avLst/>
          </a:prstGeom>
          <a:noFill/>
          <a:ln w="9525">
            <a:noFill/>
            <a:miter lim="800000"/>
            <a:headEnd/>
            <a:tailEnd/>
          </a:ln>
        </p:spPr>
      </p:pic>
      <p:pic>
        <p:nvPicPr>
          <p:cNvPr id="136197" name="Picture 5"/>
          <p:cNvPicPr>
            <a:picLocks noChangeAspect="1" noChangeArrowheads="1"/>
          </p:cNvPicPr>
          <p:nvPr/>
        </p:nvPicPr>
        <p:blipFill>
          <a:blip r:embed="rId6" cstate="print"/>
          <a:srcRect/>
          <a:stretch>
            <a:fillRect/>
          </a:stretch>
        </p:blipFill>
        <p:spPr bwMode="auto">
          <a:xfrm>
            <a:off x="2915816" y="3429000"/>
            <a:ext cx="1185094" cy="932349"/>
          </a:xfrm>
          <a:prstGeom prst="rect">
            <a:avLst/>
          </a:prstGeom>
          <a:noFill/>
          <a:ln w="9525">
            <a:noFill/>
            <a:miter lim="800000"/>
            <a:headEnd/>
            <a:tailEnd/>
          </a:ln>
        </p:spPr>
      </p:pic>
      <p:pic>
        <p:nvPicPr>
          <p:cNvPr id="136198" name="Picture 6"/>
          <p:cNvPicPr>
            <a:picLocks noChangeAspect="1" noChangeArrowheads="1"/>
          </p:cNvPicPr>
          <p:nvPr/>
        </p:nvPicPr>
        <p:blipFill>
          <a:blip r:embed="rId7" cstate="print"/>
          <a:srcRect/>
          <a:stretch>
            <a:fillRect/>
          </a:stretch>
        </p:blipFill>
        <p:spPr bwMode="auto">
          <a:xfrm>
            <a:off x="2051720" y="4769321"/>
            <a:ext cx="403549" cy="747911"/>
          </a:xfrm>
          <a:prstGeom prst="rect">
            <a:avLst/>
          </a:prstGeom>
          <a:noFill/>
          <a:ln w="9525">
            <a:noFill/>
            <a:miter lim="800000"/>
            <a:headEnd/>
            <a:tailEnd/>
          </a:ln>
        </p:spPr>
      </p:pic>
      <p:cxnSp>
        <p:nvCxnSpPr>
          <p:cNvPr id="16" name="Straight Arrow Connector 15"/>
          <p:cNvCxnSpPr/>
          <p:nvPr/>
        </p:nvCxnSpPr>
        <p:spPr>
          <a:xfrm>
            <a:off x="1331640" y="3789040"/>
            <a:ext cx="36004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2627784" y="3789040"/>
            <a:ext cx="36004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323528" y="3140968"/>
            <a:ext cx="1008112" cy="369332"/>
          </a:xfrm>
          <a:prstGeom prst="rect">
            <a:avLst/>
          </a:prstGeom>
          <a:noFill/>
        </p:spPr>
        <p:txBody>
          <a:bodyPr wrap="square" rtlCol="0">
            <a:spAutoFit/>
          </a:bodyPr>
          <a:lstStyle/>
          <a:p>
            <a:r>
              <a:rPr lang="en-GB" dirty="0"/>
              <a:t>Enzyme</a:t>
            </a:r>
          </a:p>
        </p:txBody>
      </p:sp>
      <p:sp>
        <p:nvSpPr>
          <p:cNvPr id="26" name="TextBox 25"/>
          <p:cNvSpPr txBox="1"/>
          <p:nvPr/>
        </p:nvSpPr>
        <p:spPr>
          <a:xfrm>
            <a:off x="683568" y="4221088"/>
            <a:ext cx="1368152" cy="369332"/>
          </a:xfrm>
          <a:prstGeom prst="rect">
            <a:avLst/>
          </a:prstGeom>
          <a:noFill/>
        </p:spPr>
        <p:txBody>
          <a:bodyPr wrap="square" rtlCol="0">
            <a:spAutoFit/>
          </a:bodyPr>
          <a:lstStyle/>
          <a:p>
            <a:r>
              <a:rPr lang="en-GB" dirty="0"/>
              <a:t>2 reactants</a:t>
            </a:r>
          </a:p>
        </p:txBody>
      </p:sp>
      <p:cxnSp>
        <p:nvCxnSpPr>
          <p:cNvPr id="28" name="Straight Connector 27"/>
          <p:cNvCxnSpPr/>
          <p:nvPr/>
        </p:nvCxnSpPr>
        <p:spPr>
          <a:xfrm>
            <a:off x="683568" y="3429000"/>
            <a:ext cx="0" cy="288032"/>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31" name="TextBox 30"/>
          <p:cNvSpPr txBox="1"/>
          <p:nvPr/>
        </p:nvSpPr>
        <p:spPr>
          <a:xfrm>
            <a:off x="2915816" y="3203684"/>
            <a:ext cx="1440160" cy="369332"/>
          </a:xfrm>
          <a:prstGeom prst="rect">
            <a:avLst/>
          </a:prstGeom>
          <a:noFill/>
        </p:spPr>
        <p:txBody>
          <a:bodyPr wrap="square" rtlCol="0">
            <a:spAutoFit/>
          </a:bodyPr>
          <a:lstStyle/>
          <a:p>
            <a:r>
              <a:rPr lang="en-GB" dirty="0"/>
              <a:t>new product</a:t>
            </a:r>
          </a:p>
        </p:txBody>
      </p:sp>
      <p:cxnSp>
        <p:nvCxnSpPr>
          <p:cNvPr id="33" name="Straight Connector 32"/>
          <p:cNvCxnSpPr/>
          <p:nvPr/>
        </p:nvCxnSpPr>
        <p:spPr>
          <a:xfrm>
            <a:off x="1187624" y="4005064"/>
            <a:ext cx="0" cy="288032"/>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a:off x="1403648" y="4653136"/>
            <a:ext cx="1008112" cy="864096"/>
          </a:xfrm>
          <a:prstGeom prst="line">
            <a:avLst/>
          </a:prstGeom>
          <a:ln w="60325">
            <a:solidFill>
              <a:schemeClr val="bg1">
                <a:lumMod val="65000"/>
              </a:schemeClr>
            </a:solidFill>
          </a:ln>
        </p:spPr>
        <p:style>
          <a:lnRef idx="2">
            <a:schemeClr val="accent1"/>
          </a:lnRef>
          <a:fillRef idx="0">
            <a:schemeClr val="accent1"/>
          </a:fillRef>
          <a:effectRef idx="1">
            <a:schemeClr val="accent1"/>
          </a:effectRef>
          <a:fontRef idx="minor">
            <a:schemeClr val="tx1"/>
          </a:fontRef>
        </p:style>
      </p:cxnSp>
      <p:sp>
        <p:nvSpPr>
          <p:cNvPr id="43" name="TextBox 42"/>
          <p:cNvSpPr txBox="1"/>
          <p:nvPr/>
        </p:nvSpPr>
        <p:spPr>
          <a:xfrm>
            <a:off x="251520" y="5589240"/>
            <a:ext cx="3744416" cy="923330"/>
          </a:xfrm>
          <a:prstGeom prst="rect">
            <a:avLst/>
          </a:prstGeom>
          <a:noFill/>
        </p:spPr>
        <p:txBody>
          <a:bodyPr wrap="square" rtlCol="0">
            <a:spAutoFit/>
          </a:bodyPr>
          <a:lstStyle/>
          <a:p>
            <a:r>
              <a:rPr lang="en-GB" dirty="0"/>
              <a:t>As temperature rises the enzyme is denatured. The active site is damaged so no reaction can occur.</a:t>
            </a:r>
          </a:p>
        </p:txBody>
      </p:sp>
      <p:pic>
        <p:nvPicPr>
          <p:cNvPr id="1027" name="Picture 3"/>
          <p:cNvPicPr>
            <a:picLocks noChangeAspect="1" noChangeArrowheads="1"/>
          </p:cNvPicPr>
          <p:nvPr/>
        </p:nvPicPr>
        <p:blipFill>
          <a:blip r:embed="rId8" cstate="print"/>
          <a:srcRect/>
          <a:stretch>
            <a:fillRect/>
          </a:stretch>
        </p:blipFill>
        <p:spPr bwMode="auto">
          <a:xfrm>
            <a:off x="3635896" y="3607296"/>
            <a:ext cx="438150" cy="685800"/>
          </a:xfrm>
          <a:prstGeom prst="rect">
            <a:avLst/>
          </a:prstGeom>
          <a:noFill/>
          <a:ln w="9525">
            <a:noFill/>
            <a:miter lim="800000"/>
            <a:headEnd/>
            <a:tailEnd/>
          </a:ln>
        </p:spPr>
      </p:pic>
      <p:cxnSp>
        <p:nvCxnSpPr>
          <p:cNvPr id="32" name="Straight Connector 31"/>
          <p:cNvCxnSpPr/>
          <p:nvPr/>
        </p:nvCxnSpPr>
        <p:spPr>
          <a:xfrm>
            <a:off x="3995936" y="3501008"/>
            <a:ext cx="0" cy="288032"/>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24" name="Title 1"/>
          <p:cNvSpPr txBox="1">
            <a:spLocks/>
          </p:cNvSpPr>
          <p:nvPr/>
        </p:nvSpPr>
        <p:spPr>
          <a:xfrm>
            <a:off x="683568" y="35655"/>
            <a:ext cx="8460432"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sz="1800" b="1" i="0" u="none" strike="noStrike" kern="0" cap="none" spc="0" normalizeH="0" baseline="0" noProof="0" dirty="0">
                <a:ln>
                  <a:noFill/>
                </a:ln>
                <a:solidFill>
                  <a:schemeClr val="accent6"/>
                </a:solidFill>
                <a:effectLst/>
                <a:uLnTx/>
                <a:uFillTx/>
                <a:latin typeface="+mn-lt"/>
              </a:rPr>
              <a:t>Photosynthetic reaction</a:t>
            </a:r>
            <a:endParaRPr kumimoji="0" lang="en-GB" sz="1800" b="1" i="0" u="none" strike="noStrike" kern="0" cap="none" spc="0" normalizeH="0" baseline="0" noProof="0" dirty="0">
              <a:ln>
                <a:noFill/>
              </a:ln>
              <a:solidFill>
                <a:schemeClr val="accent6"/>
              </a:solidFill>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283968" y="764704"/>
            <a:ext cx="4608512" cy="2520280"/>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noAutofit/>
          </a:bodyPr>
          <a:lstStyle/>
          <a:p>
            <a:r>
              <a:rPr lang="en-GB" sz="2200" dirty="0"/>
              <a:t>The </a:t>
            </a:r>
            <a:r>
              <a:rPr lang="en-GB" sz="2200" b="1" dirty="0"/>
              <a:t>amount of light </a:t>
            </a:r>
            <a:r>
              <a:rPr lang="en-GB" sz="2200" dirty="0"/>
              <a:t>a plant receives affects the rate of photosynthesis. </a:t>
            </a:r>
          </a:p>
          <a:p>
            <a:r>
              <a:rPr lang="en-GB" sz="2200" dirty="0"/>
              <a:t>Plants found in areas of lower light do not tend to grow as tall. </a:t>
            </a:r>
          </a:p>
          <a:p>
            <a:r>
              <a:rPr lang="en-GB" sz="2200" b="1" dirty="0">
                <a:solidFill>
                  <a:schemeClr val="accent6">
                    <a:lumMod val="50000"/>
                  </a:schemeClr>
                </a:solidFill>
              </a:rPr>
              <a:t>Light intensity decreases as the distance between the plant and the light source increases.</a:t>
            </a: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pic>
        <p:nvPicPr>
          <p:cNvPr id="12" name="Picture 11" descr="ThinkstockPhotos-499689946forest floor.jpg"/>
          <p:cNvPicPr>
            <a:picLocks noChangeAspect="1"/>
          </p:cNvPicPr>
          <p:nvPr/>
        </p:nvPicPr>
        <p:blipFill>
          <a:blip r:embed="rId3" cstate="print"/>
          <a:stretch>
            <a:fillRect/>
          </a:stretch>
        </p:blipFill>
        <p:spPr>
          <a:xfrm>
            <a:off x="179512" y="764704"/>
            <a:ext cx="3744416" cy="2520280"/>
          </a:xfrm>
          <a:prstGeom prst="rect">
            <a:avLst/>
          </a:prstGeom>
          <a:ln>
            <a:solidFill>
              <a:schemeClr val="accent6">
                <a:lumMod val="75000"/>
              </a:schemeClr>
            </a:solidFill>
          </a:ln>
        </p:spPr>
      </p:pic>
      <p:grpSp>
        <p:nvGrpSpPr>
          <p:cNvPr id="16" name="Group 15"/>
          <p:cNvGrpSpPr/>
          <p:nvPr/>
        </p:nvGrpSpPr>
        <p:grpSpPr>
          <a:xfrm>
            <a:off x="4283969" y="3522459"/>
            <a:ext cx="4608511" cy="2952403"/>
            <a:chOff x="4283968" y="3429000"/>
            <a:chExt cx="4608511" cy="2952403"/>
          </a:xfrm>
        </p:grpSpPr>
        <p:graphicFrame>
          <p:nvGraphicFramePr>
            <p:cNvPr id="13" name="Chart 12"/>
            <p:cNvGraphicFramePr/>
            <p:nvPr/>
          </p:nvGraphicFramePr>
          <p:xfrm>
            <a:off x="4283968" y="3429000"/>
            <a:ext cx="4608511" cy="2952403"/>
          </p:xfrm>
          <a:graphic>
            <a:graphicData uri="http://schemas.openxmlformats.org/drawingml/2006/chart">
              <c:chart xmlns:c="http://schemas.openxmlformats.org/drawingml/2006/chart" xmlns:r="http://schemas.openxmlformats.org/officeDocument/2006/relationships" r:id="rId4"/>
            </a:graphicData>
          </a:graphic>
        </p:graphicFrame>
        <p:sp>
          <p:nvSpPr>
            <p:cNvPr id="14" name="TextBox 13"/>
            <p:cNvSpPr txBox="1"/>
            <p:nvPr/>
          </p:nvSpPr>
          <p:spPr>
            <a:xfrm>
              <a:off x="6156176" y="4149080"/>
              <a:ext cx="288032" cy="369332"/>
            </a:xfrm>
            <a:prstGeom prst="rect">
              <a:avLst/>
            </a:prstGeom>
            <a:noFill/>
          </p:spPr>
          <p:txBody>
            <a:bodyPr wrap="square" rtlCol="0">
              <a:spAutoFit/>
            </a:bodyPr>
            <a:lstStyle/>
            <a:p>
              <a:r>
                <a:rPr lang="en-GB" dirty="0"/>
                <a:t>X</a:t>
              </a:r>
            </a:p>
          </p:txBody>
        </p:sp>
      </p:grpSp>
      <p:sp>
        <p:nvSpPr>
          <p:cNvPr id="15" name="TextBox 14"/>
          <p:cNvSpPr txBox="1"/>
          <p:nvPr/>
        </p:nvSpPr>
        <p:spPr>
          <a:xfrm>
            <a:off x="-8756" y="3429000"/>
            <a:ext cx="4248472" cy="3139322"/>
          </a:xfrm>
          <a:prstGeom prst="rect">
            <a:avLst/>
          </a:prstGeom>
          <a:noFill/>
        </p:spPr>
        <p:txBody>
          <a:bodyPr wrap="square" lIns="72000" tIns="0" rIns="72000" bIns="0" rtlCol="0" anchor="t" anchorCtr="1">
            <a:noAutofit/>
          </a:bodyPr>
          <a:lstStyle/>
          <a:p>
            <a:r>
              <a:rPr lang="en-GB" sz="2200" dirty="0"/>
              <a:t>The graph shows that as </a:t>
            </a:r>
            <a:r>
              <a:rPr lang="en-GB" sz="2200" b="1" dirty="0">
                <a:solidFill>
                  <a:schemeClr val="accent6">
                    <a:lumMod val="75000"/>
                  </a:schemeClr>
                </a:solidFill>
              </a:rPr>
              <a:t>light intensity increases </a:t>
            </a:r>
            <a:r>
              <a:rPr lang="en-GB" sz="2200" dirty="0"/>
              <a:t>so does the </a:t>
            </a:r>
            <a:r>
              <a:rPr lang="en-GB" sz="2200" b="1" dirty="0">
                <a:solidFill>
                  <a:schemeClr val="accent6">
                    <a:lumMod val="75000"/>
                  </a:schemeClr>
                </a:solidFill>
              </a:rPr>
              <a:t>rate</a:t>
            </a:r>
            <a:r>
              <a:rPr lang="en-GB" sz="2200" dirty="0">
                <a:solidFill>
                  <a:schemeClr val="accent6">
                    <a:lumMod val="75000"/>
                  </a:schemeClr>
                </a:solidFill>
              </a:rPr>
              <a:t> </a:t>
            </a:r>
            <a:r>
              <a:rPr lang="en-GB" sz="2200" dirty="0"/>
              <a:t>of photosynthesis up to a point. At </a:t>
            </a:r>
            <a:r>
              <a:rPr lang="en-GB" sz="2200" b="1" dirty="0">
                <a:solidFill>
                  <a:schemeClr val="accent6">
                    <a:lumMod val="75000"/>
                  </a:schemeClr>
                </a:solidFill>
              </a:rPr>
              <a:t>point X</a:t>
            </a:r>
            <a:r>
              <a:rPr lang="en-GB" sz="2200" dirty="0"/>
              <a:t> another </a:t>
            </a:r>
            <a:r>
              <a:rPr lang="en-GB" sz="2200" b="1" dirty="0">
                <a:solidFill>
                  <a:schemeClr val="accent6">
                    <a:lumMod val="75000"/>
                  </a:schemeClr>
                </a:solidFill>
              </a:rPr>
              <a:t>factor</a:t>
            </a:r>
            <a:r>
              <a:rPr lang="en-GB" sz="2200" dirty="0">
                <a:solidFill>
                  <a:schemeClr val="accent6">
                    <a:lumMod val="75000"/>
                  </a:schemeClr>
                </a:solidFill>
              </a:rPr>
              <a:t> </a:t>
            </a:r>
            <a:r>
              <a:rPr lang="en-GB" sz="2200" dirty="0"/>
              <a:t>is </a:t>
            </a:r>
            <a:r>
              <a:rPr lang="en-GB" sz="2200" b="1" dirty="0">
                <a:solidFill>
                  <a:schemeClr val="accent6">
                    <a:lumMod val="75000"/>
                  </a:schemeClr>
                </a:solidFill>
              </a:rPr>
              <a:t>limiting</a:t>
            </a:r>
            <a:r>
              <a:rPr lang="en-GB" sz="2200" dirty="0">
                <a:solidFill>
                  <a:schemeClr val="accent6">
                    <a:lumMod val="75000"/>
                  </a:schemeClr>
                </a:solidFill>
              </a:rPr>
              <a:t> </a:t>
            </a:r>
            <a:r>
              <a:rPr lang="en-GB" sz="2200" dirty="0"/>
              <a:t>the rate of photosynthesis. This could be carbon dioxide concentration, temperature or amount of chlorophyll. </a:t>
            </a:r>
          </a:p>
          <a:p>
            <a:r>
              <a:rPr lang="en-GB" sz="2200" b="1" dirty="0"/>
              <a:t>Light intensity is a limiting factor.</a:t>
            </a:r>
          </a:p>
        </p:txBody>
      </p:sp>
      <p:sp>
        <p:nvSpPr>
          <p:cNvPr id="3" name="TextBox 2"/>
          <p:cNvSpPr txBox="1"/>
          <p:nvPr/>
        </p:nvSpPr>
        <p:spPr>
          <a:xfrm>
            <a:off x="5076056" y="3564305"/>
            <a:ext cx="3240360" cy="646331"/>
          </a:xfrm>
          <a:prstGeom prst="rect">
            <a:avLst/>
          </a:prstGeom>
          <a:solidFill>
            <a:schemeClr val="bg1"/>
          </a:solidFill>
        </p:spPr>
        <p:txBody>
          <a:bodyPr wrap="square" rtlCol="0">
            <a:spAutoFit/>
          </a:bodyPr>
          <a:lstStyle/>
          <a:p>
            <a:pPr algn="ctr"/>
            <a:r>
              <a:rPr lang="en-GB" b="1" dirty="0"/>
              <a:t>Effect of light intensity on rate of photosynthesis</a:t>
            </a:r>
          </a:p>
        </p:txBody>
      </p:sp>
      <p:sp>
        <p:nvSpPr>
          <p:cNvPr id="18" name="Title 1"/>
          <p:cNvSpPr txBox="1">
            <a:spLocks/>
          </p:cNvSpPr>
          <p:nvPr/>
        </p:nvSpPr>
        <p:spPr>
          <a:xfrm>
            <a:off x="683568" y="35655"/>
            <a:ext cx="8460432"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sz="1800" b="1" i="0" u="none" strike="noStrike" kern="0" cap="none" spc="0" normalizeH="0" baseline="0" noProof="0" dirty="0">
                <a:ln>
                  <a:noFill/>
                </a:ln>
                <a:solidFill>
                  <a:schemeClr val="accent6"/>
                </a:solidFill>
                <a:effectLst/>
                <a:uLnTx/>
                <a:uFillTx/>
                <a:latin typeface="+mn-lt"/>
              </a:rPr>
              <a:t>Photosynthetic reaction</a:t>
            </a:r>
            <a:endParaRPr kumimoji="0" lang="en-GB" sz="1800" b="1" i="0" u="none" strike="noStrike" kern="0" cap="none" spc="0" normalizeH="0" baseline="0" noProof="0" dirty="0">
              <a:ln>
                <a:noFill/>
              </a:ln>
              <a:solidFill>
                <a:schemeClr val="accent6"/>
              </a:solidFill>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7" name="TextBox 16"/>
          <p:cNvSpPr txBox="1"/>
          <p:nvPr/>
        </p:nvSpPr>
        <p:spPr>
          <a:xfrm>
            <a:off x="251520" y="692696"/>
            <a:ext cx="8892480" cy="707886"/>
          </a:xfrm>
          <a:prstGeom prst="rect">
            <a:avLst/>
          </a:prstGeom>
          <a:noFill/>
        </p:spPr>
        <p:txBody>
          <a:bodyPr wrap="square" rtlCol="0">
            <a:spAutoFit/>
          </a:bodyPr>
          <a:lstStyle/>
          <a:p>
            <a:r>
              <a:rPr lang="en-GB" sz="2000" dirty="0"/>
              <a:t>Water plants produce </a:t>
            </a:r>
            <a:r>
              <a:rPr lang="en-GB" sz="2000" b="1" dirty="0">
                <a:solidFill>
                  <a:schemeClr val="accent6">
                    <a:lumMod val="75000"/>
                  </a:schemeClr>
                </a:solidFill>
              </a:rPr>
              <a:t>bubbles</a:t>
            </a:r>
            <a:r>
              <a:rPr lang="en-GB" sz="2000" dirty="0"/>
              <a:t> </a:t>
            </a:r>
            <a:r>
              <a:rPr lang="en-GB" sz="2000" b="1" dirty="0">
                <a:solidFill>
                  <a:schemeClr val="accent6">
                    <a:lumMod val="75000"/>
                  </a:schemeClr>
                </a:solidFill>
              </a:rPr>
              <a:t>of oxygen </a:t>
            </a:r>
            <a:r>
              <a:rPr lang="en-GB" sz="2000" dirty="0"/>
              <a:t>when they photosynthesise. The bubbles can be</a:t>
            </a:r>
            <a:r>
              <a:rPr lang="en-GB" sz="2000" b="1" dirty="0">
                <a:solidFill>
                  <a:schemeClr val="accent6">
                    <a:lumMod val="75000"/>
                  </a:schemeClr>
                </a:solidFill>
              </a:rPr>
              <a:t> counted </a:t>
            </a:r>
            <a:r>
              <a:rPr lang="en-GB" sz="2000" dirty="0"/>
              <a:t>over time and used to </a:t>
            </a:r>
            <a:r>
              <a:rPr lang="en-GB" sz="2000" b="1" dirty="0">
                <a:solidFill>
                  <a:schemeClr val="accent6">
                    <a:lumMod val="75000"/>
                  </a:schemeClr>
                </a:solidFill>
              </a:rPr>
              <a:t>calculate </a:t>
            </a:r>
            <a:r>
              <a:rPr lang="en-GB" sz="2000" dirty="0"/>
              <a:t>the </a:t>
            </a:r>
            <a:r>
              <a:rPr lang="en-GB" sz="2000" b="1" dirty="0">
                <a:solidFill>
                  <a:schemeClr val="accent6">
                    <a:lumMod val="75000"/>
                  </a:schemeClr>
                </a:solidFill>
              </a:rPr>
              <a:t>rate</a:t>
            </a:r>
            <a:r>
              <a:rPr lang="en-GB" sz="2000" dirty="0"/>
              <a:t> of photosynthesis.  </a:t>
            </a:r>
            <a:r>
              <a:rPr lang="en-GB" dirty="0">
                <a:hlinkClick r:id="rId2"/>
              </a:rPr>
              <a:t>video</a:t>
            </a:r>
            <a:endParaRPr lang="en-GB" dirty="0"/>
          </a:p>
        </p:txBody>
      </p:sp>
      <p:sp>
        <p:nvSpPr>
          <p:cNvPr id="18" name="Rectangle 17"/>
          <p:cNvSpPr/>
          <p:nvPr/>
        </p:nvSpPr>
        <p:spPr>
          <a:xfrm>
            <a:off x="251520" y="1412777"/>
            <a:ext cx="4752528" cy="5016758"/>
          </a:xfrm>
          <a:prstGeom prst="rect">
            <a:avLst/>
          </a:prstGeom>
          <a:solidFill>
            <a:schemeClr val="accent6">
              <a:lumMod val="20000"/>
              <a:lumOff val="80000"/>
            </a:schemeClr>
          </a:solidFill>
          <a:ln>
            <a:solidFill>
              <a:schemeClr val="accent6">
                <a:lumMod val="75000"/>
              </a:schemeClr>
            </a:solidFill>
          </a:ln>
        </p:spPr>
        <p:txBody>
          <a:bodyPr wrap="square">
            <a:spAutoFit/>
          </a:bodyPr>
          <a:lstStyle/>
          <a:p>
            <a:pPr lvl="0"/>
            <a:r>
              <a:rPr lang="en-GB" b="1" dirty="0">
                <a:solidFill>
                  <a:prstClr val="black"/>
                </a:solidFill>
              </a:rPr>
              <a:t>Investigating the effect of light intensity on photosynthesis in pondweed.</a:t>
            </a:r>
          </a:p>
          <a:p>
            <a:pPr lvl="0"/>
            <a:endParaRPr lang="en-GB" sz="1400" dirty="0">
              <a:solidFill>
                <a:prstClr val="black"/>
              </a:solidFill>
            </a:endParaRPr>
          </a:p>
          <a:p>
            <a:pPr marL="342900" lvl="0" indent="-342900">
              <a:buAutoNum type="arabicPeriod"/>
            </a:pPr>
            <a:r>
              <a:rPr lang="en-GB" dirty="0">
                <a:solidFill>
                  <a:prstClr val="black"/>
                </a:solidFill>
              </a:rPr>
              <a:t>Fill a boiling tube with 0.2% </a:t>
            </a:r>
            <a:r>
              <a:rPr lang="en-GB" b="1" dirty="0">
                <a:solidFill>
                  <a:prstClr val="black"/>
                </a:solidFill>
              </a:rPr>
              <a:t>sodium hydrogen carbonate solution</a:t>
            </a:r>
            <a:r>
              <a:rPr lang="en-GB" dirty="0">
                <a:solidFill>
                  <a:prstClr val="black"/>
                </a:solidFill>
              </a:rPr>
              <a:t>.</a:t>
            </a:r>
          </a:p>
          <a:p>
            <a:pPr marL="342900" lvl="0" indent="-342900">
              <a:buAutoNum type="arabicPeriod"/>
            </a:pPr>
            <a:r>
              <a:rPr lang="en-GB" dirty="0">
                <a:solidFill>
                  <a:prstClr val="black"/>
                </a:solidFill>
              </a:rPr>
              <a:t>Freshly cut a </a:t>
            </a:r>
            <a:r>
              <a:rPr lang="en-GB" b="1" dirty="0">
                <a:solidFill>
                  <a:prstClr val="black"/>
                </a:solidFill>
              </a:rPr>
              <a:t>10 cm piece of pondweed </a:t>
            </a:r>
            <a:r>
              <a:rPr lang="en-GB" dirty="0">
                <a:solidFill>
                  <a:prstClr val="black"/>
                </a:solidFill>
              </a:rPr>
              <a:t>and place it in the boiling tube with the cut end at the top.</a:t>
            </a:r>
          </a:p>
          <a:p>
            <a:pPr marL="342900" lvl="0" indent="-342900">
              <a:buAutoNum type="arabicPeriod"/>
            </a:pPr>
            <a:r>
              <a:rPr lang="en-GB" dirty="0">
                <a:solidFill>
                  <a:prstClr val="black"/>
                </a:solidFill>
              </a:rPr>
              <a:t>Set up an </a:t>
            </a:r>
            <a:r>
              <a:rPr lang="en-GB" b="1" dirty="0">
                <a:solidFill>
                  <a:prstClr val="black"/>
                </a:solidFill>
              </a:rPr>
              <a:t>LED lamp </a:t>
            </a:r>
            <a:r>
              <a:rPr lang="en-GB" dirty="0">
                <a:solidFill>
                  <a:prstClr val="black"/>
                </a:solidFill>
              </a:rPr>
              <a:t>at a distance of </a:t>
            </a:r>
            <a:r>
              <a:rPr lang="en-GB" b="1" dirty="0">
                <a:solidFill>
                  <a:prstClr val="black"/>
                </a:solidFill>
              </a:rPr>
              <a:t>10 cm </a:t>
            </a:r>
            <a:r>
              <a:rPr lang="en-GB" dirty="0">
                <a:solidFill>
                  <a:prstClr val="black"/>
                </a:solidFill>
              </a:rPr>
              <a:t>to the boiling tube and leave to settle for 5 minutes.</a:t>
            </a:r>
          </a:p>
          <a:p>
            <a:pPr marL="342900" lvl="0" indent="-342900">
              <a:buAutoNum type="arabicPeriod" startAt="4"/>
            </a:pPr>
            <a:r>
              <a:rPr lang="en-GB" dirty="0">
                <a:solidFill>
                  <a:prstClr val="black"/>
                </a:solidFill>
              </a:rPr>
              <a:t>Start the stopwatch and count the number of </a:t>
            </a:r>
            <a:r>
              <a:rPr lang="en-GB" b="1" dirty="0">
                <a:solidFill>
                  <a:prstClr val="black"/>
                </a:solidFill>
              </a:rPr>
              <a:t>bubbles </a:t>
            </a:r>
            <a:r>
              <a:rPr lang="en-GB" dirty="0">
                <a:solidFill>
                  <a:prstClr val="black"/>
                </a:solidFill>
              </a:rPr>
              <a:t>released in </a:t>
            </a:r>
            <a:r>
              <a:rPr lang="en-GB" b="1" dirty="0">
                <a:solidFill>
                  <a:prstClr val="black"/>
                </a:solidFill>
              </a:rPr>
              <a:t>one minute</a:t>
            </a:r>
            <a:r>
              <a:rPr lang="en-GB" dirty="0">
                <a:solidFill>
                  <a:prstClr val="black"/>
                </a:solidFill>
              </a:rPr>
              <a:t>.</a:t>
            </a:r>
          </a:p>
          <a:p>
            <a:pPr marL="342900" lvl="0" indent="-342900">
              <a:buAutoNum type="arabicPeriod" startAt="4"/>
            </a:pPr>
            <a:r>
              <a:rPr lang="en-GB" dirty="0">
                <a:solidFill>
                  <a:prstClr val="black"/>
                </a:solidFill>
              </a:rPr>
              <a:t>Repeat twice and calculate the mean number of bubbles.</a:t>
            </a:r>
          </a:p>
          <a:p>
            <a:pPr marL="342900" lvl="0" indent="-342900"/>
            <a:r>
              <a:rPr lang="en-GB" dirty="0">
                <a:solidFill>
                  <a:prstClr val="black"/>
                </a:solidFill>
              </a:rPr>
              <a:t>6.   Repeat steps 1-6, altering distance of the lamp so it is 30 cm, 40 cm and 50cm away from the boiling tube.</a:t>
            </a:r>
          </a:p>
        </p:txBody>
      </p:sp>
      <p:sp>
        <p:nvSpPr>
          <p:cNvPr id="21" name="TextBox 20"/>
          <p:cNvSpPr txBox="1"/>
          <p:nvPr/>
        </p:nvSpPr>
        <p:spPr>
          <a:xfrm>
            <a:off x="5220072" y="5203701"/>
            <a:ext cx="3672408" cy="1200329"/>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pPr algn="ctr"/>
            <a:r>
              <a:rPr lang="en-GB" b="1" dirty="0"/>
              <a:t>Why is an LED lamp used? </a:t>
            </a:r>
          </a:p>
          <a:p>
            <a:r>
              <a:rPr lang="en-GB" dirty="0"/>
              <a:t>LED lamps produce less heat and this reduces the effect of temperature on the experiment.</a:t>
            </a:r>
          </a:p>
        </p:txBody>
      </p:sp>
      <p:sp>
        <p:nvSpPr>
          <p:cNvPr id="22" name="TextBox 21"/>
          <p:cNvSpPr txBox="1"/>
          <p:nvPr/>
        </p:nvSpPr>
        <p:spPr>
          <a:xfrm>
            <a:off x="5220072" y="1484784"/>
            <a:ext cx="3672408" cy="1754326"/>
          </a:xfrm>
          <a:prstGeom prst="rect">
            <a:avLst/>
          </a:prstGeom>
          <a:solidFill>
            <a:schemeClr val="accent6">
              <a:lumMod val="60000"/>
              <a:lumOff val="40000"/>
            </a:schemeClr>
          </a:solidFill>
          <a:ln>
            <a:solidFill>
              <a:schemeClr val="accent6">
                <a:lumMod val="50000"/>
              </a:schemeClr>
            </a:solidFill>
          </a:ln>
        </p:spPr>
        <p:txBody>
          <a:bodyPr wrap="square" rtlCol="0">
            <a:spAutoFit/>
          </a:bodyPr>
          <a:lstStyle/>
          <a:p>
            <a:pPr algn="ctr"/>
            <a:r>
              <a:rPr lang="en-GB" b="1" dirty="0"/>
              <a:t>Why do we use sodium hydrogen carbonate solution?</a:t>
            </a:r>
          </a:p>
          <a:p>
            <a:r>
              <a:rPr lang="en-GB" dirty="0"/>
              <a:t>This provides excess dissolved carbon dioxide for the plant to use in photosynthesis so it is not a limiting factor.</a:t>
            </a:r>
          </a:p>
        </p:txBody>
      </p:sp>
      <p:pic>
        <p:nvPicPr>
          <p:cNvPr id="1026" name="Picture 2"/>
          <p:cNvPicPr>
            <a:picLocks noChangeAspect="1" noChangeArrowheads="1"/>
          </p:cNvPicPr>
          <p:nvPr/>
        </p:nvPicPr>
        <p:blipFill>
          <a:blip r:embed="rId3" cstate="print"/>
          <a:srcRect/>
          <a:stretch>
            <a:fillRect/>
          </a:stretch>
        </p:blipFill>
        <p:spPr bwMode="auto">
          <a:xfrm>
            <a:off x="5796136" y="3284984"/>
            <a:ext cx="2405282" cy="1918717"/>
          </a:xfrm>
          <a:prstGeom prst="rect">
            <a:avLst/>
          </a:prstGeom>
          <a:solidFill>
            <a:schemeClr val="bg1">
              <a:lumMod val="65000"/>
            </a:schemeClr>
          </a:solidFill>
          <a:ln w="9525">
            <a:noFill/>
            <a:miter lim="800000"/>
            <a:headEnd/>
            <a:tailEnd/>
          </a:ln>
        </p:spPr>
      </p:pic>
      <p:sp>
        <p:nvSpPr>
          <p:cNvPr id="13" name="Title 1"/>
          <p:cNvSpPr txBox="1">
            <a:spLocks/>
          </p:cNvSpPr>
          <p:nvPr/>
        </p:nvSpPr>
        <p:spPr>
          <a:xfrm>
            <a:off x="-2124744" y="35655"/>
            <a:ext cx="11268744"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sz="2000" b="1" i="0" u="none" strike="noStrike" kern="0" cap="none" spc="0" normalizeH="0" baseline="0" noProof="0" dirty="0">
                <a:ln>
                  <a:noFill/>
                </a:ln>
                <a:solidFill>
                  <a:schemeClr val="accent6"/>
                </a:solidFill>
                <a:effectLst/>
                <a:uLnTx/>
                <a:uFillTx/>
                <a:latin typeface="+mn-lt"/>
              </a:rPr>
              <a:t>Rate of photosynthesis</a:t>
            </a:r>
            <a:endParaRPr kumimoji="0" lang="en-GB" sz="2000" b="1" i="0" u="none" strike="noStrike" kern="0" cap="none" spc="0" normalizeH="0" baseline="0" noProof="0" dirty="0">
              <a:ln>
                <a:noFill/>
              </a:ln>
              <a:solidFill>
                <a:schemeClr val="accent6"/>
              </a:solidFill>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5536" y="23488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3" name="TextBox 12"/>
          <p:cNvSpPr txBox="1"/>
          <p:nvPr/>
        </p:nvSpPr>
        <p:spPr>
          <a:xfrm>
            <a:off x="179512" y="764704"/>
            <a:ext cx="7200800" cy="2308324"/>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nchor="t" anchorCtr="1">
            <a:spAutoFit/>
          </a:bodyPr>
          <a:lstStyle/>
          <a:p>
            <a:r>
              <a:rPr lang="en-GB" sz="2400" dirty="0"/>
              <a:t>Light is </a:t>
            </a:r>
            <a:r>
              <a:rPr lang="en-GB" sz="2400" b="1" dirty="0"/>
              <a:t>a limiting factor</a:t>
            </a:r>
            <a:r>
              <a:rPr lang="en-GB" sz="2400" dirty="0"/>
              <a:t> when the light intensity is too low, but very </a:t>
            </a:r>
            <a:r>
              <a:rPr lang="en-GB" sz="2400" b="1" dirty="0"/>
              <a:t>high light intensities</a:t>
            </a:r>
            <a:r>
              <a:rPr lang="en-GB" sz="2400" dirty="0"/>
              <a:t> may slow the rate of photosynthesis too. This may be caused by:</a:t>
            </a:r>
          </a:p>
          <a:p>
            <a:pPr marL="457200" indent="-457200">
              <a:buAutoNum type="alphaLcParenR"/>
            </a:pPr>
            <a:r>
              <a:rPr lang="en-GB" sz="2400" b="1" dirty="0"/>
              <a:t>saturation </a:t>
            </a:r>
            <a:r>
              <a:rPr lang="en-GB" sz="2400" dirty="0"/>
              <a:t>of the </a:t>
            </a:r>
            <a:r>
              <a:rPr lang="en-GB" sz="2400" b="1" dirty="0"/>
              <a:t>active sites </a:t>
            </a:r>
            <a:r>
              <a:rPr lang="en-GB" sz="2400" dirty="0"/>
              <a:t>in the enzymes </a:t>
            </a:r>
          </a:p>
          <a:p>
            <a:r>
              <a:rPr lang="en-GB" sz="2400" dirty="0"/>
              <a:t>       catalysing the reactions</a:t>
            </a:r>
          </a:p>
          <a:p>
            <a:r>
              <a:rPr lang="en-GB" sz="2400" dirty="0"/>
              <a:t>b)   bleaching of chlorophyll.</a:t>
            </a:r>
          </a:p>
        </p:txBody>
      </p:sp>
      <p:sp>
        <p:nvSpPr>
          <p:cNvPr id="21" name="Rectangle 20"/>
          <p:cNvSpPr/>
          <p:nvPr/>
        </p:nvSpPr>
        <p:spPr>
          <a:xfrm>
            <a:off x="3491880" y="3284984"/>
            <a:ext cx="5472608" cy="1107996"/>
          </a:xfrm>
          <a:prstGeom prst="rect">
            <a:avLst/>
          </a:prstGeom>
          <a:solidFill>
            <a:schemeClr val="accent6">
              <a:lumMod val="75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algn="ctr"/>
            <a:r>
              <a:rPr lang="en-GB" sz="2200" b="1" dirty="0">
                <a:solidFill>
                  <a:schemeClr val="bg1"/>
                </a:solidFill>
              </a:rPr>
              <a:t>To calculate light intensity use the formula:</a:t>
            </a:r>
          </a:p>
          <a:p>
            <a:r>
              <a:rPr lang="en-GB" sz="2200" b="1" dirty="0">
                <a:solidFill>
                  <a:schemeClr val="bg1"/>
                </a:solidFill>
              </a:rPr>
              <a:t> </a:t>
            </a:r>
          </a:p>
          <a:p>
            <a:pPr algn="ctr"/>
            <a:r>
              <a:rPr lang="en-GB" sz="2200" b="1" dirty="0">
                <a:solidFill>
                  <a:schemeClr val="bg1"/>
                </a:solidFill>
              </a:rPr>
              <a:t>Light Intensity </a:t>
            </a:r>
            <a:r>
              <a:rPr lang="en-GB" sz="2200" b="1" dirty="0">
                <a:solidFill>
                  <a:schemeClr val="bg1"/>
                </a:solidFill>
                <a:sym typeface="Symbol"/>
              </a:rPr>
              <a:t>= 1/distance</a:t>
            </a:r>
            <a:r>
              <a:rPr lang="en-GB" sz="2200" b="1" baseline="30000" dirty="0">
                <a:solidFill>
                  <a:schemeClr val="bg1"/>
                </a:solidFill>
                <a:sym typeface="Symbol"/>
              </a:rPr>
              <a:t>2</a:t>
            </a:r>
          </a:p>
        </p:txBody>
      </p:sp>
      <p:sp>
        <p:nvSpPr>
          <p:cNvPr id="23" name="Rectangle 22"/>
          <p:cNvSpPr/>
          <p:nvPr/>
        </p:nvSpPr>
        <p:spPr>
          <a:xfrm>
            <a:off x="179512" y="3284984"/>
            <a:ext cx="3168352" cy="3096344"/>
          </a:xfrm>
          <a:prstGeom prst="rect">
            <a:avLst/>
          </a:prstGeom>
          <a:ln w="34925">
            <a:solidFill>
              <a:schemeClr val="accent6">
                <a:lumMod val="75000"/>
              </a:schemeClr>
            </a:solidFill>
          </a:ln>
          <a:scene3d>
            <a:camera prst="obliqueBottomRight"/>
            <a:lightRig rig="threePt" dir="t"/>
          </a:scene3d>
        </p:spPr>
        <p:txBody>
          <a:bodyPr wrap="square" lIns="72000" tIns="36000" rIns="72000" bIns="36000" anchor="t" anchorCtr="0">
            <a:spAutoFit/>
          </a:bodyPr>
          <a:lstStyle/>
          <a:p>
            <a:pPr lvl="0"/>
            <a:r>
              <a:rPr lang="en-GB" sz="2400" dirty="0">
                <a:solidFill>
                  <a:prstClr val="black"/>
                </a:solidFill>
              </a:rPr>
              <a:t>Light intensity obeys the </a:t>
            </a:r>
            <a:r>
              <a:rPr lang="en-GB" sz="2400" b="1" dirty="0">
                <a:solidFill>
                  <a:schemeClr val="accent6">
                    <a:lumMod val="75000"/>
                  </a:schemeClr>
                </a:solidFill>
              </a:rPr>
              <a:t>inverse square </a:t>
            </a:r>
            <a:r>
              <a:rPr lang="en-GB" sz="2400" dirty="0">
                <a:solidFill>
                  <a:prstClr val="black"/>
                </a:solidFill>
              </a:rPr>
              <a:t>law. </a:t>
            </a:r>
          </a:p>
          <a:p>
            <a:pPr lvl="0"/>
            <a:r>
              <a:rPr lang="en-GB" sz="2400" dirty="0">
                <a:solidFill>
                  <a:prstClr val="black"/>
                </a:solidFill>
              </a:rPr>
              <a:t>This means if you </a:t>
            </a:r>
            <a:r>
              <a:rPr lang="en-GB" sz="2400" b="1" dirty="0">
                <a:solidFill>
                  <a:schemeClr val="accent6">
                    <a:lumMod val="75000"/>
                  </a:schemeClr>
                </a:solidFill>
              </a:rPr>
              <a:t>double the distance </a:t>
            </a:r>
            <a:r>
              <a:rPr lang="en-GB" sz="2400" dirty="0">
                <a:solidFill>
                  <a:prstClr val="black"/>
                </a:solidFill>
              </a:rPr>
              <a:t>between the plant and the light source you </a:t>
            </a:r>
            <a:r>
              <a:rPr lang="en-GB" sz="2400" b="1" dirty="0">
                <a:solidFill>
                  <a:schemeClr val="accent6">
                    <a:lumMod val="75000"/>
                  </a:schemeClr>
                </a:solidFill>
              </a:rPr>
              <a:t>quarter the light intensity.</a:t>
            </a:r>
            <a:endParaRPr lang="en-GB" sz="2200" dirty="0"/>
          </a:p>
        </p:txBody>
      </p:sp>
      <p:pic>
        <p:nvPicPr>
          <p:cNvPr id="24" name="Picture 23" descr="ThinkstockPhotos-526060823seaweed.jpg"/>
          <p:cNvPicPr>
            <a:picLocks noChangeAspect="1"/>
          </p:cNvPicPr>
          <p:nvPr/>
        </p:nvPicPr>
        <p:blipFill>
          <a:blip r:embed="rId3" cstate="print">
            <a:lum bright="11000" contrast="1000"/>
          </a:blip>
          <a:stretch>
            <a:fillRect/>
          </a:stretch>
        </p:blipFill>
        <p:spPr>
          <a:xfrm>
            <a:off x="7475295" y="764704"/>
            <a:ext cx="1489193" cy="2376264"/>
          </a:xfrm>
          <a:prstGeom prst="rect">
            <a:avLst/>
          </a:prstGeom>
          <a:noFill/>
          <a:ln>
            <a:noFill/>
          </a:ln>
        </p:spPr>
      </p:pic>
      <p:graphicFrame>
        <p:nvGraphicFramePr>
          <p:cNvPr id="25" name="Table 24"/>
          <p:cNvGraphicFramePr>
            <a:graphicFrameLocks noGrp="1"/>
          </p:cNvGraphicFramePr>
          <p:nvPr/>
        </p:nvGraphicFramePr>
        <p:xfrm>
          <a:off x="3563888" y="4581128"/>
          <a:ext cx="5400600" cy="1847850"/>
        </p:xfrm>
        <a:graphic>
          <a:graphicData uri="http://schemas.openxmlformats.org/drawingml/2006/table">
            <a:tbl>
              <a:tblPr>
                <a:effectLst>
                  <a:innerShdw blurRad="63500" dist="50800" dir="18900000">
                    <a:prstClr val="black">
                      <a:alpha val="50000"/>
                    </a:prstClr>
                  </a:innerShdw>
                </a:effectLst>
              </a:tblPr>
              <a:tblGrid>
                <a:gridCol w="2664296">
                  <a:extLst>
                    <a:ext uri="{9D8B030D-6E8A-4147-A177-3AD203B41FA5}">
                      <a16:colId xmlns:a16="http://schemas.microsoft.com/office/drawing/2014/main" val="20000"/>
                    </a:ext>
                  </a:extLst>
                </a:gridCol>
                <a:gridCol w="1440160">
                  <a:extLst>
                    <a:ext uri="{9D8B030D-6E8A-4147-A177-3AD203B41FA5}">
                      <a16:colId xmlns:a16="http://schemas.microsoft.com/office/drawing/2014/main" val="20001"/>
                    </a:ext>
                  </a:extLst>
                </a:gridCol>
                <a:gridCol w="1296144">
                  <a:extLst>
                    <a:ext uri="{9D8B030D-6E8A-4147-A177-3AD203B41FA5}">
                      <a16:colId xmlns:a16="http://schemas.microsoft.com/office/drawing/2014/main" val="20002"/>
                    </a:ext>
                  </a:extLst>
                </a:gridCol>
              </a:tblGrid>
              <a:tr h="504056">
                <a:tc>
                  <a:txBody>
                    <a:bodyPr/>
                    <a:lstStyle/>
                    <a:p>
                      <a:pPr algn="ctr" fontAlgn="ctr"/>
                      <a:r>
                        <a:rPr lang="en-GB" sz="2000" b="0" i="0" u="none" strike="noStrike" dirty="0">
                          <a:solidFill>
                            <a:srgbClr val="000000"/>
                          </a:solidFill>
                          <a:latin typeface="Calibri"/>
                        </a:rPr>
                        <a:t>Distance (d) of lamp from pond weed (m)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2000" b="0" i="0" u="none" strike="noStrike" dirty="0">
                          <a:solidFill>
                            <a:srgbClr val="000000"/>
                          </a:solidFill>
                          <a:latin typeface="Calibri"/>
                        </a:rPr>
                        <a:t>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2000" b="0" i="0" u="none" strike="noStrike" dirty="0">
                          <a:solidFill>
                            <a:srgbClr val="000000"/>
                          </a:solidFill>
                          <a:latin typeface="Calibri"/>
                        </a:rPr>
                        <a:t>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04056">
                <a:tc>
                  <a:txBody>
                    <a:bodyPr/>
                    <a:lstStyle/>
                    <a:p>
                      <a:pPr algn="ctr" fontAlgn="ctr"/>
                      <a:r>
                        <a:rPr lang="en-GB" sz="2000" b="1" i="0" u="none" strike="noStrike" dirty="0">
                          <a:solidFill>
                            <a:schemeClr val="accent6">
                              <a:lumMod val="75000"/>
                            </a:schemeClr>
                          </a:solidFill>
                          <a:latin typeface="Calibri"/>
                        </a:rPr>
                        <a:t>Light Intensity 1/d</a:t>
                      </a:r>
                      <a:r>
                        <a:rPr lang="en-GB" sz="2000" b="1" i="0" u="none" strike="noStrike" baseline="30000" dirty="0">
                          <a:solidFill>
                            <a:schemeClr val="accent6">
                              <a:lumMod val="75000"/>
                            </a:schemeClr>
                          </a:solidFill>
                          <a:latin typeface="Calibri"/>
                        </a:rPr>
                        <a:t>2</a:t>
                      </a:r>
                      <a:endParaRPr lang="en-GB" sz="2000" b="1" i="0" u="none" strike="noStrike" dirty="0">
                        <a:solidFill>
                          <a:schemeClr val="accent6">
                            <a:lumMod val="75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2000" b="1" i="0" u="none" strike="noStrike" dirty="0">
                          <a:solidFill>
                            <a:schemeClr val="tx1"/>
                          </a:solidFill>
                          <a:latin typeface="Calibri"/>
                        </a:rPr>
                        <a:t>d</a:t>
                      </a:r>
                      <a:r>
                        <a:rPr lang="en-GB" sz="2000" b="1" i="0" u="none" strike="noStrike" baseline="30000" dirty="0">
                          <a:solidFill>
                            <a:schemeClr val="tx1"/>
                          </a:solidFill>
                          <a:latin typeface="Calibri"/>
                          <a:sym typeface="Symbol"/>
                        </a:rPr>
                        <a:t>2  </a:t>
                      </a:r>
                      <a:r>
                        <a:rPr lang="en-GB" sz="2000" b="1" i="0" u="none" strike="noStrike" baseline="0" dirty="0">
                          <a:solidFill>
                            <a:schemeClr val="tx1"/>
                          </a:solidFill>
                          <a:latin typeface="Calibri"/>
                          <a:sym typeface="Symbol"/>
                        </a:rPr>
                        <a:t>= 0.4 x 0.4 </a:t>
                      </a:r>
                    </a:p>
                    <a:p>
                      <a:pPr algn="ctr" fontAlgn="ctr"/>
                      <a:r>
                        <a:rPr lang="en-GB" sz="2000" b="1" i="0" u="none" strike="noStrike" baseline="0" dirty="0">
                          <a:solidFill>
                            <a:schemeClr val="tx1"/>
                          </a:solidFill>
                          <a:latin typeface="Calibri"/>
                          <a:sym typeface="Symbol"/>
                        </a:rPr>
                        <a:t>=0.16</a:t>
                      </a:r>
                    </a:p>
                    <a:p>
                      <a:pPr algn="ctr" fontAlgn="ctr"/>
                      <a:r>
                        <a:rPr lang="en-GB" sz="2000" b="1" i="0" u="none" strike="noStrike" baseline="0" dirty="0">
                          <a:solidFill>
                            <a:schemeClr val="accent6">
                              <a:lumMod val="75000"/>
                            </a:schemeClr>
                          </a:solidFill>
                          <a:latin typeface="Calibri"/>
                          <a:sym typeface="Symbol"/>
                        </a:rPr>
                        <a:t>1/d</a:t>
                      </a:r>
                      <a:r>
                        <a:rPr lang="en-GB" sz="2000" b="1" i="0" u="none" strike="noStrike" baseline="30000" dirty="0">
                          <a:solidFill>
                            <a:schemeClr val="accent6">
                              <a:lumMod val="75000"/>
                            </a:schemeClr>
                          </a:solidFill>
                          <a:latin typeface="Calibri"/>
                          <a:sym typeface="Symbol"/>
                        </a:rPr>
                        <a:t>2</a:t>
                      </a:r>
                      <a:r>
                        <a:rPr lang="en-GB" sz="2000" b="1" i="0" u="none" strike="noStrike" baseline="0" dirty="0">
                          <a:solidFill>
                            <a:schemeClr val="accent6">
                              <a:lumMod val="75000"/>
                            </a:schemeClr>
                          </a:solidFill>
                          <a:latin typeface="Calibri"/>
                          <a:sym typeface="Symbol"/>
                        </a:rPr>
                        <a:t> = 1/0.16</a:t>
                      </a:r>
                    </a:p>
                    <a:p>
                      <a:pPr algn="ctr" fontAlgn="ctr"/>
                      <a:r>
                        <a:rPr lang="en-GB" sz="2000" b="1" i="0" u="none" strike="noStrike" baseline="0" dirty="0">
                          <a:solidFill>
                            <a:schemeClr val="accent6">
                              <a:lumMod val="75000"/>
                            </a:schemeClr>
                          </a:solidFill>
                          <a:latin typeface="Calibri"/>
                          <a:sym typeface="Symbol"/>
                        </a:rPr>
                        <a:t>= 6.25</a:t>
                      </a:r>
                      <a:endParaRPr lang="en-GB" sz="2000" b="1" i="0" u="none" strike="noStrike" dirty="0">
                        <a:solidFill>
                          <a:schemeClr val="accent6">
                            <a:lumMod val="75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2000" b="1" i="0" u="none" strike="noStrike" dirty="0">
                          <a:solidFill>
                            <a:schemeClr val="accent6">
                              <a:lumMod val="75000"/>
                            </a:schemeClr>
                          </a:solidFill>
                          <a:latin typeface="Calibri"/>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2" name="Title 1"/>
          <p:cNvSpPr txBox="1">
            <a:spLocks/>
          </p:cNvSpPr>
          <p:nvPr/>
        </p:nvSpPr>
        <p:spPr>
          <a:xfrm>
            <a:off x="-2124744" y="35655"/>
            <a:ext cx="11268744"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b="1" i="0" u="none" strike="noStrike" kern="0" cap="none" spc="0" normalizeH="0" baseline="0" noProof="0" dirty="0">
                <a:ln>
                  <a:noFill/>
                </a:ln>
                <a:solidFill>
                  <a:schemeClr val="accent6"/>
                </a:solidFill>
                <a:effectLst/>
                <a:uLnTx/>
                <a:uFillTx/>
                <a:latin typeface="+mn-lt"/>
              </a:rPr>
              <a:t>Rate of photosynthesis </a:t>
            </a:r>
            <a:r>
              <a:rPr kumimoji="0" lang="en-US" b="1" i="0" u="none" strike="noStrike" kern="0" cap="none" spc="0" normalizeH="0" baseline="0" noProof="0" dirty="0">
                <a:ln>
                  <a:noFill/>
                </a:ln>
                <a:effectLst/>
                <a:uLnTx/>
                <a:uFillTx/>
                <a:latin typeface="+mn-lt"/>
              </a:rPr>
              <a:t>HT</a:t>
            </a:r>
            <a:endParaRPr kumimoji="0" lang="en-GB" b="1" i="0" u="none" strike="noStrike" kern="0" cap="none" spc="0" normalizeH="0" baseline="0" noProof="0" dirty="0">
              <a:ln>
                <a:noFill/>
              </a:ln>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4" name="TextBox 13"/>
          <p:cNvSpPr txBox="1"/>
          <p:nvPr/>
        </p:nvSpPr>
        <p:spPr>
          <a:xfrm>
            <a:off x="179512" y="764705"/>
            <a:ext cx="5544616" cy="5688631"/>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noAutofit/>
          </a:bodyPr>
          <a:lstStyle/>
          <a:p>
            <a:r>
              <a:rPr lang="en-GB" sz="2400" dirty="0"/>
              <a:t>If sunlight shines onto water and carbon dioxide, a reaction will </a:t>
            </a:r>
            <a:r>
              <a:rPr lang="en-GB" sz="2400" b="1" dirty="0"/>
              <a:t>not</a:t>
            </a:r>
            <a:r>
              <a:rPr lang="en-GB" sz="2400" dirty="0"/>
              <a:t> occur.</a:t>
            </a:r>
          </a:p>
          <a:p>
            <a:r>
              <a:rPr lang="en-GB" sz="2400" dirty="0"/>
              <a:t>The energy must be transferred from the environment, to the </a:t>
            </a:r>
            <a:r>
              <a:rPr lang="en-GB" sz="2400" b="1" dirty="0">
                <a:solidFill>
                  <a:schemeClr val="accent6">
                    <a:lumMod val="75000"/>
                  </a:schemeClr>
                </a:solidFill>
              </a:rPr>
              <a:t>chlorophyll, </a:t>
            </a:r>
            <a:r>
              <a:rPr lang="en-GB" sz="2400" dirty="0"/>
              <a:t>by light.</a:t>
            </a:r>
          </a:p>
          <a:p>
            <a:endParaRPr lang="en-GB" sz="2400" dirty="0"/>
          </a:p>
          <a:p>
            <a:r>
              <a:rPr lang="en-GB" sz="2400" dirty="0"/>
              <a:t>This energy is used to convert carbon dioxide and water into glucose and oxygen.</a:t>
            </a:r>
          </a:p>
          <a:p>
            <a:r>
              <a:rPr lang="en-GB" sz="2400" dirty="0"/>
              <a:t>Chlorophyll is </a:t>
            </a:r>
            <a:r>
              <a:rPr lang="en-GB" sz="2400" b="1" dirty="0">
                <a:solidFill>
                  <a:schemeClr val="accent6">
                    <a:lumMod val="75000"/>
                  </a:schemeClr>
                </a:solidFill>
              </a:rPr>
              <a:t>essential</a:t>
            </a:r>
            <a:r>
              <a:rPr lang="en-GB" sz="2400" dirty="0"/>
              <a:t> to the process of photosynthesis.</a:t>
            </a:r>
          </a:p>
          <a:p>
            <a:endParaRPr lang="en-GB" sz="2400" dirty="0"/>
          </a:p>
          <a:p>
            <a:r>
              <a:rPr lang="en-GB" sz="2400" dirty="0"/>
              <a:t>If there is a </a:t>
            </a:r>
            <a:r>
              <a:rPr lang="en-GB" sz="2400" b="1" dirty="0">
                <a:solidFill>
                  <a:schemeClr val="accent6">
                    <a:lumMod val="75000"/>
                  </a:schemeClr>
                </a:solidFill>
              </a:rPr>
              <a:t>reduction</a:t>
            </a:r>
            <a:r>
              <a:rPr lang="en-GB" sz="2400" dirty="0"/>
              <a:t> in the amount of chlorophyll available to the plant then the amount of glucose made by photosynthesis will reduce. The plant will not grow as well.</a:t>
            </a:r>
          </a:p>
        </p:txBody>
      </p:sp>
      <p:pic>
        <p:nvPicPr>
          <p:cNvPr id="15" name="Picture 14" descr="ThinkstockPhotos-822824096variegated leaf.jpg"/>
          <p:cNvPicPr>
            <a:picLocks noChangeAspect="1"/>
          </p:cNvPicPr>
          <p:nvPr/>
        </p:nvPicPr>
        <p:blipFill>
          <a:blip r:embed="rId2" cstate="print"/>
          <a:stretch>
            <a:fillRect/>
          </a:stretch>
        </p:blipFill>
        <p:spPr>
          <a:xfrm>
            <a:off x="6012160" y="4581128"/>
            <a:ext cx="2890306" cy="1832224"/>
          </a:xfrm>
          <a:prstGeom prst="rect">
            <a:avLst/>
          </a:prstGeom>
          <a:ln>
            <a:solidFill>
              <a:schemeClr val="accent6">
                <a:lumMod val="75000"/>
              </a:schemeClr>
            </a:solidFill>
          </a:ln>
        </p:spPr>
      </p:pic>
      <p:pic>
        <p:nvPicPr>
          <p:cNvPr id="16" name="Picture 15" descr="ThinkstockPhotos-612853204chlorophyll.jpg"/>
          <p:cNvPicPr>
            <a:picLocks noChangeAspect="1"/>
          </p:cNvPicPr>
          <p:nvPr/>
        </p:nvPicPr>
        <p:blipFill>
          <a:blip r:embed="rId3" cstate="print"/>
          <a:stretch>
            <a:fillRect/>
          </a:stretch>
        </p:blipFill>
        <p:spPr>
          <a:xfrm>
            <a:off x="6012160" y="764704"/>
            <a:ext cx="2880320" cy="1728192"/>
          </a:xfrm>
          <a:prstGeom prst="rect">
            <a:avLst/>
          </a:prstGeom>
          <a:ln>
            <a:solidFill>
              <a:schemeClr val="accent6">
                <a:lumMod val="75000"/>
              </a:schemeClr>
            </a:solidFill>
          </a:ln>
        </p:spPr>
      </p:pic>
      <p:sp>
        <p:nvSpPr>
          <p:cNvPr id="19" name="Rectangle 18"/>
          <p:cNvSpPr/>
          <p:nvPr/>
        </p:nvSpPr>
        <p:spPr>
          <a:xfrm>
            <a:off x="6012160" y="2780928"/>
            <a:ext cx="2880320" cy="1446550"/>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lvl="0"/>
            <a:r>
              <a:rPr lang="en-GB" sz="2200" b="1" dirty="0">
                <a:solidFill>
                  <a:schemeClr val="accent6">
                    <a:lumMod val="75000"/>
                  </a:schemeClr>
                </a:solidFill>
              </a:rPr>
              <a:t>Variegated </a:t>
            </a:r>
            <a:r>
              <a:rPr lang="en-GB" sz="2200" dirty="0">
                <a:solidFill>
                  <a:prstClr val="black"/>
                </a:solidFill>
              </a:rPr>
              <a:t>leaves are white and green. </a:t>
            </a:r>
          </a:p>
          <a:p>
            <a:pPr lvl="0"/>
            <a:r>
              <a:rPr lang="en-GB" sz="2200" dirty="0">
                <a:solidFill>
                  <a:prstClr val="black"/>
                </a:solidFill>
              </a:rPr>
              <a:t>The white areas do not have any chlorophyll.</a:t>
            </a:r>
          </a:p>
        </p:txBody>
      </p:sp>
      <p:sp>
        <p:nvSpPr>
          <p:cNvPr id="13" name="Title 1"/>
          <p:cNvSpPr txBox="1">
            <a:spLocks/>
          </p:cNvSpPr>
          <p:nvPr/>
        </p:nvSpPr>
        <p:spPr>
          <a:xfrm>
            <a:off x="-2124744" y="35655"/>
            <a:ext cx="11268744"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b="1" i="0" u="none" strike="noStrike" kern="0" cap="none" spc="0" normalizeH="0" baseline="0" noProof="0" dirty="0">
                <a:ln>
                  <a:noFill/>
                </a:ln>
                <a:solidFill>
                  <a:schemeClr val="accent6"/>
                </a:solidFill>
                <a:effectLst/>
                <a:uLnTx/>
                <a:uFillTx/>
                <a:latin typeface="+mn-lt"/>
              </a:rPr>
              <a:t>Rate of photosynthesis </a:t>
            </a:r>
            <a:r>
              <a:rPr kumimoji="0" lang="en-US" b="1" i="0" u="none" strike="noStrike" kern="0" cap="none" spc="0" normalizeH="0" baseline="0" noProof="0" dirty="0">
                <a:ln>
                  <a:noFill/>
                </a:ln>
                <a:effectLst/>
                <a:uLnTx/>
                <a:uFillTx/>
                <a:latin typeface="+mn-lt"/>
              </a:rPr>
              <a:t>HT</a:t>
            </a:r>
            <a:endParaRPr kumimoji="0" lang="en-GB" b="1" i="0" u="none" strike="noStrike" kern="0" cap="none" spc="0" normalizeH="0" baseline="0" noProof="0" dirty="0">
              <a:ln>
                <a:noFill/>
              </a:ln>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755576"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4" name="TextBox 13"/>
          <p:cNvSpPr txBox="1"/>
          <p:nvPr/>
        </p:nvSpPr>
        <p:spPr>
          <a:xfrm>
            <a:off x="179512" y="764705"/>
            <a:ext cx="7416824" cy="1944215"/>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noAutofit/>
          </a:bodyPr>
          <a:lstStyle/>
          <a:p>
            <a:r>
              <a:rPr lang="en-GB" sz="2400" dirty="0"/>
              <a:t> </a:t>
            </a:r>
            <a:r>
              <a:rPr lang="en-GB" sz="2000" dirty="0"/>
              <a:t>In </a:t>
            </a:r>
            <a:r>
              <a:rPr lang="en-GB" sz="2000" b="1" dirty="0">
                <a:solidFill>
                  <a:schemeClr val="accent6">
                    <a:lumMod val="75000"/>
                  </a:schemeClr>
                </a:solidFill>
              </a:rPr>
              <a:t>laboratory</a:t>
            </a:r>
            <a:r>
              <a:rPr lang="en-GB" sz="2000" b="1" dirty="0"/>
              <a:t> </a:t>
            </a:r>
            <a:r>
              <a:rPr lang="en-GB" sz="2000" dirty="0"/>
              <a:t>investigations, plants experience variation in only </a:t>
            </a:r>
            <a:r>
              <a:rPr lang="en-GB" sz="2000" b="1" dirty="0">
                <a:solidFill>
                  <a:schemeClr val="accent6">
                    <a:lumMod val="75000"/>
                  </a:schemeClr>
                </a:solidFill>
              </a:rPr>
              <a:t>one </a:t>
            </a:r>
            <a:r>
              <a:rPr lang="en-GB" sz="2000" dirty="0"/>
              <a:t>environmental factor.</a:t>
            </a:r>
          </a:p>
          <a:p>
            <a:r>
              <a:rPr lang="en-GB" sz="2000" dirty="0"/>
              <a:t>Normally in </a:t>
            </a:r>
            <a:r>
              <a:rPr lang="en-GB" sz="2000" b="1" dirty="0">
                <a:solidFill>
                  <a:schemeClr val="accent6">
                    <a:lumMod val="75000"/>
                  </a:schemeClr>
                </a:solidFill>
              </a:rPr>
              <a:t>nature</a:t>
            </a:r>
            <a:r>
              <a:rPr lang="en-GB" sz="2000" dirty="0"/>
              <a:t>, </a:t>
            </a:r>
            <a:r>
              <a:rPr lang="en-GB" sz="2000" b="1" dirty="0">
                <a:solidFill>
                  <a:schemeClr val="accent6">
                    <a:lumMod val="75000"/>
                  </a:schemeClr>
                </a:solidFill>
              </a:rPr>
              <a:t>more than one </a:t>
            </a:r>
            <a:r>
              <a:rPr lang="en-GB" sz="2000" dirty="0"/>
              <a:t>environmental factor will vary and the rate of photosynthesis is due to the </a:t>
            </a:r>
            <a:r>
              <a:rPr lang="en-GB" sz="2000" b="1" dirty="0"/>
              <a:t>interaction</a:t>
            </a:r>
            <a:r>
              <a:rPr lang="en-GB" sz="2000" dirty="0"/>
              <a:t> of these factors. Any one of the environmental factors may</a:t>
            </a:r>
            <a:r>
              <a:rPr lang="en-GB" sz="2000" b="1" dirty="0"/>
              <a:t> limit </a:t>
            </a:r>
            <a:r>
              <a:rPr lang="en-GB" sz="2000" dirty="0"/>
              <a:t>the rate of photosynthesis.</a:t>
            </a:r>
          </a:p>
          <a:p>
            <a:pPr algn="ctr"/>
            <a:endParaRPr lang="en-GB" sz="2400" dirty="0"/>
          </a:p>
          <a:p>
            <a:pPr algn="ctr"/>
            <a:endParaRPr lang="en-GB" sz="2400" dirty="0"/>
          </a:p>
        </p:txBody>
      </p:sp>
      <p:sp>
        <p:nvSpPr>
          <p:cNvPr id="19" name="Rectangle 18"/>
          <p:cNvSpPr/>
          <p:nvPr/>
        </p:nvSpPr>
        <p:spPr>
          <a:xfrm>
            <a:off x="4355976" y="2780928"/>
            <a:ext cx="4608512" cy="3672408"/>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noAutofit/>
          </a:bodyPr>
          <a:lstStyle/>
          <a:p>
            <a:pPr lvl="0"/>
            <a:r>
              <a:rPr lang="en-GB" sz="2000" dirty="0"/>
              <a:t>In this experiment </a:t>
            </a:r>
            <a:r>
              <a:rPr lang="en-GB" sz="2000" b="1" dirty="0">
                <a:solidFill>
                  <a:schemeClr val="accent6">
                    <a:lumMod val="75000"/>
                  </a:schemeClr>
                </a:solidFill>
              </a:rPr>
              <a:t>temperature</a:t>
            </a:r>
            <a:r>
              <a:rPr lang="en-GB" sz="2000" dirty="0">
                <a:solidFill>
                  <a:prstClr val="black"/>
                </a:solidFill>
              </a:rPr>
              <a:t> is controlled.</a:t>
            </a:r>
          </a:p>
          <a:p>
            <a:pPr lvl="0"/>
            <a:r>
              <a:rPr lang="en-GB" sz="2000" dirty="0">
                <a:solidFill>
                  <a:prstClr val="black"/>
                </a:solidFill>
              </a:rPr>
              <a:t> At </a:t>
            </a:r>
            <a:r>
              <a:rPr lang="en-GB" sz="2000" b="1" dirty="0">
                <a:solidFill>
                  <a:schemeClr val="accent6">
                    <a:lumMod val="75000"/>
                  </a:schemeClr>
                </a:solidFill>
              </a:rPr>
              <a:t>low light intensity </a:t>
            </a:r>
            <a:r>
              <a:rPr lang="en-GB" sz="2000" dirty="0">
                <a:solidFill>
                  <a:prstClr val="black"/>
                </a:solidFill>
              </a:rPr>
              <a:t>the photosynthetic reaction becomes limited at point X.</a:t>
            </a:r>
          </a:p>
          <a:p>
            <a:pPr lvl="0"/>
            <a:r>
              <a:rPr lang="en-GB" sz="2000" dirty="0">
                <a:solidFill>
                  <a:prstClr val="black"/>
                </a:solidFill>
              </a:rPr>
              <a:t> If the light intensity is increased the reaction rate also increases.</a:t>
            </a:r>
          </a:p>
          <a:p>
            <a:pPr lvl="0"/>
            <a:r>
              <a:rPr lang="en-GB" sz="2000" dirty="0">
                <a:solidFill>
                  <a:prstClr val="black"/>
                </a:solidFill>
              </a:rPr>
              <a:t> </a:t>
            </a:r>
            <a:r>
              <a:rPr lang="en-GB" sz="2000" b="1" dirty="0">
                <a:solidFill>
                  <a:schemeClr val="accent6">
                    <a:lumMod val="75000"/>
                  </a:schemeClr>
                </a:solidFill>
              </a:rPr>
              <a:t>Light intensity </a:t>
            </a:r>
            <a:r>
              <a:rPr lang="en-GB" sz="2000" dirty="0">
                <a:solidFill>
                  <a:prstClr val="black"/>
                </a:solidFill>
              </a:rPr>
              <a:t>is therefore the limiting factor at point X.</a:t>
            </a:r>
          </a:p>
          <a:p>
            <a:pPr lvl="0"/>
            <a:r>
              <a:rPr lang="en-GB" sz="2000" dirty="0">
                <a:solidFill>
                  <a:prstClr val="black"/>
                </a:solidFill>
              </a:rPr>
              <a:t> A different factor is now limiting the rate of photosynthesis at Y. </a:t>
            </a:r>
          </a:p>
          <a:p>
            <a:pPr lvl="0"/>
            <a:r>
              <a:rPr lang="en-GB" sz="2000" dirty="0">
                <a:solidFill>
                  <a:prstClr val="black"/>
                </a:solidFill>
              </a:rPr>
              <a:t>This could be environmental </a:t>
            </a:r>
            <a:r>
              <a:rPr lang="en-GB" sz="2000" b="1" dirty="0">
                <a:solidFill>
                  <a:schemeClr val="accent6">
                    <a:lumMod val="75000"/>
                  </a:schemeClr>
                </a:solidFill>
              </a:rPr>
              <a:t>temperature</a:t>
            </a:r>
            <a:r>
              <a:rPr lang="en-GB" sz="2000" dirty="0">
                <a:solidFill>
                  <a:prstClr val="black"/>
                </a:solidFill>
              </a:rPr>
              <a:t> or the amount of </a:t>
            </a:r>
            <a:r>
              <a:rPr lang="en-GB" sz="2000" b="1" dirty="0">
                <a:solidFill>
                  <a:schemeClr val="accent6">
                    <a:lumMod val="75000"/>
                  </a:schemeClr>
                </a:solidFill>
              </a:rPr>
              <a:t>chlorophyll.</a:t>
            </a:r>
          </a:p>
          <a:p>
            <a:pPr lvl="0" algn="ctr"/>
            <a:endParaRPr lang="en-GB" sz="2000" dirty="0">
              <a:solidFill>
                <a:prstClr val="black"/>
              </a:solidFill>
            </a:endParaRPr>
          </a:p>
        </p:txBody>
      </p:sp>
      <p:sp>
        <p:nvSpPr>
          <p:cNvPr id="17" name="TextBox 16"/>
          <p:cNvSpPr txBox="1"/>
          <p:nvPr/>
        </p:nvSpPr>
        <p:spPr>
          <a:xfrm>
            <a:off x="1907704" y="2924944"/>
            <a:ext cx="504056" cy="369332"/>
          </a:xfrm>
          <a:prstGeom prst="rect">
            <a:avLst/>
          </a:prstGeom>
          <a:noFill/>
        </p:spPr>
        <p:txBody>
          <a:bodyPr wrap="square" rtlCol="0">
            <a:spAutoFit/>
          </a:bodyPr>
          <a:lstStyle/>
          <a:p>
            <a:r>
              <a:rPr lang="en-GB" dirty="0"/>
              <a:t>Y</a:t>
            </a:r>
          </a:p>
        </p:txBody>
      </p:sp>
      <p:sp>
        <p:nvSpPr>
          <p:cNvPr id="21" name="TextBox 20"/>
          <p:cNvSpPr txBox="1"/>
          <p:nvPr/>
        </p:nvSpPr>
        <p:spPr>
          <a:xfrm>
            <a:off x="35496" y="5837202"/>
            <a:ext cx="4608512" cy="400110"/>
          </a:xfrm>
          <a:prstGeom prst="rect">
            <a:avLst/>
          </a:prstGeom>
          <a:noFill/>
        </p:spPr>
        <p:txBody>
          <a:bodyPr wrap="square" rtlCol="0">
            <a:spAutoFit/>
          </a:bodyPr>
          <a:lstStyle/>
          <a:p>
            <a:r>
              <a:rPr lang="en-GB" sz="2000" b="1" dirty="0">
                <a:solidFill>
                  <a:schemeClr val="accent6">
                    <a:lumMod val="75000"/>
                  </a:schemeClr>
                </a:solidFill>
              </a:rPr>
              <a:t>Carbon dioxide is </a:t>
            </a:r>
            <a:r>
              <a:rPr lang="en-GB" sz="2000" b="1" u="sng" dirty="0">
                <a:solidFill>
                  <a:schemeClr val="accent6">
                    <a:lumMod val="75000"/>
                  </a:schemeClr>
                </a:solidFill>
              </a:rPr>
              <a:t>not</a:t>
            </a:r>
            <a:r>
              <a:rPr lang="en-GB" sz="2000" b="1" dirty="0">
                <a:solidFill>
                  <a:schemeClr val="accent6">
                    <a:lumMod val="75000"/>
                  </a:schemeClr>
                </a:solidFill>
              </a:rPr>
              <a:t> the limiting factor</a:t>
            </a:r>
          </a:p>
        </p:txBody>
      </p:sp>
      <p:pic>
        <p:nvPicPr>
          <p:cNvPr id="25" name="Picture 24" descr="ThinkstockPhotos-691835848biologist with plants.jpg"/>
          <p:cNvPicPr>
            <a:picLocks noChangeAspect="1"/>
          </p:cNvPicPr>
          <p:nvPr/>
        </p:nvPicPr>
        <p:blipFill>
          <a:blip r:embed="rId3" cstate="print"/>
          <a:stretch>
            <a:fillRect/>
          </a:stretch>
        </p:blipFill>
        <p:spPr>
          <a:xfrm>
            <a:off x="7668344" y="764704"/>
            <a:ext cx="1256324" cy="1944216"/>
          </a:xfrm>
          <a:prstGeom prst="rect">
            <a:avLst/>
          </a:prstGeom>
          <a:ln>
            <a:solidFill>
              <a:schemeClr val="accent6">
                <a:lumMod val="75000"/>
              </a:schemeClr>
            </a:solidFill>
          </a:ln>
          <a:effectLst>
            <a:outerShdw blurRad="50800" dist="38100" dir="5400000" algn="t" rotWithShape="0">
              <a:prstClr val="black">
                <a:alpha val="40000"/>
              </a:prstClr>
            </a:outerShdw>
          </a:effectLst>
        </p:spPr>
      </p:pic>
      <p:pic>
        <p:nvPicPr>
          <p:cNvPr id="1026" name="Picture 2"/>
          <p:cNvPicPr>
            <a:picLocks noChangeAspect="1" noChangeArrowheads="1"/>
          </p:cNvPicPr>
          <p:nvPr/>
        </p:nvPicPr>
        <p:blipFill>
          <a:blip r:embed="rId4" cstate="print"/>
          <a:srcRect/>
          <a:stretch>
            <a:fillRect/>
          </a:stretch>
        </p:blipFill>
        <p:spPr bwMode="auto">
          <a:xfrm>
            <a:off x="323528" y="2852936"/>
            <a:ext cx="2603049" cy="2664297"/>
          </a:xfrm>
          <a:prstGeom prst="rect">
            <a:avLst/>
          </a:prstGeom>
          <a:noFill/>
          <a:ln w="9525">
            <a:noFill/>
            <a:miter lim="800000"/>
            <a:headEnd/>
            <a:tailEnd/>
          </a:ln>
        </p:spPr>
      </p:pic>
      <p:grpSp>
        <p:nvGrpSpPr>
          <p:cNvPr id="18" name="Group 17"/>
          <p:cNvGrpSpPr/>
          <p:nvPr/>
        </p:nvGrpSpPr>
        <p:grpSpPr>
          <a:xfrm>
            <a:off x="2555018" y="3356992"/>
            <a:ext cx="1668817" cy="1222395"/>
            <a:chOff x="2555018" y="3356992"/>
            <a:chExt cx="1668817" cy="1222395"/>
          </a:xfrm>
        </p:grpSpPr>
        <p:sp>
          <p:nvSpPr>
            <p:cNvPr id="15" name="TextBox 14"/>
            <p:cNvSpPr txBox="1"/>
            <p:nvPr/>
          </p:nvSpPr>
          <p:spPr>
            <a:xfrm>
              <a:off x="2567651" y="3356992"/>
              <a:ext cx="1656184" cy="646331"/>
            </a:xfrm>
            <a:prstGeom prst="rect">
              <a:avLst/>
            </a:prstGeom>
            <a:noFill/>
          </p:spPr>
          <p:txBody>
            <a:bodyPr wrap="square" rtlCol="0">
              <a:spAutoFit/>
            </a:bodyPr>
            <a:lstStyle/>
            <a:p>
              <a:pPr algn="ctr"/>
              <a:r>
                <a:rPr lang="en-GB" dirty="0"/>
                <a:t>30</a:t>
              </a:r>
              <a:r>
                <a:rPr lang="en-GB" dirty="0">
                  <a:sym typeface="Symbol"/>
                </a:rPr>
                <a:t>C at high light intensity</a:t>
              </a:r>
              <a:endParaRPr lang="en-GB" dirty="0"/>
            </a:p>
          </p:txBody>
        </p:sp>
        <p:sp>
          <p:nvSpPr>
            <p:cNvPr id="16" name="TextBox 15"/>
            <p:cNvSpPr txBox="1"/>
            <p:nvPr/>
          </p:nvSpPr>
          <p:spPr>
            <a:xfrm>
              <a:off x="2555018" y="3933056"/>
              <a:ext cx="1656184" cy="646331"/>
            </a:xfrm>
            <a:prstGeom prst="rect">
              <a:avLst/>
            </a:prstGeom>
            <a:noFill/>
          </p:spPr>
          <p:txBody>
            <a:bodyPr wrap="square" rtlCol="0">
              <a:spAutoFit/>
            </a:bodyPr>
            <a:lstStyle/>
            <a:p>
              <a:pPr algn="ctr"/>
              <a:r>
                <a:rPr lang="en-GB" dirty="0"/>
                <a:t>30</a:t>
              </a:r>
              <a:r>
                <a:rPr lang="en-GB" dirty="0">
                  <a:sym typeface="Symbol"/>
                </a:rPr>
                <a:t>C at low light intensity</a:t>
              </a:r>
              <a:endParaRPr lang="en-GB" dirty="0"/>
            </a:p>
          </p:txBody>
        </p:sp>
      </p:grpSp>
      <p:sp>
        <p:nvSpPr>
          <p:cNvPr id="22" name="TextBox 21"/>
          <p:cNvSpPr txBox="1"/>
          <p:nvPr/>
        </p:nvSpPr>
        <p:spPr>
          <a:xfrm>
            <a:off x="395536" y="5373216"/>
            <a:ext cx="3384376" cy="369332"/>
          </a:xfrm>
          <a:prstGeom prst="rect">
            <a:avLst/>
          </a:prstGeom>
          <a:noFill/>
        </p:spPr>
        <p:txBody>
          <a:bodyPr wrap="square" rtlCol="0">
            <a:spAutoFit/>
          </a:bodyPr>
          <a:lstStyle/>
          <a:p>
            <a:r>
              <a:rPr lang="en-GB" dirty="0"/>
              <a:t>Carbon dioxide concentration %</a:t>
            </a:r>
          </a:p>
        </p:txBody>
      </p:sp>
      <p:sp>
        <p:nvSpPr>
          <p:cNvPr id="23" name="TextBox 22"/>
          <p:cNvSpPr txBox="1"/>
          <p:nvPr/>
        </p:nvSpPr>
        <p:spPr>
          <a:xfrm>
            <a:off x="107504" y="2996952"/>
            <a:ext cx="461665" cy="2376264"/>
          </a:xfrm>
          <a:prstGeom prst="rect">
            <a:avLst/>
          </a:prstGeom>
          <a:noFill/>
        </p:spPr>
        <p:txBody>
          <a:bodyPr vert="vert270" wrap="square" rtlCol="0">
            <a:spAutoFit/>
          </a:bodyPr>
          <a:lstStyle/>
          <a:p>
            <a:r>
              <a:rPr lang="en-GB" dirty="0"/>
              <a:t>Rate of photosynthesis</a:t>
            </a:r>
          </a:p>
        </p:txBody>
      </p:sp>
      <p:sp>
        <p:nvSpPr>
          <p:cNvPr id="24" name="TextBox 23"/>
          <p:cNvSpPr txBox="1"/>
          <p:nvPr/>
        </p:nvSpPr>
        <p:spPr>
          <a:xfrm>
            <a:off x="1403648" y="3861048"/>
            <a:ext cx="432048" cy="369332"/>
          </a:xfrm>
          <a:prstGeom prst="rect">
            <a:avLst/>
          </a:prstGeom>
          <a:noFill/>
        </p:spPr>
        <p:txBody>
          <a:bodyPr wrap="square" rtlCol="0">
            <a:spAutoFit/>
          </a:bodyPr>
          <a:lstStyle/>
          <a:p>
            <a:r>
              <a:rPr lang="en-GB" dirty="0"/>
              <a:t>X</a:t>
            </a:r>
          </a:p>
        </p:txBody>
      </p:sp>
      <p:sp>
        <p:nvSpPr>
          <p:cNvPr id="26" name="TextBox 25"/>
          <p:cNvSpPr txBox="1"/>
          <p:nvPr/>
        </p:nvSpPr>
        <p:spPr>
          <a:xfrm>
            <a:off x="1403648" y="3356992"/>
            <a:ext cx="432048" cy="369332"/>
          </a:xfrm>
          <a:prstGeom prst="rect">
            <a:avLst/>
          </a:prstGeom>
          <a:noFill/>
        </p:spPr>
        <p:txBody>
          <a:bodyPr wrap="square" rtlCol="0">
            <a:spAutoFit/>
          </a:bodyPr>
          <a:lstStyle/>
          <a:p>
            <a:r>
              <a:rPr lang="en-GB" dirty="0"/>
              <a:t>Y</a:t>
            </a:r>
          </a:p>
        </p:txBody>
      </p:sp>
      <p:sp>
        <p:nvSpPr>
          <p:cNvPr id="27" name="Title 1"/>
          <p:cNvSpPr txBox="1">
            <a:spLocks/>
          </p:cNvSpPr>
          <p:nvPr/>
        </p:nvSpPr>
        <p:spPr>
          <a:xfrm>
            <a:off x="-2124744" y="35655"/>
            <a:ext cx="11268744"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b="1" i="0" u="none" strike="noStrike" kern="0" cap="none" spc="0" normalizeH="0" baseline="0" noProof="0" dirty="0">
                <a:ln>
                  <a:noFill/>
                </a:ln>
                <a:solidFill>
                  <a:schemeClr val="accent6"/>
                </a:solidFill>
                <a:effectLst/>
                <a:uLnTx/>
                <a:uFillTx/>
                <a:latin typeface="+mn-lt"/>
              </a:rPr>
              <a:t>Rate of photosynthesis </a:t>
            </a:r>
            <a:r>
              <a:rPr kumimoji="0" lang="en-US" b="1" i="0" u="none" strike="noStrike" kern="0" cap="none" spc="0" normalizeH="0" baseline="0" noProof="0" dirty="0">
                <a:ln>
                  <a:noFill/>
                </a:ln>
                <a:effectLst/>
                <a:uLnTx/>
                <a:uFillTx/>
                <a:latin typeface="+mn-lt"/>
              </a:rPr>
              <a:t>HT</a:t>
            </a:r>
            <a:endParaRPr kumimoji="0" lang="en-GB" b="1" i="0" u="none" strike="noStrike" kern="0" cap="none" spc="0" normalizeH="0" baseline="0" noProof="0" dirty="0">
              <a:ln>
                <a:noFill/>
              </a:ln>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5536" y="23488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755576"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5" name="TextBox 14"/>
          <p:cNvSpPr txBox="1"/>
          <p:nvPr/>
        </p:nvSpPr>
        <p:spPr>
          <a:xfrm>
            <a:off x="179512" y="5733256"/>
            <a:ext cx="4464496" cy="430887"/>
          </a:xfrm>
          <a:prstGeom prst="rect">
            <a:avLst/>
          </a:prstGeom>
          <a:noFill/>
        </p:spPr>
        <p:txBody>
          <a:bodyPr wrap="square" rtlCol="0">
            <a:spAutoFit/>
          </a:bodyPr>
          <a:lstStyle/>
          <a:p>
            <a:pPr algn="ctr"/>
            <a:r>
              <a:rPr lang="en-GB" sz="2200" b="1" dirty="0">
                <a:solidFill>
                  <a:schemeClr val="accent6">
                    <a:lumMod val="75000"/>
                  </a:schemeClr>
                </a:solidFill>
              </a:rPr>
              <a:t>Light intensity is</a:t>
            </a:r>
            <a:r>
              <a:rPr lang="en-GB" sz="2200" b="1" i="1" dirty="0">
                <a:solidFill>
                  <a:schemeClr val="accent6">
                    <a:lumMod val="75000"/>
                  </a:schemeClr>
                </a:solidFill>
              </a:rPr>
              <a:t> </a:t>
            </a:r>
            <a:r>
              <a:rPr lang="en-GB" sz="2200" b="1" u="sng" dirty="0">
                <a:solidFill>
                  <a:schemeClr val="accent6">
                    <a:lumMod val="75000"/>
                  </a:schemeClr>
                </a:solidFill>
              </a:rPr>
              <a:t>not</a:t>
            </a:r>
            <a:r>
              <a:rPr lang="en-GB" sz="2200" b="1" i="1" dirty="0">
                <a:solidFill>
                  <a:schemeClr val="accent6">
                    <a:lumMod val="75000"/>
                  </a:schemeClr>
                </a:solidFill>
              </a:rPr>
              <a:t> </a:t>
            </a:r>
            <a:r>
              <a:rPr lang="en-GB" sz="2200" b="1" dirty="0">
                <a:solidFill>
                  <a:schemeClr val="accent6">
                    <a:lumMod val="75000"/>
                  </a:schemeClr>
                </a:solidFill>
              </a:rPr>
              <a:t>a limiting factor</a:t>
            </a:r>
          </a:p>
        </p:txBody>
      </p:sp>
      <p:sp>
        <p:nvSpPr>
          <p:cNvPr id="16" name="TextBox 15"/>
          <p:cNvSpPr txBox="1"/>
          <p:nvPr/>
        </p:nvSpPr>
        <p:spPr>
          <a:xfrm>
            <a:off x="4860032" y="4797152"/>
            <a:ext cx="3960440" cy="1446550"/>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200" b="1" dirty="0">
                <a:solidFill>
                  <a:schemeClr val="accent6">
                    <a:lumMod val="75000"/>
                  </a:schemeClr>
                </a:solidFill>
              </a:rPr>
              <a:t>Graph lines C and D: </a:t>
            </a:r>
            <a:r>
              <a:rPr lang="en-GB" sz="2200" dirty="0"/>
              <a:t>If temperature is increased by 10</a:t>
            </a:r>
            <a:r>
              <a:rPr lang="en-GB" sz="2200" dirty="0">
                <a:sym typeface="Symbol"/>
              </a:rPr>
              <a:t>C then a slight increase in rate of photosynthesis occurs.</a:t>
            </a:r>
            <a:endParaRPr lang="en-GB" sz="2200" dirty="0"/>
          </a:p>
        </p:txBody>
      </p:sp>
      <p:sp>
        <p:nvSpPr>
          <p:cNvPr id="18" name="TextBox 17"/>
          <p:cNvSpPr txBox="1"/>
          <p:nvPr/>
        </p:nvSpPr>
        <p:spPr>
          <a:xfrm>
            <a:off x="4860032" y="2780928"/>
            <a:ext cx="3960440" cy="1785104"/>
          </a:xfrm>
          <a:prstGeom prst="rect">
            <a:avLst/>
          </a:prstGeom>
          <a:solidFill>
            <a:schemeClr val="bg1">
              <a:lumMod val="95000"/>
            </a:schemeClr>
          </a:solidFill>
          <a:ln>
            <a:solidFill>
              <a:schemeClr val="accent6">
                <a:lumMod val="75000"/>
              </a:schemeClr>
            </a:solidFill>
          </a:ln>
        </p:spPr>
        <p:txBody>
          <a:bodyPr wrap="square" rtlCol="0">
            <a:spAutoFit/>
          </a:bodyPr>
          <a:lstStyle/>
          <a:p>
            <a:r>
              <a:rPr lang="en-GB" sz="2200" b="1" dirty="0">
                <a:solidFill>
                  <a:schemeClr val="accent6">
                    <a:lumMod val="75000"/>
                  </a:schemeClr>
                </a:solidFill>
              </a:rPr>
              <a:t>Graph Lines A and B</a:t>
            </a:r>
            <a:r>
              <a:rPr lang="en-GB" sz="2200" dirty="0">
                <a:solidFill>
                  <a:schemeClr val="accent6">
                    <a:lumMod val="75000"/>
                  </a:schemeClr>
                </a:solidFill>
              </a:rPr>
              <a:t>: </a:t>
            </a:r>
            <a:r>
              <a:rPr lang="en-GB" sz="2200" dirty="0"/>
              <a:t>If carbon dioxide concentration is increased from 0.01% to 0.1%, then a large increase in rate occurs up to a point.</a:t>
            </a:r>
          </a:p>
        </p:txBody>
      </p:sp>
      <p:sp>
        <p:nvSpPr>
          <p:cNvPr id="20" name="TextBox 19"/>
          <p:cNvSpPr txBox="1"/>
          <p:nvPr/>
        </p:nvSpPr>
        <p:spPr>
          <a:xfrm>
            <a:off x="4860032" y="764704"/>
            <a:ext cx="3960440" cy="1785104"/>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200" b="1" dirty="0">
                <a:solidFill>
                  <a:schemeClr val="accent6">
                    <a:lumMod val="75000"/>
                  </a:schemeClr>
                </a:solidFill>
              </a:rPr>
              <a:t>Graph lines A and D: </a:t>
            </a:r>
            <a:r>
              <a:rPr lang="en-GB" sz="2200" dirty="0"/>
              <a:t>If carbon dioxide concentration </a:t>
            </a:r>
            <a:r>
              <a:rPr lang="en-GB" sz="2200" b="1" dirty="0"/>
              <a:t>and</a:t>
            </a:r>
            <a:r>
              <a:rPr lang="en-GB" sz="2200" dirty="0"/>
              <a:t> temperature are increased the rate of photosynthesis increases significantly up to a point.</a:t>
            </a:r>
          </a:p>
        </p:txBody>
      </p:sp>
      <p:sp>
        <p:nvSpPr>
          <p:cNvPr id="22" name="TextBox 21"/>
          <p:cNvSpPr txBox="1"/>
          <p:nvPr/>
        </p:nvSpPr>
        <p:spPr>
          <a:xfrm>
            <a:off x="179512" y="764704"/>
            <a:ext cx="4464496" cy="1785104"/>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sz="2200" b="1" dirty="0">
                <a:solidFill>
                  <a:schemeClr val="accent6">
                    <a:lumMod val="75000"/>
                  </a:schemeClr>
                </a:solidFill>
              </a:rPr>
              <a:t>Graph line A:</a:t>
            </a:r>
            <a:r>
              <a:rPr lang="en-GB" sz="2200" dirty="0"/>
              <a:t> Rate could be limited by temperature and/or amount of chlorophyll. Plant tissue can be damaged when carbon dioxide concentrations exceed 0.1%.</a:t>
            </a:r>
          </a:p>
        </p:txBody>
      </p:sp>
      <p:pic>
        <p:nvPicPr>
          <p:cNvPr id="13" name="Picture 12"/>
          <p:cNvPicPr/>
          <p:nvPr/>
        </p:nvPicPr>
        <p:blipFill>
          <a:blip r:embed="rId3" cstate="print"/>
          <a:srcRect/>
          <a:stretch>
            <a:fillRect/>
          </a:stretch>
        </p:blipFill>
        <p:spPr bwMode="auto">
          <a:xfrm>
            <a:off x="179512" y="2780928"/>
            <a:ext cx="4464496" cy="2687810"/>
          </a:xfrm>
          <a:prstGeom prst="rect">
            <a:avLst/>
          </a:prstGeom>
          <a:noFill/>
          <a:ln w="9525">
            <a:solidFill>
              <a:schemeClr val="accent6">
                <a:lumMod val="75000"/>
              </a:schemeClr>
            </a:solidFill>
            <a:miter lim="800000"/>
            <a:headEnd/>
            <a:tailEnd/>
          </a:ln>
          <a:effectLst>
            <a:outerShdw blurRad="50800" dist="38100" dir="5400000" algn="t" rotWithShape="0">
              <a:prstClr val="black">
                <a:alpha val="40000"/>
              </a:prstClr>
            </a:outerShdw>
          </a:effectLst>
        </p:spPr>
      </p:pic>
      <p:sp>
        <p:nvSpPr>
          <p:cNvPr id="14" name="Title 1"/>
          <p:cNvSpPr txBox="1">
            <a:spLocks/>
          </p:cNvSpPr>
          <p:nvPr/>
        </p:nvSpPr>
        <p:spPr>
          <a:xfrm>
            <a:off x="-2124744" y="35655"/>
            <a:ext cx="11268744"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latin typeface="+mn-lt"/>
              </a:rPr>
              <a:t>  Plant structures and their function part 1 – </a:t>
            </a:r>
            <a:r>
              <a:rPr kumimoji="0" lang="en-US" b="1" i="0" u="none" strike="noStrike" kern="0" cap="none" spc="0" normalizeH="0" baseline="0" noProof="0" dirty="0">
                <a:ln>
                  <a:noFill/>
                </a:ln>
                <a:solidFill>
                  <a:schemeClr val="accent6"/>
                </a:solidFill>
                <a:effectLst/>
                <a:uLnTx/>
                <a:uFillTx/>
                <a:latin typeface="+mn-lt"/>
              </a:rPr>
              <a:t>Rate of photosynthesis </a:t>
            </a:r>
            <a:r>
              <a:rPr kumimoji="0" lang="en-US" b="1" i="0" u="none" strike="noStrike" kern="0" cap="none" spc="0" normalizeH="0" baseline="0" noProof="0" dirty="0">
                <a:ln>
                  <a:noFill/>
                </a:ln>
                <a:effectLst/>
                <a:uLnTx/>
                <a:uFillTx/>
                <a:latin typeface="+mn-lt"/>
              </a:rPr>
              <a:t>HT</a:t>
            </a:r>
            <a:endParaRPr kumimoji="0" lang="en-GB" b="1" i="0" u="none" strike="noStrike" kern="0" cap="none" spc="0" normalizeH="0" baseline="0" noProof="0" dirty="0">
              <a:ln>
                <a:noFill/>
              </a:ln>
              <a:effectLst/>
              <a:uLnTx/>
              <a:uFillTx/>
              <a:latin typeface="+mn-lt"/>
            </a:endParaRPr>
          </a:p>
        </p:txBody>
      </p:sp>
    </p:spTree>
    <p:extLst>
      <p:ext uri="{BB962C8B-B14F-4D97-AF65-F5344CB8AC3E}">
        <p14:creationId xmlns:p14="http://schemas.microsoft.com/office/powerpoint/2010/main" val="1113305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6444208" cy="4431983"/>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Photosynthesis</a:t>
            </a:r>
          </a:p>
          <a:p>
            <a:r>
              <a:rPr lang="en-GB" sz="3600" b="1" dirty="0">
                <a:solidFill>
                  <a:schemeClr val="tx1">
                    <a:lumMod val="50000"/>
                    <a:lumOff val="50000"/>
                  </a:schemeClr>
                </a:solidFill>
              </a:rPr>
              <a:t>Part 1 </a:t>
            </a:r>
          </a:p>
          <a:p>
            <a:pPr marL="457200" indent="-457200">
              <a:lnSpc>
                <a:spcPct val="150000"/>
              </a:lnSpc>
              <a:buFont typeface="Arial" charset="0"/>
              <a:buChar char="•"/>
            </a:pPr>
            <a:r>
              <a:rPr lang="en-GB" sz="2800" b="1" dirty="0">
                <a:solidFill>
                  <a:schemeClr val="tx1">
                    <a:lumMod val="50000"/>
                    <a:lumOff val="50000"/>
                  </a:schemeClr>
                </a:solidFill>
              </a:rPr>
              <a:t>Photosynthetic reaction</a:t>
            </a:r>
          </a:p>
          <a:p>
            <a:pPr marL="457200" indent="-457200">
              <a:lnSpc>
                <a:spcPct val="150000"/>
              </a:lnSpc>
              <a:buFont typeface="Arial" charset="0"/>
              <a:buChar char="•"/>
            </a:pPr>
            <a:r>
              <a:rPr lang="en-GB" sz="2800" b="1" dirty="0">
                <a:solidFill>
                  <a:schemeClr val="tx1">
                    <a:lumMod val="50000"/>
                    <a:lumOff val="50000"/>
                  </a:schemeClr>
                </a:solidFill>
              </a:rPr>
              <a:t>Rate of photosynthesis</a:t>
            </a: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29100" y="-171400"/>
            <a:ext cx="4914900" cy="5638800"/>
          </a:xfrm>
          <a:prstGeom prst="rect">
            <a:avLst/>
          </a:prstGeom>
        </p:spPr>
      </p:pic>
    </p:spTree>
    <p:extLst>
      <p:ext uri="{BB962C8B-B14F-4D97-AF65-F5344CB8AC3E}">
        <p14:creationId xmlns:p14="http://schemas.microsoft.com/office/powerpoint/2010/main" val="994288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528" y="0"/>
            <a:ext cx="9324528" cy="657041"/>
          </a:xfrm>
        </p:spPr>
        <p:txBody>
          <a:bodyPr>
            <a:noAutofit/>
          </a:bodyPr>
          <a:lstStyle/>
          <a:p>
            <a:pPr marL="342900" lvl="1" algn="r" defTabSz="342900" rtl="0">
              <a:spcBef>
                <a:spcPct val="20000"/>
              </a:spcBef>
            </a:pPr>
            <a:r>
              <a:rPr lang="en-US" sz="2400" b="1" dirty="0">
                <a:solidFill>
                  <a:schemeClr val="accent6"/>
                </a:solidFill>
              </a:rPr>
              <a:t>Plant structures and their function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815401"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764704"/>
            <a:ext cx="8815401" cy="7355860"/>
          </a:xfrm>
          <a:prstGeom prst="rect">
            <a:avLst/>
          </a:prstGeom>
          <a:noFill/>
        </p:spPr>
        <p:txBody>
          <a:bodyPr wrap="square" rtlCol="0">
            <a:spAutoFit/>
          </a:bodyPr>
          <a:lstStyle/>
          <a:p>
            <a:pPr marL="457200" indent="-457200">
              <a:buAutoNum type="arabicPeriod"/>
            </a:pPr>
            <a:r>
              <a:rPr lang="en-US" sz="2400" dirty="0"/>
              <a:t>Write down the word equation for photosynthesis.</a:t>
            </a:r>
          </a:p>
          <a:p>
            <a:pPr marL="457200" indent="-457200"/>
            <a:r>
              <a:rPr lang="en-GB" sz="2400" dirty="0"/>
              <a:t> 	</a:t>
            </a:r>
            <a:endParaRPr lang="en-GB" sz="2400" dirty="0">
              <a:solidFill>
                <a:srgbClr val="00B050"/>
              </a:solidFill>
            </a:endParaRPr>
          </a:p>
          <a:p>
            <a:r>
              <a:rPr lang="en-GB" sz="2400" dirty="0"/>
              <a:t>2.   Copy and complete this table</a:t>
            </a:r>
          </a:p>
          <a:p>
            <a:pPr fontAlgn="t"/>
            <a:r>
              <a:rPr lang="en-GB" sz="2400" dirty="0"/>
              <a:t>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3. Photosynthesis is affected by limiting factors. </a:t>
            </a:r>
          </a:p>
          <a:p>
            <a:pPr>
              <a:lnSpc>
                <a:spcPct val="150000"/>
              </a:lnSpc>
            </a:pPr>
            <a:r>
              <a:rPr lang="en-GB" sz="2400" dirty="0"/>
              <a:t>     What is meant by the term ‘limiting factor’? </a:t>
            </a:r>
          </a:p>
          <a:p>
            <a:pPr>
              <a:lnSpc>
                <a:spcPct val="150000"/>
              </a:lnSpc>
            </a:pPr>
            <a:r>
              <a:rPr lang="en-GB" sz="2400" dirty="0"/>
              <a:t>4. Name the raw materials needed by a plant for photosynthesis?</a:t>
            </a:r>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7" name="Table 6"/>
          <p:cNvGraphicFramePr>
            <a:graphicFrameLocks noGrp="1"/>
          </p:cNvGraphicFramePr>
          <p:nvPr/>
        </p:nvGraphicFramePr>
        <p:xfrm>
          <a:off x="1547664" y="2060848"/>
          <a:ext cx="6096000" cy="2286000"/>
        </p:xfrm>
        <a:graphic>
          <a:graphicData uri="http://schemas.openxmlformats.org/drawingml/2006/table">
            <a:tbl>
              <a:tblPr firstRow="1" bandRow="1">
                <a:tableStyleId>{93296810-A885-4BE3-A3E7-6D5BEEA58F35}</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70840">
                <a:tc>
                  <a:txBody>
                    <a:bodyPr/>
                    <a:lstStyle/>
                    <a:p>
                      <a:pPr algn="ctr"/>
                      <a:r>
                        <a:rPr lang="en-GB" sz="2400" dirty="0"/>
                        <a:t>Name of molecule</a:t>
                      </a:r>
                    </a:p>
                  </a:txBody>
                  <a:tcPr/>
                </a:tc>
                <a:tc>
                  <a:txBody>
                    <a:bodyPr/>
                    <a:lstStyle/>
                    <a:p>
                      <a:pPr algn="ctr"/>
                      <a:r>
                        <a:rPr lang="en-GB" sz="2400" dirty="0"/>
                        <a:t>Chemical</a:t>
                      </a:r>
                      <a:r>
                        <a:rPr lang="en-GB" sz="2400" baseline="0" dirty="0"/>
                        <a:t> Symbol</a:t>
                      </a:r>
                      <a:endParaRPr lang="en-GB" sz="2400" dirty="0"/>
                    </a:p>
                  </a:txBody>
                  <a:tcPr/>
                </a:tc>
                <a:extLst>
                  <a:ext uri="{0D108BD9-81ED-4DB2-BD59-A6C34878D82A}">
                    <a16:rowId xmlns:a16="http://schemas.microsoft.com/office/drawing/2014/main" val="10000"/>
                  </a:ext>
                </a:extLst>
              </a:tr>
              <a:tr h="370840">
                <a:tc>
                  <a:txBody>
                    <a:bodyPr/>
                    <a:lstStyle/>
                    <a:p>
                      <a:pPr algn="ctr"/>
                      <a:r>
                        <a:rPr lang="en-GB" sz="2400" dirty="0"/>
                        <a:t>Water</a:t>
                      </a:r>
                    </a:p>
                  </a:txBody>
                  <a:tcPr/>
                </a:tc>
                <a:tc>
                  <a:txBody>
                    <a:bodyPr/>
                    <a:lstStyle/>
                    <a:p>
                      <a:pPr algn="ctr"/>
                      <a:endParaRPr lang="en-GB" sz="2400" dirty="0"/>
                    </a:p>
                  </a:txBody>
                  <a:tcPr/>
                </a:tc>
                <a:extLst>
                  <a:ext uri="{0D108BD9-81ED-4DB2-BD59-A6C34878D82A}">
                    <a16:rowId xmlns:a16="http://schemas.microsoft.com/office/drawing/2014/main" val="10001"/>
                  </a:ext>
                </a:extLst>
              </a:tr>
              <a:tr h="370840">
                <a:tc>
                  <a:txBody>
                    <a:bodyPr/>
                    <a:lstStyle/>
                    <a:p>
                      <a:pPr algn="ctr"/>
                      <a:r>
                        <a:rPr lang="en-GB" sz="2400" dirty="0"/>
                        <a:t>Oxygen</a:t>
                      </a:r>
                    </a:p>
                  </a:txBody>
                  <a:tcPr/>
                </a:tc>
                <a:tc>
                  <a:txBody>
                    <a:bodyPr/>
                    <a:lstStyle/>
                    <a:p>
                      <a:pPr algn="ctr"/>
                      <a:endParaRPr lang="en-GB" sz="2400" dirty="0"/>
                    </a:p>
                  </a:txBody>
                  <a:tcPr/>
                </a:tc>
                <a:extLst>
                  <a:ext uri="{0D108BD9-81ED-4DB2-BD59-A6C34878D82A}">
                    <a16:rowId xmlns:a16="http://schemas.microsoft.com/office/drawing/2014/main" val="10002"/>
                  </a:ext>
                </a:extLst>
              </a:tr>
              <a:tr h="370840">
                <a:tc>
                  <a:txBody>
                    <a:bodyPr/>
                    <a:lstStyle/>
                    <a:p>
                      <a:pPr algn="ctr"/>
                      <a:r>
                        <a:rPr lang="en-GB" sz="2400" dirty="0"/>
                        <a:t>Carbon dioxide</a:t>
                      </a:r>
                    </a:p>
                  </a:txBody>
                  <a:tcPr/>
                </a:tc>
                <a:tc>
                  <a:txBody>
                    <a:bodyPr/>
                    <a:lstStyle/>
                    <a:p>
                      <a:pPr algn="ctr"/>
                      <a:endParaRPr lang="en-GB" sz="2400" dirty="0"/>
                    </a:p>
                  </a:txBody>
                  <a:tcPr/>
                </a:tc>
                <a:extLst>
                  <a:ext uri="{0D108BD9-81ED-4DB2-BD59-A6C34878D82A}">
                    <a16:rowId xmlns:a16="http://schemas.microsoft.com/office/drawing/2014/main" val="10003"/>
                  </a:ext>
                </a:extLst>
              </a:tr>
              <a:tr h="370840">
                <a:tc>
                  <a:txBody>
                    <a:bodyPr/>
                    <a:lstStyle/>
                    <a:p>
                      <a:pPr algn="ctr"/>
                      <a:r>
                        <a:rPr lang="en-GB" sz="2400" dirty="0"/>
                        <a:t>Glucose</a:t>
                      </a:r>
                    </a:p>
                  </a:txBody>
                  <a:tcPr/>
                </a:tc>
                <a:tc>
                  <a:txBody>
                    <a:bodyPr/>
                    <a:lstStyle/>
                    <a:p>
                      <a:pPr algn="ctr"/>
                      <a:endParaRPr lang="en-GB" sz="2400"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76416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84" name="Picture 8"/>
          <p:cNvPicPr>
            <a:picLocks noChangeAspect="1" noChangeArrowheads="1"/>
          </p:cNvPicPr>
          <p:nvPr/>
        </p:nvPicPr>
        <p:blipFill>
          <a:blip r:embed="rId3" cstate="print"/>
          <a:srcRect/>
          <a:stretch>
            <a:fillRect/>
          </a:stretch>
        </p:blipFill>
        <p:spPr bwMode="auto">
          <a:xfrm>
            <a:off x="395536" y="3140968"/>
            <a:ext cx="3744415" cy="2091266"/>
          </a:xfrm>
          <a:prstGeom prst="rect">
            <a:avLst/>
          </a:prstGeom>
          <a:noFill/>
          <a:ln w="9525">
            <a:noFill/>
            <a:miter lim="800000"/>
            <a:headEnd/>
            <a:tailEnd/>
          </a:ln>
        </p:spPr>
      </p:pic>
      <p:sp>
        <p:nvSpPr>
          <p:cNvPr id="4" name="Rectangle 3"/>
          <p:cNvSpPr/>
          <p:nvPr/>
        </p:nvSpPr>
        <p:spPr>
          <a:xfrm>
            <a:off x="179512" y="836712"/>
            <a:ext cx="8784976"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48" name="TextBox 47"/>
          <p:cNvSpPr txBox="1"/>
          <p:nvPr/>
        </p:nvSpPr>
        <p:spPr>
          <a:xfrm>
            <a:off x="179512" y="620688"/>
            <a:ext cx="8568952" cy="5909310"/>
          </a:xfrm>
          <a:prstGeom prst="rect">
            <a:avLst/>
          </a:prstGeom>
          <a:noFill/>
        </p:spPr>
        <p:txBody>
          <a:bodyPr wrap="square" rtlCol="0">
            <a:spAutoFit/>
          </a:bodyPr>
          <a:lstStyle/>
          <a:p>
            <a:r>
              <a:rPr lang="en-GB" sz="2400" dirty="0"/>
              <a:t>5. Name the green pigment present in plant cells.</a:t>
            </a:r>
          </a:p>
          <a:p>
            <a:endParaRPr lang="en-GB" sz="2400" dirty="0"/>
          </a:p>
          <a:p>
            <a:r>
              <a:rPr lang="en-GB" sz="2400" dirty="0"/>
              <a:t>6. What is the role of this green pigment?</a:t>
            </a:r>
          </a:p>
          <a:p>
            <a:endParaRPr lang="en-GB" sz="2400" dirty="0"/>
          </a:p>
          <a:p>
            <a:pPr marL="457200" indent="-457200"/>
            <a:r>
              <a:rPr lang="en-GB" sz="2400" dirty="0"/>
              <a:t>7. For the graphs below - identify what the limiting factor(s) might be in the experiments. </a:t>
            </a:r>
          </a:p>
          <a:p>
            <a:pPr marL="457200" indent="-457200">
              <a:buAutoNum type="arabicPeriod" startAt="7"/>
            </a:pPr>
            <a:endParaRPr lang="en-GB" sz="2400" dirty="0"/>
          </a:p>
          <a:p>
            <a:pPr marL="457200" indent="-457200">
              <a:buAutoNum type="arabicPeriod" startAt="7"/>
            </a:pPr>
            <a:endParaRPr lang="en-GB" sz="2400" dirty="0"/>
          </a:p>
          <a:p>
            <a:pPr marL="457200" indent="-457200">
              <a:buAutoNum type="arabicPeriod" startAt="7"/>
            </a:pPr>
            <a:endParaRPr lang="en-GB" sz="2400" dirty="0"/>
          </a:p>
          <a:p>
            <a:pPr marL="457200" indent="-457200"/>
            <a:endParaRPr lang="en-GB" sz="2400" dirty="0"/>
          </a:p>
          <a:p>
            <a:pPr marL="457200" indent="-457200">
              <a:buAutoNum type="arabicPeriod" startAt="7"/>
            </a:pPr>
            <a:endParaRPr lang="en-GB" sz="2400" dirty="0"/>
          </a:p>
          <a:p>
            <a:pPr marL="457200" indent="-457200"/>
            <a:endParaRPr lang="en-GB" sz="2400" dirty="0"/>
          </a:p>
          <a:p>
            <a:pPr marL="457200" indent="-457200"/>
            <a:endParaRPr lang="en-GB" sz="2400" dirty="0"/>
          </a:p>
          <a:p>
            <a:pPr marL="457200" indent="-457200"/>
            <a:r>
              <a:rPr lang="en-GB" sz="2400" dirty="0"/>
              <a:t>8. Sketch a line onto Graph A showing what might occur if the experiment was repeated at a lower light intensity.</a:t>
            </a:r>
            <a:endParaRPr lang="en-GB" dirty="0"/>
          </a:p>
          <a:p>
            <a:endParaRPr lang="en-GB"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grpSp>
        <p:nvGrpSpPr>
          <p:cNvPr id="56" name="Group 55"/>
          <p:cNvGrpSpPr/>
          <p:nvPr/>
        </p:nvGrpSpPr>
        <p:grpSpPr>
          <a:xfrm>
            <a:off x="4860032" y="3068960"/>
            <a:ext cx="3714750" cy="2257425"/>
            <a:chOff x="3707904" y="4005064"/>
            <a:chExt cx="3714750" cy="2257425"/>
          </a:xfrm>
        </p:grpSpPr>
        <p:pic>
          <p:nvPicPr>
            <p:cNvPr id="101383" name="Picture 7"/>
            <p:cNvPicPr>
              <a:picLocks noChangeAspect="1" noChangeArrowheads="1"/>
            </p:cNvPicPr>
            <p:nvPr/>
          </p:nvPicPr>
          <p:blipFill>
            <a:blip r:embed="rId4" cstate="print"/>
            <a:srcRect/>
            <a:stretch>
              <a:fillRect/>
            </a:stretch>
          </p:blipFill>
          <p:spPr bwMode="auto">
            <a:xfrm>
              <a:off x="3707904" y="4005064"/>
              <a:ext cx="3714750" cy="2257425"/>
            </a:xfrm>
            <a:prstGeom prst="rect">
              <a:avLst/>
            </a:prstGeom>
            <a:noFill/>
            <a:ln w="9525">
              <a:noFill/>
              <a:miter lim="800000"/>
              <a:headEnd/>
              <a:tailEnd/>
            </a:ln>
          </p:spPr>
        </p:pic>
        <p:sp>
          <p:nvSpPr>
            <p:cNvPr id="54" name="TextBox 53"/>
            <p:cNvSpPr txBox="1"/>
            <p:nvPr/>
          </p:nvSpPr>
          <p:spPr>
            <a:xfrm>
              <a:off x="4788024" y="5445224"/>
              <a:ext cx="1728192" cy="369332"/>
            </a:xfrm>
            <a:prstGeom prst="rect">
              <a:avLst/>
            </a:prstGeom>
            <a:noFill/>
          </p:spPr>
          <p:txBody>
            <a:bodyPr wrap="square" rtlCol="0">
              <a:spAutoFit/>
            </a:bodyPr>
            <a:lstStyle/>
            <a:p>
              <a:endParaRPr lang="en-GB" dirty="0"/>
            </a:p>
          </p:txBody>
        </p:sp>
      </p:grpSp>
      <p:sp>
        <p:nvSpPr>
          <p:cNvPr id="10" name="TextBox 9"/>
          <p:cNvSpPr txBox="1"/>
          <p:nvPr/>
        </p:nvSpPr>
        <p:spPr>
          <a:xfrm>
            <a:off x="1907704" y="4571836"/>
            <a:ext cx="1224136" cy="369332"/>
          </a:xfrm>
          <a:prstGeom prst="rect">
            <a:avLst/>
          </a:prstGeom>
          <a:noFill/>
        </p:spPr>
        <p:txBody>
          <a:bodyPr wrap="square" rtlCol="0">
            <a:spAutoFit/>
          </a:bodyPr>
          <a:lstStyle/>
          <a:p>
            <a:r>
              <a:rPr lang="en-GB" dirty="0"/>
              <a:t>Graph A</a:t>
            </a:r>
          </a:p>
        </p:txBody>
      </p:sp>
      <p:sp>
        <p:nvSpPr>
          <p:cNvPr id="12" name="Rectangle 11"/>
          <p:cNvSpPr/>
          <p:nvPr/>
        </p:nvSpPr>
        <p:spPr>
          <a:xfrm>
            <a:off x="6084168" y="4509120"/>
            <a:ext cx="938142" cy="369332"/>
          </a:xfrm>
          <a:prstGeom prst="rect">
            <a:avLst/>
          </a:prstGeom>
        </p:spPr>
        <p:txBody>
          <a:bodyPr wrap="none">
            <a:spAutoFit/>
          </a:bodyPr>
          <a:lstStyle/>
          <a:p>
            <a:r>
              <a:rPr lang="en-GB" dirty="0"/>
              <a:t>Graph B</a:t>
            </a:r>
          </a:p>
        </p:txBody>
      </p:sp>
      <p:sp>
        <p:nvSpPr>
          <p:cNvPr id="14" name="Title 1"/>
          <p:cNvSpPr txBox="1">
            <a:spLocks/>
          </p:cNvSpPr>
          <p:nvPr/>
        </p:nvSpPr>
        <p:spPr>
          <a:xfrm>
            <a:off x="-180528" y="0"/>
            <a:ext cx="93245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367424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764704"/>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8" name="TextBox 7"/>
          <p:cNvSpPr txBox="1"/>
          <p:nvPr/>
        </p:nvSpPr>
        <p:spPr>
          <a:xfrm>
            <a:off x="179512" y="836712"/>
            <a:ext cx="8784976" cy="5544616"/>
          </a:xfrm>
          <a:prstGeom prst="rect">
            <a:avLst/>
          </a:prstGeom>
          <a:noFill/>
          <a:ln>
            <a:noFill/>
          </a:ln>
          <a:effectLst/>
        </p:spPr>
        <p:txBody>
          <a:bodyPr wrap="square" rtlCol="0">
            <a:noAutofit/>
          </a:bodyPr>
          <a:lstStyle/>
          <a:p>
            <a:endParaRPr lang="en-GB" sz="1200" dirty="0"/>
          </a:p>
          <a:p>
            <a:r>
              <a:rPr lang="en-GB" sz="2400" b="1" u="sng" dirty="0"/>
              <a:t>Higher Tier Questions</a:t>
            </a:r>
          </a:p>
          <a:p>
            <a:endParaRPr lang="en-GB" sz="2400" b="1" u="sng" dirty="0"/>
          </a:p>
          <a:p>
            <a:r>
              <a:rPr lang="en-GB" sz="2400" dirty="0"/>
              <a:t>HT 9. Calculate the light intensity for the following student data.</a:t>
            </a:r>
          </a:p>
          <a:p>
            <a:r>
              <a:rPr lang="en-GB" sz="2400" dirty="0"/>
              <a:t>Use the formula:</a:t>
            </a:r>
            <a:endParaRPr lang="en-GB" sz="2400" b="1" dirty="0">
              <a:solidFill>
                <a:schemeClr val="bg1"/>
              </a:solidFill>
            </a:endParaRPr>
          </a:p>
          <a:p>
            <a:r>
              <a:rPr lang="en-GB" sz="2400" b="1" dirty="0">
                <a:solidFill>
                  <a:schemeClr val="bg1"/>
                </a:solidFill>
                <a:sym typeface="Symbol"/>
              </a:rPr>
              <a:t>  1/ distanc</a:t>
            </a:r>
          </a:p>
          <a:p>
            <a:r>
              <a:rPr lang="en-GB" sz="2400" b="1" baseline="30000" dirty="0">
                <a:solidFill>
                  <a:schemeClr val="bg1"/>
                </a:solidFill>
                <a:sym typeface="Symbol"/>
              </a:rPr>
              <a:t>2</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p:txBody>
      </p:sp>
      <p:sp>
        <p:nvSpPr>
          <p:cNvPr id="9" name="Rectangle 8"/>
          <p:cNvSpPr/>
          <p:nvPr/>
        </p:nvSpPr>
        <p:spPr>
          <a:xfrm>
            <a:off x="2572608" y="2852936"/>
            <a:ext cx="3265189" cy="400110"/>
          </a:xfrm>
          <a:prstGeom prst="rect">
            <a:avLst/>
          </a:prstGeom>
        </p:spPr>
        <p:txBody>
          <a:bodyPr wrap="none">
            <a:spAutoFit/>
          </a:bodyPr>
          <a:lstStyle/>
          <a:p>
            <a:pPr algn="ctr"/>
            <a:r>
              <a:rPr lang="en-GB" sz="2000" b="1" dirty="0"/>
              <a:t>Light Intensity </a:t>
            </a:r>
            <a:r>
              <a:rPr lang="en-GB" sz="2000" b="1" dirty="0">
                <a:sym typeface="Symbol"/>
              </a:rPr>
              <a:t>=  1/distance</a:t>
            </a:r>
            <a:r>
              <a:rPr lang="en-GB" sz="2000" b="1" baseline="30000" dirty="0">
                <a:sym typeface="Symbol"/>
              </a:rPr>
              <a:t>2</a:t>
            </a:r>
          </a:p>
        </p:txBody>
      </p:sp>
      <p:graphicFrame>
        <p:nvGraphicFramePr>
          <p:cNvPr id="10" name="Table 9"/>
          <p:cNvGraphicFramePr>
            <a:graphicFrameLocks noGrp="1"/>
          </p:cNvGraphicFramePr>
          <p:nvPr>
            <p:extLst>
              <p:ext uri="{D42A27DB-BD31-4B8C-83A1-F6EECF244321}">
                <p14:modId xmlns:p14="http://schemas.microsoft.com/office/powerpoint/2010/main" val="367841330"/>
              </p:ext>
            </p:extLst>
          </p:nvPr>
        </p:nvGraphicFramePr>
        <p:xfrm>
          <a:off x="827583" y="3789040"/>
          <a:ext cx="7488833" cy="1402080"/>
        </p:xfrm>
        <a:graphic>
          <a:graphicData uri="http://schemas.openxmlformats.org/drawingml/2006/table">
            <a:tbl>
              <a:tblPr firstRow="1" bandRow="1">
                <a:tableStyleId>{93296810-A885-4BE3-A3E7-6D5BEEA58F35}</a:tableStyleId>
              </a:tblPr>
              <a:tblGrid>
                <a:gridCol w="2968547">
                  <a:extLst>
                    <a:ext uri="{9D8B030D-6E8A-4147-A177-3AD203B41FA5}">
                      <a16:colId xmlns:a16="http://schemas.microsoft.com/office/drawing/2014/main" val="20000"/>
                    </a:ext>
                  </a:extLst>
                </a:gridCol>
                <a:gridCol w="2144022">
                  <a:extLst>
                    <a:ext uri="{9D8B030D-6E8A-4147-A177-3AD203B41FA5}">
                      <a16:colId xmlns:a16="http://schemas.microsoft.com/office/drawing/2014/main" val="20001"/>
                    </a:ext>
                  </a:extLst>
                </a:gridCol>
                <a:gridCol w="2376264">
                  <a:extLst>
                    <a:ext uri="{9D8B030D-6E8A-4147-A177-3AD203B41FA5}">
                      <a16:colId xmlns:a16="http://schemas.microsoft.com/office/drawing/2014/main" val="20002"/>
                    </a:ext>
                  </a:extLst>
                </a:gridCol>
              </a:tblGrid>
              <a:tr h="370840">
                <a:tc>
                  <a:txBody>
                    <a:bodyPr/>
                    <a:lstStyle/>
                    <a:p>
                      <a:pPr algn="ctr"/>
                      <a:r>
                        <a:rPr lang="en-GB" sz="2000" b="1" dirty="0">
                          <a:solidFill>
                            <a:schemeClr val="tx1"/>
                          </a:solidFill>
                        </a:rPr>
                        <a:t>Distance (d) of lamp</a:t>
                      </a:r>
                      <a:r>
                        <a:rPr lang="en-GB" sz="2000" b="1" baseline="0" dirty="0">
                          <a:solidFill>
                            <a:schemeClr val="tx1"/>
                          </a:solidFill>
                        </a:rPr>
                        <a:t> from pond weed (m)</a:t>
                      </a:r>
                      <a:endParaRPr lang="en-GB" sz="2000" b="1" dirty="0">
                        <a:solidFill>
                          <a:schemeClr val="tx1"/>
                        </a:solidFill>
                      </a:endParaRPr>
                    </a:p>
                  </a:txBody>
                  <a:tcPr/>
                </a:tc>
                <a:tc>
                  <a:txBody>
                    <a:bodyPr/>
                    <a:lstStyle/>
                    <a:p>
                      <a:pPr algn="ctr"/>
                      <a:r>
                        <a:rPr lang="en-GB" sz="2000" b="1" dirty="0">
                          <a:solidFill>
                            <a:schemeClr val="tx1"/>
                          </a:solidFill>
                        </a:rPr>
                        <a:t>0.3</a:t>
                      </a:r>
                    </a:p>
                  </a:txBody>
                  <a:tcPr/>
                </a:tc>
                <a:tc>
                  <a:txBody>
                    <a:bodyPr/>
                    <a:lstStyle/>
                    <a:p>
                      <a:pPr algn="ctr"/>
                      <a:r>
                        <a:rPr lang="en-GB" sz="2000" b="1" dirty="0">
                          <a:solidFill>
                            <a:schemeClr val="tx1"/>
                          </a:solidFill>
                        </a:rPr>
                        <a:t>0.5</a:t>
                      </a:r>
                    </a:p>
                  </a:txBody>
                  <a:tcPr/>
                </a:tc>
                <a:extLst>
                  <a:ext uri="{0D108BD9-81ED-4DB2-BD59-A6C34878D82A}">
                    <a16:rowId xmlns:a16="http://schemas.microsoft.com/office/drawing/2014/main" val="10000"/>
                  </a:ext>
                </a:extLst>
              </a:tr>
              <a:tr h="370840">
                <a:tc>
                  <a:txBody>
                    <a:bodyPr/>
                    <a:lstStyle/>
                    <a:p>
                      <a:pPr algn="ctr"/>
                      <a:r>
                        <a:rPr lang="en-GB" sz="2000" b="1" dirty="0">
                          <a:solidFill>
                            <a:schemeClr val="tx1"/>
                          </a:solidFill>
                        </a:rPr>
                        <a:t>Light Intensity  1/d</a:t>
                      </a:r>
                      <a:r>
                        <a:rPr lang="en-GB" sz="2000" b="1" baseline="30000" dirty="0">
                          <a:solidFill>
                            <a:schemeClr val="tx1"/>
                          </a:solidFill>
                        </a:rPr>
                        <a:t>2</a:t>
                      </a:r>
                      <a:endParaRPr lang="en-GB" sz="2000" b="1" dirty="0">
                        <a:solidFill>
                          <a:schemeClr val="tx1"/>
                        </a:solidFill>
                      </a:endParaRPr>
                    </a:p>
                    <a:p>
                      <a:pPr algn="ctr"/>
                      <a:endParaRPr lang="en-GB" sz="2000" b="1" dirty="0">
                        <a:solidFill>
                          <a:schemeClr val="tx1"/>
                        </a:solidFill>
                      </a:endParaRPr>
                    </a:p>
                  </a:txBody>
                  <a:tcPr/>
                </a:tc>
                <a:tc>
                  <a:txBody>
                    <a:bodyPr/>
                    <a:lstStyle/>
                    <a:p>
                      <a:pPr algn="ctr"/>
                      <a:endParaRPr lang="en-GB" sz="2000" b="1" dirty="0">
                        <a:solidFill>
                          <a:schemeClr val="tx1"/>
                        </a:solidFill>
                      </a:endParaRPr>
                    </a:p>
                  </a:txBody>
                  <a:tcPr/>
                </a:tc>
                <a:tc>
                  <a:txBody>
                    <a:bodyPr/>
                    <a:lstStyle/>
                    <a:p>
                      <a:pPr algn="ctr"/>
                      <a:endParaRPr lang="en-GB" sz="2000" b="1" dirty="0">
                        <a:solidFill>
                          <a:schemeClr val="tx1"/>
                        </a:solidFill>
                      </a:endParaRPr>
                    </a:p>
                  </a:txBody>
                  <a:tcPr/>
                </a:tc>
                <a:extLst>
                  <a:ext uri="{0D108BD9-81ED-4DB2-BD59-A6C34878D82A}">
                    <a16:rowId xmlns:a16="http://schemas.microsoft.com/office/drawing/2014/main" val="10001"/>
                  </a:ext>
                </a:extLst>
              </a:tr>
            </a:tbl>
          </a:graphicData>
        </a:graphic>
      </p:graphicFrame>
      <p:sp>
        <p:nvSpPr>
          <p:cNvPr id="12" name="Title 1"/>
          <p:cNvSpPr txBox="1">
            <a:spLocks/>
          </p:cNvSpPr>
          <p:nvPr/>
        </p:nvSpPr>
        <p:spPr>
          <a:xfrm>
            <a:off x="-180528" y="0"/>
            <a:ext cx="93245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476416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7" name="TextBox 6"/>
          <p:cNvSpPr txBox="1"/>
          <p:nvPr/>
        </p:nvSpPr>
        <p:spPr>
          <a:xfrm>
            <a:off x="179512" y="908721"/>
            <a:ext cx="8784976" cy="5472607"/>
          </a:xfrm>
          <a:prstGeom prst="rect">
            <a:avLst/>
          </a:prstGeom>
          <a:noFill/>
          <a:ln>
            <a:noFill/>
          </a:ln>
        </p:spPr>
        <p:txBody>
          <a:bodyPr wrap="square" rtlCol="0">
            <a:spAutoFit/>
          </a:bodyPr>
          <a:lstStyle/>
          <a:p>
            <a:r>
              <a:rPr lang="en-GB" sz="2400" dirty="0"/>
              <a:t>HT 10. a) What is the limiting factor at A?</a:t>
            </a:r>
          </a:p>
          <a:p>
            <a:r>
              <a:rPr lang="en-GB" sz="2400" dirty="0"/>
              <a:t>             b) What might the limiting factor(s) be at point B?</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r>
              <a:rPr lang="en-GB" sz="2400" dirty="0"/>
              <a:t> </a:t>
            </a:r>
          </a:p>
        </p:txBody>
      </p:sp>
      <p:pic>
        <p:nvPicPr>
          <p:cNvPr id="159747" name="Picture 3"/>
          <p:cNvPicPr>
            <a:picLocks noChangeAspect="1" noChangeArrowheads="1"/>
          </p:cNvPicPr>
          <p:nvPr/>
        </p:nvPicPr>
        <p:blipFill>
          <a:blip r:embed="rId2" cstate="print"/>
          <a:srcRect/>
          <a:stretch>
            <a:fillRect/>
          </a:stretch>
        </p:blipFill>
        <p:spPr bwMode="auto">
          <a:xfrm>
            <a:off x="1475656" y="2132856"/>
            <a:ext cx="5830549" cy="3259807"/>
          </a:xfrm>
          <a:prstGeom prst="rect">
            <a:avLst/>
          </a:prstGeom>
          <a:noFill/>
          <a:ln w="9525">
            <a:noFill/>
            <a:miter lim="800000"/>
            <a:headEnd/>
            <a:tailEnd/>
          </a:ln>
        </p:spPr>
      </p:pic>
      <p:sp>
        <p:nvSpPr>
          <p:cNvPr id="8" name="TextBox 7"/>
          <p:cNvSpPr txBox="1"/>
          <p:nvPr/>
        </p:nvSpPr>
        <p:spPr>
          <a:xfrm>
            <a:off x="3851920" y="3573016"/>
            <a:ext cx="360040" cy="369332"/>
          </a:xfrm>
          <a:prstGeom prst="rect">
            <a:avLst/>
          </a:prstGeom>
          <a:noFill/>
        </p:spPr>
        <p:txBody>
          <a:bodyPr wrap="square" rtlCol="0">
            <a:spAutoFit/>
          </a:bodyPr>
          <a:lstStyle/>
          <a:p>
            <a:r>
              <a:rPr lang="en-GB" dirty="0"/>
              <a:t>A</a:t>
            </a:r>
          </a:p>
        </p:txBody>
      </p:sp>
      <p:sp>
        <p:nvSpPr>
          <p:cNvPr id="9" name="TextBox 8"/>
          <p:cNvSpPr txBox="1"/>
          <p:nvPr/>
        </p:nvSpPr>
        <p:spPr>
          <a:xfrm>
            <a:off x="3779912" y="2420888"/>
            <a:ext cx="432048" cy="369332"/>
          </a:xfrm>
          <a:prstGeom prst="rect">
            <a:avLst/>
          </a:prstGeom>
          <a:noFill/>
        </p:spPr>
        <p:txBody>
          <a:bodyPr wrap="square" rtlCol="0">
            <a:spAutoFit/>
          </a:bodyPr>
          <a:lstStyle/>
          <a:p>
            <a:r>
              <a:rPr lang="en-GB" dirty="0"/>
              <a:t>B</a:t>
            </a:r>
          </a:p>
        </p:txBody>
      </p:sp>
      <p:sp>
        <p:nvSpPr>
          <p:cNvPr id="11" name="Title 1"/>
          <p:cNvSpPr txBox="1">
            <a:spLocks/>
          </p:cNvSpPr>
          <p:nvPr/>
        </p:nvSpPr>
        <p:spPr>
          <a:xfrm>
            <a:off x="-180528" y="0"/>
            <a:ext cx="9324528"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476416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7" name="TextBox 6"/>
          <p:cNvSpPr txBox="1"/>
          <p:nvPr/>
        </p:nvSpPr>
        <p:spPr>
          <a:xfrm>
            <a:off x="0" y="980728"/>
            <a:ext cx="6156176" cy="4431983"/>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solidFill>
                <a:schemeClr val="bg1">
                  <a:lumMod val="50000"/>
                </a:schemeClr>
              </a:solidFill>
            </a:endParaRPr>
          </a:p>
          <a:p>
            <a:r>
              <a:rPr lang="en-US" sz="3600" b="1" dirty="0">
                <a:solidFill>
                  <a:schemeClr val="bg1">
                    <a:lumMod val="50000"/>
                  </a:schemeClr>
                </a:solidFill>
              </a:rPr>
              <a:t>Bioenergetics</a:t>
            </a:r>
            <a:r>
              <a:rPr lang="en-GB" sz="3600" b="1" dirty="0">
                <a:solidFill>
                  <a:schemeClr val="bg1">
                    <a:lumMod val="50000"/>
                  </a:schemeClr>
                </a:solidFill>
              </a:rPr>
              <a:t> </a:t>
            </a:r>
          </a:p>
          <a:p>
            <a:r>
              <a:rPr lang="en-GB" sz="3600" b="1" dirty="0">
                <a:solidFill>
                  <a:schemeClr val="tx1">
                    <a:lumMod val="50000"/>
                    <a:lumOff val="50000"/>
                  </a:schemeClr>
                </a:solidFill>
              </a:rPr>
              <a:t>Part 1 </a:t>
            </a:r>
          </a:p>
          <a:p>
            <a:pPr marL="457200" indent="-457200">
              <a:lnSpc>
                <a:spcPct val="150000"/>
              </a:lnSpc>
              <a:buFont typeface="Arial" charset="0"/>
              <a:buChar char="•"/>
            </a:pPr>
            <a:r>
              <a:rPr lang="en-GB" sz="2800" b="1" dirty="0">
                <a:solidFill>
                  <a:schemeClr val="tx1">
                    <a:lumMod val="50000"/>
                    <a:lumOff val="50000"/>
                  </a:schemeClr>
                </a:solidFill>
              </a:rPr>
              <a:t>Photosynthetic reaction</a:t>
            </a:r>
          </a:p>
          <a:p>
            <a:pPr marL="457200" indent="-457200">
              <a:lnSpc>
                <a:spcPct val="150000"/>
              </a:lnSpc>
              <a:buFont typeface="Arial" charset="0"/>
              <a:buChar char="•"/>
            </a:pPr>
            <a:r>
              <a:rPr lang="en-GB" sz="2800" b="1" dirty="0">
                <a:solidFill>
                  <a:schemeClr val="tx1">
                    <a:lumMod val="50000"/>
                    <a:lumOff val="50000"/>
                  </a:schemeClr>
                </a:solidFill>
              </a:rPr>
              <a:t>Rate of photosynthesis</a:t>
            </a:r>
          </a:p>
        </p:txBody>
      </p:sp>
    </p:spTree>
    <p:extLst>
      <p:ext uri="{BB962C8B-B14F-4D97-AF65-F5344CB8AC3E}">
        <p14:creationId xmlns:p14="http://schemas.microsoft.com/office/powerpoint/2010/main" val="19215456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6552" y="0"/>
            <a:ext cx="9540552" cy="657041"/>
          </a:xfrm>
        </p:spPr>
        <p:txBody>
          <a:bodyPr>
            <a:noAutofit/>
          </a:bodyPr>
          <a:lstStyle/>
          <a:p>
            <a:pPr marL="342900" lvl="1" algn="r" defTabSz="342900" rtl="0">
              <a:spcBef>
                <a:spcPct val="20000"/>
              </a:spcBef>
            </a:pPr>
            <a:r>
              <a:rPr kumimoji="0" lang="en-US" sz="2400" b="1" i="0" u="none" strike="noStrike" kern="0" cap="none" spc="0" normalizeH="0" baseline="0" noProof="0" dirty="0">
                <a:ln>
                  <a:noFill/>
                </a:ln>
                <a:solidFill>
                  <a:schemeClr val="accent6"/>
                </a:solidFill>
                <a:effectLst/>
                <a:uLnTx/>
                <a:uFillTx/>
              </a:rPr>
              <a:t>Plant structures and their function </a:t>
            </a:r>
            <a:r>
              <a:rPr lang="en-US" sz="2400" b="1" dirty="0">
                <a:solidFill>
                  <a:schemeClr val="accent6"/>
                </a:solidFill>
              </a:rPr>
              <a:t>part 1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8648521"/>
          </a:xfrm>
          <a:prstGeom prst="rect">
            <a:avLst/>
          </a:prstGeom>
          <a:noFill/>
        </p:spPr>
        <p:txBody>
          <a:bodyPr wrap="square" rtlCol="0">
            <a:spAutoFit/>
          </a:bodyPr>
          <a:lstStyle/>
          <a:p>
            <a:pPr marL="457200" indent="-457200">
              <a:buAutoNum type="arabicPeriod"/>
            </a:pPr>
            <a:r>
              <a:rPr lang="en-US" sz="2400" dirty="0"/>
              <a:t>Write down the word equation for photosynthesis.</a:t>
            </a:r>
          </a:p>
          <a:p>
            <a:pPr marL="457200" indent="-457200"/>
            <a:r>
              <a:rPr lang="en-GB" sz="2400" dirty="0">
                <a:solidFill>
                  <a:srgbClr val="00B050"/>
                </a:solidFill>
              </a:rPr>
              <a:t>	</a:t>
            </a:r>
            <a:r>
              <a:rPr lang="en-GB" sz="2400" b="1" dirty="0">
                <a:solidFill>
                  <a:srgbClr val="00B050"/>
                </a:solidFill>
              </a:rPr>
              <a:t>Carbon dioxide + Water                             Oxygen + Glucos</a:t>
            </a:r>
            <a:r>
              <a:rPr lang="en-GB" sz="2400" dirty="0">
                <a:solidFill>
                  <a:srgbClr val="00B050"/>
                </a:solidFill>
              </a:rPr>
              <a:t>e</a:t>
            </a:r>
            <a:endParaRPr lang="en-GB" sz="2400" dirty="0"/>
          </a:p>
          <a:p>
            <a:r>
              <a:rPr lang="en-GB" sz="2400" dirty="0"/>
              <a:t>2.   Copy and complete this table</a:t>
            </a:r>
          </a:p>
          <a:p>
            <a:pPr fontAlgn="t"/>
            <a:r>
              <a:rPr lang="en-GB" sz="2400" dirty="0"/>
              <a:t>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r>
              <a:rPr lang="en-GB" sz="2400" dirty="0"/>
              <a:t> 3.Photosynthesis is affected by limiting factors.</a:t>
            </a:r>
          </a:p>
          <a:p>
            <a:pPr>
              <a:lnSpc>
                <a:spcPct val="150000"/>
              </a:lnSpc>
            </a:pPr>
            <a:r>
              <a:rPr lang="en-GB" sz="2400" dirty="0"/>
              <a:t>     What is meant by the term ‘limiting factor’?</a:t>
            </a:r>
          </a:p>
          <a:p>
            <a:r>
              <a:rPr lang="en-GB" sz="2400" b="1" dirty="0">
                <a:solidFill>
                  <a:srgbClr val="00B050"/>
                </a:solidFill>
              </a:rPr>
              <a:t>     A factor which is not at an optimum level to enable maximum rate</a:t>
            </a:r>
          </a:p>
          <a:p>
            <a:r>
              <a:rPr lang="en-GB" sz="2400" b="1" dirty="0">
                <a:solidFill>
                  <a:srgbClr val="00B050"/>
                </a:solidFill>
              </a:rPr>
              <a:t>    of photosynthesis e.g. temperature</a:t>
            </a:r>
          </a:p>
          <a:p>
            <a:pPr>
              <a:lnSpc>
                <a:spcPct val="150000"/>
              </a:lnSpc>
            </a:pPr>
            <a:r>
              <a:rPr lang="en-GB" sz="2400" dirty="0"/>
              <a:t>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7" name="Table 6"/>
          <p:cNvGraphicFramePr>
            <a:graphicFrameLocks noGrp="1"/>
          </p:cNvGraphicFramePr>
          <p:nvPr/>
        </p:nvGraphicFramePr>
        <p:xfrm>
          <a:off x="1403648" y="1844824"/>
          <a:ext cx="6096000" cy="2332856"/>
        </p:xfrm>
        <a:graphic>
          <a:graphicData uri="http://schemas.openxmlformats.org/drawingml/2006/table">
            <a:tbl>
              <a:tblPr firstRow="1" bandRow="1">
                <a:tableStyleId>{93296810-A885-4BE3-A3E7-6D5BEEA58F35}</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504056">
                <a:tc>
                  <a:txBody>
                    <a:bodyPr/>
                    <a:lstStyle/>
                    <a:p>
                      <a:pPr algn="ctr"/>
                      <a:r>
                        <a:rPr lang="en-GB" sz="2400" dirty="0"/>
                        <a:t>Name of molecule</a:t>
                      </a:r>
                    </a:p>
                  </a:txBody>
                  <a:tcPr/>
                </a:tc>
                <a:tc>
                  <a:txBody>
                    <a:bodyPr/>
                    <a:lstStyle/>
                    <a:p>
                      <a:pPr algn="ctr"/>
                      <a:r>
                        <a:rPr lang="en-GB" sz="2400" dirty="0"/>
                        <a:t>Chemical</a:t>
                      </a:r>
                      <a:r>
                        <a:rPr lang="en-GB" sz="2400" baseline="0" dirty="0"/>
                        <a:t> Symbol</a:t>
                      </a:r>
                      <a:endParaRPr lang="en-GB" sz="2400" dirty="0"/>
                    </a:p>
                  </a:txBody>
                  <a:tcPr/>
                </a:tc>
                <a:extLst>
                  <a:ext uri="{0D108BD9-81ED-4DB2-BD59-A6C34878D82A}">
                    <a16:rowId xmlns:a16="http://schemas.microsoft.com/office/drawing/2014/main" val="10000"/>
                  </a:ext>
                </a:extLst>
              </a:tr>
              <a:tr h="370840">
                <a:tc>
                  <a:txBody>
                    <a:bodyPr/>
                    <a:lstStyle/>
                    <a:p>
                      <a:pPr algn="ctr"/>
                      <a:r>
                        <a:rPr lang="en-GB" sz="2400" dirty="0"/>
                        <a:t>Water</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rgbClr val="00B050"/>
                          </a:solidFill>
                        </a:rPr>
                        <a:t>H</a:t>
                      </a:r>
                      <a:r>
                        <a:rPr lang="en-GB" sz="2400" b="1" baseline="-25000" dirty="0">
                          <a:solidFill>
                            <a:srgbClr val="00B050"/>
                          </a:solidFill>
                        </a:rPr>
                        <a:t>2</a:t>
                      </a:r>
                      <a:r>
                        <a:rPr lang="en-GB" sz="2400" b="1" baseline="0" dirty="0">
                          <a:solidFill>
                            <a:srgbClr val="00B050"/>
                          </a:solidFill>
                        </a:rPr>
                        <a:t>O</a:t>
                      </a:r>
                      <a:endParaRPr lang="en-GB" sz="2400" dirty="0"/>
                    </a:p>
                  </a:txBody>
                  <a:tcPr/>
                </a:tc>
                <a:extLst>
                  <a:ext uri="{0D108BD9-81ED-4DB2-BD59-A6C34878D82A}">
                    <a16:rowId xmlns:a16="http://schemas.microsoft.com/office/drawing/2014/main" val="10001"/>
                  </a:ext>
                </a:extLst>
              </a:tr>
              <a:tr h="453752">
                <a:tc>
                  <a:txBody>
                    <a:bodyPr/>
                    <a:lstStyle/>
                    <a:p>
                      <a:pPr algn="ctr"/>
                      <a:r>
                        <a:rPr lang="en-GB" sz="2400" dirty="0"/>
                        <a:t>Oxygen</a:t>
                      </a:r>
                    </a:p>
                  </a:txBody>
                  <a:tcPr/>
                </a:tc>
                <a:tc>
                  <a:txBody>
                    <a:bodyPr/>
                    <a:lstStyle/>
                    <a:p>
                      <a:pPr algn="ctr"/>
                      <a:r>
                        <a:rPr lang="en-GB" sz="2400" b="1" dirty="0">
                          <a:solidFill>
                            <a:srgbClr val="00B050"/>
                          </a:solidFill>
                        </a:rPr>
                        <a:t>O</a:t>
                      </a:r>
                      <a:r>
                        <a:rPr lang="en-GB" sz="2400" b="1" baseline="-25000" dirty="0">
                          <a:solidFill>
                            <a:srgbClr val="00B050"/>
                          </a:solidFill>
                        </a:rPr>
                        <a:t>2</a:t>
                      </a:r>
                      <a:endParaRPr lang="en-GB" sz="2400" b="1" dirty="0">
                        <a:solidFill>
                          <a:srgbClr val="00B050"/>
                        </a:solidFill>
                      </a:endParaRPr>
                    </a:p>
                  </a:txBody>
                  <a:tcPr/>
                </a:tc>
                <a:extLst>
                  <a:ext uri="{0D108BD9-81ED-4DB2-BD59-A6C34878D82A}">
                    <a16:rowId xmlns:a16="http://schemas.microsoft.com/office/drawing/2014/main" val="10002"/>
                  </a:ext>
                </a:extLst>
              </a:tr>
              <a:tr h="370840">
                <a:tc>
                  <a:txBody>
                    <a:bodyPr/>
                    <a:lstStyle/>
                    <a:p>
                      <a:pPr algn="ctr"/>
                      <a:r>
                        <a:rPr lang="en-GB" sz="2400" dirty="0"/>
                        <a:t>Carbon dioxide</a:t>
                      </a:r>
                    </a:p>
                  </a:txBody>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rgbClr val="00B050"/>
                          </a:solidFill>
                        </a:rPr>
                        <a:t>CO</a:t>
                      </a:r>
                      <a:r>
                        <a:rPr lang="en-GB" sz="2400" b="1" baseline="-25000" dirty="0">
                          <a:solidFill>
                            <a:srgbClr val="00B050"/>
                          </a:solidFill>
                        </a:rPr>
                        <a:t>2</a:t>
                      </a:r>
                      <a:endParaRPr lang="en-GB" sz="2400" b="1" dirty="0">
                        <a:solidFill>
                          <a:srgbClr val="00B050"/>
                        </a:solidFill>
                      </a:endParaRPr>
                    </a:p>
                  </a:txBody>
                  <a:tcPr/>
                </a:tc>
                <a:extLst>
                  <a:ext uri="{0D108BD9-81ED-4DB2-BD59-A6C34878D82A}">
                    <a16:rowId xmlns:a16="http://schemas.microsoft.com/office/drawing/2014/main" val="10003"/>
                  </a:ext>
                </a:extLst>
              </a:tr>
              <a:tr h="370840">
                <a:tc>
                  <a:txBody>
                    <a:bodyPr/>
                    <a:lstStyle/>
                    <a:p>
                      <a:pPr algn="ctr"/>
                      <a:r>
                        <a:rPr lang="en-GB" sz="2400" dirty="0"/>
                        <a:t>Glucose</a:t>
                      </a:r>
                    </a:p>
                  </a:txBody>
                  <a:tcPr/>
                </a:tc>
                <a:tc>
                  <a:txBody>
                    <a:bodyPr/>
                    <a:lstStyle/>
                    <a:p>
                      <a:pPr algn="ctr"/>
                      <a:r>
                        <a:rPr lang="en-GB" sz="2400" b="1" dirty="0">
                          <a:solidFill>
                            <a:srgbClr val="00B050"/>
                          </a:solidFill>
                        </a:rPr>
                        <a:t>C</a:t>
                      </a:r>
                      <a:r>
                        <a:rPr lang="en-GB" sz="2400" b="1" baseline="-25000" dirty="0">
                          <a:solidFill>
                            <a:srgbClr val="00B050"/>
                          </a:solidFill>
                        </a:rPr>
                        <a:t>6</a:t>
                      </a:r>
                      <a:r>
                        <a:rPr lang="en-GB" sz="2400" b="1" baseline="0" dirty="0">
                          <a:solidFill>
                            <a:srgbClr val="00B050"/>
                          </a:solidFill>
                        </a:rPr>
                        <a:t>H</a:t>
                      </a:r>
                      <a:r>
                        <a:rPr lang="en-GB" sz="2400" b="1" baseline="-25000" dirty="0">
                          <a:solidFill>
                            <a:srgbClr val="00B050"/>
                          </a:solidFill>
                        </a:rPr>
                        <a:t>12</a:t>
                      </a:r>
                      <a:r>
                        <a:rPr lang="en-GB" sz="2400" b="1" baseline="0" dirty="0">
                          <a:solidFill>
                            <a:srgbClr val="00B050"/>
                          </a:solidFill>
                        </a:rPr>
                        <a:t>O</a:t>
                      </a:r>
                      <a:r>
                        <a:rPr lang="en-GB" sz="2400" b="1" baseline="-25000" dirty="0">
                          <a:solidFill>
                            <a:srgbClr val="00B050"/>
                          </a:solidFill>
                        </a:rPr>
                        <a:t>6</a:t>
                      </a:r>
                      <a:endParaRPr lang="en-GB" sz="2400" b="1" dirty="0">
                        <a:solidFill>
                          <a:srgbClr val="00B050"/>
                        </a:solidFill>
                      </a:endParaRPr>
                    </a:p>
                  </a:txBody>
                  <a:tcPr/>
                </a:tc>
                <a:extLst>
                  <a:ext uri="{0D108BD9-81ED-4DB2-BD59-A6C34878D82A}">
                    <a16:rowId xmlns:a16="http://schemas.microsoft.com/office/drawing/2014/main" val="10004"/>
                  </a:ext>
                </a:extLst>
              </a:tr>
            </a:tbl>
          </a:graphicData>
        </a:graphic>
      </p:graphicFrame>
      <p:sp>
        <p:nvSpPr>
          <p:cNvPr id="8" name="TextBox 7"/>
          <p:cNvSpPr txBox="1"/>
          <p:nvPr/>
        </p:nvSpPr>
        <p:spPr>
          <a:xfrm>
            <a:off x="4211960" y="980728"/>
            <a:ext cx="1080120" cy="400110"/>
          </a:xfrm>
          <a:prstGeom prst="rect">
            <a:avLst/>
          </a:prstGeom>
          <a:noFill/>
        </p:spPr>
        <p:txBody>
          <a:bodyPr wrap="square" rtlCol="0">
            <a:spAutoFit/>
          </a:bodyPr>
          <a:lstStyle/>
          <a:p>
            <a:r>
              <a:rPr lang="en-GB" sz="2000" dirty="0">
                <a:solidFill>
                  <a:srgbClr val="00B050"/>
                </a:solidFill>
              </a:rPr>
              <a:t>light</a:t>
            </a:r>
          </a:p>
        </p:txBody>
      </p:sp>
      <p:cxnSp>
        <p:nvCxnSpPr>
          <p:cNvPr id="9" name="Straight Arrow Connector 8"/>
          <p:cNvCxnSpPr/>
          <p:nvPr/>
        </p:nvCxnSpPr>
        <p:spPr>
          <a:xfrm>
            <a:off x="3851920" y="1340768"/>
            <a:ext cx="1440160" cy="0"/>
          </a:xfrm>
          <a:prstGeom prst="straightConnector1">
            <a:avLst/>
          </a:prstGeom>
          <a:ln>
            <a:solidFill>
              <a:srgbClr val="00B050"/>
            </a:solidFill>
            <a:tailEnd type="arrow"/>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6416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84" name="Picture 8"/>
          <p:cNvPicPr>
            <a:picLocks noChangeAspect="1" noChangeArrowheads="1"/>
          </p:cNvPicPr>
          <p:nvPr/>
        </p:nvPicPr>
        <p:blipFill>
          <a:blip r:embed="rId3" cstate="print"/>
          <a:srcRect/>
          <a:stretch>
            <a:fillRect/>
          </a:stretch>
        </p:blipFill>
        <p:spPr bwMode="auto">
          <a:xfrm>
            <a:off x="611560" y="4293096"/>
            <a:ext cx="3744415" cy="2091266"/>
          </a:xfrm>
          <a:prstGeom prst="rect">
            <a:avLst/>
          </a:prstGeom>
          <a:noFill/>
          <a:ln w="9525">
            <a:noFill/>
            <a:miter lim="800000"/>
            <a:headEnd/>
            <a:tailEnd/>
          </a:ln>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48" name="TextBox 47"/>
          <p:cNvSpPr txBox="1"/>
          <p:nvPr/>
        </p:nvSpPr>
        <p:spPr>
          <a:xfrm>
            <a:off x="179512" y="980728"/>
            <a:ext cx="8568952" cy="4339650"/>
          </a:xfrm>
          <a:prstGeom prst="rect">
            <a:avLst/>
          </a:prstGeom>
          <a:noFill/>
        </p:spPr>
        <p:txBody>
          <a:bodyPr wrap="square" rtlCol="0">
            <a:spAutoFit/>
          </a:bodyPr>
          <a:lstStyle/>
          <a:p>
            <a:r>
              <a:rPr lang="en-GB" sz="2400" dirty="0"/>
              <a:t>4. Name the raw materials needed by a plant for photosynthesis?</a:t>
            </a:r>
          </a:p>
          <a:p>
            <a:r>
              <a:rPr lang="en-GB" sz="2400" dirty="0"/>
              <a:t>	</a:t>
            </a:r>
            <a:r>
              <a:rPr lang="en-GB" sz="2400" b="1" dirty="0">
                <a:solidFill>
                  <a:srgbClr val="00B050"/>
                </a:solidFill>
              </a:rPr>
              <a:t>Carbon dioxide and water</a:t>
            </a:r>
          </a:p>
          <a:p>
            <a:r>
              <a:rPr lang="en-GB" sz="2400" dirty="0"/>
              <a:t>5. Name the green pigment present in plant cells.</a:t>
            </a:r>
          </a:p>
          <a:p>
            <a:r>
              <a:rPr lang="en-GB" sz="2400" dirty="0"/>
              <a:t>	</a:t>
            </a:r>
            <a:r>
              <a:rPr lang="en-GB" sz="2400" b="1" dirty="0">
                <a:solidFill>
                  <a:srgbClr val="00B050"/>
                </a:solidFill>
              </a:rPr>
              <a:t>Chlorophyll</a:t>
            </a:r>
          </a:p>
          <a:p>
            <a:r>
              <a:rPr lang="en-GB" sz="2400" dirty="0"/>
              <a:t>6. What is the role of this green pigment?</a:t>
            </a:r>
          </a:p>
          <a:p>
            <a:r>
              <a:rPr lang="en-GB" sz="2400" dirty="0"/>
              <a:t>	</a:t>
            </a:r>
            <a:r>
              <a:rPr lang="en-GB" sz="2400" b="1" dirty="0">
                <a:solidFill>
                  <a:srgbClr val="00B050"/>
                </a:solidFill>
              </a:rPr>
              <a:t>To transfer energy from the environment and use it to 	synthesise glucose from carbon dioxide and water.</a:t>
            </a:r>
          </a:p>
          <a:p>
            <a:pPr marL="457200" indent="-457200">
              <a:buAutoNum type="arabicPeriod" startAt="7"/>
            </a:pPr>
            <a:r>
              <a:rPr lang="en-GB" sz="2400" dirty="0"/>
              <a:t>For the graphs below - identify what the limiting factor/s might be in each experiment. </a:t>
            </a:r>
          </a:p>
          <a:p>
            <a:r>
              <a:rPr lang="en-GB" sz="2400" dirty="0"/>
              <a:t>   </a:t>
            </a:r>
          </a:p>
          <a:p>
            <a:endParaRPr lang="en-GB" dirty="0"/>
          </a:p>
          <a:p>
            <a:endParaRPr lang="en-GB" dirty="0"/>
          </a:p>
        </p:txBody>
      </p:sp>
      <p:sp>
        <p:nvSpPr>
          <p:cNvPr id="50" name="TextBox 49"/>
          <p:cNvSpPr txBox="1"/>
          <p:nvPr/>
        </p:nvSpPr>
        <p:spPr>
          <a:xfrm>
            <a:off x="827584" y="4653136"/>
            <a:ext cx="4032448" cy="1200329"/>
          </a:xfrm>
          <a:prstGeom prst="rect">
            <a:avLst/>
          </a:prstGeom>
          <a:noFill/>
        </p:spPr>
        <p:txBody>
          <a:bodyPr wrap="square" rtlCol="0">
            <a:spAutoFit/>
          </a:bodyPr>
          <a:lstStyle/>
          <a:p>
            <a:r>
              <a:rPr lang="en-GB" sz="2400" dirty="0">
                <a:solidFill>
                  <a:srgbClr val="00B050"/>
                </a:solidFill>
              </a:rPr>
              <a:t>Temperature and/or light intensity/and/or amount of chlorophyll</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grpSp>
        <p:nvGrpSpPr>
          <p:cNvPr id="3" name="Group 55"/>
          <p:cNvGrpSpPr/>
          <p:nvPr/>
        </p:nvGrpSpPr>
        <p:grpSpPr>
          <a:xfrm>
            <a:off x="5249738" y="4221088"/>
            <a:ext cx="3714750" cy="2257425"/>
            <a:chOff x="3707904" y="4005064"/>
            <a:chExt cx="3714750" cy="2257425"/>
          </a:xfrm>
        </p:grpSpPr>
        <p:pic>
          <p:nvPicPr>
            <p:cNvPr id="101383" name="Picture 7"/>
            <p:cNvPicPr>
              <a:picLocks noChangeAspect="1" noChangeArrowheads="1"/>
            </p:cNvPicPr>
            <p:nvPr/>
          </p:nvPicPr>
          <p:blipFill>
            <a:blip r:embed="rId4" cstate="print"/>
            <a:srcRect/>
            <a:stretch>
              <a:fillRect/>
            </a:stretch>
          </p:blipFill>
          <p:spPr bwMode="auto">
            <a:xfrm>
              <a:off x="3707904" y="4005064"/>
              <a:ext cx="3714750" cy="2257425"/>
            </a:xfrm>
            <a:prstGeom prst="rect">
              <a:avLst/>
            </a:prstGeom>
            <a:noFill/>
            <a:ln w="9525">
              <a:noFill/>
              <a:miter lim="800000"/>
              <a:headEnd/>
              <a:tailEnd/>
            </a:ln>
          </p:spPr>
        </p:pic>
        <p:sp>
          <p:nvSpPr>
            <p:cNvPr id="54" name="TextBox 53"/>
            <p:cNvSpPr txBox="1"/>
            <p:nvPr/>
          </p:nvSpPr>
          <p:spPr>
            <a:xfrm>
              <a:off x="4182294" y="4293096"/>
              <a:ext cx="3096344" cy="1569660"/>
            </a:xfrm>
            <a:prstGeom prst="rect">
              <a:avLst/>
            </a:prstGeom>
            <a:noFill/>
          </p:spPr>
          <p:txBody>
            <a:bodyPr wrap="square" rtlCol="0">
              <a:spAutoFit/>
            </a:bodyPr>
            <a:lstStyle/>
            <a:p>
              <a:r>
                <a:rPr lang="en-GB" sz="2400" dirty="0">
                  <a:solidFill>
                    <a:srgbClr val="00B050"/>
                  </a:solidFill>
                </a:rPr>
                <a:t>Number of active sites on the enzymes up to point of enzymes being denatured</a:t>
              </a:r>
            </a:p>
          </p:txBody>
        </p:sp>
      </p:grpSp>
      <p:sp>
        <p:nvSpPr>
          <p:cNvPr id="11" name="TextBox 10"/>
          <p:cNvSpPr txBox="1"/>
          <p:nvPr/>
        </p:nvSpPr>
        <p:spPr>
          <a:xfrm>
            <a:off x="2771800" y="5733256"/>
            <a:ext cx="1224136" cy="369332"/>
          </a:xfrm>
          <a:prstGeom prst="rect">
            <a:avLst/>
          </a:prstGeom>
          <a:noFill/>
        </p:spPr>
        <p:txBody>
          <a:bodyPr wrap="square" rtlCol="0">
            <a:spAutoFit/>
          </a:bodyPr>
          <a:lstStyle/>
          <a:p>
            <a:r>
              <a:rPr lang="en-GB" dirty="0"/>
              <a:t>Graph A</a:t>
            </a:r>
          </a:p>
        </p:txBody>
      </p:sp>
      <p:sp>
        <p:nvSpPr>
          <p:cNvPr id="12" name="TextBox 11"/>
          <p:cNvSpPr txBox="1"/>
          <p:nvPr/>
        </p:nvSpPr>
        <p:spPr>
          <a:xfrm>
            <a:off x="7668344" y="5661248"/>
            <a:ext cx="1224136" cy="369332"/>
          </a:xfrm>
          <a:prstGeom prst="rect">
            <a:avLst/>
          </a:prstGeom>
          <a:noFill/>
        </p:spPr>
        <p:txBody>
          <a:bodyPr wrap="square" rtlCol="0">
            <a:spAutoFit/>
          </a:bodyPr>
          <a:lstStyle/>
          <a:p>
            <a:r>
              <a:rPr lang="en-GB" dirty="0"/>
              <a:t>Graph B</a:t>
            </a:r>
          </a:p>
        </p:txBody>
      </p:sp>
      <p:sp>
        <p:nvSpPr>
          <p:cNvPr id="13" name="Title 1"/>
          <p:cNvSpPr>
            <a:spLocks noGrp="1"/>
          </p:cNvSpPr>
          <p:nvPr>
            <p:ph type="ctrTitle"/>
          </p:nvPr>
        </p:nvSpPr>
        <p:spPr>
          <a:xfrm>
            <a:off x="-396552" y="0"/>
            <a:ext cx="9540552" cy="657041"/>
          </a:xfrm>
        </p:spPr>
        <p:txBody>
          <a:bodyPr>
            <a:noAutofit/>
          </a:bodyPr>
          <a:lstStyle/>
          <a:p>
            <a:pPr marL="342900" lvl="1" algn="r" defTabSz="342900" rtl="0">
              <a:spcBef>
                <a:spcPct val="20000"/>
              </a:spcBef>
            </a:pPr>
            <a:r>
              <a:rPr kumimoji="0" lang="en-US" sz="2400" b="1" i="0" u="none" strike="noStrike" kern="0" cap="none" spc="0" normalizeH="0" baseline="0" noProof="0" dirty="0">
                <a:ln>
                  <a:noFill/>
                </a:ln>
                <a:solidFill>
                  <a:schemeClr val="accent6"/>
                </a:solidFill>
                <a:effectLst/>
                <a:uLnTx/>
                <a:uFillTx/>
              </a:rPr>
              <a:t>Plant structures and their function </a:t>
            </a:r>
            <a:r>
              <a:rPr lang="en-US" sz="2400" b="1" dirty="0">
                <a:solidFill>
                  <a:schemeClr val="accent6"/>
                </a:solidFill>
              </a:rPr>
              <a:t>part 1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Tree>
    <p:extLst>
      <p:ext uri="{BB962C8B-B14F-4D97-AF65-F5344CB8AC3E}">
        <p14:creationId xmlns:p14="http://schemas.microsoft.com/office/powerpoint/2010/main" val="367424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8" name="TextBox 7"/>
          <p:cNvSpPr txBox="1"/>
          <p:nvPr/>
        </p:nvSpPr>
        <p:spPr>
          <a:xfrm>
            <a:off x="251520" y="764704"/>
            <a:ext cx="8640960" cy="2215991"/>
          </a:xfrm>
          <a:prstGeom prst="rect">
            <a:avLst/>
          </a:prstGeom>
          <a:noFill/>
        </p:spPr>
        <p:txBody>
          <a:bodyPr wrap="square" rtlCol="0">
            <a:spAutoFit/>
          </a:bodyPr>
          <a:lstStyle/>
          <a:p>
            <a:r>
              <a:rPr lang="en-GB" sz="2200" dirty="0"/>
              <a:t>8</a:t>
            </a:r>
            <a:r>
              <a:rPr lang="en-GB" sz="2400" dirty="0"/>
              <a:t>. Sketch a line onto graph A showing what might occur if the experiment was repeated at a higher light intensity.</a:t>
            </a:r>
          </a:p>
          <a:p>
            <a:r>
              <a:rPr lang="en-GB" sz="2400" b="1" dirty="0">
                <a:solidFill>
                  <a:srgbClr val="00B050"/>
                </a:solidFill>
              </a:rPr>
              <a:t>Line drawn below that in Graph A but mirroring shape</a:t>
            </a:r>
            <a:r>
              <a:rPr lang="en-GB" sz="2200" b="1" dirty="0">
                <a:solidFill>
                  <a:srgbClr val="00B050"/>
                </a:solidFill>
              </a:rPr>
              <a:t>.</a:t>
            </a:r>
          </a:p>
          <a:p>
            <a:endParaRPr lang="en-GB" sz="2200" dirty="0">
              <a:solidFill>
                <a:srgbClr val="00B050"/>
              </a:solidFill>
            </a:endParaRPr>
          </a:p>
          <a:p>
            <a:r>
              <a:rPr lang="en-GB" sz="2200" dirty="0"/>
              <a:t> </a:t>
            </a:r>
            <a:endParaRPr lang="en-GB" sz="2200" dirty="0">
              <a:solidFill>
                <a:srgbClr val="00B050"/>
              </a:solidFill>
            </a:endParaRPr>
          </a:p>
          <a:p>
            <a:endParaRPr lang="en-GB" sz="2200" dirty="0">
              <a:solidFill>
                <a:srgbClr val="00B050"/>
              </a:solidFill>
            </a:endParaRPr>
          </a:p>
        </p:txBody>
      </p:sp>
      <p:sp>
        <p:nvSpPr>
          <p:cNvPr id="9" name="Title 1"/>
          <p:cNvSpPr>
            <a:spLocks noGrp="1"/>
          </p:cNvSpPr>
          <p:nvPr>
            <p:ph type="ctrTitle"/>
          </p:nvPr>
        </p:nvSpPr>
        <p:spPr>
          <a:xfrm>
            <a:off x="-396552" y="0"/>
            <a:ext cx="9540552" cy="657041"/>
          </a:xfrm>
        </p:spPr>
        <p:txBody>
          <a:bodyPr>
            <a:noAutofit/>
          </a:bodyPr>
          <a:lstStyle/>
          <a:p>
            <a:pPr marL="342900" lvl="1" algn="r" defTabSz="342900" rtl="0">
              <a:spcBef>
                <a:spcPct val="20000"/>
              </a:spcBef>
            </a:pPr>
            <a:r>
              <a:rPr kumimoji="0" lang="en-US" sz="2400" b="1" i="0" u="none" strike="noStrike" kern="0" cap="none" spc="0" normalizeH="0" baseline="0" noProof="0" dirty="0">
                <a:ln>
                  <a:noFill/>
                </a:ln>
                <a:solidFill>
                  <a:schemeClr val="accent6"/>
                </a:solidFill>
                <a:effectLst/>
                <a:uLnTx/>
                <a:uFillTx/>
              </a:rPr>
              <a:t>Plant structures and their function </a:t>
            </a:r>
            <a:r>
              <a:rPr lang="en-US" sz="2400" b="1" dirty="0">
                <a:solidFill>
                  <a:schemeClr val="accent6"/>
                </a:solidFill>
              </a:rPr>
              <a:t>part 1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Tree>
    <p:extLst>
      <p:ext uri="{BB962C8B-B14F-4D97-AF65-F5344CB8AC3E}">
        <p14:creationId xmlns:p14="http://schemas.microsoft.com/office/powerpoint/2010/main" val="4764167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5" name="Rectangle 4"/>
          <p:cNvSpPr/>
          <p:nvPr/>
        </p:nvSpPr>
        <p:spPr>
          <a:xfrm>
            <a:off x="179512" y="836712"/>
            <a:ext cx="8712968" cy="1569660"/>
          </a:xfrm>
          <a:prstGeom prst="rect">
            <a:avLst/>
          </a:prstGeom>
        </p:spPr>
        <p:txBody>
          <a:bodyPr wrap="square">
            <a:spAutoFit/>
          </a:bodyPr>
          <a:lstStyle/>
          <a:p>
            <a:r>
              <a:rPr lang="en-GB" sz="2400" b="1" u="sng" dirty="0"/>
              <a:t>Higher Tier Questions</a:t>
            </a:r>
          </a:p>
          <a:p>
            <a:endParaRPr lang="en-GB" sz="2400" b="1" u="sng" dirty="0"/>
          </a:p>
          <a:p>
            <a:r>
              <a:rPr lang="en-GB" sz="2400" dirty="0"/>
              <a:t>HT 9. Calculate the light intensity for the following student data.</a:t>
            </a:r>
          </a:p>
          <a:p>
            <a:r>
              <a:rPr lang="en-GB" sz="2400" dirty="0"/>
              <a:t>Use the formula: </a:t>
            </a:r>
          </a:p>
        </p:txBody>
      </p:sp>
      <p:sp>
        <p:nvSpPr>
          <p:cNvPr id="7" name="Rectangle 6"/>
          <p:cNvSpPr/>
          <p:nvPr/>
        </p:nvSpPr>
        <p:spPr>
          <a:xfrm>
            <a:off x="2555776" y="1959819"/>
            <a:ext cx="3298852" cy="400110"/>
          </a:xfrm>
          <a:prstGeom prst="rect">
            <a:avLst/>
          </a:prstGeom>
        </p:spPr>
        <p:txBody>
          <a:bodyPr wrap="none">
            <a:spAutoFit/>
          </a:bodyPr>
          <a:lstStyle/>
          <a:p>
            <a:pPr algn="ctr"/>
            <a:r>
              <a:rPr lang="en-GB" sz="2000" b="1" dirty="0"/>
              <a:t>Light Intensity </a:t>
            </a:r>
            <a:r>
              <a:rPr lang="en-GB" sz="2000" b="1" dirty="0">
                <a:sym typeface="Symbol"/>
              </a:rPr>
              <a:t>  1/ distance</a:t>
            </a:r>
            <a:r>
              <a:rPr lang="en-GB" sz="2000" b="1" baseline="30000" dirty="0">
                <a:sym typeface="Symbol"/>
              </a:rPr>
              <a:t>2</a:t>
            </a:r>
          </a:p>
        </p:txBody>
      </p:sp>
      <p:graphicFrame>
        <p:nvGraphicFramePr>
          <p:cNvPr id="8" name="Table 7"/>
          <p:cNvGraphicFramePr>
            <a:graphicFrameLocks noGrp="1"/>
          </p:cNvGraphicFramePr>
          <p:nvPr/>
        </p:nvGraphicFramePr>
        <p:xfrm>
          <a:off x="827583" y="2492896"/>
          <a:ext cx="7488833" cy="1097280"/>
        </p:xfrm>
        <a:graphic>
          <a:graphicData uri="http://schemas.openxmlformats.org/drawingml/2006/table">
            <a:tbl>
              <a:tblPr firstRow="1" bandRow="1">
                <a:tableStyleId>{93296810-A885-4BE3-A3E7-6D5BEEA58F35}</a:tableStyleId>
              </a:tblPr>
              <a:tblGrid>
                <a:gridCol w="2968547">
                  <a:extLst>
                    <a:ext uri="{9D8B030D-6E8A-4147-A177-3AD203B41FA5}">
                      <a16:colId xmlns:a16="http://schemas.microsoft.com/office/drawing/2014/main" val="20000"/>
                    </a:ext>
                  </a:extLst>
                </a:gridCol>
                <a:gridCol w="2144022">
                  <a:extLst>
                    <a:ext uri="{9D8B030D-6E8A-4147-A177-3AD203B41FA5}">
                      <a16:colId xmlns:a16="http://schemas.microsoft.com/office/drawing/2014/main" val="20001"/>
                    </a:ext>
                  </a:extLst>
                </a:gridCol>
                <a:gridCol w="2376264">
                  <a:extLst>
                    <a:ext uri="{9D8B030D-6E8A-4147-A177-3AD203B41FA5}">
                      <a16:colId xmlns:a16="http://schemas.microsoft.com/office/drawing/2014/main" val="20002"/>
                    </a:ext>
                  </a:extLst>
                </a:gridCol>
              </a:tblGrid>
              <a:tr h="370840">
                <a:tc>
                  <a:txBody>
                    <a:bodyPr/>
                    <a:lstStyle/>
                    <a:p>
                      <a:pPr algn="ctr"/>
                      <a:r>
                        <a:rPr lang="en-GB" sz="2000" b="1" dirty="0">
                          <a:solidFill>
                            <a:schemeClr val="tx1"/>
                          </a:solidFill>
                        </a:rPr>
                        <a:t>Distance of lamp</a:t>
                      </a:r>
                      <a:r>
                        <a:rPr lang="en-GB" sz="2000" b="1" baseline="0" dirty="0">
                          <a:solidFill>
                            <a:schemeClr val="tx1"/>
                          </a:solidFill>
                        </a:rPr>
                        <a:t> from pond weed (m)</a:t>
                      </a:r>
                      <a:endParaRPr lang="en-GB" sz="2000" b="1" dirty="0">
                        <a:solidFill>
                          <a:schemeClr val="tx1"/>
                        </a:solidFill>
                      </a:endParaRPr>
                    </a:p>
                  </a:txBody>
                  <a:tcPr/>
                </a:tc>
                <a:tc>
                  <a:txBody>
                    <a:bodyPr/>
                    <a:lstStyle/>
                    <a:p>
                      <a:pPr algn="ctr"/>
                      <a:r>
                        <a:rPr lang="en-GB" sz="2000" b="1" dirty="0">
                          <a:solidFill>
                            <a:schemeClr val="tx1"/>
                          </a:solidFill>
                        </a:rPr>
                        <a:t>0.3</a:t>
                      </a:r>
                    </a:p>
                  </a:txBody>
                  <a:tcPr/>
                </a:tc>
                <a:tc>
                  <a:txBody>
                    <a:bodyPr/>
                    <a:lstStyle/>
                    <a:p>
                      <a:pPr algn="ctr"/>
                      <a:r>
                        <a:rPr lang="en-GB" sz="2000" b="1" dirty="0">
                          <a:solidFill>
                            <a:schemeClr val="tx1"/>
                          </a:solidFill>
                        </a:rPr>
                        <a:t>0.5</a:t>
                      </a:r>
                    </a:p>
                  </a:txBody>
                  <a:tcPr/>
                </a:tc>
                <a:extLst>
                  <a:ext uri="{0D108BD9-81ED-4DB2-BD59-A6C34878D82A}">
                    <a16:rowId xmlns:a16="http://schemas.microsoft.com/office/drawing/2014/main" val="10000"/>
                  </a:ext>
                </a:extLst>
              </a:tr>
              <a:tr h="370840">
                <a:tc>
                  <a:txBody>
                    <a:bodyPr/>
                    <a:lstStyle/>
                    <a:p>
                      <a:pPr algn="ctr"/>
                      <a:r>
                        <a:rPr lang="en-GB" sz="2000" b="1" dirty="0">
                          <a:solidFill>
                            <a:schemeClr val="tx1"/>
                          </a:solidFill>
                        </a:rPr>
                        <a:t>Light Intensity  </a:t>
                      </a:r>
                    </a:p>
                  </a:txBody>
                  <a:tcPr/>
                </a:tc>
                <a:tc>
                  <a:txBody>
                    <a:bodyPr/>
                    <a:lstStyle/>
                    <a:p>
                      <a:pPr algn="ctr"/>
                      <a:r>
                        <a:rPr lang="en-GB" sz="2000" b="1" dirty="0">
                          <a:solidFill>
                            <a:srgbClr val="00B050"/>
                          </a:solidFill>
                        </a:rPr>
                        <a:t>11.11</a:t>
                      </a:r>
                    </a:p>
                  </a:txBody>
                  <a:tcPr/>
                </a:tc>
                <a:tc>
                  <a:txBody>
                    <a:bodyPr/>
                    <a:lstStyle/>
                    <a:p>
                      <a:pPr algn="ctr"/>
                      <a:r>
                        <a:rPr lang="en-GB" sz="2000" b="1" dirty="0">
                          <a:solidFill>
                            <a:srgbClr val="00B050"/>
                          </a:solidFill>
                        </a:rPr>
                        <a:t>4</a:t>
                      </a:r>
                    </a:p>
                  </a:txBody>
                  <a:tcPr/>
                </a:tc>
                <a:extLst>
                  <a:ext uri="{0D108BD9-81ED-4DB2-BD59-A6C34878D82A}">
                    <a16:rowId xmlns:a16="http://schemas.microsoft.com/office/drawing/2014/main" val="10001"/>
                  </a:ext>
                </a:extLst>
              </a:tr>
            </a:tbl>
          </a:graphicData>
        </a:graphic>
      </p:graphicFrame>
      <p:sp>
        <p:nvSpPr>
          <p:cNvPr id="10" name="Title 1"/>
          <p:cNvSpPr txBox="1">
            <a:spLocks/>
          </p:cNvSpPr>
          <p:nvPr/>
        </p:nvSpPr>
        <p:spPr>
          <a:xfrm>
            <a:off x="-396552" y="0"/>
            <a:ext cx="9540552"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 part 1 – </a:t>
            </a:r>
            <a:r>
              <a:rPr kumimoji="0" lang="en-US" sz="2400" b="1" i="0" u="none" strike="noStrike" kern="1200" cap="none" spc="0" normalizeH="0" baseline="0" noProof="0" dirty="0">
                <a:ln>
                  <a:noFill/>
                </a:ln>
                <a:solidFill>
                  <a:schemeClr val="tx1"/>
                </a:solidFill>
                <a:effectLst/>
                <a:uLnTx/>
                <a:uFillTx/>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Tree>
    <p:extLst>
      <p:ext uri="{BB962C8B-B14F-4D97-AF65-F5344CB8AC3E}">
        <p14:creationId xmlns:p14="http://schemas.microsoft.com/office/powerpoint/2010/main" val="476416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7" name="TextBox 6"/>
          <p:cNvSpPr txBox="1"/>
          <p:nvPr/>
        </p:nvSpPr>
        <p:spPr>
          <a:xfrm>
            <a:off x="251520" y="908720"/>
            <a:ext cx="8352928" cy="1569660"/>
          </a:xfrm>
          <a:prstGeom prst="rect">
            <a:avLst/>
          </a:prstGeom>
          <a:noFill/>
        </p:spPr>
        <p:txBody>
          <a:bodyPr wrap="square" rtlCol="0">
            <a:spAutoFit/>
          </a:bodyPr>
          <a:lstStyle/>
          <a:p>
            <a:r>
              <a:rPr lang="en-GB" sz="2400" dirty="0"/>
              <a:t>HT 10. a) What is the limiting factor at A? </a:t>
            </a:r>
          </a:p>
          <a:p>
            <a:r>
              <a:rPr lang="en-GB" sz="2400" b="1" dirty="0">
                <a:solidFill>
                  <a:srgbClr val="00B050"/>
                </a:solidFill>
              </a:rPr>
              <a:t>	Carbon dioxide</a:t>
            </a:r>
          </a:p>
          <a:p>
            <a:r>
              <a:rPr lang="en-GB" sz="2400" dirty="0"/>
              <a:t>             b) What might be the limiting factor(s) be at point B? 	</a:t>
            </a:r>
            <a:r>
              <a:rPr lang="en-GB" sz="2400" b="1" dirty="0">
                <a:solidFill>
                  <a:srgbClr val="00B050"/>
                </a:solidFill>
              </a:rPr>
              <a:t>Temperature/ amount of chlorophyll </a:t>
            </a:r>
            <a:endParaRPr lang="en-GB" sz="2400" b="1" dirty="0"/>
          </a:p>
        </p:txBody>
      </p:sp>
      <p:pic>
        <p:nvPicPr>
          <p:cNvPr id="159747" name="Picture 3"/>
          <p:cNvPicPr>
            <a:picLocks noChangeAspect="1" noChangeArrowheads="1"/>
          </p:cNvPicPr>
          <p:nvPr/>
        </p:nvPicPr>
        <p:blipFill>
          <a:blip r:embed="rId2" cstate="print"/>
          <a:srcRect/>
          <a:stretch>
            <a:fillRect/>
          </a:stretch>
        </p:blipFill>
        <p:spPr bwMode="auto">
          <a:xfrm>
            <a:off x="1403648" y="3068960"/>
            <a:ext cx="5830549" cy="3259807"/>
          </a:xfrm>
          <a:prstGeom prst="rect">
            <a:avLst/>
          </a:prstGeom>
          <a:noFill/>
          <a:ln w="9525">
            <a:noFill/>
            <a:miter lim="800000"/>
            <a:headEnd/>
            <a:tailEnd/>
          </a:ln>
        </p:spPr>
      </p:pic>
      <p:sp>
        <p:nvSpPr>
          <p:cNvPr id="8" name="TextBox 7"/>
          <p:cNvSpPr txBox="1"/>
          <p:nvPr/>
        </p:nvSpPr>
        <p:spPr>
          <a:xfrm>
            <a:off x="3563888" y="3284984"/>
            <a:ext cx="360040" cy="369332"/>
          </a:xfrm>
          <a:prstGeom prst="rect">
            <a:avLst/>
          </a:prstGeom>
          <a:noFill/>
        </p:spPr>
        <p:txBody>
          <a:bodyPr wrap="square" rtlCol="0">
            <a:spAutoFit/>
          </a:bodyPr>
          <a:lstStyle/>
          <a:p>
            <a:r>
              <a:rPr lang="en-GB" dirty="0"/>
              <a:t>B</a:t>
            </a:r>
          </a:p>
        </p:txBody>
      </p:sp>
      <p:sp>
        <p:nvSpPr>
          <p:cNvPr id="9" name="TextBox 8"/>
          <p:cNvSpPr txBox="1"/>
          <p:nvPr/>
        </p:nvSpPr>
        <p:spPr>
          <a:xfrm>
            <a:off x="3563888" y="4437112"/>
            <a:ext cx="360040" cy="369332"/>
          </a:xfrm>
          <a:prstGeom prst="rect">
            <a:avLst/>
          </a:prstGeom>
          <a:noFill/>
        </p:spPr>
        <p:txBody>
          <a:bodyPr wrap="square" rtlCol="0">
            <a:spAutoFit/>
          </a:bodyPr>
          <a:lstStyle/>
          <a:p>
            <a:r>
              <a:rPr lang="en-GB" dirty="0"/>
              <a:t>A</a:t>
            </a:r>
          </a:p>
        </p:txBody>
      </p:sp>
      <p:sp>
        <p:nvSpPr>
          <p:cNvPr id="11" name="Title 1"/>
          <p:cNvSpPr txBox="1">
            <a:spLocks/>
          </p:cNvSpPr>
          <p:nvPr/>
        </p:nvSpPr>
        <p:spPr>
          <a:xfrm>
            <a:off x="-396552" y="0"/>
            <a:ext cx="9540552"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 part 1 – </a:t>
            </a:r>
            <a:r>
              <a:rPr kumimoji="0" lang="en-US" sz="2400" b="1" i="0" u="none" strike="noStrike" kern="1200" cap="none" spc="0" normalizeH="0" baseline="0" noProof="0" dirty="0">
                <a:ln>
                  <a:noFill/>
                </a:ln>
                <a:solidFill>
                  <a:schemeClr val="tx1"/>
                </a:solidFill>
                <a:effectLst/>
                <a:uLnTx/>
                <a:uFillTx/>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Tree>
    <p:extLst>
      <p:ext uri="{BB962C8B-B14F-4D97-AF65-F5344CB8AC3E}">
        <p14:creationId xmlns:p14="http://schemas.microsoft.com/office/powerpoint/2010/main" val="476416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476672"/>
            <a:ext cx="4499992" cy="400109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2800" b="1" dirty="0">
                <a:solidFill>
                  <a:schemeClr val="tx1">
                    <a:lumMod val="50000"/>
                    <a:lumOff val="50000"/>
                  </a:schemeClr>
                </a:solidFill>
              </a:rPr>
              <a:t>Plant structures &amp; functions</a:t>
            </a:r>
          </a:p>
          <a:p>
            <a:r>
              <a:rPr lang="en-GB" sz="2800" b="1" dirty="0">
                <a:solidFill>
                  <a:schemeClr val="tx1">
                    <a:lumMod val="50000"/>
                    <a:lumOff val="50000"/>
                  </a:schemeClr>
                </a:solidFill>
              </a:rPr>
              <a:t>Part 2 (6.7- 6.14)</a:t>
            </a:r>
          </a:p>
          <a:p>
            <a:r>
              <a:rPr lang="en-GB" sz="3600" b="1" dirty="0">
                <a:solidFill>
                  <a:schemeClr val="tx1">
                    <a:lumMod val="50000"/>
                    <a:lumOff val="50000"/>
                  </a:schemeClr>
                </a:solidFill>
              </a:rPr>
              <a:t> </a:t>
            </a: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468007" y="836712"/>
            <a:ext cx="5712505" cy="5688632"/>
          </a:xfrm>
          <a:prstGeom prst="rect">
            <a:avLst/>
          </a:prstGeom>
        </p:spPr>
      </p:pic>
      <p:sp>
        <p:nvSpPr>
          <p:cNvPr id="8" name="Rectangle 7"/>
          <p:cNvSpPr/>
          <p:nvPr/>
        </p:nvSpPr>
        <p:spPr>
          <a:xfrm>
            <a:off x="0" y="3717032"/>
            <a:ext cx="4320480" cy="2677656"/>
          </a:xfrm>
          <a:prstGeom prst="rect">
            <a:avLst/>
          </a:prstGeom>
        </p:spPr>
        <p:txBody>
          <a:bodyPr wrap="square">
            <a:spAutoFit/>
          </a:bodyPr>
          <a:lstStyle/>
          <a:p>
            <a:pPr marL="685800" lvl="1" indent="-342900">
              <a:buFont typeface="Arial" pitchFamily="34" charset="0"/>
              <a:buChar char="•"/>
            </a:pPr>
            <a:r>
              <a:rPr lang="en-US" sz="2400" b="1" dirty="0">
                <a:solidFill>
                  <a:schemeClr val="bg1">
                    <a:lumMod val="50000"/>
                  </a:schemeClr>
                </a:solidFill>
              </a:rPr>
              <a:t>Root hair cells, xylem and phloem</a:t>
            </a:r>
          </a:p>
          <a:p>
            <a:pPr marL="685800" lvl="1" indent="-342900">
              <a:buFont typeface="Arial" pitchFamily="34" charset="0"/>
              <a:buChar char="•"/>
            </a:pPr>
            <a:r>
              <a:rPr lang="en-US" sz="2400" b="1" dirty="0">
                <a:solidFill>
                  <a:schemeClr val="bg1">
                    <a:lumMod val="50000"/>
                  </a:schemeClr>
                </a:solidFill>
              </a:rPr>
              <a:t>Transpiration and translocation</a:t>
            </a:r>
          </a:p>
          <a:p>
            <a:pPr marL="685800" lvl="1" indent="-342900">
              <a:buFont typeface="Arial" pitchFamily="34" charset="0"/>
              <a:buChar char="•"/>
            </a:pPr>
            <a:r>
              <a:rPr lang="en-US" sz="2400" b="1" dirty="0">
                <a:solidFill>
                  <a:schemeClr val="bg1">
                    <a:lumMod val="50000"/>
                  </a:schemeClr>
                </a:solidFill>
              </a:rPr>
              <a:t>Leaf structure</a:t>
            </a:r>
          </a:p>
          <a:p>
            <a:pPr marL="685800" lvl="1" indent="-342900">
              <a:buFont typeface="Arial" pitchFamily="34" charset="0"/>
              <a:buChar char="•"/>
            </a:pPr>
            <a:r>
              <a:rPr lang="en-US" sz="2400" b="1" dirty="0">
                <a:solidFill>
                  <a:schemeClr val="bg1">
                    <a:lumMod val="50000"/>
                  </a:schemeClr>
                </a:solidFill>
              </a:rPr>
              <a:t>Environmental factors and adaptations</a:t>
            </a:r>
          </a:p>
        </p:txBody>
      </p:sp>
    </p:spTree>
    <p:extLst>
      <p:ext uri="{BB962C8B-B14F-4D97-AF65-F5344CB8AC3E}">
        <p14:creationId xmlns:p14="http://schemas.microsoft.com/office/powerpoint/2010/main" val="13862933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5655"/>
            <a:ext cx="8748464" cy="657041"/>
          </a:xfrm>
        </p:spPr>
        <p:txBody>
          <a:bodyPr>
            <a:noAutofit/>
          </a:bodyPr>
          <a:lstStyle/>
          <a:p>
            <a:pPr marL="342900" lvl="1" algn="r" defTabSz="342900" rtl="0">
              <a:spcBef>
                <a:spcPct val="20000"/>
              </a:spcBef>
              <a:defRPr/>
            </a:pPr>
            <a:r>
              <a:rPr lang="en-US" sz="2000" b="1" dirty="0">
                <a:solidFill>
                  <a:schemeClr val="accent6"/>
                </a:solidFill>
              </a:rPr>
              <a:t>Plant structures and functions Part 2 - Plant tissues</a:t>
            </a:r>
            <a:endParaRPr kumimoji="0" lang="en-US" sz="2000" b="1" i="0" u="none" strike="noStrike" kern="1200" cap="none" spc="0" normalizeH="0" baseline="0" noProof="0" dirty="0">
              <a:ln>
                <a:noFill/>
              </a:ln>
              <a:solidFill>
                <a:schemeClr val="accent6"/>
              </a:solidFill>
              <a:effectLst/>
              <a:uLnTx/>
              <a:uFillTx/>
              <a:latin typeface="Calibri"/>
              <a:ea typeface=""/>
              <a:cs typeface="News Gothic MT"/>
            </a:endParaRPr>
          </a:p>
        </p:txBody>
      </p:sp>
      <p:graphicFrame>
        <p:nvGraphicFramePr>
          <p:cNvPr id="5" name="Table 4"/>
          <p:cNvGraphicFramePr>
            <a:graphicFrameLocks noGrp="1"/>
          </p:cNvGraphicFramePr>
          <p:nvPr>
            <p:extLst>
              <p:ext uri="{D42A27DB-BD31-4B8C-83A1-F6EECF244321}">
                <p14:modId xmlns:p14="http://schemas.microsoft.com/office/powerpoint/2010/main" val="1555996300"/>
              </p:ext>
            </p:extLst>
          </p:nvPr>
        </p:nvGraphicFramePr>
        <p:xfrm>
          <a:off x="683676" y="1851674"/>
          <a:ext cx="4421829" cy="4554812"/>
        </p:xfrm>
        <a:graphic>
          <a:graphicData uri="http://schemas.openxmlformats.org/drawingml/2006/table">
            <a:tbl>
              <a:tblPr firstRow="1" bandRow="1">
                <a:tableStyleId>{5940675A-B579-460E-94D1-54222C63F5DA}</a:tableStyleId>
              </a:tblPr>
              <a:tblGrid>
                <a:gridCol w="1901548">
                  <a:extLst>
                    <a:ext uri="{9D8B030D-6E8A-4147-A177-3AD203B41FA5}">
                      <a16:colId xmlns:a16="http://schemas.microsoft.com/office/drawing/2014/main" val="20000"/>
                    </a:ext>
                  </a:extLst>
                </a:gridCol>
                <a:gridCol w="1296144">
                  <a:extLst>
                    <a:ext uri="{9D8B030D-6E8A-4147-A177-3AD203B41FA5}">
                      <a16:colId xmlns:a16="http://schemas.microsoft.com/office/drawing/2014/main" val="20001"/>
                    </a:ext>
                  </a:extLst>
                </a:gridCol>
                <a:gridCol w="1224137">
                  <a:extLst>
                    <a:ext uri="{9D8B030D-6E8A-4147-A177-3AD203B41FA5}">
                      <a16:colId xmlns:a16="http://schemas.microsoft.com/office/drawing/2014/main" val="20002"/>
                    </a:ext>
                  </a:extLst>
                </a:gridCol>
              </a:tblGrid>
              <a:tr h="640123">
                <a:tc>
                  <a:txBody>
                    <a:bodyPr/>
                    <a:lstStyle/>
                    <a:p>
                      <a:pPr algn="ctr"/>
                      <a:r>
                        <a:rPr lang="en-GB" sz="3200" dirty="0"/>
                        <a:t>organism</a:t>
                      </a:r>
                    </a:p>
                  </a:txBody>
                  <a:tcPr anchor="ctr">
                    <a:solidFill>
                      <a:schemeClr val="accent6"/>
                    </a:solidFill>
                  </a:tcPr>
                </a:tc>
                <a:tc>
                  <a:txBody>
                    <a:bodyPr/>
                    <a:lstStyle/>
                    <a:p>
                      <a:pPr algn="ctr"/>
                      <a:r>
                        <a:rPr lang="en-GB" sz="2000" baseline="0" dirty="0"/>
                        <a:t>oak tree</a:t>
                      </a:r>
                      <a:endParaRPr lang="en-GB" sz="2000" dirty="0"/>
                    </a:p>
                  </a:txBody>
                  <a:tcPr anchor="ctr"/>
                </a:tc>
                <a:tc>
                  <a:txBody>
                    <a:bodyPr/>
                    <a:lstStyle/>
                    <a:p>
                      <a:pPr algn="ctr"/>
                      <a:endParaRPr lang="en-GB" sz="2000" dirty="0"/>
                    </a:p>
                    <a:p>
                      <a:pPr algn="ctr"/>
                      <a:endParaRPr lang="en-GB" sz="2000" dirty="0"/>
                    </a:p>
                  </a:txBody>
                  <a:tcPr anchor="ctr"/>
                </a:tc>
                <a:extLst>
                  <a:ext uri="{0D108BD9-81ED-4DB2-BD59-A6C34878D82A}">
                    <a16:rowId xmlns:a16="http://schemas.microsoft.com/office/drawing/2014/main" val="10000"/>
                  </a:ext>
                </a:extLst>
              </a:tr>
              <a:tr h="288000">
                <a:tc>
                  <a:txBody>
                    <a:bodyPr/>
                    <a:lstStyle/>
                    <a:p>
                      <a:pPr algn="ctr"/>
                      <a:endParaRPr lang="en-GB" sz="7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1"/>
                  </a:ext>
                </a:extLst>
              </a:tr>
              <a:tr h="731569">
                <a:tc>
                  <a:txBody>
                    <a:bodyPr/>
                    <a:lstStyle/>
                    <a:p>
                      <a:pPr algn="ctr"/>
                      <a:r>
                        <a:rPr lang="en-GB" sz="2400" dirty="0"/>
                        <a:t>organ system</a:t>
                      </a:r>
                    </a:p>
                  </a:txBody>
                  <a:tcPr anchor="ctr">
                    <a:solidFill>
                      <a:schemeClr val="accent6"/>
                    </a:solidFill>
                  </a:tcPr>
                </a:tc>
                <a:tc>
                  <a:txBody>
                    <a:bodyPr/>
                    <a:lstStyle/>
                    <a:p>
                      <a:pPr algn="ctr"/>
                      <a:r>
                        <a:rPr lang="en-GB" sz="2000" baseline="0" dirty="0"/>
                        <a:t>root system</a:t>
                      </a:r>
                      <a:endParaRPr lang="en-GB" sz="2000" dirty="0"/>
                    </a:p>
                  </a:txBody>
                  <a:tcPr anchor="ctr"/>
                </a:tc>
                <a:tc>
                  <a:txBody>
                    <a:bodyPr/>
                    <a:lstStyle/>
                    <a:p>
                      <a:pPr algn="ctr"/>
                      <a:endParaRPr lang="en-GB" sz="2000" dirty="0"/>
                    </a:p>
                  </a:txBody>
                  <a:tcPr anchor="ctr"/>
                </a:tc>
                <a:extLst>
                  <a:ext uri="{0D108BD9-81ED-4DB2-BD59-A6C34878D82A}">
                    <a16:rowId xmlns:a16="http://schemas.microsoft.com/office/drawing/2014/main" val="10002"/>
                  </a:ext>
                </a:extLst>
              </a:tr>
              <a:tr h="252000">
                <a:tc>
                  <a:txBody>
                    <a:bodyPr/>
                    <a:lstStyle/>
                    <a:p>
                      <a:pPr algn="ctr"/>
                      <a:endParaRPr lang="en-GB" sz="7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4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4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3"/>
                  </a:ext>
                </a:extLst>
              </a:tr>
              <a:tr h="640123">
                <a:tc>
                  <a:txBody>
                    <a:bodyPr/>
                    <a:lstStyle/>
                    <a:p>
                      <a:pPr algn="ctr"/>
                      <a:r>
                        <a:rPr lang="en-GB" sz="2000" dirty="0"/>
                        <a:t>organ</a:t>
                      </a:r>
                    </a:p>
                  </a:txBody>
                  <a:tcPr anchor="ctr">
                    <a:solidFill>
                      <a:schemeClr val="accent6"/>
                    </a:solidFill>
                  </a:tcPr>
                </a:tc>
                <a:tc>
                  <a:txBody>
                    <a:bodyPr/>
                    <a:lstStyle/>
                    <a:p>
                      <a:pPr algn="ctr"/>
                      <a:r>
                        <a:rPr lang="en-GB" sz="2000" baseline="0" dirty="0"/>
                        <a:t>leaf</a:t>
                      </a:r>
                      <a:endParaRPr lang="en-GB" sz="2000" dirty="0"/>
                    </a:p>
                  </a:txBody>
                  <a:tcPr anchor="ctr"/>
                </a:tc>
                <a:tc>
                  <a:txBody>
                    <a:bodyPr/>
                    <a:lstStyle/>
                    <a:p>
                      <a:pPr algn="ctr"/>
                      <a:endParaRPr lang="en-GB" sz="2000" dirty="0"/>
                    </a:p>
                  </a:txBody>
                  <a:tcPr anchor="ctr"/>
                </a:tc>
                <a:extLst>
                  <a:ext uri="{0D108BD9-81ED-4DB2-BD59-A6C34878D82A}">
                    <a16:rowId xmlns:a16="http://schemas.microsoft.com/office/drawing/2014/main" val="10004"/>
                  </a:ext>
                </a:extLst>
              </a:tr>
              <a:tr h="252000">
                <a:tc>
                  <a:txBody>
                    <a:bodyPr/>
                    <a:lstStyle/>
                    <a:p>
                      <a:pPr algn="ctr"/>
                      <a:endParaRPr lang="en-GB" sz="7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6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5"/>
                  </a:ext>
                </a:extLst>
              </a:tr>
              <a:tr h="640123">
                <a:tc>
                  <a:txBody>
                    <a:bodyPr/>
                    <a:lstStyle/>
                    <a:p>
                      <a:pPr algn="ctr"/>
                      <a:r>
                        <a:rPr lang="en-GB" sz="1800" dirty="0"/>
                        <a:t>tissue</a:t>
                      </a:r>
                    </a:p>
                  </a:txBody>
                  <a:tcPr anchor="ctr">
                    <a:solidFill>
                      <a:schemeClr val="accent6"/>
                    </a:solidFill>
                  </a:tcPr>
                </a:tc>
                <a:tc>
                  <a:txBody>
                    <a:bodyPr/>
                    <a:lstStyle/>
                    <a:p>
                      <a:pPr algn="ctr"/>
                      <a:r>
                        <a:rPr lang="en-GB" sz="2000" baseline="0" dirty="0"/>
                        <a:t>palisade mesophyll</a:t>
                      </a:r>
                      <a:endParaRPr lang="en-GB" sz="2000" dirty="0"/>
                    </a:p>
                  </a:txBody>
                  <a:tcPr anchor="ctr"/>
                </a:tc>
                <a:tc>
                  <a:txBody>
                    <a:bodyPr/>
                    <a:lstStyle/>
                    <a:p>
                      <a:pPr algn="ctr"/>
                      <a:endParaRPr lang="en-GB" sz="2000" dirty="0"/>
                    </a:p>
                  </a:txBody>
                  <a:tcPr anchor="ctr"/>
                </a:tc>
                <a:extLst>
                  <a:ext uri="{0D108BD9-81ED-4DB2-BD59-A6C34878D82A}">
                    <a16:rowId xmlns:a16="http://schemas.microsoft.com/office/drawing/2014/main" val="10006"/>
                  </a:ext>
                </a:extLst>
              </a:tr>
              <a:tr h="288000">
                <a:tc>
                  <a:txBody>
                    <a:bodyPr/>
                    <a:lstStyle/>
                    <a:p>
                      <a:pPr algn="ctr"/>
                      <a:endParaRPr lang="en-GB" sz="7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9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tc>
                  <a:txBody>
                    <a:bodyPr/>
                    <a:lstStyle/>
                    <a:p>
                      <a:pPr algn="ctr"/>
                      <a:endParaRPr lang="en-GB" sz="5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0007"/>
                  </a:ext>
                </a:extLst>
              </a:tr>
              <a:tr h="640123">
                <a:tc>
                  <a:txBody>
                    <a:bodyPr/>
                    <a:lstStyle/>
                    <a:p>
                      <a:pPr algn="ctr"/>
                      <a:r>
                        <a:rPr lang="en-GB" sz="1400" dirty="0"/>
                        <a:t>cell</a:t>
                      </a:r>
                    </a:p>
                  </a:txBody>
                  <a:tcPr anchor="ctr">
                    <a:solidFill>
                      <a:schemeClr val="accent6"/>
                    </a:solidFill>
                  </a:tcPr>
                </a:tc>
                <a:tc>
                  <a:txBody>
                    <a:bodyPr/>
                    <a:lstStyle/>
                    <a:p>
                      <a:pPr algn="ctr"/>
                      <a:r>
                        <a:rPr lang="en-GB" sz="2000" baseline="0" dirty="0"/>
                        <a:t>palisade cell</a:t>
                      </a:r>
                      <a:endParaRPr lang="en-GB" sz="2000" dirty="0"/>
                    </a:p>
                  </a:txBody>
                  <a:tcPr anchor="ctr"/>
                </a:tc>
                <a:tc>
                  <a:txBody>
                    <a:bodyPr/>
                    <a:lstStyle/>
                    <a:p>
                      <a:pPr algn="ctr"/>
                      <a:endParaRPr lang="en-GB" sz="2000" dirty="0"/>
                    </a:p>
                  </a:txBody>
                  <a:tcPr anchor="ctr"/>
                </a:tc>
                <a:extLst>
                  <a:ext uri="{0D108BD9-81ED-4DB2-BD59-A6C34878D82A}">
                    <a16:rowId xmlns:a16="http://schemas.microsoft.com/office/drawing/2014/main" val="10008"/>
                  </a:ext>
                </a:extLst>
              </a:tr>
            </a:tbl>
          </a:graphicData>
        </a:graphic>
      </p:graphicFrame>
      <p:sp>
        <p:nvSpPr>
          <p:cNvPr id="6" name="Down Arrow 5"/>
          <p:cNvSpPr/>
          <p:nvPr/>
        </p:nvSpPr>
        <p:spPr>
          <a:xfrm>
            <a:off x="1289080" y="2635378"/>
            <a:ext cx="694267" cy="1524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Down Arrow 6"/>
          <p:cNvSpPr/>
          <p:nvPr/>
        </p:nvSpPr>
        <p:spPr>
          <a:xfrm>
            <a:off x="1407612" y="3637373"/>
            <a:ext cx="457201" cy="15851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Down Arrow 7"/>
          <p:cNvSpPr/>
          <p:nvPr/>
        </p:nvSpPr>
        <p:spPr>
          <a:xfrm>
            <a:off x="1456212" y="4501469"/>
            <a:ext cx="360000" cy="15851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Down Arrow 8"/>
          <p:cNvSpPr/>
          <p:nvPr/>
        </p:nvSpPr>
        <p:spPr>
          <a:xfrm>
            <a:off x="1546212" y="5452090"/>
            <a:ext cx="180000" cy="14400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rot="16200000">
            <a:off x="-1800661" y="3694495"/>
            <a:ext cx="4319352" cy="584775"/>
          </a:xfrm>
          <a:prstGeom prst="rect">
            <a:avLst/>
          </a:prstGeom>
          <a:noFill/>
        </p:spPr>
        <p:txBody>
          <a:bodyPr wrap="square" rtlCol="0" anchor="t">
            <a:spAutoFit/>
          </a:bodyPr>
          <a:lstStyle/>
          <a:p>
            <a:r>
              <a:rPr lang="en-GB" dirty="0"/>
              <a:t>smallest                   </a:t>
            </a:r>
            <a:r>
              <a:rPr lang="en-GB" sz="2000" dirty="0"/>
              <a:t>                    </a:t>
            </a:r>
            <a:r>
              <a:rPr lang="en-GB" sz="3200" dirty="0"/>
              <a:t>largest</a:t>
            </a:r>
          </a:p>
        </p:txBody>
      </p:sp>
      <p:pic>
        <p:nvPicPr>
          <p:cNvPr id="11" name="Picture 10"/>
          <p:cNvPicPr>
            <a:picLocks noChangeAspect="1"/>
          </p:cNvPicPr>
          <p:nvPr/>
        </p:nvPicPr>
        <p:blipFill>
          <a:blip r:embed="rId2" cstate="print">
            <a:biLevel thresh="75000"/>
          </a:blip>
          <a:stretch>
            <a:fillRect/>
          </a:stretch>
        </p:blipFill>
        <p:spPr>
          <a:xfrm rot="16200000">
            <a:off x="-576108" y="3816161"/>
            <a:ext cx="1969302" cy="661401"/>
          </a:xfrm>
          <a:prstGeom prst="rect">
            <a:avLst/>
          </a:prstGeom>
        </p:spPr>
      </p:pic>
      <p:pic>
        <p:nvPicPr>
          <p:cNvPr id="12" name="Picture 11"/>
          <p:cNvPicPr>
            <a:picLocks noChangeAspect="1"/>
          </p:cNvPicPr>
          <p:nvPr/>
        </p:nvPicPr>
        <p:blipFill>
          <a:blip r:embed="rId3" cstate="print"/>
          <a:stretch>
            <a:fillRect/>
          </a:stretch>
        </p:blipFill>
        <p:spPr>
          <a:xfrm>
            <a:off x="4134165" y="1891809"/>
            <a:ext cx="720080" cy="607937"/>
          </a:xfrm>
          <a:prstGeom prst="rect">
            <a:avLst/>
          </a:prstGeom>
        </p:spPr>
      </p:pic>
      <p:pic>
        <p:nvPicPr>
          <p:cNvPr id="14" name="Picture 13"/>
          <p:cNvPicPr>
            <a:picLocks noChangeAspect="1"/>
          </p:cNvPicPr>
          <p:nvPr/>
        </p:nvPicPr>
        <p:blipFill rotWithShape="1">
          <a:blip r:embed="rId4" cstate="print">
            <a:extLst>
              <a:ext uri="{28A0092B-C50C-407E-A947-70E740481C1C}">
                <a14:useLocalDpi xmlns:a14="http://schemas.microsoft.com/office/drawing/2010/main" val="0"/>
              </a:ext>
            </a:extLst>
          </a:blip>
          <a:srcRect b="49943"/>
          <a:stretch/>
        </p:blipFill>
        <p:spPr>
          <a:xfrm>
            <a:off x="4025082" y="3894253"/>
            <a:ext cx="1069208" cy="535207"/>
          </a:xfrm>
          <a:prstGeom prst="rect">
            <a:avLst/>
          </a:prstGeom>
        </p:spPr>
      </p:pic>
      <p:pic>
        <p:nvPicPr>
          <p:cNvPr id="16" name="Picture 15"/>
          <p:cNvPicPr>
            <a:picLocks noChangeAspect="1"/>
          </p:cNvPicPr>
          <p:nvPr/>
        </p:nvPicPr>
        <p:blipFill>
          <a:blip r:embed="rId5" cstate="print"/>
          <a:stretch>
            <a:fillRect/>
          </a:stretch>
        </p:blipFill>
        <p:spPr>
          <a:xfrm>
            <a:off x="3903788" y="4766096"/>
            <a:ext cx="1192225" cy="613970"/>
          </a:xfrm>
          <a:prstGeom prst="rect">
            <a:avLst/>
          </a:prstGeom>
        </p:spPr>
      </p:pic>
      <p:pic>
        <p:nvPicPr>
          <p:cNvPr id="17" name="Picture 16"/>
          <p:cNvPicPr>
            <a:picLocks noChangeAspect="1"/>
          </p:cNvPicPr>
          <p:nvPr/>
        </p:nvPicPr>
        <p:blipFill>
          <a:blip r:embed="rId6" cstate="print"/>
          <a:stretch>
            <a:fillRect/>
          </a:stretch>
        </p:blipFill>
        <p:spPr>
          <a:xfrm>
            <a:off x="3975849" y="2859199"/>
            <a:ext cx="1036712" cy="629947"/>
          </a:xfrm>
          <a:prstGeom prst="rect">
            <a:avLst/>
          </a:prstGeom>
        </p:spPr>
      </p:pic>
      <p:pic>
        <p:nvPicPr>
          <p:cNvPr id="18" name="Picture 17"/>
          <p:cNvPicPr>
            <a:picLocks noChangeAspect="1"/>
          </p:cNvPicPr>
          <p:nvPr/>
        </p:nvPicPr>
        <p:blipFill rotWithShape="1">
          <a:blip r:embed="rId7" cstate="print"/>
          <a:srcRect t="520" r="28967" b="11600"/>
          <a:stretch/>
        </p:blipFill>
        <p:spPr>
          <a:xfrm flipH="1">
            <a:off x="4241408" y="5740106"/>
            <a:ext cx="408029" cy="560108"/>
          </a:xfrm>
          <a:prstGeom prst="rect">
            <a:avLst/>
          </a:prstGeom>
        </p:spPr>
      </p:pic>
      <p:sp>
        <p:nvSpPr>
          <p:cNvPr id="19" name="Rectangle 18"/>
          <p:cNvSpPr/>
          <p:nvPr/>
        </p:nvSpPr>
        <p:spPr>
          <a:xfrm>
            <a:off x="5105136" y="781151"/>
            <a:ext cx="4029172" cy="5940088"/>
          </a:xfrm>
          <a:prstGeom prst="rect">
            <a:avLst/>
          </a:prstGeom>
        </p:spPr>
        <p:txBody>
          <a:bodyPr wrap="square">
            <a:spAutoFit/>
          </a:bodyPr>
          <a:lstStyle/>
          <a:p>
            <a:r>
              <a:rPr lang="en-US" sz="2000" b="1" dirty="0">
                <a:solidFill>
                  <a:schemeClr val="accent6">
                    <a:lumMod val="75000"/>
                  </a:schemeClr>
                </a:solidFill>
              </a:rPr>
              <a:t>Epidermal </a:t>
            </a:r>
          </a:p>
          <a:p>
            <a:pPr marL="342900" indent="-342900">
              <a:buFont typeface="Arial" charset="0"/>
              <a:buChar char="•"/>
            </a:pPr>
            <a:r>
              <a:rPr lang="en-US" sz="2000" dirty="0"/>
              <a:t>Covers the surfaces of the plant</a:t>
            </a:r>
          </a:p>
          <a:p>
            <a:r>
              <a:rPr lang="en-US" sz="2000" b="1" dirty="0">
                <a:solidFill>
                  <a:schemeClr val="accent6">
                    <a:lumMod val="75000"/>
                  </a:schemeClr>
                </a:solidFill>
              </a:rPr>
              <a:t>Palisade mesophyll</a:t>
            </a:r>
          </a:p>
          <a:p>
            <a:pPr marL="342900" indent="-342900">
              <a:buFont typeface="Arial" charset="0"/>
              <a:buChar char="•"/>
            </a:pPr>
            <a:r>
              <a:rPr lang="en-US" sz="2000" dirty="0"/>
              <a:t>The cells are packed with chloroplasts; it is the site of most of the photosynthesis</a:t>
            </a:r>
          </a:p>
          <a:p>
            <a:r>
              <a:rPr lang="en-US" sz="2000" b="1" dirty="0">
                <a:solidFill>
                  <a:schemeClr val="accent6">
                    <a:lumMod val="75000"/>
                  </a:schemeClr>
                </a:solidFill>
              </a:rPr>
              <a:t>Spongy mesophyll</a:t>
            </a:r>
          </a:p>
          <a:p>
            <a:pPr marL="342900" indent="-342900">
              <a:buFont typeface="Arial" charset="0"/>
              <a:buChar char="•"/>
            </a:pPr>
            <a:r>
              <a:rPr lang="en-US" sz="2000" dirty="0"/>
              <a:t>Photosynthesis also occurs in the cells here</a:t>
            </a:r>
          </a:p>
          <a:p>
            <a:pPr marL="342900" indent="-342900">
              <a:buFont typeface="Arial" charset="0"/>
              <a:buChar char="•"/>
            </a:pPr>
            <a:r>
              <a:rPr lang="en-US" sz="2000" dirty="0"/>
              <a:t>Large air spaces for gas exchange</a:t>
            </a:r>
          </a:p>
          <a:p>
            <a:r>
              <a:rPr lang="en-US" sz="2000" b="1" dirty="0">
                <a:solidFill>
                  <a:schemeClr val="accent6">
                    <a:lumMod val="75000"/>
                  </a:schemeClr>
                </a:solidFill>
              </a:rPr>
              <a:t>Xylem and phloem</a:t>
            </a:r>
          </a:p>
          <a:p>
            <a:pPr marL="342900" indent="-342900">
              <a:buFont typeface="Arial" charset="0"/>
              <a:buChar char="•"/>
            </a:pPr>
            <a:r>
              <a:rPr lang="en-US" sz="2000" dirty="0"/>
              <a:t>Form vascular bundles and transport water and glucose around the plant </a:t>
            </a:r>
          </a:p>
          <a:p>
            <a:r>
              <a:rPr lang="en-US" sz="2000" b="1" dirty="0">
                <a:solidFill>
                  <a:schemeClr val="accent6">
                    <a:lumMod val="75000"/>
                  </a:schemeClr>
                </a:solidFill>
              </a:rPr>
              <a:t>Meristem </a:t>
            </a:r>
          </a:p>
          <a:p>
            <a:pPr marL="342900" indent="-342900">
              <a:buFont typeface="Arial" charset="0"/>
              <a:buChar char="•"/>
            </a:pPr>
            <a:r>
              <a:rPr lang="en-US" sz="2000" dirty="0"/>
              <a:t>Found at the tips of roots and shoots</a:t>
            </a:r>
          </a:p>
          <a:p>
            <a:pPr marL="342900" indent="-342900">
              <a:buFont typeface="Arial" charset="0"/>
              <a:buChar char="•"/>
            </a:pPr>
            <a:r>
              <a:rPr lang="en-US" sz="2000" dirty="0"/>
              <a:t>Where cell differentiation occurs</a:t>
            </a:r>
          </a:p>
          <a:p>
            <a:endParaRPr lang="en-US" sz="2000" dirty="0">
              <a:effectLst/>
            </a:endParaRPr>
          </a:p>
        </p:txBody>
      </p:sp>
      <p:sp>
        <p:nvSpPr>
          <p:cNvPr id="20" name="Rectangle 19"/>
          <p:cNvSpPr/>
          <p:nvPr/>
        </p:nvSpPr>
        <p:spPr>
          <a:xfrm>
            <a:off x="340966" y="781151"/>
            <a:ext cx="4753324" cy="86409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t"/>
          <a:lstStyle/>
          <a:p>
            <a:pPr algn="ctr"/>
            <a:r>
              <a:rPr lang="en-GB" sz="2000" dirty="0">
                <a:solidFill>
                  <a:schemeClr val="tx1"/>
                </a:solidFill>
              </a:rPr>
              <a:t>Like animals, </a:t>
            </a:r>
            <a:r>
              <a:rPr lang="en-GB" sz="2000" b="1" dirty="0">
                <a:solidFill>
                  <a:schemeClr val="accent6">
                    <a:lumMod val="75000"/>
                  </a:schemeClr>
                </a:solidFill>
              </a:rPr>
              <a:t>plants</a:t>
            </a:r>
            <a:r>
              <a:rPr lang="en-GB" sz="2000" dirty="0">
                <a:solidFill>
                  <a:schemeClr val="accent6">
                    <a:lumMod val="75000"/>
                  </a:schemeClr>
                </a:solidFill>
              </a:rPr>
              <a:t> </a:t>
            </a:r>
            <a:r>
              <a:rPr lang="en-GB" sz="2000" dirty="0">
                <a:solidFill>
                  <a:schemeClr val="tx1"/>
                </a:solidFill>
              </a:rPr>
              <a:t>are organised into </a:t>
            </a:r>
            <a:r>
              <a:rPr lang="en-GB" sz="2000" b="1" dirty="0">
                <a:solidFill>
                  <a:schemeClr val="accent6">
                    <a:lumMod val="75000"/>
                  </a:schemeClr>
                </a:solidFill>
              </a:rPr>
              <a:t>tissues</a:t>
            </a:r>
            <a:r>
              <a:rPr lang="en-GB" sz="2000" dirty="0">
                <a:solidFill>
                  <a:schemeClr val="tx1"/>
                </a:solidFill>
              </a:rPr>
              <a:t> made of </a:t>
            </a:r>
            <a:r>
              <a:rPr lang="en-GB" sz="2000" b="1" dirty="0">
                <a:solidFill>
                  <a:schemeClr val="accent6">
                    <a:lumMod val="75000"/>
                  </a:schemeClr>
                </a:solidFill>
              </a:rPr>
              <a:t>similar</a:t>
            </a:r>
            <a:r>
              <a:rPr lang="en-GB" sz="2000" dirty="0">
                <a:solidFill>
                  <a:schemeClr val="tx1"/>
                </a:solidFill>
              </a:rPr>
              <a:t> </a:t>
            </a:r>
            <a:r>
              <a:rPr lang="en-GB" sz="2000" b="1" dirty="0">
                <a:solidFill>
                  <a:schemeClr val="accent6">
                    <a:lumMod val="75000"/>
                  </a:schemeClr>
                </a:solidFill>
              </a:rPr>
              <a:t>cells</a:t>
            </a:r>
            <a:r>
              <a:rPr lang="en-GB" sz="2000" dirty="0">
                <a:solidFill>
                  <a:schemeClr val="accent6">
                    <a:lumMod val="75000"/>
                  </a:schemeClr>
                </a:solidFill>
              </a:rPr>
              <a:t> </a:t>
            </a:r>
            <a:r>
              <a:rPr lang="en-GB" sz="2000" dirty="0">
                <a:solidFill>
                  <a:schemeClr val="tx1"/>
                </a:solidFill>
              </a:rPr>
              <a:t>that carry out a particular function. </a:t>
            </a:r>
          </a:p>
        </p:txBody>
      </p:sp>
    </p:spTree>
    <p:extLst>
      <p:ext uri="{BB962C8B-B14F-4D97-AF65-F5344CB8AC3E}">
        <p14:creationId xmlns:p14="http://schemas.microsoft.com/office/powerpoint/2010/main" val="10517554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12" name="TextBox 11"/>
          <p:cNvSpPr txBox="1"/>
          <p:nvPr/>
        </p:nvSpPr>
        <p:spPr>
          <a:xfrm>
            <a:off x="0" y="982540"/>
            <a:ext cx="4913784" cy="5139869"/>
          </a:xfrm>
          <a:prstGeom prst="rect">
            <a:avLst/>
          </a:prstGeom>
          <a:noFill/>
        </p:spPr>
        <p:txBody>
          <a:bodyPr wrap="square" rtlCol="0">
            <a:spAutoFit/>
          </a:bodyPr>
          <a:lstStyle/>
          <a:p>
            <a:r>
              <a:rPr lang="en-GB" sz="2800" b="1" dirty="0"/>
              <a:t>Adaptations of the roots:</a:t>
            </a:r>
          </a:p>
          <a:p>
            <a:pPr marL="342900" indent="-342900">
              <a:buFont typeface="Arial" charset="0"/>
              <a:buChar char="•"/>
            </a:pPr>
            <a:r>
              <a:rPr lang="en-GB" sz="2800" dirty="0"/>
              <a:t>The root surface is covered in millions of </a:t>
            </a:r>
            <a:r>
              <a:rPr lang="en-GB" sz="2800" b="1" dirty="0">
                <a:solidFill>
                  <a:schemeClr val="accent6">
                    <a:lumMod val="75000"/>
                  </a:schemeClr>
                </a:solidFill>
              </a:rPr>
              <a:t>root hair cells. </a:t>
            </a:r>
          </a:p>
          <a:p>
            <a:pPr marL="342900" indent="-342900">
              <a:buFont typeface="Arial" charset="0"/>
              <a:buChar char="•"/>
            </a:pPr>
            <a:r>
              <a:rPr lang="en-GB" sz="2800" dirty="0"/>
              <a:t>Root hair cells </a:t>
            </a:r>
            <a:r>
              <a:rPr lang="en-GB" sz="2800" b="1" dirty="0">
                <a:solidFill>
                  <a:schemeClr val="accent6">
                    <a:lumMod val="75000"/>
                  </a:schemeClr>
                </a:solidFill>
              </a:rPr>
              <a:t>increase</a:t>
            </a:r>
            <a:r>
              <a:rPr lang="en-GB" sz="2800" dirty="0">
                <a:solidFill>
                  <a:schemeClr val="accent6">
                    <a:lumMod val="75000"/>
                  </a:schemeClr>
                </a:solidFill>
              </a:rPr>
              <a:t> </a:t>
            </a:r>
            <a:r>
              <a:rPr lang="en-GB" sz="2800" dirty="0"/>
              <a:t>the </a:t>
            </a:r>
            <a:r>
              <a:rPr lang="en-GB" sz="2800" b="1" dirty="0">
                <a:solidFill>
                  <a:schemeClr val="accent6">
                    <a:lumMod val="75000"/>
                  </a:schemeClr>
                </a:solidFill>
              </a:rPr>
              <a:t>surface area</a:t>
            </a:r>
            <a:r>
              <a:rPr lang="en-GB" sz="2800" dirty="0"/>
              <a:t>.</a:t>
            </a:r>
          </a:p>
          <a:p>
            <a:pPr marL="342900" indent="-342900">
              <a:buFont typeface="Arial" charset="0"/>
              <a:buChar char="•"/>
            </a:pPr>
            <a:r>
              <a:rPr lang="en-GB" sz="2800" dirty="0"/>
              <a:t>Present on the </a:t>
            </a:r>
            <a:r>
              <a:rPr lang="en-GB" sz="2800" b="1" dirty="0">
                <a:solidFill>
                  <a:schemeClr val="accent6">
                    <a:lumMod val="75000"/>
                  </a:schemeClr>
                </a:solidFill>
              </a:rPr>
              <a:t>mature</a:t>
            </a:r>
            <a:r>
              <a:rPr lang="en-GB" sz="2800" dirty="0"/>
              <a:t> </a:t>
            </a:r>
            <a:r>
              <a:rPr lang="en-GB" sz="2800" b="1" dirty="0"/>
              <a:t>parts</a:t>
            </a:r>
            <a:r>
              <a:rPr lang="en-GB" sz="2800" dirty="0"/>
              <a:t> of the roots. </a:t>
            </a:r>
          </a:p>
          <a:p>
            <a:pPr marL="342900" indent="-342900">
              <a:buFont typeface="Arial" charset="0"/>
              <a:buChar char="•"/>
            </a:pPr>
            <a:r>
              <a:rPr lang="en-GB" sz="2800" dirty="0"/>
              <a:t>Absorb</a:t>
            </a:r>
            <a:r>
              <a:rPr lang="en-GB" sz="2800" b="1" dirty="0">
                <a:solidFill>
                  <a:schemeClr val="accent6">
                    <a:lumMod val="75000"/>
                  </a:schemeClr>
                </a:solidFill>
              </a:rPr>
              <a:t> water </a:t>
            </a:r>
            <a:r>
              <a:rPr lang="en-GB" sz="2800" dirty="0"/>
              <a:t>and</a:t>
            </a:r>
            <a:r>
              <a:rPr lang="en-GB" sz="2800" b="1" dirty="0"/>
              <a:t> </a:t>
            </a:r>
            <a:r>
              <a:rPr lang="en-GB" sz="2800" b="1" dirty="0">
                <a:solidFill>
                  <a:schemeClr val="accent6">
                    <a:lumMod val="75000"/>
                  </a:schemeClr>
                </a:solidFill>
              </a:rPr>
              <a:t>mineral ions </a:t>
            </a:r>
            <a:r>
              <a:rPr lang="en-GB" sz="2800" dirty="0"/>
              <a:t>from the soil</a:t>
            </a:r>
            <a:r>
              <a:rPr lang="en-GB" sz="2000" dirty="0"/>
              <a:t>.</a:t>
            </a:r>
          </a:p>
          <a:p>
            <a:pPr marL="342900" indent="-342900">
              <a:buFont typeface="Arial" charset="0"/>
              <a:buChar char="•"/>
            </a:pPr>
            <a:r>
              <a:rPr lang="en-GB" sz="2800" dirty="0"/>
              <a:t>No chloroplasts because they are found in the soil.</a:t>
            </a:r>
          </a:p>
          <a:p>
            <a:r>
              <a:rPr lang="en-GB" sz="2000" b="1" dirty="0"/>
              <a:t> </a:t>
            </a:r>
          </a:p>
        </p:txBody>
      </p:sp>
      <p:pic>
        <p:nvPicPr>
          <p:cNvPr id="3" name="Picture 2"/>
          <p:cNvPicPr>
            <a:picLocks noChangeAspect="1"/>
          </p:cNvPicPr>
          <p:nvPr/>
        </p:nvPicPr>
        <p:blipFill>
          <a:blip r:embed="rId3" cstate="print"/>
          <a:stretch>
            <a:fillRect/>
          </a:stretch>
        </p:blipFill>
        <p:spPr>
          <a:xfrm>
            <a:off x="5724128" y="787468"/>
            <a:ext cx="2592288" cy="3476231"/>
          </a:xfrm>
          <a:prstGeom prst="rect">
            <a:avLst/>
          </a:prstGeom>
          <a:ln>
            <a:solidFill>
              <a:schemeClr val="accent6">
                <a:lumMod val="75000"/>
              </a:schemeClr>
            </a:solidFill>
          </a:ln>
          <a:effectLst>
            <a:outerShdw blurRad="50800" dist="38100" dir="5400000" algn="t" rotWithShape="0">
              <a:prstClr val="black">
                <a:alpha val="40000"/>
              </a:prstClr>
            </a:outerShdw>
          </a:effectLst>
        </p:spPr>
      </p:pic>
      <p:pic>
        <p:nvPicPr>
          <p:cNvPr id="8" name="Picture 7"/>
          <p:cNvPicPr>
            <a:picLocks noChangeAspect="1"/>
          </p:cNvPicPr>
          <p:nvPr/>
        </p:nvPicPr>
        <p:blipFill>
          <a:blip r:embed="rId4" cstate="print"/>
          <a:stretch>
            <a:fillRect/>
          </a:stretch>
        </p:blipFill>
        <p:spPr>
          <a:xfrm>
            <a:off x="5076056" y="4509120"/>
            <a:ext cx="2956076" cy="1944216"/>
          </a:xfrm>
          <a:prstGeom prst="rect">
            <a:avLst/>
          </a:prstGeom>
        </p:spPr>
      </p:pic>
      <p:sp>
        <p:nvSpPr>
          <p:cNvPr id="10" name="Title 1"/>
          <p:cNvSpPr txBox="1">
            <a:spLocks/>
          </p:cNvSpPr>
          <p:nvPr/>
        </p:nvSpPr>
        <p:spPr>
          <a:xfrm>
            <a:off x="395536" y="35655"/>
            <a:ext cx="8748464"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Root</a:t>
            </a:r>
            <a:r>
              <a:rPr kumimoji="0" lang="en-US" sz="2400" b="1" i="0" u="none" strike="noStrike" kern="0" cap="none" spc="0" normalizeH="0" noProof="0" dirty="0">
                <a:ln>
                  <a:noFill/>
                </a:ln>
                <a:solidFill>
                  <a:schemeClr val="accent6"/>
                </a:solidFill>
                <a:effectLst/>
                <a:uLnTx/>
                <a:uFillTx/>
              </a:rPr>
              <a:t> hair cells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8633052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251521" y="788511"/>
            <a:ext cx="8712967" cy="1200329"/>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accent6">
                    <a:lumMod val="75000"/>
                  </a:schemeClr>
                </a:solidFill>
              </a:rPr>
              <a:t>Active transport </a:t>
            </a:r>
            <a:r>
              <a:rPr lang="en-US" sz="2400" b="1" dirty="0"/>
              <a:t>moves substances from a more </a:t>
            </a:r>
            <a:r>
              <a:rPr lang="en-US" sz="2400" b="1" dirty="0">
                <a:solidFill>
                  <a:schemeClr val="accent6">
                    <a:lumMod val="75000"/>
                  </a:schemeClr>
                </a:solidFill>
              </a:rPr>
              <a:t>dilute solution </a:t>
            </a:r>
            <a:r>
              <a:rPr lang="en-US" sz="2400" b="1" dirty="0"/>
              <a:t>to a more </a:t>
            </a:r>
            <a:r>
              <a:rPr lang="en-US" sz="2400" b="1" dirty="0">
                <a:solidFill>
                  <a:schemeClr val="accent6">
                    <a:lumMod val="75000"/>
                  </a:schemeClr>
                </a:solidFill>
              </a:rPr>
              <a:t>concentrated </a:t>
            </a:r>
            <a:r>
              <a:rPr lang="en-US" sz="2400" b="1" dirty="0"/>
              <a:t>solution (</a:t>
            </a:r>
            <a:r>
              <a:rPr lang="en-US" sz="2400" b="1" dirty="0">
                <a:solidFill>
                  <a:schemeClr val="accent6">
                    <a:lumMod val="75000"/>
                  </a:schemeClr>
                </a:solidFill>
              </a:rPr>
              <a:t>against</a:t>
            </a:r>
            <a:r>
              <a:rPr lang="en-US" sz="2400" b="1" dirty="0"/>
              <a:t> a concentration gradient). The </a:t>
            </a:r>
            <a:r>
              <a:rPr lang="en-US" sz="2400" b="1" dirty="0">
                <a:solidFill>
                  <a:schemeClr val="accent6">
                    <a:lumMod val="75000"/>
                  </a:schemeClr>
                </a:solidFill>
              </a:rPr>
              <a:t>energy</a:t>
            </a:r>
            <a:r>
              <a:rPr lang="en-US" sz="2400" b="1" dirty="0"/>
              <a:t> is provided by </a:t>
            </a:r>
            <a:r>
              <a:rPr lang="en-US" sz="2400" b="1" dirty="0">
                <a:solidFill>
                  <a:schemeClr val="accent6">
                    <a:lumMod val="75000"/>
                  </a:schemeClr>
                </a:solidFill>
              </a:rPr>
              <a:t>respiration</a:t>
            </a:r>
            <a:r>
              <a:rPr lang="en-US" sz="2400" b="1" dirty="0"/>
              <a:t>.</a:t>
            </a:r>
            <a:endParaRPr lang="en-US" sz="2400" b="1" dirty="0">
              <a:effectLst/>
            </a:endParaRPr>
          </a:p>
        </p:txBody>
      </p:sp>
      <p:pic>
        <p:nvPicPr>
          <p:cNvPr id="3" name="Picture 2"/>
          <p:cNvPicPr>
            <a:picLocks noChangeAspect="1"/>
          </p:cNvPicPr>
          <p:nvPr/>
        </p:nvPicPr>
        <p:blipFill>
          <a:blip r:embed="rId3" cstate="print"/>
          <a:stretch>
            <a:fillRect/>
          </a:stretch>
        </p:blipFill>
        <p:spPr>
          <a:xfrm>
            <a:off x="2123728" y="2117837"/>
            <a:ext cx="4680520" cy="4479515"/>
          </a:xfrm>
          <a:prstGeom prst="rect">
            <a:avLst/>
          </a:prstGeom>
        </p:spPr>
      </p:pic>
      <p:sp>
        <p:nvSpPr>
          <p:cNvPr id="9" name="Title 1"/>
          <p:cNvSpPr txBox="1">
            <a:spLocks noGrp="1"/>
          </p:cNvSpPr>
          <p:nvPr>
            <p:ph type="ctrTitle"/>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Root</a:t>
            </a:r>
            <a:r>
              <a:rPr kumimoji="0" lang="en-US" sz="2400" b="1" i="0" u="none" strike="noStrike" kern="0" cap="none" spc="0" normalizeH="0" noProof="0" dirty="0">
                <a:ln>
                  <a:noFill/>
                </a:ln>
                <a:solidFill>
                  <a:schemeClr val="accent6"/>
                </a:solidFill>
                <a:effectLst/>
                <a:uLnTx/>
                <a:uFillTx/>
              </a:rPr>
              <a:t> hair cells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129113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11" name="Rectangle 10"/>
          <p:cNvSpPr/>
          <p:nvPr/>
        </p:nvSpPr>
        <p:spPr>
          <a:xfrm>
            <a:off x="1403648" y="836712"/>
            <a:ext cx="6195350" cy="523220"/>
          </a:xfrm>
          <a:prstGeom prst="rect">
            <a:avLst/>
          </a:prstGeom>
          <a:solidFill>
            <a:schemeClr val="accent6">
              <a:lumMod val="20000"/>
              <a:lumOff val="80000"/>
            </a:schemeClr>
          </a:solidFill>
          <a:ln>
            <a:solidFill>
              <a:schemeClr val="accent6">
                <a:lumMod val="75000"/>
              </a:schemeClr>
            </a:solidFill>
          </a:ln>
        </p:spPr>
        <p:txBody>
          <a:bodyPr wrap="none">
            <a:spAutoFit/>
          </a:bodyPr>
          <a:lstStyle/>
          <a:p>
            <a:pPr algn="ctr"/>
            <a:r>
              <a:rPr lang="en-GB" sz="2800" dirty="0"/>
              <a:t>Active transport occurs in </a:t>
            </a:r>
            <a:r>
              <a:rPr lang="en-GB" sz="2800" b="1" dirty="0">
                <a:solidFill>
                  <a:schemeClr val="accent6">
                    <a:lumMod val="75000"/>
                  </a:schemeClr>
                </a:solidFill>
              </a:rPr>
              <a:t>root hair cells</a:t>
            </a:r>
            <a:r>
              <a:rPr lang="en-GB" sz="2800" dirty="0"/>
              <a:t>. </a:t>
            </a:r>
          </a:p>
        </p:txBody>
      </p:sp>
      <p:pic>
        <p:nvPicPr>
          <p:cNvPr id="12" name="Picture 11"/>
          <p:cNvPicPr>
            <a:picLocks noChangeAspect="1"/>
          </p:cNvPicPr>
          <p:nvPr/>
        </p:nvPicPr>
        <p:blipFill>
          <a:blip r:embed="rId2" cstate="print"/>
          <a:stretch>
            <a:fillRect/>
          </a:stretch>
        </p:blipFill>
        <p:spPr>
          <a:xfrm>
            <a:off x="2051720" y="1412776"/>
            <a:ext cx="5205880" cy="3743803"/>
          </a:xfrm>
          <a:prstGeom prst="rect">
            <a:avLst/>
          </a:prstGeom>
        </p:spPr>
      </p:pic>
      <p:sp>
        <p:nvSpPr>
          <p:cNvPr id="13" name="TextBox 12"/>
          <p:cNvSpPr txBox="1"/>
          <p:nvPr/>
        </p:nvSpPr>
        <p:spPr>
          <a:xfrm>
            <a:off x="611560" y="5085184"/>
            <a:ext cx="7920880" cy="1384995"/>
          </a:xfrm>
          <a:prstGeom prst="rect">
            <a:avLst/>
          </a:prstGeom>
          <a:ln>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a:t>The </a:t>
            </a:r>
            <a:r>
              <a:rPr lang="en-GB" sz="2800" b="1" dirty="0">
                <a:solidFill>
                  <a:schemeClr val="accent6">
                    <a:lumMod val="75000"/>
                  </a:schemeClr>
                </a:solidFill>
              </a:rPr>
              <a:t>minerals</a:t>
            </a:r>
            <a:r>
              <a:rPr lang="en-GB" sz="2800" dirty="0">
                <a:solidFill>
                  <a:schemeClr val="accent6">
                    <a:lumMod val="75000"/>
                  </a:schemeClr>
                </a:solidFill>
              </a:rPr>
              <a:t> </a:t>
            </a:r>
            <a:r>
              <a:rPr lang="en-GB" sz="2800" dirty="0"/>
              <a:t>are at a </a:t>
            </a:r>
            <a:r>
              <a:rPr lang="en-GB" sz="2800" b="1" dirty="0">
                <a:solidFill>
                  <a:schemeClr val="accent6">
                    <a:lumMod val="75000"/>
                  </a:schemeClr>
                </a:solidFill>
              </a:rPr>
              <a:t>higher concentration </a:t>
            </a:r>
            <a:r>
              <a:rPr lang="en-GB" sz="2800" dirty="0"/>
              <a:t>in the </a:t>
            </a:r>
            <a:r>
              <a:rPr lang="en-GB" sz="2800" b="1" dirty="0">
                <a:solidFill>
                  <a:schemeClr val="accent6">
                    <a:lumMod val="75000"/>
                  </a:schemeClr>
                </a:solidFill>
              </a:rPr>
              <a:t>root hair </a:t>
            </a:r>
            <a:r>
              <a:rPr lang="en-GB" sz="2800" dirty="0"/>
              <a:t>cell than in the soil. So the </a:t>
            </a:r>
            <a:r>
              <a:rPr lang="en-GB" sz="2800" b="1" dirty="0">
                <a:solidFill>
                  <a:schemeClr val="accent6">
                    <a:lumMod val="75000"/>
                  </a:schemeClr>
                </a:solidFill>
              </a:rPr>
              <a:t>minerals</a:t>
            </a:r>
            <a:r>
              <a:rPr lang="en-GB" sz="2800" dirty="0"/>
              <a:t> move </a:t>
            </a:r>
            <a:r>
              <a:rPr lang="en-GB" sz="2800" b="1" dirty="0"/>
              <a:t>into</a:t>
            </a:r>
            <a:r>
              <a:rPr lang="en-GB" sz="2800" dirty="0"/>
              <a:t> the </a:t>
            </a:r>
            <a:r>
              <a:rPr lang="en-GB" sz="2800" b="1" dirty="0">
                <a:solidFill>
                  <a:schemeClr val="accent6">
                    <a:lumMod val="75000"/>
                  </a:schemeClr>
                </a:solidFill>
              </a:rPr>
              <a:t>cell</a:t>
            </a:r>
            <a:r>
              <a:rPr lang="en-GB" sz="2800" dirty="0"/>
              <a:t> </a:t>
            </a:r>
            <a:r>
              <a:rPr lang="en-GB" sz="2800" b="1" dirty="0">
                <a:solidFill>
                  <a:schemeClr val="accent6">
                    <a:lumMod val="75000"/>
                  </a:schemeClr>
                </a:solidFill>
              </a:rPr>
              <a:t>against</a:t>
            </a:r>
            <a:r>
              <a:rPr lang="en-GB" sz="2800" dirty="0">
                <a:solidFill>
                  <a:schemeClr val="accent6">
                    <a:lumMod val="75000"/>
                  </a:schemeClr>
                </a:solidFill>
              </a:rPr>
              <a:t> </a:t>
            </a:r>
            <a:r>
              <a:rPr lang="en-GB" sz="2800" dirty="0"/>
              <a:t>the concentration gradient</a:t>
            </a:r>
            <a:r>
              <a:rPr lang="en-GB" sz="2000" dirty="0"/>
              <a:t>. </a:t>
            </a:r>
          </a:p>
        </p:txBody>
      </p:sp>
      <p:sp>
        <p:nvSpPr>
          <p:cNvPr id="14"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Root hair cells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pic>
        <p:nvPicPr>
          <p:cNvPr id="5" name="Picture 4"/>
          <p:cNvPicPr>
            <a:picLocks noChangeAspect="1"/>
          </p:cNvPicPr>
          <p:nvPr/>
        </p:nvPicPr>
        <p:blipFill>
          <a:blip r:embed="rId2" cstate="print"/>
          <a:stretch>
            <a:fillRect/>
          </a:stretch>
        </p:blipFill>
        <p:spPr>
          <a:xfrm>
            <a:off x="251520" y="1772816"/>
            <a:ext cx="3456635" cy="3455127"/>
          </a:xfrm>
          <a:prstGeom prst="rect">
            <a:avLst/>
          </a:prstGeom>
        </p:spPr>
      </p:pic>
      <p:graphicFrame>
        <p:nvGraphicFramePr>
          <p:cNvPr id="7" name="Table 6"/>
          <p:cNvGraphicFramePr>
            <a:graphicFrameLocks noGrp="1"/>
          </p:cNvGraphicFramePr>
          <p:nvPr/>
        </p:nvGraphicFramePr>
        <p:xfrm>
          <a:off x="323527" y="836712"/>
          <a:ext cx="8424937" cy="5455920"/>
        </p:xfrm>
        <a:graphic>
          <a:graphicData uri="http://schemas.openxmlformats.org/drawingml/2006/table">
            <a:tbl>
              <a:tblPr firstRow="1" bandRow="1">
                <a:tableStyleId>{5940675A-B579-460E-94D1-54222C63F5DA}</a:tableStyleId>
              </a:tblPr>
              <a:tblGrid>
                <a:gridCol w="3384376">
                  <a:extLst>
                    <a:ext uri="{9D8B030D-6E8A-4147-A177-3AD203B41FA5}">
                      <a16:colId xmlns:a16="http://schemas.microsoft.com/office/drawing/2014/main" val="20000"/>
                    </a:ext>
                  </a:extLst>
                </a:gridCol>
                <a:gridCol w="5040561">
                  <a:extLst>
                    <a:ext uri="{9D8B030D-6E8A-4147-A177-3AD203B41FA5}">
                      <a16:colId xmlns:a16="http://schemas.microsoft.com/office/drawing/2014/main" val="20001"/>
                    </a:ext>
                  </a:extLst>
                </a:gridCol>
              </a:tblGrid>
              <a:tr h="5328592">
                <a:tc>
                  <a:txBody>
                    <a:bodyPr/>
                    <a:lstStyle/>
                    <a:p>
                      <a:r>
                        <a:rPr lang="en-GB" sz="3200" b="1" dirty="0"/>
                        <a:t>Xylem</a:t>
                      </a:r>
                    </a:p>
                    <a:p>
                      <a:endParaRPr lang="en-GB" sz="2000" dirty="0"/>
                    </a:p>
                    <a:p>
                      <a:endParaRPr lang="en-GB" sz="2000" dirty="0"/>
                    </a:p>
                    <a:p>
                      <a:endParaRPr lang="en-GB" sz="2000" dirty="0"/>
                    </a:p>
                  </a:txBody>
                  <a:tcPr/>
                </a:tc>
                <a:tc>
                  <a:txBody>
                    <a:bodyPr/>
                    <a:lstStyle/>
                    <a:p>
                      <a:r>
                        <a:rPr lang="en-GB" sz="2400" b="1" dirty="0"/>
                        <a:t>Function is to carry water and mineral ions in</a:t>
                      </a:r>
                      <a:r>
                        <a:rPr lang="en-GB" sz="2400" b="1" baseline="0" dirty="0"/>
                        <a:t> plants.</a:t>
                      </a:r>
                    </a:p>
                    <a:p>
                      <a:endParaRPr lang="en-GB" sz="2400" b="1" baseline="0" dirty="0"/>
                    </a:p>
                    <a:p>
                      <a:pPr marL="285750" indent="-285750">
                        <a:buFont typeface="Arial" charset="0"/>
                        <a:buChar char="•"/>
                      </a:pPr>
                      <a:r>
                        <a:rPr lang="en-GB" sz="2400" b="0" baseline="0" dirty="0"/>
                        <a:t>Form </a:t>
                      </a:r>
                      <a:r>
                        <a:rPr lang="en-GB" sz="2400" b="1" baseline="0" dirty="0">
                          <a:solidFill>
                            <a:schemeClr val="accent6">
                              <a:lumMod val="75000"/>
                            </a:schemeClr>
                          </a:solidFill>
                        </a:rPr>
                        <a:t>hollow tubes </a:t>
                      </a:r>
                      <a:r>
                        <a:rPr lang="en-GB" sz="2400" b="0" baseline="0" dirty="0"/>
                        <a:t>made of </a:t>
                      </a:r>
                      <a:r>
                        <a:rPr lang="en-GB" sz="2400" b="1" baseline="0" dirty="0">
                          <a:solidFill>
                            <a:schemeClr val="accent6">
                              <a:lumMod val="75000"/>
                            </a:schemeClr>
                          </a:solidFill>
                        </a:rPr>
                        <a:t>dead tissue</a:t>
                      </a:r>
                      <a:r>
                        <a:rPr lang="en-GB" sz="2400" b="0" baseline="0" dirty="0"/>
                        <a:t>.</a:t>
                      </a:r>
                    </a:p>
                    <a:p>
                      <a:pPr marL="285750" indent="-285750">
                        <a:buFont typeface="Arial" charset="0"/>
                        <a:buChar char="•"/>
                      </a:pPr>
                      <a:r>
                        <a:rPr lang="en-GB" sz="2400" b="0" baseline="0" dirty="0"/>
                        <a:t>Long cells with walls toughened by waterproof lignin.</a:t>
                      </a:r>
                    </a:p>
                    <a:p>
                      <a:pPr marL="285750" indent="-285750">
                        <a:buFont typeface="Arial" charset="0"/>
                        <a:buChar char="•"/>
                      </a:pPr>
                      <a:r>
                        <a:rPr lang="en-GB" sz="2400" b="0" baseline="0" dirty="0"/>
                        <a:t>Water and minerals </a:t>
                      </a:r>
                      <a:r>
                        <a:rPr lang="en-GB" sz="2400" b="1" baseline="0" dirty="0">
                          <a:solidFill>
                            <a:schemeClr val="accent6">
                              <a:lumMod val="75000"/>
                            </a:schemeClr>
                          </a:solidFill>
                        </a:rPr>
                        <a:t>flow</a:t>
                      </a:r>
                      <a:r>
                        <a:rPr lang="en-GB" sz="2400" b="0" baseline="0" dirty="0"/>
                        <a:t> from the </a:t>
                      </a:r>
                      <a:r>
                        <a:rPr lang="en-GB" sz="2400" b="1" baseline="0" dirty="0">
                          <a:solidFill>
                            <a:schemeClr val="accent6">
                              <a:lumMod val="75000"/>
                            </a:schemeClr>
                          </a:solidFill>
                        </a:rPr>
                        <a:t>roots towards the leaves</a:t>
                      </a:r>
                      <a:r>
                        <a:rPr lang="en-GB" sz="2400" b="0" baseline="0" dirty="0"/>
                        <a:t> in </a:t>
                      </a:r>
                      <a:r>
                        <a:rPr lang="en-GB" sz="2400" b="1" baseline="0" dirty="0">
                          <a:solidFill>
                            <a:schemeClr val="accent6">
                              <a:lumMod val="75000"/>
                            </a:schemeClr>
                          </a:solidFill>
                        </a:rPr>
                        <a:t>one direction </a:t>
                      </a:r>
                      <a:r>
                        <a:rPr lang="en-GB" sz="2400" b="0" baseline="0" dirty="0"/>
                        <a:t>in a process called </a:t>
                      </a:r>
                      <a:r>
                        <a:rPr lang="en-GB" sz="2400" b="1" baseline="0" dirty="0"/>
                        <a:t>TRANSPIRATION</a:t>
                      </a:r>
                      <a:r>
                        <a:rPr lang="en-GB" sz="2400" b="0" baseline="0" dirty="0"/>
                        <a:t>.</a:t>
                      </a:r>
                    </a:p>
                    <a:p>
                      <a:pPr marL="285750" indent="-285750">
                        <a:buFont typeface="Arial" charset="0"/>
                        <a:buChar char="•"/>
                      </a:pPr>
                      <a:r>
                        <a:rPr lang="en-GB" sz="2400" b="0" baseline="0" dirty="0"/>
                        <a:t>Xylem vessels also provide support to the stem of the plant.</a:t>
                      </a:r>
                      <a:endParaRPr lang="en-GB" sz="2000" b="0" baseline="0" dirty="0"/>
                    </a:p>
                    <a:p>
                      <a:pPr marL="285750" indent="-285750">
                        <a:buFont typeface="Arial" charset="0"/>
                        <a:buChar char="•"/>
                      </a:pPr>
                      <a:endParaRPr lang="en-GB" sz="2000" b="0" baseline="0" dirty="0"/>
                    </a:p>
                    <a:p>
                      <a:pPr marL="285750" indent="-285750">
                        <a:buFont typeface="Arial" charset="0"/>
                        <a:buChar char="•"/>
                      </a:pPr>
                      <a:endParaRPr lang="en-GB" sz="2000" b="0" dirty="0"/>
                    </a:p>
                  </a:txBody>
                  <a:tcPr/>
                </a:tc>
                <a:extLst>
                  <a:ext uri="{0D108BD9-81ED-4DB2-BD59-A6C34878D82A}">
                    <a16:rowId xmlns:a16="http://schemas.microsoft.com/office/drawing/2014/main" val="10000"/>
                  </a:ext>
                </a:extLst>
              </a:tr>
            </a:tbl>
          </a:graphicData>
        </a:graphic>
      </p:graphicFrame>
      <p:sp>
        <p:nvSpPr>
          <p:cNvPr id="8"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Xylem</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5" name="Table 4"/>
          <p:cNvGraphicFramePr>
            <a:graphicFrameLocks noGrp="1"/>
          </p:cNvGraphicFramePr>
          <p:nvPr/>
        </p:nvGraphicFramePr>
        <p:xfrm>
          <a:off x="323529" y="836712"/>
          <a:ext cx="8496944" cy="5544616"/>
        </p:xfrm>
        <a:graphic>
          <a:graphicData uri="http://schemas.openxmlformats.org/drawingml/2006/table">
            <a:tbl>
              <a:tblPr firstRow="1" bandRow="1">
                <a:tableStyleId>{5940675A-B579-460E-94D1-54222C63F5DA}</a:tableStyleId>
              </a:tblPr>
              <a:tblGrid>
                <a:gridCol w="3600399">
                  <a:extLst>
                    <a:ext uri="{9D8B030D-6E8A-4147-A177-3AD203B41FA5}">
                      <a16:colId xmlns:a16="http://schemas.microsoft.com/office/drawing/2014/main" val="20000"/>
                    </a:ext>
                  </a:extLst>
                </a:gridCol>
                <a:gridCol w="4896545">
                  <a:extLst>
                    <a:ext uri="{9D8B030D-6E8A-4147-A177-3AD203B41FA5}">
                      <a16:colId xmlns:a16="http://schemas.microsoft.com/office/drawing/2014/main" val="20001"/>
                    </a:ext>
                  </a:extLst>
                </a:gridCol>
              </a:tblGrid>
              <a:tr h="5544616">
                <a:tc>
                  <a:txBody>
                    <a:bodyPr/>
                    <a:lstStyle/>
                    <a:p>
                      <a:pPr marL="0" marR="0" indent="0" algn="l" defTabSz="342900" rtl="0" eaLnBrk="1" fontAlgn="auto" latinLnBrk="0" hangingPunct="1">
                        <a:lnSpc>
                          <a:spcPct val="100000"/>
                        </a:lnSpc>
                        <a:spcBef>
                          <a:spcPts val="0"/>
                        </a:spcBef>
                        <a:spcAft>
                          <a:spcPts val="0"/>
                        </a:spcAft>
                        <a:buClrTx/>
                        <a:buSzTx/>
                        <a:buFontTx/>
                        <a:buNone/>
                        <a:tabLst/>
                        <a:defRPr/>
                      </a:pPr>
                      <a:r>
                        <a:rPr lang="en-GB" sz="2000" b="1" dirty="0"/>
                        <a:t>Phloem</a:t>
                      </a:r>
                    </a:p>
                    <a:p>
                      <a:endParaRPr lang="en-GB" sz="2000" dirty="0"/>
                    </a:p>
                    <a:p>
                      <a:endParaRPr lang="en-GB" sz="2000" dirty="0"/>
                    </a:p>
                    <a:p>
                      <a:endParaRPr lang="en-GB" sz="2000" dirty="0"/>
                    </a:p>
                  </a:txBody>
                  <a:tcPr/>
                </a:tc>
                <a:tc>
                  <a:txBody>
                    <a:bodyPr/>
                    <a:lstStyle/>
                    <a:p>
                      <a:r>
                        <a:rPr lang="en-GB" sz="2400" b="1" dirty="0"/>
                        <a:t>Function is to carry </a:t>
                      </a:r>
                      <a:r>
                        <a:rPr lang="en-GB" sz="2400" b="1" baseline="0" dirty="0"/>
                        <a:t>s</a:t>
                      </a:r>
                      <a:r>
                        <a:rPr lang="en-GB" sz="2400" b="1" dirty="0"/>
                        <a:t>ucrose around the plant.</a:t>
                      </a:r>
                    </a:p>
                    <a:p>
                      <a:endParaRPr lang="en-GB" sz="2400" b="1" dirty="0"/>
                    </a:p>
                    <a:p>
                      <a:pPr marL="285750" indent="-285750">
                        <a:buFont typeface="Arial" charset="0"/>
                        <a:buChar char="•"/>
                      </a:pPr>
                      <a:r>
                        <a:rPr lang="en-GB" sz="2400" b="0" dirty="0"/>
                        <a:t>Form </a:t>
                      </a:r>
                      <a:r>
                        <a:rPr lang="en-GB" sz="2400" b="1" dirty="0">
                          <a:solidFill>
                            <a:schemeClr val="accent6">
                              <a:lumMod val="75000"/>
                            </a:schemeClr>
                          </a:solidFill>
                        </a:rPr>
                        <a:t>tubes</a:t>
                      </a:r>
                      <a:r>
                        <a:rPr lang="en-GB" sz="2400" b="0" dirty="0"/>
                        <a:t> made of </a:t>
                      </a:r>
                      <a:r>
                        <a:rPr lang="en-GB" sz="2400" b="1" dirty="0">
                          <a:solidFill>
                            <a:schemeClr val="accent6">
                              <a:lumMod val="75000"/>
                            </a:schemeClr>
                          </a:solidFill>
                        </a:rPr>
                        <a:t>living tissue</a:t>
                      </a:r>
                      <a:r>
                        <a:rPr lang="en-GB" sz="2400" b="0" dirty="0"/>
                        <a:t>.</a:t>
                      </a:r>
                    </a:p>
                    <a:p>
                      <a:pPr marL="285750" indent="-285750">
                        <a:buFont typeface="Arial" charset="0"/>
                        <a:buChar char="•"/>
                      </a:pPr>
                      <a:r>
                        <a:rPr lang="en-GB" sz="2400" b="1" dirty="0">
                          <a:solidFill>
                            <a:schemeClr val="accent6">
                              <a:lumMod val="75000"/>
                            </a:schemeClr>
                          </a:solidFill>
                        </a:rPr>
                        <a:t>Cells</a:t>
                      </a:r>
                      <a:r>
                        <a:rPr lang="en-GB" sz="2400" b="0" dirty="0"/>
                        <a:t> have </a:t>
                      </a:r>
                      <a:r>
                        <a:rPr lang="en-GB" sz="2400" b="1" dirty="0">
                          <a:solidFill>
                            <a:schemeClr val="accent6">
                              <a:lumMod val="75000"/>
                            </a:schemeClr>
                          </a:solidFill>
                        </a:rPr>
                        <a:t>end plates </a:t>
                      </a:r>
                      <a:r>
                        <a:rPr lang="en-GB" sz="2400" b="0" dirty="0"/>
                        <a:t>with holes in them.</a:t>
                      </a:r>
                    </a:p>
                    <a:p>
                      <a:pPr marL="285750" indent="-285750">
                        <a:buFont typeface="Arial" charset="0"/>
                        <a:buChar char="•"/>
                      </a:pPr>
                      <a:r>
                        <a:rPr lang="en-GB" sz="2400" b="1" dirty="0">
                          <a:solidFill>
                            <a:schemeClr val="accent6">
                              <a:lumMod val="75000"/>
                            </a:schemeClr>
                          </a:solidFill>
                        </a:rPr>
                        <a:t>Sucrose </a:t>
                      </a:r>
                      <a:r>
                        <a:rPr lang="en-GB" sz="2400" b="1" baseline="0" dirty="0">
                          <a:solidFill>
                            <a:schemeClr val="accent6">
                              <a:lumMod val="75000"/>
                            </a:schemeClr>
                          </a:solidFill>
                        </a:rPr>
                        <a:t>in solution </a:t>
                      </a:r>
                      <a:r>
                        <a:rPr lang="en-GB" sz="2400" b="0" dirty="0"/>
                        <a:t>move </a:t>
                      </a:r>
                      <a:r>
                        <a:rPr lang="en-GB" sz="2400" b="1" dirty="0">
                          <a:solidFill>
                            <a:schemeClr val="accent6">
                              <a:lumMod val="75000"/>
                            </a:schemeClr>
                          </a:solidFill>
                        </a:rPr>
                        <a:t>from</a:t>
                      </a:r>
                      <a:r>
                        <a:rPr lang="en-GB" sz="2400" b="0" dirty="0"/>
                        <a:t> the </a:t>
                      </a:r>
                      <a:r>
                        <a:rPr lang="en-GB" sz="2400" b="1" dirty="0">
                          <a:solidFill>
                            <a:schemeClr val="accent6">
                              <a:lumMod val="75000"/>
                            </a:schemeClr>
                          </a:solidFill>
                        </a:rPr>
                        <a:t>leaves</a:t>
                      </a:r>
                      <a:r>
                        <a:rPr lang="en-GB" sz="2400" b="0" dirty="0"/>
                        <a:t> to </a:t>
                      </a:r>
                      <a:r>
                        <a:rPr lang="en-GB" sz="2400" b="1" dirty="0">
                          <a:solidFill>
                            <a:schemeClr val="accent6">
                              <a:lumMod val="75000"/>
                            </a:schemeClr>
                          </a:solidFill>
                        </a:rPr>
                        <a:t>growing</a:t>
                      </a:r>
                      <a:r>
                        <a:rPr lang="en-GB" sz="2400" b="1" baseline="0" dirty="0">
                          <a:solidFill>
                            <a:schemeClr val="accent6">
                              <a:lumMod val="75000"/>
                            </a:schemeClr>
                          </a:solidFill>
                        </a:rPr>
                        <a:t> tips</a:t>
                      </a:r>
                      <a:r>
                        <a:rPr lang="en-GB" sz="2400" b="1" dirty="0">
                          <a:solidFill>
                            <a:schemeClr val="accent6">
                              <a:lumMod val="75000"/>
                            </a:schemeClr>
                          </a:solidFill>
                        </a:rPr>
                        <a:t> </a:t>
                      </a:r>
                      <a:r>
                        <a:rPr lang="en-GB" sz="2400" b="0" dirty="0"/>
                        <a:t>and </a:t>
                      </a:r>
                      <a:r>
                        <a:rPr lang="en-GB" sz="2400" b="1" dirty="0">
                          <a:solidFill>
                            <a:schemeClr val="accent6">
                              <a:lumMod val="75000"/>
                            </a:schemeClr>
                          </a:solidFill>
                        </a:rPr>
                        <a:t>storage tissues </a:t>
                      </a:r>
                      <a:r>
                        <a:rPr lang="en-GB" sz="2400" b="0" dirty="0"/>
                        <a:t>in </a:t>
                      </a:r>
                      <a:r>
                        <a:rPr lang="en-GB" sz="2400" b="1" dirty="0">
                          <a:solidFill>
                            <a:schemeClr val="accent6">
                              <a:lumMod val="75000"/>
                            </a:schemeClr>
                          </a:solidFill>
                        </a:rPr>
                        <a:t>both</a:t>
                      </a:r>
                      <a:r>
                        <a:rPr lang="en-GB" sz="2400" b="1" baseline="0" dirty="0">
                          <a:solidFill>
                            <a:schemeClr val="accent6">
                              <a:lumMod val="75000"/>
                            </a:schemeClr>
                          </a:solidFill>
                        </a:rPr>
                        <a:t> directions. </a:t>
                      </a:r>
                      <a:r>
                        <a:rPr lang="en-GB" sz="2400" b="0" baseline="0" dirty="0">
                          <a:solidFill>
                            <a:schemeClr val="tx1"/>
                          </a:solidFill>
                        </a:rPr>
                        <a:t>This</a:t>
                      </a:r>
                      <a:r>
                        <a:rPr lang="en-GB" sz="2400" b="1" baseline="0" dirty="0">
                          <a:solidFill>
                            <a:schemeClr val="tx1"/>
                          </a:solidFill>
                        </a:rPr>
                        <a:t> </a:t>
                      </a:r>
                      <a:r>
                        <a:rPr lang="en-GB" sz="2400" b="0" dirty="0">
                          <a:solidFill>
                            <a:schemeClr val="tx1"/>
                          </a:solidFill>
                        </a:rPr>
                        <a:t> </a:t>
                      </a:r>
                      <a:r>
                        <a:rPr lang="en-GB" sz="2400" b="0" dirty="0"/>
                        <a:t>process is called </a:t>
                      </a:r>
                      <a:r>
                        <a:rPr lang="en-GB" sz="2400" b="1" dirty="0"/>
                        <a:t>TRANSLOCATION</a:t>
                      </a:r>
                      <a:r>
                        <a:rPr lang="en-GB" sz="2400" b="0" dirty="0"/>
                        <a:t>.</a:t>
                      </a:r>
                    </a:p>
                    <a:p>
                      <a:pPr marL="285750" indent="-285750">
                        <a:buFont typeface="Arial" charset="0"/>
                        <a:buChar char="•"/>
                      </a:pPr>
                      <a:r>
                        <a:rPr lang="en-GB" sz="2400" b="0" dirty="0"/>
                        <a:t>There are no forces causing translocation</a:t>
                      </a:r>
                      <a:r>
                        <a:rPr lang="en-GB" sz="2400" b="0" baseline="0" dirty="0"/>
                        <a:t> to occur and so the sucrose is moved along using </a:t>
                      </a:r>
                      <a:r>
                        <a:rPr lang="en-GB" sz="2400" b="1" baseline="0" dirty="0">
                          <a:solidFill>
                            <a:schemeClr val="accent6">
                              <a:lumMod val="75000"/>
                            </a:schemeClr>
                          </a:solidFill>
                        </a:rPr>
                        <a:t>active uptake</a:t>
                      </a:r>
                      <a:r>
                        <a:rPr lang="en-GB" sz="2400" b="0" baseline="0" dirty="0"/>
                        <a:t> which requires energy.</a:t>
                      </a:r>
                      <a:endParaRPr lang="en-GB" sz="2400" b="0" dirty="0"/>
                    </a:p>
                  </a:txBody>
                  <a:tcPr/>
                </a:tc>
                <a:extLst>
                  <a:ext uri="{0D108BD9-81ED-4DB2-BD59-A6C34878D82A}">
                    <a16:rowId xmlns:a16="http://schemas.microsoft.com/office/drawing/2014/main" val="10000"/>
                  </a:ext>
                </a:extLst>
              </a:tr>
            </a:tbl>
          </a:graphicData>
        </a:graphic>
      </p:graphicFrame>
      <p:pic>
        <p:nvPicPr>
          <p:cNvPr id="7" name="Picture 6"/>
          <p:cNvPicPr>
            <a:picLocks noChangeAspect="1"/>
          </p:cNvPicPr>
          <p:nvPr/>
        </p:nvPicPr>
        <p:blipFill>
          <a:blip r:embed="rId2" cstate="print"/>
          <a:stretch>
            <a:fillRect/>
          </a:stretch>
        </p:blipFill>
        <p:spPr>
          <a:xfrm>
            <a:off x="323529" y="1844824"/>
            <a:ext cx="3600400" cy="3384376"/>
          </a:xfrm>
          <a:prstGeom prst="rect">
            <a:avLst/>
          </a:prstGeom>
        </p:spPr>
      </p:pic>
      <p:sp>
        <p:nvSpPr>
          <p:cNvPr id="8" name="TextBox 7"/>
          <p:cNvSpPr txBox="1"/>
          <p:nvPr/>
        </p:nvSpPr>
        <p:spPr>
          <a:xfrm>
            <a:off x="1763688" y="2052137"/>
            <a:ext cx="1944216" cy="584775"/>
          </a:xfrm>
          <a:prstGeom prst="rect">
            <a:avLst/>
          </a:prstGeom>
          <a:solidFill>
            <a:schemeClr val="bg1"/>
          </a:solidFill>
        </p:spPr>
        <p:txBody>
          <a:bodyPr wrap="square" rtlCol="0">
            <a:spAutoFit/>
          </a:bodyPr>
          <a:lstStyle/>
          <a:p>
            <a:r>
              <a:rPr lang="en-GB" dirty="0"/>
              <a:t>sucrose solution</a:t>
            </a:r>
          </a:p>
          <a:p>
            <a:r>
              <a:rPr lang="en-GB" sz="1400" dirty="0"/>
              <a:t>               </a:t>
            </a:r>
          </a:p>
        </p:txBody>
      </p:sp>
      <p:sp>
        <p:nvSpPr>
          <p:cNvPr id="9"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Phloem vessels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clrChange>
              <a:clrFrom>
                <a:srgbClr val="FEFEFE"/>
              </a:clrFrom>
              <a:clrTo>
                <a:srgbClr val="FEFEFE">
                  <a:alpha val="0"/>
                </a:srgbClr>
              </a:clrTo>
            </a:clrChange>
          </a:blip>
          <a:srcRect r="10497"/>
          <a:stretch/>
        </p:blipFill>
        <p:spPr>
          <a:xfrm>
            <a:off x="1763688" y="3427896"/>
            <a:ext cx="5544617" cy="3097449"/>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5" name="Rectangle 4"/>
          <p:cNvSpPr/>
          <p:nvPr/>
        </p:nvSpPr>
        <p:spPr>
          <a:xfrm>
            <a:off x="251520" y="692696"/>
            <a:ext cx="8568952" cy="3046988"/>
          </a:xfrm>
          <a:prstGeom prst="rect">
            <a:avLst/>
          </a:prstGeom>
        </p:spPr>
        <p:txBody>
          <a:bodyPr wrap="square">
            <a:spAutoFit/>
          </a:bodyPr>
          <a:lstStyle/>
          <a:p>
            <a:pPr>
              <a:buClr>
                <a:schemeClr val="tx1"/>
              </a:buClr>
            </a:pPr>
            <a:r>
              <a:rPr lang="en-GB" sz="2400" b="1" dirty="0"/>
              <a:t>Adaptations of the leaves:</a:t>
            </a:r>
          </a:p>
          <a:p>
            <a:pPr marL="342900" indent="-342900">
              <a:buClr>
                <a:schemeClr val="tx1"/>
              </a:buClr>
              <a:buFont typeface="Arial" charset="0"/>
              <a:buChar char="•"/>
            </a:pPr>
            <a:r>
              <a:rPr lang="en-GB" sz="2400" b="1" dirty="0">
                <a:solidFill>
                  <a:schemeClr val="accent6">
                    <a:lumMod val="75000"/>
                  </a:schemeClr>
                </a:solidFill>
              </a:rPr>
              <a:t>Large surface area </a:t>
            </a:r>
            <a:r>
              <a:rPr lang="en-GB" sz="2400" dirty="0"/>
              <a:t>to </a:t>
            </a:r>
            <a:r>
              <a:rPr lang="en-GB" sz="2400" b="1" dirty="0">
                <a:solidFill>
                  <a:schemeClr val="accent6">
                    <a:lumMod val="75000"/>
                  </a:schemeClr>
                </a:solidFill>
              </a:rPr>
              <a:t>absorb</a:t>
            </a:r>
            <a:r>
              <a:rPr lang="en-GB" sz="2400" dirty="0">
                <a:solidFill>
                  <a:schemeClr val="accent6">
                    <a:lumMod val="75000"/>
                  </a:schemeClr>
                </a:solidFill>
              </a:rPr>
              <a:t> </a:t>
            </a:r>
            <a:r>
              <a:rPr lang="en-GB" sz="2400" dirty="0"/>
              <a:t>more </a:t>
            </a:r>
            <a:r>
              <a:rPr lang="en-GB" sz="2400" b="1" dirty="0">
                <a:solidFill>
                  <a:schemeClr val="accent6">
                    <a:lumMod val="75000"/>
                  </a:schemeClr>
                </a:solidFill>
              </a:rPr>
              <a:t>light energy.</a:t>
            </a:r>
          </a:p>
          <a:p>
            <a:pPr marL="342900" indent="-342900">
              <a:buClr>
                <a:schemeClr val="tx1"/>
              </a:buClr>
              <a:buFont typeface="Arial" charset="0"/>
              <a:buChar char="•"/>
            </a:pPr>
            <a:r>
              <a:rPr lang="en-GB" sz="2400" dirty="0"/>
              <a:t>Thin so </a:t>
            </a:r>
            <a:r>
              <a:rPr lang="en-GB" sz="2400" b="1" dirty="0">
                <a:solidFill>
                  <a:schemeClr val="accent6">
                    <a:lumMod val="75000"/>
                  </a:schemeClr>
                </a:solidFill>
              </a:rPr>
              <a:t>short distance </a:t>
            </a:r>
            <a:r>
              <a:rPr lang="en-GB" sz="2400" dirty="0"/>
              <a:t>for carbon dioxide to diffuse into cells.</a:t>
            </a:r>
          </a:p>
          <a:p>
            <a:pPr marL="342900" indent="-342900">
              <a:buClr>
                <a:schemeClr val="tx1"/>
              </a:buClr>
              <a:buFont typeface="Arial" charset="0"/>
              <a:buChar char="•"/>
            </a:pPr>
            <a:r>
              <a:rPr lang="en-GB" sz="2400" b="1" dirty="0">
                <a:solidFill>
                  <a:schemeClr val="accent6">
                    <a:lumMod val="75000"/>
                  </a:schemeClr>
                </a:solidFill>
              </a:rPr>
              <a:t>Chlorophyll </a:t>
            </a:r>
            <a:r>
              <a:rPr lang="en-GB" sz="2400" dirty="0"/>
              <a:t>absorbs </a:t>
            </a:r>
            <a:r>
              <a:rPr lang="en-GB" sz="2400" b="1" dirty="0">
                <a:solidFill>
                  <a:schemeClr val="accent6">
                    <a:lumMod val="75000"/>
                  </a:schemeClr>
                </a:solidFill>
              </a:rPr>
              <a:t>sunlight energy</a:t>
            </a:r>
            <a:r>
              <a:rPr lang="en-GB" sz="2400" dirty="0">
                <a:solidFill>
                  <a:schemeClr val="accent6">
                    <a:lumMod val="75000"/>
                  </a:schemeClr>
                </a:solidFill>
              </a:rPr>
              <a:t> </a:t>
            </a:r>
            <a:r>
              <a:rPr lang="en-GB" sz="2400" dirty="0"/>
              <a:t>for </a:t>
            </a:r>
            <a:r>
              <a:rPr lang="en-GB" sz="2400" b="1" dirty="0">
                <a:solidFill>
                  <a:schemeClr val="accent6">
                    <a:lumMod val="75000"/>
                  </a:schemeClr>
                </a:solidFill>
              </a:rPr>
              <a:t>photosynthesis</a:t>
            </a:r>
            <a:r>
              <a:rPr lang="en-GB" sz="2400" dirty="0"/>
              <a:t>.</a:t>
            </a:r>
          </a:p>
          <a:p>
            <a:pPr marL="342900" indent="-342900">
              <a:buClr>
                <a:schemeClr val="tx1"/>
              </a:buClr>
              <a:buFont typeface="Arial" charset="0"/>
              <a:buChar char="•"/>
            </a:pPr>
            <a:r>
              <a:rPr lang="en-GB" sz="2400" b="1" dirty="0">
                <a:solidFill>
                  <a:schemeClr val="accent6">
                    <a:lumMod val="75000"/>
                  </a:schemeClr>
                </a:solidFill>
              </a:rPr>
              <a:t>Xylem</a:t>
            </a:r>
            <a:r>
              <a:rPr lang="en-GB" sz="2400" dirty="0">
                <a:solidFill>
                  <a:schemeClr val="accent6">
                    <a:lumMod val="75000"/>
                  </a:schemeClr>
                </a:solidFill>
              </a:rPr>
              <a:t> </a:t>
            </a:r>
            <a:r>
              <a:rPr lang="en-GB" sz="2400" dirty="0"/>
              <a:t>and </a:t>
            </a:r>
            <a:r>
              <a:rPr lang="en-GB" sz="2400" b="1" dirty="0">
                <a:solidFill>
                  <a:schemeClr val="accent6">
                    <a:lumMod val="75000"/>
                  </a:schemeClr>
                </a:solidFill>
              </a:rPr>
              <a:t>phloem</a:t>
            </a:r>
            <a:r>
              <a:rPr lang="en-GB" sz="2400" dirty="0">
                <a:solidFill>
                  <a:schemeClr val="accent6">
                    <a:lumMod val="75000"/>
                  </a:schemeClr>
                </a:solidFill>
              </a:rPr>
              <a:t> </a:t>
            </a:r>
            <a:r>
              <a:rPr lang="en-GB" sz="2400" dirty="0"/>
              <a:t>to </a:t>
            </a:r>
            <a:r>
              <a:rPr lang="en-GB" sz="2400" b="1" dirty="0">
                <a:solidFill>
                  <a:schemeClr val="accent6">
                    <a:lumMod val="75000"/>
                  </a:schemeClr>
                </a:solidFill>
              </a:rPr>
              <a:t>support</a:t>
            </a:r>
            <a:r>
              <a:rPr lang="en-GB" sz="2400" dirty="0"/>
              <a:t> the leaf and </a:t>
            </a:r>
            <a:r>
              <a:rPr lang="en-GB" sz="2400" b="1" dirty="0">
                <a:solidFill>
                  <a:schemeClr val="accent6">
                    <a:lumMod val="75000"/>
                  </a:schemeClr>
                </a:solidFill>
              </a:rPr>
              <a:t>transport</a:t>
            </a:r>
            <a:r>
              <a:rPr lang="en-GB" sz="2400" dirty="0">
                <a:solidFill>
                  <a:schemeClr val="accent6">
                    <a:lumMod val="75000"/>
                  </a:schemeClr>
                </a:solidFill>
              </a:rPr>
              <a:t> </a:t>
            </a:r>
            <a:r>
              <a:rPr lang="en-GB" sz="2400" b="1" dirty="0">
                <a:solidFill>
                  <a:schemeClr val="accent6">
                    <a:lumMod val="75000"/>
                  </a:schemeClr>
                </a:solidFill>
              </a:rPr>
              <a:t>water, mineral ions</a:t>
            </a:r>
            <a:r>
              <a:rPr lang="en-GB" sz="2400" dirty="0">
                <a:solidFill>
                  <a:schemeClr val="accent6">
                    <a:lumMod val="75000"/>
                  </a:schemeClr>
                </a:solidFill>
              </a:rPr>
              <a:t> </a:t>
            </a:r>
            <a:r>
              <a:rPr lang="en-GB" sz="2400" dirty="0"/>
              <a:t>and </a:t>
            </a:r>
            <a:r>
              <a:rPr lang="en-GB" sz="2400" b="1" dirty="0">
                <a:solidFill>
                  <a:schemeClr val="accent6">
                    <a:lumMod val="75000"/>
                  </a:schemeClr>
                </a:solidFill>
              </a:rPr>
              <a:t>products of photosynthesis </a:t>
            </a:r>
            <a:r>
              <a:rPr lang="en-GB" sz="2400" dirty="0"/>
              <a:t>around the plant.</a:t>
            </a:r>
          </a:p>
          <a:p>
            <a:pPr marL="342900" indent="-342900">
              <a:buClr>
                <a:schemeClr val="tx1"/>
              </a:buClr>
              <a:buFont typeface="Arial" charset="0"/>
              <a:buChar char="•"/>
            </a:pPr>
            <a:r>
              <a:rPr lang="en-GB" sz="2400" b="1" dirty="0">
                <a:solidFill>
                  <a:schemeClr val="accent6">
                    <a:lumMod val="75000"/>
                  </a:schemeClr>
                </a:solidFill>
              </a:rPr>
              <a:t>Stomata</a:t>
            </a:r>
            <a:r>
              <a:rPr lang="en-GB" sz="2400" dirty="0">
                <a:solidFill>
                  <a:schemeClr val="accent6">
                    <a:lumMod val="75000"/>
                  </a:schemeClr>
                </a:solidFill>
              </a:rPr>
              <a:t> </a:t>
            </a:r>
            <a:r>
              <a:rPr lang="en-GB" sz="2400" dirty="0"/>
              <a:t>on the </a:t>
            </a:r>
            <a:r>
              <a:rPr lang="en-GB" sz="2400" b="1" dirty="0">
                <a:solidFill>
                  <a:schemeClr val="accent6">
                    <a:lumMod val="75000"/>
                  </a:schemeClr>
                </a:solidFill>
              </a:rPr>
              <a:t>lower side </a:t>
            </a:r>
            <a:r>
              <a:rPr lang="en-GB" sz="2400" dirty="0"/>
              <a:t>of the leaf to allow </a:t>
            </a:r>
            <a:r>
              <a:rPr lang="en-GB" sz="2400" b="1" dirty="0">
                <a:solidFill>
                  <a:schemeClr val="accent6">
                    <a:lumMod val="75000"/>
                  </a:schemeClr>
                </a:solidFill>
              </a:rPr>
              <a:t>gases</a:t>
            </a:r>
            <a:r>
              <a:rPr lang="en-GB" sz="2400" dirty="0">
                <a:solidFill>
                  <a:schemeClr val="accent6">
                    <a:lumMod val="75000"/>
                  </a:schemeClr>
                </a:solidFill>
              </a:rPr>
              <a:t> </a:t>
            </a:r>
            <a:r>
              <a:rPr lang="en-GB" sz="2400" dirty="0"/>
              <a:t>to </a:t>
            </a:r>
            <a:r>
              <a:rPr lang="en-GB" sz="2400" b="1" dirty="0">
                <a:solidFill>
                  <a:schemeClr val="accent6">
                    <a:lumMod val="75000"/>
                  </a:schemeClr>
                </a:solidFill>
              </a:rPr>
              <a:t>diffuse</a:t>
            </a:r>
            <a:r>
              <a:rPr lang="en-GB" sz="2400" dirty="0">
                <a:solidFill>
                  <a:schemeClr val="accent6">
                    <a:lumMod val="75000"/>
                  </a:schemeClr>
                </a:solidFill>
              </a:rPr>
              <a:t> </a:t>
            </a:r>
            <a:r>
              <a:rPr lang="en-GB" sz="2400" dirty="0"/>
              <a:t>into and out of the leaf.</a:t>
            </a:r>
          </a:p>
        </p:txBody>
      </p:sp>
      <p:sp>
        <p:nvSpPr>
          <p:cNvPr id="8"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Leaf Structure </a:t>
            </a:r>
            <a:r>
              <a:rPr lang="en-US" sz="2400" b="1" kern="0" dirty="0"/>
              <a:t>(Biology)</a:t>
            </a:r>
            <a:r>
              <a:rPr kumimoji="0" lang="en-US" sz="2400" b="1" i="0" u="none" strike="noStrike" kern="0" cap="none" spc="0" normalizeH="0" baseline="0" noProof="0" dirty="0">
                <a:ln>
                  <a:noFill/>
                </a:ln>
                <a:solidFill>
                  <a:schemeClr val="accent6"/>
                </a:solidFill>
                <a:effectLst/>
                <a:uLnTx/>
                <a:uFillTx/>
              </a:rPr>
              <a:t> </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5" name="Rectangle 4"/>
          <p:cNvSpPr/>
          <p:nvPr/>
        </p:nvSpPr>
        <p:spPr>
          <a:xfrm>
            <a:off x="179512" y="764704"/>
            <a:ext cx="8460432" cy="3539430"/>
          </a:xfrm>
          <a:prstGeom prst="rect">
            <a:avLst/>
          </a:prstGeom>
        </p:spPr>
        <p:txBody>
          <a:bodyPr wrap="square">
            <a:spAutoFit/>
          </a:bodyPr>
          <a:lstStyle/>
          <a:p>
            <a:pPr algn="ctr"/>
            <a:r>
              <a:rPr lang="en-US" sz="2800" dirty="0"/>
              <a:t>Most leaves (except for those on aquatic plants) have </a:t>
            </a:r>
            <a:r>
              <a:rPr lang="en-US" sz="2800" b="1" dirty="0">
                <a:solidFill>
                  <a:schemeClr val="accent6">
                    <a:lumMod val="75000"/>
                  </a:schemeClr>
                </a:solidFill>
              </a:rPr>
              <a:t>guard cells </a:t>
            </a:r>
            <a:r>
              <a:rPr lang="en-US" sz="2800" dirty="0"/>
              <a:t>on their lower epidermis. These cells open and close depending on the </a:t>
            </a:r>
            <a:r>
              <a:rPr lang="en-US" sz="2800" b="1" dirty="0">
                <a:solidFill>
                  <a:schemeClr val="accent6">
                    <a:lumMod val="75000"/>
                  </a:schemeClr>
                </a:solidFill>
              </a:rPr>
              <a:t>water content </a:t>
            </a:r>
            <a:r>
              <a:rPr lang="en-US" sz="2800" dirty="0"/>
              <a:t>of the cells. The </a:t>
            </a:r>
            <a:r>
              <a:rPr lang="en-US" sz="2800" b="1" dirty="0">
                <a:solidFill>
                  <a:schemeClr val="accent6">
                    <a:lumMod val="75000"/>
                  </a:schemeClr>
                </a:solidFill>
              </a:rPr>
              <a:t>stoma</a:t>
            </a:r>
            <a:r>
              <a:rPr lang="en-US" sz="2800" dirty="0"/>
              <a:t> (stomata) open and close to let gases diffuse in and out and </a:t>
            </a:r>
            <a:r>
              <a:rPr lang="en-US" sz="2800" b="1" dirty="0">
                <a:solidFill>
                  <a:schemeClr val="accent6">
                    <a:lumMod val="75000"/>
                  </a:schemeClr>
                </a:solidFill>
              </a:rPr>
              <a:t>control water </a:t>
            </a:r>
            <a:r>
              <a:rPr lang="en-US" sz="2800" dirty="0"/>
              <a:t>loss. If there is a lack of water in the guard cells they go </a:t>
            </a:r>
            <a:r>
              <a:rPr lang="en-US" sz="2800" dirty="0">
                <a:solidFill>
                  <a:schemeClr val="accent6">
                    <a:lumMod val="75000"/>
                  </a:schemeClr>
                </a:solidFill>
              </a:rPr>
              <a:t>‘</a:t>
            </a:r>
            <a:r>
              <a:rPr lang="en-US" sz="2800" b="1" dirty="0">
                <a:solidFill>
                  <a:schemeClr val="accent6">
                    <a:lumMod val="75000"/>
                  </a:schemeClr>
                </a:solidFill>
              </a:rPr>
              <a:t>flaccid</a:t>
            </a:r>
            <a:r>
              <a:rPr lang="en-US" sz="2800" dirty="0"/>
              <a:t>’ and</a:t>
            </a:r>
            <a:r>
              <a:rPr lang="en-US" sz="2800" dirty="0">
                <a:solidFill>
                  <a:schemeClr val="accent6">
                    <a:lumMod val="75000"/>
                  </a:schemeClr>
                </a:solidFill>
              </a:rPr>
              <a:t> </a:t>
            </a:r>
            <a:r>
              <a:rPr lang="en-US" sz="2800" b="1" dirty="0">
                <a:solidFill>
                  <a:schemeClr val="accent6">
                    <a:lumMod val="75000"/>
                  </a:schemeClr>
                </a:solidFill>
              </a:rPr>
              <a:t>close</a:t>
            </a:r>
            <a:r>
              <a:rPr lang="en-US" sz="2800" dirty="0"/>
              <a:t>, this prevents water vapour from leaving through the </a:t>
            </a:r>
            <a:r>
              <a:rPr lang="en-US" sz="2800" b="1" dirty="0">
                <a:solidFill>
                  <a:schemeClr val="accent6">
                    <a:lumMod val="75000"/>
                  </a:schemeClr>
                </a:solidFill>
              </a:rPr>
              <a:t>stomata.</a:t>
            </a:r>
          </a:p>
        </p:txBody>
      </p:sp>
      <p:pic>
        <p:nvPicPr>
          <p:cNvPr id="7" name="Picture 6"/>
          <p:cNvPicPr>
            <a:picLocks noChangeAspect="1"/>
          </p:cNvPicPr>
          <p:nvPr/>
        </p:nvPicPr>
        <p:blipFill>
          <a:blip r:embed="rId2" cstate="print"/>
          <a:stretch>
            <a:fillRect/>
          </a:stretch>
        </p:blipFill>
        <p:spPr>
          <a:xfrm>
            <a:off x="2699792" y="4077072"/>
            <a:ext cx="3899158" cy="2237977"/>
          </a:xfrm>
          <a:prstGeom prst="rect">
            <a:avLst/>
          </a:prstGeom>
        </p:spPr>
      </p:pic>
      <p:cxnSp>
        <p:nvCxnSpPr>
          <p:cNvPr id="9" name="Straight Arrow Connector 8"/>
          <p:cNvCxnSpPr/>
          <p:nvPr/>
        </p:nvCxnSpPr>
        <p:spPr>
          <a:xfrm flipH="1">
            <a:off x="1475656" y="4941168"/>
            <a:ext cx="2088232"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35496" y="4725144"/>
            <a:ext cx="1872208" cy="369332"/>
          </a:xfrm>
          <a:prstGeom prst="rect">
            <a:avLst/>
          </a:prstGeom>
          <a:noFill/>
        </p:spPr>
        <p:txBody>
          <a:bodyPr wrap="square" rtlCol="0">
            <a:spAutoFit/>
          </a:bodyPr>
          <a:lstStyle/>
          <a:p>
            <a:r>
              <a:rPr lang="en-GB" dirty="0"/>
              <a:t>Water vapour</a:t>
            </a:r>
          </a:p>
        </p:txBody>
      </p:sp>
      <p:cxnSp>
        <p:nvCxnSpPr>
          <p:cNvPr id="14" name="Straight Arrow Connector 13"/>
          <p:cNvCxnSpPr/>
          <p:nvPr/>
        </p:nvCxnSpPr>
        <p:spPr>
          <a:xfrm>
            <a:off x="1547664" y="5229200"/>
            <a:ext cx="2088232"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35496" y="5013176"/>
            <a:ext cx="1872208" cy="369332"/>
          </a:xfrm>
          <a:prstGeom prst="rect">
            <a:avLst/>
          </a:prstGeom>
          <a:noFill/>
        </p:spPr>
        <p:txBody>
          <a:bodyPr wrap="square" rtlCol="0">
            <a:spAutoFit/>
          </a:bodyPr>
          <a:lstStyle/>
          <a:p>
            <a:r>
              <a:rPr lang="en-GB" dirty="0"/>
              <a:t>Carbon dioxide</a:t>
            </a:r>
          </a:p>
        </p:txBody>
      </p:sp>
      <p:cxnSp>
        <p:nvCxnSpPr>
          <p:cNvPr id="19" name="Straight Arrow Connector 18"/>
          <p:cNvCxnSpPr/>
          <p:nvPr/>
        </p:nvCxnSpPr>
        <p:spPr>
          <a:xfrm flipH="1">
            <a:off x="6156176" y="5013176"/>
            <a:ext cx="792088"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6948264" y="4787860"/>
            <a:ext cx="1440160" cy="369332"/>
          </a:xfrm>
          <a:prstGeom prst="rect">
            <a:avLst/>
          </a:prstGeom>
          <a:noFill/>
        </p:spPr>
        <p:txBody>
          <a:bodyPr wrap="square" rtlCol="0">
            <a:spAutoFit/>
          </a:bodyPr>
          <a:lstStyle/>
          <a:p>
            <a:r>
              <a:rPr lang="en-GB" dirty="0"/>
              <a:t>Chloroplast</a:t>
            </a:r>
          </a:p>
        </p:txBody>
      </p:sp>
      <p:sp>
        <p:nvSpPr>
          <p:cNvPr id="21"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Leaf structure</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115616" y="836712"/>
            <a:ext cx="5256584" cy="5616624"/>
          </a:xfrm>
          <a:prstGeom prst="rect">
            <a:avLst/>
          </a:prstGeom>
          <a:noFill/>
          <a:ln w="9525">
            <a:noFill/>
            <a:miter lim="800000"/>
            <a:headEnd/>
            <a:tailEnd/>
          </a:ln>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7" name="TextBox 6"/>
          <p:cNvSpPr txBox="1"/>
          <p:nvPr/>
        </p:nvSpPr>
        <p:spPr>
          <a:xfrm>
            <a:off x="251520" y="764704"/>
            <a:ext cx="1015663" cy="5184576"/>
          </a:xfrm>
          <a:prstGeom prst="rect">
            <a:avLst/>
          </a:prstGeom>
          <a:noFill/>
        </p:spPr>
        <p:txBody>
          <a:bodyPr vert="vert270" wrap="square" rtlCol="0">
            <a:spAutoFit/>
          </a:bodyPr>
          <a:lstStyle/>
          <a:p>
            <a:pPr algn="ctr"/>
            <a:r>
              <a:rPr lang="en-GB" sz="5400" b="1" dirty="0">
                <a:solidFill>
                  <a:schemeClr val="accent6">
                    <a:lumMod val="75000"/>
                  </a:schemeClr>
                </a:solidFill>
              </a:rPr>
              <a:t>Transpiration</a:t>
            </a:r>
          </a:p>
        </p:txBody>
      </p:sp>
      <p:sp>
        <p:nvSpPr>
          <p:cNvPr id="8" name="Rectangle 7"/>
          <p:cNvSpPr/>
          <p:nvPr/>
        </p:nvSpPr>
        <p:spPr>
          <a:xfrm>
            <a:off x="6228184" y="1309985"/>
            <a:ext cx="2592288" cy="4278094"/>
          </a:xfrm>
          <a:prstGeom prst="rect">
            <a:avLst/>
          </a:prstGeom>
          <a:solidFill>
            <a:schemeClr val="accent6">
              <a:lumMod val="75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US" sz="2800" b="1" dirty="0">
                <a:solidFill>
                  <a:schemeClr val="bg1"/>
                </a:solidFill>
              </a:rPr>
              <a:t>The rate of transpiration is increased as the temperature, humidity, air movement and light intensity increase.</a:t>
            </a:r>
          </a:p>
          <a:p>
            <a:pPr algn="ctr"/>
            <a:endParaRPr lang="en-US" sz="2800" b="1" dirty="0">
              <a:solidFill>
                <a:schemeClr val="bg1"/>
              </a:solidFill>
            </a:endParaRPr>
          </a:p>
          <a:p>
            <a:pPr algn="ctr"/>
            <a:endParaRPr lang="en-US" sz="2000" b="1" dirty="0">
              <a:solidFill>
                <a:schemeClr val="bg1"/>
              </a:solidFill>
              <a:effectLst/>
            </a:endParaRPr>
          </a:p>
        </p:txBody>
      </p:sp>
      <p:sp>
        <p:nvSpPr>
          <p:cNvPr id="9"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Transpiration</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79512" y="1872620"/>
            <a:ext cx="3343647" cy="3284572"/>
          </a:xfrm>
          <a:prstGeom prst="rect">
            <a:avLst/>
          </a:prstGeom>
          <a:noFill/>
          <a:ln w="9525">
            <a:noFill/>
            <a:miter lim="800000"/>
            <a:headEnd/>
            <a:tailEnd/>
          </a:ln>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7" name="TextBox 6"/>
          <p:cNvSpPr txBox="1"/>
          <p:nvPr/>
        </p:nvSpPr>
        <p:spPr>
          <a:xfrm>
            <a:off x="251520" y="908720"/>
            <a:ext cx="8424936" cy="1015663"/>
          </a:xfrm>
          <a:prstGeom prst="rect">
            <a:avLst/>
          </a:prstGeom>
          <a:noFill/>
          <a:ln>
            <a:solidFill>
              <a:schemeClr val="accent6">
                <a:lumMod val="75000"/>
              </a:schemeClr>
            </a:solidFill>
          </a:ln>
        </p:spPr>
        <p:txBody>
          <a:bodyPr wrap="square" rtlCol="0">
            <a:spAutoFit/>
          </a:bodyPr>
          <a:lstStyle/>
          <a:p>
            <a:pPr algn="ctr"/>
            <a:r>
              <a:rPr lang="en-GB" sz="2000" dirty="0"/>
              <a:t>A potometer is used to measure the rate of water uptake by a plant. Transpiration is not measured directly as some of the water will be used for photosynthesis. </a:t>
            </a:r>
          </a:p>
        </p:txBody>
      </p:sp>
      <p:sp>
        <p:nvSpPr>
          <p:cNvPr id="9" name="TextBox 8"/>
          <p:cNvSpPr txBox="1"/>
          <p:nvPr/>
        </p:nvSpPr>
        <p:spPr>
          <a:xfrm>
            <a:off x="3563888" y="1988840"/>
            <a:ext cx="5328592" cy="4955203"/>
          </a:xfrm>
          <a:prstGeom prst="rect">
            <a:avLst/>
          </a:prstGeom>
          <a:noFill/>
        </p:spPr>
        <p:txBody>
          <a:bodyPr wrap="square" rtlCol="0">
            <a:spAutoFit/>
          </a:bodyPr>
          <a:lstStyle/>
          <a:p>
            <a:pPr>
              <a:buFont typeface="Arial" pitchFamily="34" charset="0"/>
              <a:buChar char="•"/>
            </a:pPr>
            <a:r>
              <a:rPr lang="en-GB" sz="2000" dirty="0"/>
              <a:t>All the joints are sealed with petroleum jelly to make them airtight.</a:t>
            </a:r>
          </a:p>
          <a:p>
            <a:pPr>
              <a:buFont typeface="Arial" pitchFamily="34" charset="0"/>
              <a:buChar char="•"/>
            </a:pPr>
            <a:r>
              <a:rPr lang="en-GB" sz="2000" dirty="0"/>
              <a:t>A woody stem of a plant is cut underwater with a sharp knife to avoid entry of air bubbles into the xylem vessels. </a:t>
            </a:r>
          </a:p>
          <a:p>
            <a:pPr>
              <a:buFont typeface="Arial" pitchFamily="34" charset="0"/>
              <a:buChar char="•"/>
            </a:pPr>
            <a:r>
              <a:rPr lang="en-GB" sz="2000" dirty="0"/>
              <a:t>The plant is inserted into the potometer underwater.</a:t>
            </a:r>
          </a:p>
          <a:p>
            <a:pPr>
              <a:buFont typeface="Arial" pitchFamily="34" charset="0"/>
              <a:buChar char="•"/>
            </a:pPr>
            <a:r>
              <a:rPr lang="en-GB" sz="2000" dirty="0"/>
              <a:t>An air bubble is introduced into the capillary tubing.</a:t>
            </a:r>
          </a:p>
          <a:p>
            <a:pPr>
              <a:buFont typeface="Arial" pitchFamily="34" charset="0"/>
              <a:buChar char="•"/>
            </a:pPr>
            <a:r>
              <a:rPr lang="en-GB" sz="2000" dirty="0"/>
              <a:t>The experiment is left for 5 minutes.</a:t>
            </a:r>
          </a:p>
          <a:p>
            <a:pPr>
              <a:buFont typeface="Arial" pitchFamily="34" charset="0"/>
              <a:buChar char="•"/>
            </a:pPr>
            <a:r>
              <a:rPr lang="en-GB" sz="2000" dirty="0"/>
              <a:t>The distance the air bubble has moved is measured.</a:t>
            </a:r>
          </a:p>
          <a:p>
            <a:pPr>
              <a:buFont typeface="Arial" pitchFamily="34" charset="0"/>
              <a:buChar char="•"/>
            </a:pPr>
            <a:r>
              <a:rPr lang="en-GB" sz="2000" dirty="0"/>
              <a:t> The experiment can be repeated using different conditions e.g. using a fan to represent wind.</a:t>
            </a:r>
          </a:p>
          <a:p>
            <a:endParaRPr lang="en-GB" dirty="0"/>
          </a:p>
          <a:p>
            <a:endParaRPr lang="en-GB" dirty="0"/>
          </a:p>
        </p:txBody>
      </p:sp>
      <p:cxnSp>
        <p:nvCxnSpPr>
          <p:cNvPr id="12" name="Straight Connector 11"/>
          <p:cNvCxnSpPr/>
          <p:nvPr/>
        </p:nvCxnSpPr>
        <p:spPr>
          <a:xfrm>
            <a:off x="323528" y="5733256"/>
            <a:ext cx="2700808" cy="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a:off x="2051720" y="3212976"/>
            <a:ext cx="0" cy="64807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1763688" y="2638653"/>
            <a:ext cx="936104" cy="646331"/>
          </a:xfrm>
          <a:prstGeom prst="rect">
            <a:avLst/>
          </a:prstGeom>
          <a:noFill/>
        </p:spPr>
        <p:txBody>
          <a:bodyPr wrap="square" rtlCol="0">
            <a:spAutoFit/>
          </a:bodyPr>
          <a:lstStyle/>
          <a:p>
            <a:r>
              <a:rPr lang="en-GB" dirty="0"/>
              <a:t>air bubble</a:t>
            </a:r>
          </a:p>
        </p:txBody>
      </p:sp>
      <p:sp>
        <p:nvSpPr>
          <p:cNvPr id="19" name="TextBox 18"/>
          <p:cNvSpPr txBox="1"/>
          <p:nvPr/>
        </p:nvSpPr>
        <p:spPr>
          <a:xfrm>
            <a:off x="179512" y="5085184"/>
            <a:ext cx="3312368" cy="369332"/>
          </a:xfrm>
          <a:prstGeom prst="rect">
            <a:avLst/>
          </a:prstGeom>
          <a:noFill/>
        </p:spPr>
        <p:txBody>
          <a:bodyPr wrap="square" rtlCol="0">
            <a:spAutoFit/>
          </a:bodyPr>
          <a:lstStyle/>
          <a:p>
            <a:r>
              <a:rPr lang="en-GB" dirty="0"/>
              <a:t>Rate of water uptake (mm s</a:t>
            </a:r>
            <a:r>
              <a:rPr lang="en-GB" baseline="30000" dirty="0"/>
              <a:t>-1</a:t>
            </a:r>
            <a:r>
              <a:rPr lang="en-GB" dirty="0"/>
              <a:t> ) =</a:t>
            </a:r>
          </a:p>
        </p:txBody>
      </p:sp>
      <p:sp>
        <p:nvSpPr>
          <p:cNvPr id="20" name="TextBox 19"/>
          <p:cNvSpPr txBox="1"/>
          <p:nvPr/>
        </p:nvSpPr>
        <p:spPr>
          <a:xfrm>
            <a:off x="251520" y="5457998"/>
            <a:ext cx="3168352" cy="923330"/>
          </a:xfrm>
          <a:prstGeom prst="rect">
            <a:avLst/>
          </a:prstGeom>
          <a:noFill/>
          <a:ln w="19050">
            <a:solidFill>
              <a:schemeClr val="accent6">
                <a:lumMod val="75000"/>
              </a:schemeClr>
            </a:solidFill>
          </a:ln>
        </p:spPr>
        <p:txBody>
          <a:bodyPr wrap="square" rtlCol="0">
            <a:spAutoFit/>
          </a:bodyPr>
          <a:lstStyle/>
          <a:p>
            <a:r>
              <a:rPr lang="en-GB" dirty="0"/>
              <a:t>Distance travelled by bubble</a:t>
            </a:r>
          </a:p>
          <a:p>
            <a:r>
              <a:rPr lang="en-GB" dirty="0"/>
              <a:t>     Time taken to travel  </a:t>
            </a:r>
          </a:p>
          <a:p>
            <a:endParaRPr lang="en-GB" dirty="0"/>
          </a:p>
        </p:txBody>
      </p:sp>
      <p:sp>
        <p:nvSpPr>
          <p:cNvPr id="22"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Transpiration</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10" name="Table 9"/>
          <p:cNvGraphicFramePr>
            <a:graphicFrameLocks noGrp="1"/>
          </p:cNvGraphicFramePr>
          <p:nvPr>
            <p:extLst>
              <p:ext uri="{D42A27DB-BD31-4B8C-83A1-F6EECF244321}">
                <p14:modId xmlns:p14="http://schemas.microsoft.com/office/powerpoint/2010/main" val="3402793196"/>
              </p:ext>
            </p:extLst>
          </p:nvPr>
        </p:nvGraphicFramePr>
        <p:xfrm>
          <a:off x="251521" y="836711"/>
          <a:ext cx="8568951" cy="5633612"/>
        </p:xfrm>
        <a:graphic>
          <a:graphicData uri="http://schemas.openxmlformats.org/drawingml/2006/table">
            <a:tbl>
              <a:tblPr firstRow="1" bandRow="1">
                <a:tableStyleId>{5C22544A-7EE6-4342-B048-85BDC9FD1C3A}</a:tableStyleId>
              </a:tblPr>
              <a:tblGrid>
                <a:gridCol w="2856317">
                  <a:extLst>
                    <a:ext uri="{9D8B030D-6E8A-4147-A177-3AD203B41FA5}">
                      <a16:colId xmlns:a16="http://schemas.microsoft.com/office/drawing/2014/main" val="20000"/>
                    </a:ext>
                  </a:extLst>
                </a:gridCol>
                <a:gridCol w="2856317">
                  <a:extLst>
                    <a:ext uri="{9D8B030D-6E8A-4147-A177-3AD203B41FA5}">
                      <a16:colId xmlns:a16="http://schemas.microsoft.com/office/drawing/2014/main" val="20001"/>
                    </a:ext>
                  </a:extLst>
                </a:gridCol>
                <a:gridCol w="2856317">
                  <a:extLst>
                    <a:ext uri="{9D8B030D-6E8A-4147-A177-3AD203B41FA5}">
                      <a16:colId xmlns:a16="http://schemas.microsoft.com/office/drawing/2014/main" val="20002"/>
                    </a:ext>
                  </a:extLst>
                </a:gridCol>
              </a:tblGrid>
              <a:tr h="634135">
                <a:tc>
                  <a:txBody>
                    <a:bodyPr/>
                    <a:lstStyle/>
                    <a:p>
                      <a:pPr algn="ctr"/>
                      <a:r>
                        <a:rPr lang="en-GB" sz="1800" dirty="0">
                          <a:solidFill>
                            <a:schemeClr val="tx1"/>
                          </a:solidFill>
                        </a:rPr>
                        <a:t>Factor affecting transpiration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How</a:t>
                      </a:r>
                      <a:r>
                        <a:rPr lang="en-GB" sz="1800" baseline="0" dirty="0">
                          <a:solidFill>
                            <a:schemeClr val="tx1"/>
                          </a:solidFill>
                        </a:rPr>
                        <a:t> transpiration is affected</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Reason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177680">
                <a:tc>
                  <a:txBody>
                    <a:bodyPr/>
                    <a:lstStyle/>
                    <a:p>
                      <a:pPr algn="ctr"/>
                      <a:r>
                        <a:rPr lang="en-GB" sz="1800" dirty="0">
                          <a:solidFill>
                            <a:schemeClr val="tx1"/>
                          </a:solidFill>
                        </a:rPr>
                        <a:t>Light intensity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As light intensity</a:t>
                      </a:r>
                      <a:r>
                        <a:rPr lang="en-GB" sz="1800" baseline="0" dirty="0">
                          <a:solidFill>
                            <a:schemeClr val="tx1"/>
                          </a:solidFill>
                        </a:rPr>
                        <a:t> increases, transpiration will increase.</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The stomata open</a:t>
                      </a:r>
                      <a:r>
                        <a:rPr lang="en-GB" sz="1800" baseline="0" dirty="0">
                          <a:solidFill>
                            <a:schemeClr val="tx1"/>
                          </a:solidFill>
                        </a:rPr>
                        <a:t> to allow more carbon dioxide to diffuse in for photosynthesis.</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449452">
                <a:tc>
                  <a:txBody>
                    <a:bodyPr/>
                    <a:lstStyle/>
                    <a:p>
                      <a:pPr algn="ctr"/>
                      <a:r>
                        <a:rPr lang="en-GB" sz="1800" dirty="0">
                          <a:solidFill>
                            <a:schemeClr val="tx1"/>
                          </a:solidFill>
                        </a:rPr>
                        <a:t>Air</a:t>
                      </a:r>
                      <a:r>
                        <a:rPr lang="en-GB" sz="1800" baseline="0" dirty="0">
                          <a:solidFill>
                            <a:schemeClr val="tx1"/>
                          </a:solidFill>
                        </a:rPr>
                        <a:t> movement (wind)</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The</a:t>
                      </a:r>
                      <a:r>
                        <a:rPr lang="en-GB" sz="1800" baseline="0" dirty="0">
                          <a:solidFill>
                            <a:schemeClr val="tx1"/>
                          </a:solidFill>
                        </a:rPr>
                        <a:t> windier the conditions the higher the rate of transpiration.</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Water vapour </a:t>
                      </a:r>
                      <a:r>
                        <a:rPr lang="en-GB" sz="1800" baseline="0" dirty="0">
                          <a:solidFill>
                            <a:schemeClr val="tx1"/>
                          </a:solidFill>
                        </a:rPr>
                        <a:t>moves away from the stomata faster and  more water is drawn up into the leaf faster.</a:t>
                      </a: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905908">
                <a:tc>
                  <a:txBody>
                    <a:bodyPr/>
                    <a:lstStyle/>
                    <a:p>
                      <a:pPr algn="ctr"/>
                      <a:r>
                        <a:rPr lang="en-GB" sz="1800" dirty="0">
                          <a:solidFill>
                            <a:schemeClr val="tx1"/>
                          </a:solidFill>
                        </a:rPr>
                        <a:t>Temperature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Transpiration is more rapid in higher temperatures.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Evaporation of water from the leaf occurs faster.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1449452">
                <a:tc>
                  <a:txBody>
                    <a:bodyPr/>
                    <a:lstStyle/>
                    <a:p>
                      <a:pPr algn="ctr"/>
                      <a:r>
                        <a:rPr lang="en-GB" sz="1800" dirty="0">
                          <a:solidFill>
                            <a:schemeClr val="tx1"/>
                          </a:solidFill>
                        </a:rPr>
                        <a:t>Humidity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More humid conditions reduce the rate of transpiration.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dirty="0">
                          <a:solidFill>
                            <a:schemeClr val="tx1"/>
                          </a:solidFill>
                        </a:rPr>
                        <a:t>The leaf is surrounded by moist air and so less water will evaporate from the leaf.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11"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Environmental factors</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2923877"/>
          </a:xfrm>
          <a:prstGeom prst="rect">
            <a:avLst/>
          </a:prstGeom>
          <a:noFill/>
        </p:spPr>
        <p:txBody>
          <a:bodyPr wrap="square" rtlCol="0">
            <a:spAutoFit/>
          </a:bodyPr>
          <a:lstStyle/>
          <a:p>
            <a:pPr marL="457200" indent="-457200"/>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sp>
        <p:nvSpPr>
          <p:cNvPr id="7" name="TextBox 6"/>
          <p:cNvSpPr txBox="1"/>
          <p:nvPr/>
        </p:nvSpPr>
        <p:spPr>
          <a:xfrm>
            <a:off x="4139952" y="980728"/>
            <a:ext cx="4536504" cy="1569660"/>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pPr algn="ctr"/>
            <a:r>
              <a:rPr lang="en-GB" sz="2400" dirty="0"/>
              <a:t>Some plants live in extreme environments. </a:t>
            </a:r>
          </a:p>
          <a:p>
            <a:pPr algn="ctr"/>
            <a:r>
              <a:rPr lang="en-GB" sz="2400" dirty="0"/>
              <a:t>Cacti are </a:t>
            </a:r>
            <a:r>
              <a:rPr lang="en-GB" sz="2400" b="1" dirty="0">
                <a:solidFill>
                  <a:schemeClr val="accent6">
                    <a:lumMod val="75000"/>
                  </a:schemeClr>
                </a:solidFill>
              </a:rPr>
              <a:t>well adapted </a:t>
            </a:r>
            <a:r>
              <a:rPr lang="en-GB" sz="2400" dirty="0"/>
              <a:t>to survive in hot climates. </a:t>
            </a:r>
          </a:p>
        </p:txBody>
      </p:sp>
      <p:pic>
        <p:nvPicPr>
          <p:cNvPr id="8" name="Picture 7" descr="cactus-76504_1920.jpg"/>
          <p:cNvPicPr>
            <a:picLocks noChangeAspect="1"/>
          </p:cNvPicPr>
          <p:nvPr/>
        </p:nvPicPr>
        <p:blipFill>
          <a:blip r:embed="rId2" cstate="print"/>
          <a:stretch>
            <a:fillRect/>
          </a:stretch>
        </p:blipFill>
        <p:spPr>
          <a:xfrm>
            <a:off x="4211960" y="2846078"/>
            <a:ext cx="4464496" cy="3319226"/>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9" name="TextBox 8"/>
          <p:cNvSpPr txBox="1"/>
          <p:nvPr/>
        </p:nvSpPr>
        <p:spPr>
          <a:xfrm>
            <a:off x="395536" y="980728"/>
            <a:ext cx="3528392" cy="526297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b="1" dirty="0">
                <a:solidFill>
                  <a:schemeClr val="accent6">
                    <a:lumMod val="75000"/>
                  </a:schemeClr>
                </a:solidFill>
              </a:rPr>
              <a:t>Cacti</a:t>
            </a:r>
            <a:r>
              <a:rPr lang="en-GB" sz="2400" dirty="0"/>
              <a:t> have stems which can store water.</a:t>
            </a:r>
          </a:p>
          <a:p>
            <a:r>
              <a:rPr lang="en-GB" sz="2400" dirty="0"/>
              <a:t>They have a </a:t>
            </a:r>
            <a:r>
              <a:rPr lang="en-GB" sz="2400" b="1" dirty="0">
                <a:solidFill>
                  <a:schemeClr val="accent6">
                    <a:lumMod val="75000"/>
                  </a:schemeClr>
                </a:solidFill>
              </a:rPr>
              <a:t>widespread root system </a:t>
            </a:r>
            <a:r>
              <a:rPr lang="en-GB" sz="2400" dirty="0"/>
              <a:t>that collects water from a large area.  Cacti have </a:t>
            </a:r>
            <a:r>
              <a:rPr lang="en-GB" sz="2400" b="1" dirty="0">
                <a:solidFill>
                  <a:schemeClr val="accent6">
                    <a:lumMod val="75000"/>
                  </a:schemeClr>
                </a:solidFill>
              </a:rPr>
              <a:t>spines </a:t>
            </a:r>
            <a:r>
              <a:rPr lang="en-GB" sz="2400" dirty="0"/>
              <a:t>instead of leaves and </a:t>
            </a:r>
            <a:r>
              <a:rPr lang="en-GB" sz="2400" b="1" dirty="0">
                <a:solidFill>
                  <a:schemeClr val="accent6">
                    <a:lumMod val="75000"/>
                  </a:schemeClr>
                </a:solidFill>
              </a:rPr>
              <a:t>a reduced number of stomata</a:t>
            </a:r>
            <a:r>
              <a:rPr lang="en-GB" sz="2400" dirty="0"/>
              <a:t>. This reduces the area from which water can be lost by transpiration. The cactus has an</a:t>
            </a:r>
            <a:r>
              <a:rPr lang="en-GB" sz="2400" b="1" dirty="0">
                <a:solidFill>
                  <a:schemeClr val="accent6">
                    <a:lumMod val="75000"/>
                  </a:schemeClr>
                </a:solidFill>
              </a:rPr>
              <a:t> impermeable waxy cuticle</a:t>
            </a:r>
            <a:r>
              <a:rPr lang="en-GB" sz="2400" dirty="0"/>
              <a:t> which prevents evaporation.</a:t>
            </a:r>
          </a:p>
        </p:txBody>
      </p:sp>
      <p:sp>
        <p:nvSpPr>
          <p:cNvPr id="10" name="Title 1"/>
          <p:cNvSpPr txBox="1">
            <a:spLocks/>
          </p:cNvSpPr>
          <p:nvPr/>
        </p:nvSpPr>
        <p:spPr>
          <a:xfrm>
            <a:off x="-1260648" y="0"/>
            <a:ext cx="10404648" cy="657225"/>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functions Part 2 – Adaptations </a:t>
            </a:r>
            <a:r>
              <a:rPr kumimoji="0" lang="en-US" sz="2400" b="1" i="0" u="none" strike="noStrike" kern="0" cap="none" spc="0" normalizeH="0" baseline="0" noProof="0" dirty="0">
                <a:ln>
                  <a:noFill/>
                </a:ln>
                <a:effectLst/>
                <a:uLnTx/>
                <a:uFillTx/>
              </a:rPr>
              <a:t>(Biology)</a:t>
            </a:r>
            <a:endParaRPr kumimoji="0" lang="en-US" sz="2400" b="1" i="0" u="none" strike="noStrike" kern="1200" cap="none" spc="0" normalizeH="0" baseline="0" noProof="0" dirty="0">
              <a:ln>
                <a:noFill/>
              </a:ln>
              <a:effectLst/>
              <a:uLnTx/>
              <a:uFillTx/>
              <a:latin typeface="Calibri"/>
              <a:ea typeface=""/>
              <a:cs typeface="News Gothic MT"/>
            </a:endParaRPr>
          </a:p>
        </p:txBody>
      </p:sp>
    </p:spTree>
    <p:extLst>
      <p:ext uri="{BB962C8B-B14F-4D97-AF65-F5344CB8AC3E}">
        <p14:creationId xmlns:p14="http://schemas.microsoft.com/office/powerpoint/2010/main" val="4764167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816977"/>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3200" b="1" dirty="0">
                <a:solidFill>
                  <a:schemeClr val="tx1">
                    <a:lumMod val="50000"/>
                    <a:lumOff val="50000"/>
                  </a:schemeClr>
                </a:solidFill>
              </a:rPr>
              <a:t>Plant structures &amp; functions</a:t>
            </a:r>
          </a:p>
          <a:p>
            <a:r>
              <a:rPr lang="en-GB" sz="3200" b="1" dirty="0">
                <a:solidFill>
                  <a:schemeClr val="tx1">
                    <a:lumMod val="50000"/>
                    <a:lumOff val="50000"/>
                  </a:schemeClr>
                </a:solidFill>
              </a:rPr>
              <a:t>Part 2</a:t>
            </a:r>
          </a:p>
          <a:p>
            <a:endParaRPr lang="en-GB" dirty="0"/>
          </a:p>
          <a:p>
            <a:pPr marL="685800" lvl="1" indent="-342900">
              <a:buFont typeface="Arial" pitchFamily="34" charset="0"/>
              <a:buChar char="•"/>
            </a:pPr>
            <a:r>
              <a:rPr lang="en-US" sz="2400" b="1" dirty="0">
                <a:solidFill>
                  <a:schemeClr val="bg1">
                    <a:lumMod val="50000"/>
                  </a:schemeClr>
                </a:solidFill>
              </a:rPr>
              <a:t>Root hair cells, xylem and phloem</a:t>
            </a:r>
          </a:p>
          <a:p>
            <a:pPr marL="685800" lvl="1" indent="-342900">
              <a:buFont typeface="Arial" pitchFamily="34" charset="0"/>
              <a:buChar char="•"/>
            </a:pPr>
            <a:r>
              <a:rPr lang="en-US" sz="2400" b="1" dirty="0">
                <a:solidFill>
                  <a:schemeClr val="bg1">
                    <a:lumMod val="50000"/>
                  </a:schemeClr>
                </a:solidFill>
              </a:rPr>
              <a:t>Transpiration and translocation</a:t>
            </a:r>
          </a:p>
          <a:p>
            <a:pPr marL="685800" lvl="1" indent="-342900">
              <a:buFont typeface="Arial" pitchFamily="34" charset="0"/>
              <a:buChar char="•"/>
            </a:pPr>
            <a:r>
              <a:rPr lang="en-US" sz="2400" b="1" dirty="0">
                <a:solidFill>
                  <a:schemeClr val="bg1">
                    <a:lumMod val="50000"/>
                  </a:schemeClr>
                </a:solidFill>
              </a:rPr>
              <a:t>Leaf structure</a:t>
            </a:r>
          </a:p>
          <a:p>
            <a:pPr marL="685800" lvl="1" indent="-342900">
              <a:buFont typeface="Arial" pitchFamily="34" charset="0"/>
              <a:buChar char="•"/>
            </a:pPr>
            <a:r>
              <a:rPr lang="en-US" sz="2400" b="1" dirty="0">
                <a:solidFill>
                  <a:schemeClr val="bg1">
                    <a:lumMod val="50000"/>
                  </a:schemeClr>
                </a:solidFill>
              </a:rPr>
              <a:t>Environmental factors and adaptations</a:t>
            </a: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3832"/>
            <a:ext cx="9143999" cy="657041"/>
          </a:xfrm>
        </p:spPr>
        <p:txBody>
          <a:bodyPr>
            <a:noAutofit/>
          </a:bodyPr>
          <a:lstStyle/>
          <a:p>
            <a:pPr marL="342900" lvl="1" algn="r" defTabSz="342900" rtl="0">
              <a:spcBef>
                <a:spcPct val="20000"/>
              </a:spcBef>
            </a:pPr>
            <a:r>
              <a:rPr lang="en-US" sz="2400" b="1" dirty="0">
                <a:solidFill>
                  <a:schemeClr val="accent6"/>
                </a:solidFill>
              </a:rPr>
              <a:t>Plant structures and their functions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646331"/>
          </a:xfrm>
          <a:prstGeom prst="rect">
            <a:avLst/>
          </a:prstGeom>
          <a:noFill/>
        </p:spPr>
        <p:txBody>
          <a:bodyPr wrap="square" rtlCol="0">
            <a:spAutoFit/>
          </a:bodyPr>
          <a:lstStyle/>
          <a:p>
            <a:pPr>
              <a:lnSpc>
                <a:spcPct val="150000"/>
              </a:lnSpc>
            </a:pPr>
            <a:r>
              <a:rPr lang="en-GB" sz="2400" dirty="0"/>
              <a:t>1. Name plant cells A, B and C and describe their structure and function.</a:t>
            </a:r>
            <a:endParaRPr lang="en-GB" sz="1600" dirty="0"/>
          </a:p>
        </p:txBody>
      </p:sp>
      <p:graphicFrame>
        <p:nvGraphicFramePr>
          <p:cNvPr id="11" name="Table 10"/>
          <p:cNvGraphicFramePr>
            <a:graphicFrameLocks noGrp="1"/>
          </p:cNvGraphicFramePr>
          <p:nvPr/>
        </p:nvGraphicFramePr>
        <p:xfrm>
          <a:off x="69575" y="1336811"/>
          <a:ext cx="8784975" cy="5164050"/>
        </p:xfrm>
        <a:graphic>
          <a:graphicData uri="http://schemas.openxmlformats.org/drawingml/2006/table">
            <a:tbl>
              <a:tblPr firstRow="1" bandRow="1">
                <a:tableStyleId>{5940675A-B579-460E-94D1-54222C63F5DA}</a:tableStyleId>
              </a:tblPr>
              <a:tblGrid>
                <a:gridCol w="1368152">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4824535">
                  <a:extLst>
                    <a:ext uri="{9D8B030D-6E8A-4147-A177-3AD203B41FA5}">
                      <a16:colId xmlns:a16="http://schemas.microsoft.com/office/drawing/2014/main" val="20002"/>
                    </a:ext>
                  </a:extLst>
                </a:gridCol>
              </a:tblGrid>
              <a:tr h="625827">
                <a:tc>
                  <a:txBody>
                    <a:bodyPr/>
                    <a:lstStyle/>
                    <a:p>
                      <a:pPr algn="ctr"/>
                      <a:r>
                        <a:rPr lang="en-GB" sz="1800" b="1" dirty="0"/>
                        <a:t>Name</a:t>
                      </a:r>
                      <a:r>
                        <a:rPr lang="en-GB" sz="1800" b="1" baseline="0" dirty="0"/>
                        <a:t> of plant cell</a:t>
                      </a:r>
                      <a:endParaRPr lang="en-GB" sz="1800" b="1" dirty="0"/>
                    </a:p>
                  </a:txBody>
                  <a:tcPr>
                    <a:solidFill>
                      <a:schemeClr val="accent6"/>
                    </a:solidFill>
                  </a:tcPr>
                </a:tc>
                <a:tc>
                  <a:txBody>
                    <a:bodyPr/>
                    <a:lstStyle/>
                    <a:p>
                      <a:pPr algn="ctr"/>
                      <a:r>
                        <a:rPr lang="en-GB" sz="1800" b="1" dirty="0"/>
                        <a:t>Diagram</a:t>
                      </a:r>
                    </a:p>
                  </a:txBody>
                  <a:tcPr>
                    <a:solidFill>
                      <a:schemeClr val="accent6"/>
                    </a:solidFill>
                  </a:tcPr>
                </a:tc>
                <a:tc>
                  <a:txBody>
                    <a:bodyPr/>
                    <a:lstStyle/>
                    <a:p>
                      <a:pPr algn="ctr"/>
                      <a:r>
                        <a:rPr lang="en-GB" sz="1800" b="1" dirty="0"/>
                        <a:t>Structure and function</a:t>
                      </a:r>
                    </a:p>
                  </a:txBody>
                  <a:tcPr>
                    <a:solidFill>
                      <a:schemeClr val="accent6"/>
                    </a:solidFill>
                  </a:tcPr>
                </a:tc>
                <a:extLst>
                  <a:ext uri="{0D108BD9-81ED-4DB2-BD59-A6C34878D82A}">
                    <a16:rowId xmlns:a16="http://schemas.microsoft.com/office/drawing/2014/main" val="10000"/>
                  </a:ext>
                </a:extLst>
              </a:tr>
              <a:tr h="1222287">
                <a:tc>
                  <a:txBody>
                    <a:bodyPr/>
                    <a:lstStyle/>
                    <a:p>
                      <a:pPr algn="l"/>
                      <a:r>
                        <a:rPr lang="en-GB" sz="2000" b="1" dirty="0"/>
                        <a:t>A.</a:t>
                      </a:r>
                    </a:p>
                  </a:txBody>
                  <a:tcPr/>
                </a:tc>
                <a:tc>
                  <a:txBody>
                    <a:bodyPr/>
                    <a:lstStyle/>
                    <a:p>
                      <a:endParaRPr lang="en-GB" sz="2000" dirty="0"/>
                    </a:p>
                    <a:p>
                      <a:endParaRPr lang="en-GB" sz="2000" dirty="0"/>
                    </a:p>
                    <a:p>
                      <a:endParaRPr lang="en-GB" sz="2000" dirty="0"/>
                    </a:p>
                    <a:p>
                      <a:endParaRPr lang="en-GB" sz="2000" dirty="0"/>
                    </a:p>
                  </a:txBody>
                  <a:tcPr/>
                </a:tc>
                <a:tc>
                  <a:txBody>
                    <a:bodyPr/>
                    <a:lstStyle/>
                    <a:p>
                      <a:endParaRPr lang="en-GB" sz="1400" b="0" dirty="0"/>
                    </a:p>
                  </a:txBody>
                  <a:tcPr/>
                </a:tc>
                <a:extLst>
                  <a:ext uri="{0D108BD9-81ED-4DB2-BD59-A6C34878D82A}">
                    <a16:rowId xmlns:a16="http://schemas.microsoft.com/office/drawing/2014/main" val="10001"/>
                  </a:ext>
                </a:extLst>
              </a:tr>
              <a:tr h="1601639">
                <a:tc>
                  <a:txBody>
                    <a:bodyPr/>
                    <a:lstStyle/>
                    <a:p>
                      <a:pPr algn="l"/>
                      <a:r>
                        <a:rPr lang="en-GB" sz="2000" b="1" dirty="0"/>
                        <a:t>B.</a:t>
                      </a:r>
                    </a:p>
                  </a:txBody>
                  <a:tcPr/>
                </a:tc>
                <a:tc>
                  <a:txBody>
                    <a:bodyPr/>
                    <a:lstStyle/>
                    <a:p>
                      <a:endParaRPr lang="en-GB" sz="2000" dirty="0"/>
                    </a:p>
                    <a:p>
                      <a:endParaRPr lang="en-GB" sz="2000" dirty="0"/>
                    </a:p>
                    <a:p>
                      <a:endParaRPr lang="en-GB" sz="2000" dirty="0"/>
                    </a:p>
                    <a:p>
                      <a:endParaRPr lang="en-GB" sz="2000" dirty="0"/>
                    </a:p>
                  </a:txBody>
                  <a:tcPr/>
                </a:tc>
                <a:tc>
                  <a:txBody>
                    <a:bodyPr/>
                    <a:lstStyle/>
                    <a:p>
                      <a:endParaRPr lang="en-GB" sz="1600" b="0" dirty="0"/>
                    </a:p>
                  </a:txBody>
                  <a:tcPr/>
                </a:tc>
                <a:extLst>
                  <a:ext uri="{0D108BD9-81ED-4DB2-BD59-A6C34878D82A}">
                    <a16:rowId xmlns:a16="http://schemas.microsoft.com/office/drawing/2014/main" val="10002"/>
                  </a:ext>
                </a:extLst>
              </a:tr>
              <a:tr h="1611691">
                <a:tc>
                  <a:txBody>
                    <a:bodyPr/>
                    <a:lstStyle/>
                    <a:p>
                      <a:pPr algn="l"/>
                      <a:r>
                        <a:rPr lang="en-GB" sz="2000" b="1" dirty="0"/>
                        <a:t>C. </a:t>
                      </a:r>
                    </a:p>
                  </a:txBody>
                  <a:tcPr/>
                </a:tc>
                <a:tc>
                  <a:txBody>
                    <a:bodyPr/>
                    <a:lstStyle/>
                    <a:p>
                      <a:endParaRPr lang="en-GB" sz="2000" dirty="0"/>
                    </a:p>
                    <a:p>
                      <a:endParaRPr lang="en-GB" sz="2000" dirty="0"/>
                    </a:p>
                    <a:p>
                      <a:endParaRPr lang="en-GB" sz="2000" dirty="0"/>
                    </a:p>
                    <a:p>
                      <a:endParaRPr lang="en-GB" sz="2000" dirty="0"/>
                    </a:p>
                  </a:txBody>
                  <a:tcPr/>
                </a:tc>
                <a:tc>
                  <a:txBody>
                    <a:bodyPr/>
                    <a:lstStyle/>
                    <a:p>
                      <a:endParaRPr lang="en-GB" sz="1600" b="0" dirty="0"/>
                    </a:p>
                  </a:txBody>
                  <a:tcPr/>
                </a:tc>
                <a:extLst>
                  <a:ext uri="{0D108BD9-81ED-4DB2-BD59-A6C34878D82A}">
                    <a16:rowId xmlns:a16="http://schemas.microsoft.com/office/drawing/2014/main" val="10003"/>
                  </a:ext>
                </a:extLst>
              </a:tr>
            </a:tbl>
          </a:graphicData>
        </a:graphic>
      </p:graphicFrame>
      <p:pic>
        <p:nvPicPr>
          <p:cNvPr id="12" name="Picture 11"/>
          <p:cNvPicPr>
            <a:picLocks noChangeAspect="1"/>
          </p:cNvPicPr>
          <p:nvPr/>
        </p:nvPicPr>
        <p:blipFill rotWithShape="1">
          <a:blip r:embed="rId2" cstate="print"/>
          <a:srcRect l="55309" r="-1606" b="22701"/>
          <a:stretch/>
        </p:blipFill>
        <p:spPr>
          <a:xfrm>
            <a:off x="1720042" y="4930443"/>
            <a:ext cx="1689079" cy="1522893"/>
          </a:xfrm>
          <a:prstGeom prst="rect">
            <a:avLst/>
          </a:prstGeom>
        </p:spPr>
      </p:pic>
      <p:pic>
        <p:nvPicPr>
          <p:cNvPr id="13" name="Picture 12"/>
          <p:cNvPicPr>
            <a:picLocks noChangeAspect="1"/>
          </p:cNvPicPr>
          <p:nvPr/>
        </p:nvPicPr>
        <p:blipFill>
          <a:blip r:embed="rId3" cstate="print"/>
          <a:stretch>
            <a:fillRect/>
          </a:stretch>
        </p:blipFill>
        <p:spPr>
          <a:xfrm>
            <a:off x="1435900" y="2012109"/>
            <a:ext cx="2664296" cy="1185732"/>
          </a:xfrm>
          <a:prstGeom prst="rect">
            <a:avLst/>
          </a:prstGeom>
        </p:spPr>
      </p:pic>
      <p:pic>
        <p:nvPicPr>
          <p:cNvPr id="14" name="Picture 13"/>
          <p:cNvPicPr>
            <a:picLocks noChangeAspect="1"/>
          </p:cNvPicPr>
          <p:nvPr/>
        </p:nvPicPr>
        <p:blipFill rotWithShape="1">
          <a:blip r:embed="rId4" cstate="print"/>
          <a:srcRect r="55627" b="22441"/>
          <a:stretch/>
        </p:blipFill>
        <p:spPr>
          <a:xfrm>
            <a:off x="1864372" y="3309491"/>
            <a:ext cx="1627507" cy="1536117"/>
          </a:xfrm>
          <a:prstGeom prst="rect">
            <a:avLst/>
          </a:prstGeom>
        </p:spPr>
      </p:pic>
    </p:spTree>
    <p:extLst>
      <p:ext uri="{BB962C8B-B14F-4D97-AF65-F5344CB8AC3E}">
        <p14:creationId xmlns:p14="http://schemas.microsoft.com/office/powerpoint/2010/main" val="13354821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13994"/>
            <a:ext cx="8915400" cy="8633133"/>
          </a:xfrm>
          <a:prstGeom prst="rect">
            <a:avLst/>
          </a:prstGeom>
          <a:noFill/>
        </p:spPr>
        <p:txBody>
          <a:bodyPr wrap="square" rtlCol="0">
            <a:spAutoFit/>
          </a:bodyPr>
          <a:lstStyle/>
          <a:p>
            <a:pPr>
              <a:lnSpc>
                <a:spcPct val="150000"/>
              </a:lnSpc>
            </a:pPr>
            <a:r>
              <a:rPr lang="en-GB" sz="2400" dirty="0"/>
              <a:t>2. What is the role of the root hair cell? </a:t>
            </a:r>
          </a:p>
          <a:p>
            <a:pPr>
              <a:lnSpc>
                <a:spcPct val="150000"/>
              </a:lnSpc>
            </a:pPr>
            <a:r>
              <a:rPr lang="en-GB" sz="2400" dirty="0"/>
              <a:t>3. How does the structure of the root hair cell help it carry out its job? </a:t>
            </a:r>
          </a:p>
          <a:p>
            <a:pPr>
              <a:lnSpc>
                <a:spcPct val="150000"/>
              </a:lnSpc>
            </a:pPr>
            <a:r>
              <a:rPr lang="en-GB" sz="2400" dirty="0"/>
              <a:t>4. Define ‘active transport’.</a:t>
            </a:r>
          </a:p>
          <a:p>
            <a:pPr>
              <a:lnSpc>
                <a:spcPct val="150000"/>
              </a:lnSpc>
            </a:pPr>
            <a:r>
              <a:rPr lang="en-GB" sz="2400" dirty="0"/>
              <a:t>5. Why does active transport need to occur in root hair cells?</a:t>
            </a:r>
          </a:p>
          <a:p>
            <a:pPr>
              <a:lnSpc>
                <a:spcPct val="150000"/>
              </a:lnSpc>
            </a:pPr>
            <a:r>
              <a:rPr lang="en-GB" sz="2400" dirty="0"/>
              <a:t>6. What vessel transports water and minerals around the plant?</a:t>
            </a:r>
          </a:p>
          <a:p>
            <a:pPr>
              <a:lnSpc>
                <a:spcPct val="150000"/>
              </a:lnSpc>
            </a:pPr>
            <a:r>
              <a:rPr lang="en-GB" sz="2400" dirty="0"/>
              <a:t>7. What vessel transports sucrose around the plant?</a:t>
            </a:r>
          </a:p>
          <a:p>
            <a:pPr>
              <a:lnSpc>
                <a:spcPct val="150000"/>
              </a:lnSpc>
            </a:pPr>
            <a:r>
              <a:rPr lang="en-GB" sz="2400" dirty="0"/>
              <a:t>8. Which vessel is made from dead cells? </a:t>
            </a:r>
          </a:p>
          <a:p>
            <a:pPr>
              <a:lnSpc>
                <a:spcPct val="150000"/>
              </a:lnSpc>
            </a:pPr>
            <a:r>
              <a:rPr lang="en-GB" sz="2400" dirty="0"/>
              <a:t>9. What is transpiration?</a:t>
            </a:r>
          </a:p>
          <a:p>
            <a:pPr>
              <a:lnSpc>
                <a:spcPct val="150000"/>
              </a:lnSpc>
            </a:pPr>
            <a:r>
              <a:rPr lang="en-GB" sz="2400" dirty="0"/>
              <a:t>10. What is a stoma?</a:t>
            </a:r>
          </a:p>
          <a:p>
            <a:pPr>
              <a:lnSpc>
                <a:spcPct val="150000"/>
              </a:lnSpc>
            </a:pPr>
            <a:r>
              <a:rPr lang="en-GB" sz="2400" dirty="0"/>
              <a:t>11. What factors increase the rate of transpiration?</a:t>
            </a:r>
          </a:p>
          <a:p>
            <a:pPr>
              <a:lnSpc>
                <a:spcPct val="150000"/>
              </a:lnSpc>
            </a:pPr>
            <a:endParaRPr lang="en-GB" sz="2400" dirty="0"/>
          </a:p>
          <a:p>
            <a:pPr>
              <a:lnSpc>
                <a:spcPct val="150000"/>
              </a:lnSpc>
            </a:pPr>
            <a:r>
              <a:rPr lang="en-GB" sz="2400" dirty="0"/>
              <a:t> </a:t>
            </a:r>
          </a:p>
          <a:p>
            <a:pPr lvl="1">
              <a:lnSpc>
                <a:spcPct val="150000"/>
              </a:lnSpc>
            </a:pPr>
            <a:endParaRPr lang="en-GB" sz="2400" dirty="0"/>
          </a:p>
          <a:p>
            <a:pPr lvl="1">
              <a:lnSpc>
                <a:spcPct val="150000"/>
              </a:lnSpc>
            </a:pPr>
            <a:endParaRPr lang="en-GB" sz="2400" dirty="0"/>
          </a:p>
          <a:p>
            <a:pPr lvl="1">
              <a:lnSpc>
                <a:spcPct val="150000"/>
              </a:lnSpc>
            </a:pPr>
            <a:endParaRPr lang="en-GB" dirty="0"/>
          </a:p>
          <a:p>
            <a:pPr marL="342900" indent="-342900">
              <a:lnSpc>
                <a:spcPct val="150000"/>
              </a:lnSpc>
              <a:buFont typeface="+mj-lt"/>
              <a:buAutoNum type="arabicPeriod"/>
            </a:pPr>
            <a:endParaRPr lang="en-GB" sz="1600" dirty="0"/>
          </a:p>
        </p:txBody>
      </p:sp>
      <p:sp>
        <p:nvSpPr>
          <p:cNvPr id="7" name="Title 1"/>
          <p:cNvSpPr txBox="1">
            <a:spLocks/>
          </p:cNvSpPr>
          <p:nvPr/>
        </p:nvSpPr>
        <p:spPr>
          <a:xfrm>
            <a:off x="0" y="33832"/>
            <a:ext cx="914399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functions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Tree>
    <p:extLst>
      <p:ext uri="{BB962C8B-B14F-4D97-AF65-F5344CB8AC3E}">
        <p14:creationId xmlns:p14="http://schemas.microsoft.com/office/powerpoint/2010/main" val="8356341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13994"/>
            <a:ext cx="8915400" cy="3093154"/>
          </a:xfrm>
          <a:prstGeom prst="rect">
            <a:avLst/>
          </a:prstGeom>
          <a:noFill/>
        </p:spPr>
        <p:txBody>
          <a:bodyPr wrap="square" rtlCol="0">
            <a:spAutoFit/>
          </a:bodyPr>
          <a:lstStyle/>
          <a:p>
            <a:pPr>
              <a:lnSpc>
                <a:spcPct val="150000"/>
              </a:lnSpc>
            </a:pPr>
            <a:endParaRPr lang="en-GB" sz="2400" dirty="0"/>
          </a:p>
          <a:p>
            <a:pPr>
              <a:lnSpc>
                <a:spcPct val="150000"/>
              </a:lnSpc>
            </a:pPr>
            <a:r>
              <a:rPr lang="en-GB" sz="2400" dirty="0"/>
              <a:t> </a:t>
            </a:r>
          </a:p>
          <a:p>
            <a:pPr lvl="1">
              <a:lnSpc>
                <a:spcPct val="150000"/>
              </a:lnSpc>
            </a:pPr>
            <a:endParaRPr lang="en-GB" sz="2400" dirty="0"/>
          </a:p>
          <a:p>
            <a:pPr lvl="1">
              <a:lnSpc>
                <a:spcPct val="150000"/>
              </a:lnSpc>
            </a:pPr>
            <a:endParaRPr lang="en-GB" sz="2400" dirty="0"/>
          </a:p>
          <a:p>
            <a:pPr lvl="1">
              <a:lnSpc>
                <a:spcPct val="150000"/>
              </a:lnSpc>
            </a:pPr>
            <a:endParaRPr lang="en-GB" dirty="0"/>
          </a:p>
          <a:p>
            <a:pPr marL="342900" indent="-342900">
              <a:lnSpc>
                <a:spcPct val="150000"/>
              </a:lnSpc>
              <a:buFont typeface="+mj-lt"/>
              <a:buAutoNum type="arabicPeriod"/>
            </a:pPr>
            <a:endParaRPr lang="en-GB" sz="1600" dirty="0"/>
          </a:p>
        </p:txBody>
      </p:sp>
      <p:sp>
        <p:nvSpPr>
          <p:cNvPr id="7" name="Title 1"/>
          <p:cNvSpPr txBox="1">
            <a:spLocks/>
          </p:cNvSpPr>
          <p:nvPr/>
        </p:nvSpPr>
        <p:spPr>
          <a:xfrm>
            <a:off x="0" y="33832"/>
            <a:ext cx="914399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functions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 name="TextBox 4"/>
          <p:cNvSpPr txBox="1"/>
          <p:nvPr/>
        </p:nvSpPr>
        <p:spPr>
          <a:xfrm>
            <a:off x="251520" y="980728"/>
            <a:ext cx="8640960" cy="3785652"/>
          </a:xfrm>
          <a:prstGeom prst="rect">
            <a:avLst/>
          </a:prstGeom>
          <a:noFill/>
        </p:spPr>
        <p:txBody>
          <a:bodyPr wrap="square" rtlCol="0">
            <a:spAutoFit/>
          </a:bodyPr>
          <a:lstStyle/>
          <a:p>
            <a:r>
              <a:rPr lang="en-GB" sz="2400" dirty="0"/>
              <a:t>12. What factor reduces the rate of transpiration?</a:t>
            </a:r>
          </a:p>
          <a:p>
            <a:r>
              <a:rPr lang="en-GB" sz="2400" dirty="0"/>
              <a:t>13. Where does water vapour leave the plant by transpiration?</a:t>
            </a:r>
          </a:p>
          <a:p>
            <a:r>
              <a:rPr lang="en-GB" sz="2400" dirty="0"/>
              <a:t>14. What is a potometer?</a:t>
            </a:r>
          </a:p>
          <a:p>
            <a:r>
              <a:rPr lang="en-GB" sz="2400" dirty="0"/>
              <a:t>15. What is the benefit of needle shaped leaves to a cactus?</a:t>
            </a:r>
          </a:p>
          <a:p>
            <a:r>
              <a:rPr lang="en-GB" sz="2400" dirty="0"/>
              <a:t>16. What is translocation? </a:t>
            </a:r>
          </a:p>
          <a:p>
            <a:r>
              <a:rPr lang="en-US" sz="2400" dirty="0"/>
              <a:t>17. A </a:t>
            </a:r>
            <a:r>
              <a:rPr lang="en-US" sz="2400" dirty="0" err="1"/>
              <a:t>potometer</a:t>
            </a:r>
            <a:r>
              <a:rPr lang="en-US" sz="2400" dirty="0"/>
              <a:t> was set up with a woody stem to estimate the rate of transpiration. An air bubble moved 30mm in 9 minutes. Estimate the rate of transpiration and show your working.</a:t>
            </a:r>
          </a:p>
          <a:p>
            <a:endParaRPr lang="en-GB" sz="2400" dirty="0"/>
          </a:p>
          <a:p>
            <a:endParaRPr lang="en-GB" sz="2400" dirty="0"/>
          </a:p>
        </p:txBody>
      </p:sp>
    </p:spTree>
    <p:extLst>
      <p:ext uri="{BB962C8B-B14F-4D97-AF65-F5344CB8AC3E}">
        <p14:creationId xmlns:p14="http://schemas.microsoft.com/office/powerpoint/2010/main" val="8356341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7" name="TextBox 6"/>
          <p:cNvSpPr txBox="1"/>
          <p:nvPr/>
        </p:nvSpPr>
        <p:spPr>
          <a:xfrm>
            <a:off x="0" y="980728"/>
            <a:ext cx="6156176" cy="313932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7200" b="1" dirty="0">
              <a:latin typeface="+mj-lt"/>
              <a:ea typeface="Beirut" charset="-78"/>
              <a:cs typeface="Beirut" charset="-78"/>
            </a:endParaRPr>
          </a:p>
          <a:p>
            <a:endParaRPr lang="en-GB" dirty="0"/>
          </a:p>
          <a:p>
            <a:endParaRPr lang="en-GB" dirty="0"/>
          </a:p>
          <a:p>
            <a:endParaRPr lang="en-GB" dirty="0">
              <a:solidFill>
                <a:schemeClr val="bg1">
                  <a:lumMod val="50000"/>
                </a:schemeClr>
              </a:solidFill>
            </a:endParaRPr>
          </a:p>
        </p:txBody>
      </p:sp>
      <p:sp>
        <p:nvSpPr>
          <p:cNvPr id="8" name="Rectangle 7"/>
          <p:cNvSpPr/>
          <p:nvPr/>
        </p:nvSpPr>
        <p:spPr>
          <a:xfrm>
            <a:off x="0" y="1988840"/>
            <a:ext cx="4572000" cy="4431983"/>
          </a:xfrm>
          <a:prstGeom prst="rect">
            <a:avLst/>
          </a:prstGeom>
        </p:spPr>
        <p:txBody>
          <a:bodyPr>
            <a:spAutoFit/>
          </a:bodyPr>
          <a:lstStyle/>
          <a:p>
            <a:r>
              <a:rPr lang="en-GB" sz="3200" b="1" dirty="0">
                <a:solidFill>
                  <a:schemeClr val="tx1">
                    <a:lumMod val="50000"/>
                    <a:lumOff val="50000"/>
                  </a:schemeClr>
                </a:solidFill>
              </a:rPr>
              <a:t>Plant structures &amp; functions</a:t>
            </a:r>
          </a:p>
          <a:p>
            <a:r>
              <a:rPr lang="en-GB" sz="3200" b="1" dirty="0">
                <a:solidFill>
                  <a:schemeClr val="tx1">
                    <a:lumMod val="50000"/>
                    <a:lumOff val="50000"/>
                  </a:schemeClr>
                </a:solidFill>
              </a:rPr>
              <a:t>Part 2</a:t>
            </a:r>
          </a:p>
          <a:p>
            <a:endParaRPr lang="en-GB" dirty="0"/>
          </a:p>
          <a:p>
            <a:pPr marL="685800" lvl="1" indent="-342900">
              <a:buFont typeface="Arial" pitchFamily="34" charset="0"/>
              <a:buChar char="•"/>
            </a:pPr>
            <a:r>
              <a:rPr lang="en-US" sz="2400" b="1" dirty="0">
                <a:solidFill>
                  <a:schemeClr val="bg1">
                    <a:lumMod val="50000"/>
                  </a:schemeClr>
                </a:solidFill>
              </a:rPr>
              <a:t>Root hair cells, xylem and phloem</a:t>
            </a:r>
          </a:p>
          <a:p>
            <a:pPr marL="685800" lvl="1" indent="-342900">
              <a:buFont typeface="Arial" pitchFamily="34" charset="0"/>
              <a:buChar char="•"/>
            </a:pPr>
            <a:r>
              <a:rPr lang="en-US" sz="2400" b="1" dirty="0">
                <a:solidFill>
                  <a:schemeClr val="bg1">
                    <a:lumMod val="50000"/>
                  </a:schemeClr>
                </a:solidFill>
              </a:rPr>
              <a:t>Transpiration and translocation</a:t>
            </a:r>
          </a:p>
          <a:p>
            <a:pPr marL="685800" lvl="1" indent="-342900">
              <a:buFont typeface="Arial" pitchFamily="34" charset="0"/>
              <a:buChar char="•"/>
            </a:pPr>
            <a:r>
              <a:rPr lang="en-US" sz="2400" b="1" dirty="0">
                <a:solidFill>
                  <a:schemeClr val="bg1">
                    <a:lumMod val="50000"/>
                  </a:schemeClr>
                </a:solidFill>
              </a:rPr>
              <a:t>Leaf structure</a:t>
            </a:r>
          </a:p>
          <a:p>
            <a:pPr marL="685800" lvl="1" indent="-342900">
              <a:buFont typeface="Arial" pitchFamily="34" charset="0"/>
              <a:buChar char="•"/>
            </a:pPr>
            <a:r>
              <a:rPr lang="en-US" sz="2400" b="1" dirty="0">
                <a:solidFill>
                  <a:schemeClr val="bg1">
                    <a:lumMod val="50000"/>
                  </a:schemeClr>
                </a:solidFill>
              </a:rPr>
              <a:t>Environmental factors and adaptations</a:t>
            </a:r>
          </a:p>
        </p:txBody>
      </p:sp>
    </p:spTree>
    <p:extLst>
      <p:ext uri="{BB962C8B-B14F-4D97-AF65-F5344CB8AC3E}">
        <p14:creationId xmlns:p14="http://schemas.microsoft.com/office/powerpoint/2010/main" val="1921545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3319447426"/>
              </p:ext>
            </p:extLst>
          </p:nvPr>
        </p:nvGraphicFramePr>
        <p:xfrm>
          <a:off x="173894" y="1265360"/>
          <a:ext cx="8784975" cy="5308378"/>
        </p:xfrm>
        <a:graphic>
          <a:graphicData uri="http://schemas.openxmlformats.org/drawingml/2006/table">
            <a:tbl>
              <a:tblPr firstRow="1" bandRow="1">
                <a:tableStyleId>{5940675A-B579-460E-94D1-54222C63F5DA}</a:tableStyleId>
              </a:tblPr>
              <a:tblGrid>
                <a:gridCol w="1346296">
                  <a:extLst>
                    <a:ext uri="{9D8B030D-6E8A-4147-A177-3AD203B41FA5}">
                      <a16:colId xmlns:a16="http://schemas.microsoft.com/office/drawing/2014/main" val="20000"/>
                    </a:ext>
                  </a:extLst>
                </a:gridCol>
                <a:gridCol w="2491740">
                  <a:extLst>
                    <a:ext uri="{9D8B030D-6E8A-4147-A177-3AD203B41FA5}">
                      <a16:colId xmlns:a16="http://schemas.microsoft.com/office/drawing/2014/main" val="20001"/>
                    </a:ext>
                  </a:extLst>
                </a:gridCol>
                <a:gridCol w="4946939">
                  <a:extLst>
                    <a:ext uri="{9D8B030D-6E8A-4147-A177-3AD203B41FA5}">
                      <a16:colId xmlns:a16="http://schemas.microsoft.com/office/drawing/2014/main" val="20002"/>
                    </a:ext>
                  </a:extLst>
                </a:gridCol>
              </a:tblGrid>
              <a:tr h="651523">
                <a:tc>
                  <a:txBody>
                    <a:bodyPr/>
                    <a:lstStyle/>
                    <a:p>
                      <a:pPr algn="ctr"/>
                      <a:r>
                        <a:rPr lang="en-GB" sz="1800" b="1" dirty="0"/>
                        <a:t>Name</a:t>
                      </a:r>
                      <a:r>
                        <a:rPr lang="en-GB" sz="1800" b="1" baseline="0" dirty="0"/>
                        <a:t> of plant cell</a:t>
                      </a:r>
                      <a:endParaRPr lang="en-GB" sz="1800" b="1" dirty="0"/>
                    </a:p>
                  </a:txBody>
                  <a:tcPr>
                    <a:solidFill>
                      <a:schemeClr val="accent6"/>
                    </a:solidFill>
                  </a:tcPr>
                </a:tc>
                <a:tc>
                  <a:txBody>
                    <a:bodyPr/>
                    <a:lstStyle/>
                    <a:p>
                      <a:pPr algn="ctr"/>
                      <a:r>
                        <a:rPr lang="en-GB" sz="1800" b="1" dirty="0"/>
                        <a:t>Diagram</a:t>
                      </a:r>
                    </a:p>
                  </a:txBody>
                  <a:tcPr>
                    <a:solidFill>
                      <a:schemeClr val="accent6"/>
                    </a:solidFill>
                  </a:tcPr>
                </a:tc>
                <a:tc>
                  <a:txBody>
                    <a:bodyPr/>
                    <a:lstStyle/>
                    <a:p>
                      <a:pPr algn="ctr"/>
                      <a:r>
                        <a:rPr lang="en-GB" sz="1800" b="1" dirty="0"/>
                        <a:t>Structure and function</a:t>
                      </a:r>
                    </a:p>
                  </a:txBody>
                  <a:tcPr>
                    <a:solidFill>
                      <a:schemeClr val="accent6"/>
                    </a:solidFill>
                  </a:tcPr>
                </a:tc>
                <a:extLst>
                  <a:ext uri="{0D108BD9-81ED-4DB2-BD59-A6C34878D82A}">
                    <a16:rowId xmlns:a16="http://schemas.microsoft.com/office/drawing/2014/main" val="10000"/>
                  </a:ext>
                </a:extLst>
              </a:tr>
              <a:tr h="1307769">
                <a:tc>
                  <a:txBody>
                    <a:bodyPr/>
                    <a:lstStyle/>
                    <a:p>
                      <a:pPr algn="l"/>
                      <a:r>
                        <a:rPr lang="en-GB" sz="1800" b="1" dirty="0">
                          <a:solidFill>
                            <a:srgbClr val="00B050"/>
                          </a:solidFill>
                        </a:rPr>
                        <a:t>A. Root hair</a:t>
                      </a:r>
                    </a:p>
                  </a:txBody>
                  <a:tcPr/>
                </a:tc>
                <a:tc>
                  <a:txBody>
                    <a:bodyPr/>
                    <a:lstStyle/>
                    <a:p>
                      <a:endParaRPr lang="en-GB" sz="2000" dirty="0"/>
                    </a:p>
                    <a:p>
                      <a:endParaRPr lang="en-GB" sz="2000" dirty="0"/>
                    </a:p>
                    <a:p>
                      <a:endParaRPr lang="en-GB" sz="2000" dirty="0"/>
                    </a:p>
                    <a:p>
                      <a:endParaRPr lang="en-GB" sz="2000" dirty="0"/>
                    </a:p>
                  </a:txBody>
                  <a:tcPr/>
                </a:tc>
                <a:tc>
                  <a:txBody>
                    <a:bodyPr/>
                    <a:lstStyle/>
                    <a:p>
                      <a:r>
                        <a:rPr lang="en-GB" sz="1800" b="1" dirty="0">
                          <a:solidFill>
                            <a:srgbClr val="00B050"/>
                          </a:solidFill>
                        </a:rPr>
                        <a:t>Function is to absorb water and minerals</a:t>
                      </a:r>
                      <a:r>
                        <a:rPr lang="en-GB" sz="1800" b="1" baseline="0" dirty="0">
                          <a:solidFill>
                            <a:srgbClr val="00B050"/>
                          </a:solidFill>
                        </a:rPr>
                        <a:t> from the soil.</a:t>
                      </a:r>
                      <a:endParaRPr lang="en-GB" sz="1800" b="1" dirty="0">
                        <a:solidFill>
                          <a:srgbClr val="00B050"/>
                        </a:solidFill>
                      </a:endParaRPr>
                    </a:p>
                    <a:p>
                      <a:pPr marL="285750" indent="-285750">
                        <a:buFont typeface="Arial" charset="0"/>
                        <a:buChar char="•"/>
                      </a:pPr>
                      <a:r>
                        <a:rPr lang="en-GB" sz="1600" b="0" dirty="0">
                          <a:solidFill>
                            <a:srgbClr val="00B050"/>
                          </a:solidFill>
                        </a:rPr>
                        <a:t>Hair</a:t>
                      </a:r>
                      <a:r>
                        <a:rPr lang="en-GB" sz="1600" b="0" baseline="0" dirty="0">
                          <a:solidFill>
                            <a:srgbClr val="00B050"/>
                          </a:solidFill>
                        </a:rPr>
                        <a:t> like projections to increase the surface area.</a:t>
                      </a:r>
                    </a:p>
                    <a:p>
                      <a:pPr marL="0" indent="0">
                        <a:buFont typeface="Arial" charset="0"/>
                        <a:buNone/>
                      </a:pPr>
                      <a:r>
                        <a:rPr lang="en-GB" sz="1600" b="0" baseline="0" dirty="0">
                          <a:solidFill>
                            <a:srgbClr val="00B050"/>
                          </a:solidFill>
                        </a:rPr>
                        <a:t>(Note that root hair cells have no chloroplasts. This is because they do not need them as they are in the soil.) </a:t>
                      </a:r>
                      <a:endParaRPr lang="en-GB" sz="1400" b="0" dirty="0">
                        <a:solidFill>
                          <a:srgbClr val="00B050"/>
                        </a:solidFill>
                      </a:endParaRPr>
                    </a:p>
                  </a:txBody>
                  <a:tcPr/>
                </a:tc>
                <a:extLst>
                  <a:ext uri="{0D108BD9-81ED-4DB2-BD59-A6C34878D82A}">
                    <a16:rowId xmlns:a16="http://schemas.microsoft.com/office/drawing/2014/main" val="10001"/>
                  </a:ext>
                </a:extLst>
              </a:tr>
              <a:tr h="1637489">
                <a:tc>
                  <a:txBody>
                    <a:bodyPr/>
                    <a:lstStyle/>
                    <a:p>
                      <a:pPr algn="l"/>
                      <a:r>
                        <a:rPr lang="en-GB" sz="1800" b="1" dirty="0">
                          <a:solidFill>
                            <a:srgbClr val="00B050"/>
                          </a:solidFill>
                        </a:rPr>
                        <a:t>B. Xylem</a:t>
                      </a:r>
                    </a:p>
                    <a:p>
                      <a:pPr algn="l"/>
                      <a:endParaRPr lang="en-GB" sz="1800" b="1" dirty="0">
                        <a:solidFill>
                          <a:srgbClr val="00B050"/>
                        </a:solidFill>
                      </a:endParaRPr>
                    </a:p>
                    <a:p>
                      <a:pPr algn="l"/>
                      <a:endParaRPr lang="en-GB" sz="1800" b="1" dirty="0">
                        <a:solidFill>
                          <a:srgbClr val="00B050"/>
                        </a:solidFill>
                      </a:endParaRPr>
                    </a:p>
                    <a:p>
                      <a:pPr algn="l"/>
                      <a:endParaRPr lang="en-GB" sz="1800" b="1" dirty="0">
                        <a:solidFill>
                          <a:srgbClr val="00B050"/>
                        </a:solidFill>
                      </a:endParaRPr>
                    </a:p>
                    <a:p>
                      <a:pPr algn="l"/>
                      <a:endParaRPr lang="en-GB" sz="1800" b="1" dirty="0">
                        <a:solidFill>
                          <a:srgbClr val="00B050"/>
                        </a:solidFill>
                      </a:endParaRPr>
                    </a:p>
                  </a:txBody>
                  <a:tcPr/>
                </a:tc>
                <a:tc>
                  <a:txBody>
                    <a:bodyPr/>
                    <a:lstStyle/>
                    <a:p>
                      <a:endParaRPr lang="en-GB" sz="2000" dirty="0"/>
                    </a:p>
                    <a:p>
                      <a:endParaRPr lang="en-GB" sz="2000" dirty="0"/>
                    </a:p>
                    <a:p>
                      <a:endParaRPr lang="en-GB" sz="2000" dirty="0"/>
                    </a:p>
                    <a:p>
                      <a:endParaRPr lang="en-GB" sz="2000" dirty="0"/>
                    </a:p>
                  </a:txBody>
                  <a:tcPr/>
                </a:tc>
                <a:tc>
                  <a:txBody>
                    <a:bodyPr/>
                    <a:lstStyle/>
                    <a:p>
                      <a:r>
                        <a:rPr lang="en-GB" sz="1800" b="1" dirty="0">
                          <a:solidFill>
                            <a:srgbClr val="00B050"/>
                          </a:solidFill>
                        </a:rPr>
                        <a:t>Function is to carry water and minerals in</a:t>
                      </a:r>
                      <a:r>
                        <a:rPr lang="en-GB" sz="1800" b="1" baseline="0" dirty="0">
                          <a:solidFill>
                            <a:srgbClr val="00B050"/>
                          </a:solidFill>
                        </a:rPr>
                        <a:t> plants.</a:t>
                      </a:r>
                    </a:p>
                    <a:p>
                      <a:pPr marL="285750" indent="-285750">
                        <a:buFont typeface="Arial" charset="0"/>
                        <a:buChar char="•"/>
                      </a:pPr>
                      <a:r>
                        <a:rPr lang="en-GB" sz="1600" b="0" baseline="0" dirty="0">
                          <a:solidFill>
                            <a:srgbClr val="00B050"/>
                          </a:solidFill>
                        </a:rPr>
                        <a:t>Form hollow xylem tubes made of dead tissue.</a:t>
                      </a:r>
                    </a:p>
                    <a:p>
                      <a:pPr marL="285750" indent="-285750">
                        <a:buFont typeface="Arial" charset="0"/>
                        <a:buChar char="•"/>
                      </a:pPr>
                      <a:r>
                        <a:rPr lang="en-GB" sz="1600" b="0" baseline="0" dirty="0">
                          <a:solidFill>
                            <a:srgbClr val="00B050"/>
                          </a:solidFill>
                        </a:rPr>
                        <a:t>Long cells with walls toughened by lignin.</a:t>
                      </a:r>
                    </a:p>
                    <a:p>
                      <a:pPr marL="285750" indent="-285750">
                        <a:buFont typeface="Arial" charset="0"/>
                        <a:buChar char="•"/>
                      </a:pPr>
                      <a:r>
                        <a:rPr lang="en-GB" sz="1600" b="0" baseline="0" dirty="0">
                          <a:solidFill>
                            <a:srgbClr val="00B050"/>
                          </a:solidFill>
                        </a:rPr>
                        <a:t>Water and minerals flow from the roots towards the leaves only in one direction in a process called </a:t>
                      </a:r>
                      <a:r>
                        <a:rPr lang="en-GB" sz="1600" b="1" baseline="0" dirty="0">
                          <a:solidFill>
                            <a:srgbClr val="00B050"/>
                          </a:solidFill>
                        </a:rPr>
                        <a:t>TRANSPIRATION</a:t>
                      </a:r>
                      <a:r>
                        <a:rPr lang="en-GB" sz="1600" b="0" baseline="0" dirty="0">
                          <a:solidFill>
                            <a:srgbClr val="00B050"/>
                          </a:solidFill>
                        </a:rPr>
                        <a:t>.</a:t>
                      </a:r>
                      <a:endParaRPr lang="en-GB" sz="1600" b="0" dirty="0">
                        <a:solidFill>
                          <a:srgbClr val="00B050"/>
                        </a:solidFill>
                      </a:endParaRPr>
                    </a:p>
                  </a:txBody>
                  <a:tcPr/>
                </a:tc>
                <a:extLst>
                  <a:ext uri="{0D108BD9-81ED-4DB2-BD59-A6C34878D82A}">
                    <a16:rowId xmlns:a16="http://schemas.microsoft.com/office/drawing/2014/main" val="10002"/>
                  </a:ext>
                </a:extLst>
              </a:tr>
              <a:tr h="1647766">
                <a:tc>
                  <a:txBody>
                    <a:bodyPr/>
                    <a:lstStyle/>
                    <a:p>
                      <a:pPr algn="l"/>
                      <a:r>
                        <a:rPr lang="en-GB" sz="1800" b="1" dirty="0">
                          <a:solidFill>
                            <a:srgbClr val="00B050"/>
                          </a:solidFill>
                        </a:rPr>
                        <a:t>C. Phloem</a:t>
                      </a:r>
                    </a:p>
                    <a:p>
                      <a:pPr algn="l"/>
                      <a:endParaRPr lang="en-GB" sz="1800" b="1" dirty="0">
                        <a:solidFill>
                          <a:srgbClr val="00B050"/>
                        </a:solidFill>
                      </a:endParaRPr>
                    </a:p>
                    <a:p>
                      <a:pPr algn="l"/>
                      <a:endParaRPr lang="en-GB" sz="1800" b="1" dirty="0">
                        <a:solidFill>
                          <a:srgbClr val="00B050"/>
                        </a:solidFill>
                      </a:endParaRPr>
                    </a:p>
                    <a:p>
                      <a:pPr algn="l"/>
                      <a:endParaRPr lang="en-GB" sz="1800" b="1" dirty="0">
                        <a:solidFill>
                          <a:srgbClr val="00B050"/>
                        </a:solidFill>
                      </a:endParaRPr>
                    </a:p>
                    <a:p>
                      <a:pPr algn="l"/>
                      <a:endParaRPr lang="en-GB" sz="1800" b="1" dirty="0">
                        <a:solidFill>
                          <a:srgbClr val="00B050"/>
                        </a:solidFill>
                      </a:endParaRPr>
                    </a:p>
                  </a:txBody>
                  <a:tcPr/>
                </a:tc>
                <a:tc>
                  <a:txBody>
                    <a:bodyPr/>
                    <a:lstStyle/>
                    <a:p>
                      <a:endParaRPr lang="en-GB" sz="2000" dirty="0"/>
                    </a:p>
                    <a:p>
                      <a:endParaRPr lang="en-GB" sz="2000" dirty="0"/>
                    </a:p>
                    <a:p>
                      <a:endParaRPr lang="en-GB" sz="2000" dirty="0"/>
                    </a:p>
                    <a:p>
                      <a:endParaRPr lang="en-GB" sz="2000" dirty="0"/>
                    </a:p>
                  </a:txBody>
                  <a:tcPr/>
                </a:tc>
                <a:tc>
                  <a:txBody>
                    <a:bodyPr/>
                    <a:lstStyle/>
                    <a:p>
                      <a:r>
                        <a:rPr lang="en-GB" sz="1800" b="1" dirty="0">
                          <a:solidFill>
                            <a:srgbClr val="00B050"/>
                          </a:solidFill>
                        </a:rPr>
                        <a:t>Function is to carry glucose around the plant.</a:t>
                      </a:r>
                    </a:p>
                    <a:p>
                      <a:pPr marL="285750" indent="-285750">
                        <a:buFont typeface="Arial" charset="0"/>
                        <a:buChar char="•"/>
                      </a:pPr>
                      <a:r>
                        <a:rPr lang="en-GB" sz="1600" b="0" dirty="0">
                          <a:solidFill>
                            <a:srgbClr val="00B050"/>
                          </a:solidFill>
                        </a:rPr>
                        <a:t>Form phloem tubes made of living tissue.</a:t>
                      </a:r>
                    </a:p>
                    <a:p>
                      <a:pPr marL="285750" indent="-285750">
                        <a:buFont typeface="Arial" charset="0"/>
                        <a:buChar char="•"/>
                      </a:pPr>
                      <a:r>
                        <a:rPr lang="en-GB" sz="1600" b="0" dirty="0">
                          <a:solidFill>
                            <a:srgbClr val="00B050"/>
                          </a:solidFill>
                        </a:rPr>
                        <a:t>Cells have end plates with holes in them.</a:t>
                      </a:r>
                    </a:p>
                    <a:p>
                      <a:pPr marL="285750" indent="-285750">
                        <a:buFont typeface="Arial" charset="0"/>
                        <a:buChar char="•"/>
                      </a:pPr>
                      <a:r>
                        <a:rPr lang="en-GB" sz="1600" b="0" dirty="0">
                          <a:solidFill>
                            <a:srgbClr val="00B050"/>
                          </a:solidFill>
                        </a:rPr>
                        <a:t>Glucose in solution moves from the leaves to growth and storage tissues in a process called </a:t>
                      </a:r>
                      <a:r>
                        <a:rPr lang="en-GB" sz="1600" b="1" dirty="0">
                          <a:solidFill>
                            <a:srgbClr val="00B050"/>
                          </a:solidFill>
                        </a:rPr>
                        <a:t>TRANSLOCATION</a:t>
                      </a:r>
                      <a:r>
                        <a:rPr lang="en-GB" sz="1600" b="0" dirty="0">
                          <a:solidFill>
                            <a:srgbClr val="00B050"/>
                          </a:solidFill>
                        </a:rPr>
                        <a:t>.</a:t>
                      </a:r>
                    </a:p>
                  </a:txBody>
                  <a:tcPr/>
                </a:tc>
                <a:extLst>
                  <a:ext uri="{0D108BD9-81ED-4DB2-BD59-A6C34878D82A}">
                    <a16:rowId xmlns:a16="http://schemas.microsoft.com/office/drawing/2014/main" val="10003"/>
                  </a:ext>
                </a:extLst>
              </a:tr>
            </a:tbl>
          </a:graphicData>
        </a:graphic>
      </p:graphicFrame>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1234" y="690480"/>
            <a:ext cx="9155233" cy="646331"/>
          </a:xfrm>
          <a:prstGeom prst="rect">
            <a:avLst/>
          </a:prstGeom>
          <a:noFill/>
        </p:spPr>
        <p:txBody>
          <a:bodyPr wrap="square" rtlCol="0">
            <a:spAutoFit/>
          </a:bodyPr>
          <a:lstStyle/>
          <a:p>
            <a:pPr>
              <a:lnSpc>
                <a:spcPct val="150000"/>
              </a:lnSpc>
            </a:pPr>
            <a:r>
              <a:rPr lang="en-GB" sz="2400" dirty="0"/>
              <a:t>1. Name plant cells A,B and C and describe their structure and function.</a:t>
            </a:r>
            <a:endParaRPr lang="en-GB" sz="1600" dirty="0"/>
          </a:p>
        </p:txBody>
      </p:sp>
      <p:pic>
        <p:nvPicPr>
          <p:cNvPr id="12" name="Picture 11"/>
          <p:cNvPicPr>
            <a:picLocks noChangeAspect="1"/>
          </p:cNvPicPr>
          <p:nvPr/>
        </p:nvPicPr>
        <p:blipFill rotWithShape="1">
          <a:blip r:embed="rId2" cstate="print"/>
          <a:srcRect l="55309" r="-1606" b="22701"/>
          <a:stretch/>
        </p:blipFill>
        <p:spPr>
          <a:xfrm>
            <a:off x="1735164" y="4996530"/>
            <a:ext cx="1554688" cy="1401725"/>
          </a:xfrm>
          <a:prstGeom prst="rect">
            <a:avLst/>
          </a:prstGeom>
        </p:spPr>
      </p:pic>
      <p:pic>
        <p:nvPicPr>
          <p:cNvPr id="13" name="Picture 12"/>
          <p:cNvPicPr>
            <a:picLocks noChangeAspect="1"/>
          </p:cNvPicPr>
          <p:nvPr/>
        </p:nvPicPr>
        <p:blipFill>
          <a:blip r:embed="rId3" cstate="print"/>
          <a:stretch>
            <a:fillRect/>
          </a:stretch>
        </p:blipFill>
        <p:spPr>
          <a:xfrm>
            <a:off x="1435900" y="2012109"/>
            <a:ext cx="2564600" cy="1141363"/>
          </a:xfrm>
          <a:prstGeom prst="rect">
            <a:avLst/>
          </a:prstGeom>
        </p:spPr>
      </p:pic>
      <p:pic>
        <p:nvPicPr>
          <p:cNvPr id="14" name="Picture 13"/>
          <p:cNvPicPr>
            <a:picLocks noChangeAspect="1"/>
          </p:cNvPicPr>
          <p:nvPr/>
        </p:nvPicPr>
        <p:blipFill rotWithShape="1">
          <a:blip r:embed="rId4" cstate="print"/>
          <a:srcRect r="55627" b="22441"/>
          <a:stretch/>
        </p:blipFill>
        <p:spPr>
          <a:xfrm>
            <a:off x="1864373" y="3309492"/>
            <a:ext cx="1544749" cy="1458006"/>
          </a:xfrm>
          <a:prstGeom prst="rect">
            <a:avLst/>
          </a:prstGeom>
        </p:spPr>
      </p:pic>
      <p:sp>
        <p:nvSpPr>
          <p:cNvPr id="10" name="Rectangle 9"/>
          <p:cNvSpPr/>
          <p:nvPr/>
        </p:nvSpPr>
        <p:spPr>
          <a:xfrm>
            <a:off x="2987824" y="188640"/>
            <a:ext cx="4697120" cy="400110"/>
          </a:xfrm>
          <a:prstGeom prst="rect">
            <a:avLst/>
          </a:prstGeom>
        </p:spPr>
        <p:txBody>
          <a:bodyPr wrap="none">
            <a:spAutoFit/>
          </a:bodyPr>
          <a:lstStyle/>
          <a:p>
            <a:r>
              <a:rPr lang="en-US" sz="2000" b="1" kern="0" dirty="0">
                <a:solidFill>
                  <a:schemeClr val="accent6"/>
                </a:solidFill>
              </a:rPr>
              <a:t>Plant structures and their functions part 2 </a:t>
            </a:r>
            <a:endParaRPr lang="en-GB" sz="2000" dirty="0"/>
          </a:p>
        </p:txBody>
      </p:sp>
    </p:spTree>
    <p:extLst>
      <p:ext uri="{BB962C8B-B14F-4D97-AF65-F5344CB8AC3E}">
        <p14:creationId xmlns:p14="http://schemas.microsoft.com/office/powerpoint/2010/main" val="2116609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13995"/>
            <a:ext cx="8915400" cy="9187130"/>
          </a:xfrm>
          <a:prstGeom prst="rect">
            <a:avLst/>
          </a:prstGeom>
          <a:noFill/>
        </p:spPr>
        <p:txBody>
          <a:bodyPr wrap="square" rtlCol="0">
            <a:spAutoFit/>
          </a:bodyPr>
          <a:lstStyle/>
          <a:p>
            <a:pPr>
              <a:lnSpc>
                <a:spcPct val="150000"/>
              </a:lnSpc>
            </a:pPr>
            <a:r>
              <a:rPr lang="en-GB" sz="2400" dirty="0"/>
              <a:t>2. What is the role of the root hair cell?</a:t>
            </a:r>
          </a:p>
          <a:p>
            <a:pPr>
              <a:lnSpc>
                <a:spcPct val="150000"/>
              </a:lnSpc>
            </a:pPr>
            <a:r>
              <a:rPr lang="en-GB" sz="2400" dirty="0"/>
              <a:t> </a:t>
            </a:r>
            <a:r>
              <a:rPr lang="en-GB" sz="2400" b="1" dirty="0">
                <a:solidFill>
                  <a:srgbClr val="00B050"/>
                </a:solidFill>
              </a:rPr>
              <a:t>To absorb water and minerals from the soil</a:t>
            </a:r>
          </a:p>
          <a:p>
            <a:pPr>
              <a:lnSpc>
                <a:spcPct val="150000"/>
              </a:lnSpc>
            </a:pPr>
            <a:r>
              <a:rPr lang="en-GB" sz="2400" dirty="0"/>
              <a:t>3. How does the structure of the root hair cell help it carry out its job?</a:t>
            </a:r>
          </a:p>
          <a:p>
            <a:pPr>
              <a:lnSpc>
                <a:spcPct val="150000"/>
              </a:lnSpc>
            </a:pPr>
            <a:r>
              <a:rPr lang="en-GB" sz="2400" b="1" dirty="0">
                <a:solidFill>
                  <a:srgbClr val="00B050"/>
                </a:solidFill>
              </a:rPr>
              <a:t>Large surface area enables it to absorb more water</a:t>
            </a:r>
            <a:r>
              <a:rPr lang="en-GB" sz="2400" dirty="0"/>
              <a:t> </a:t>
            </a:r>
          </a:p>
          <a:p>
            <a:pPr>
              <a:lnSpc>
                <a:spcPct val="150000"/>
              </a:lnSpc>
            </a:pPr>
            <a:r>
              <a:rPr lang="en-GB" sz="2400" dirty="0"/>
              <a:t>4. Define ‘active transport’.</a:t>
            </a:r>
          </a:p>
          <a:p>
            <a:pPr>
              <a:lnSpc>
                <a:spcPct val="150000"/>
              </a:lnSpc>
            </a:pPr>
            <a:r>
              <a:rPr lang="en-GB" sz="2400" b="1" dirty="0">
                <a:solidFill>
                  <a:srgbClr val="00B050"/>
                </a:solidFill>
              </a:rPr>
              <a:t>Active transport moves substances from a more dilute solution to a more concentrated solution (against a concentration gradient) using energy from respiration.</a:t>
            </a:r>
            <a:endParaRPr lang="en-GB" sz="2400" b="1" dirty="0"/>
          </a:p>
          <a:p>
            <a:pPr>
              <a:lnSpc>
                <a:spcPct val="150000"/>
              </a:lnSpc>
            </a:pPr>
            <a:r>
              <a:rPr lang="en-GB" sz="2400" dirty="0"/>
              <a:t>5. Why does active transport need to occur in root hair cells?</a:t>
            </a:r>
          </a:p>
          <a:p>
            <a:pPr>
              <a:lnSpc>
                <a:spcPct val="150000"/>
              </a:lnSpc>
            </a:pPr>
            <a:r>
              <a:rPr lang="en-GB" sz="2400" b="1" dirty="0">
                <a:solidFill>
                  <a:srgbClr val="00B050"/>
                </a:solidFill>
              </a:rPr>
              <a:t>The minerals are at a higher concentration in the roots than in the soil.</a:t>
            </a:r>
            <a:endParaRPr lang="en-GB" sz="2400" b="1" dirty="0"/>
          </a:p>
          <a:p>
            <a:pPr>
              <a:lnSpc>
                <a:spcPct val="150000"/>
              </a:lnSpc>
            </a:pPr>
            <a:endParaRPr lang="en-GB" sz="2400" dirty="0"/>
          </a:p>
          <a:p>
            <a:pPr>
              <a:lnSpc>
                <a:spcPct val="150000"/>
              </a:lnSpc>
            </a:pPr>
            <a:r>
              <a:rPr lang="en-GB" sz="2400" dirty="0"/>
              <a:t> </a:t>
            </a:r>
          </a:p>
          <a:p>
            <a:pPr lvl="1">
              <a:lnSpc>
                <a:spcPct val="150000"/>
              </a:lnSpc>
            </a:pPr>
            <a:endParaRPr lang="en-GB" sz="2400" dirty="0"/>
          </a:p>
          <a:p>
            <a:pPr lvl="1">
              <a:lnSpc>
                <a:spcPct val="150000"/>
              </a:lnSpc>
            </a:pPr>
            <a:endParaRPr lang="en-GB" sz="2400" dirty="0"/>
          </a:p>
          <a:p>
            <a:pPr lvl="1">
              <a:lnSpc>
                <a:spcPct val="150000"/>
              </a:lnSpc>
            </a:pPr>
            <a:endParaRPr lang="en-GB" dirty="0"/>
          </a:p>
          <a:p>
            <a:pPr marL="342900" indent="-342900">
              <a:lnSpc>
                <a:spcPct val="150000"/>
              </a:lnSpc>
              <a:buFont typeface="+mj-lt"/>
              <a:buAutoNum type="arabicPeriod"/>
            </a:pPr>
            <a:endParaRPr lang="en-GB" sz="1600" dirty="0"/>
          </a:p>
        </p:txBody>
      </p:sp>
      <p:sp>
        <p:nvSpPr>
          <p:cNvPr id="7" name="Title 1"/>
          <p:cNvSpPr txBox="1">
            <a:spLocks/>
          </p:cNvSpPr>
          <p:nvPr/>
        </p:nvSpPr>
        <p:spPr>
          <a:xfrm>
            <a:off x="0" y="33832"/>
            <a:ext cx="914399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functions part 2 – </a:t>
            </a:r>
            <a:r>
              <a:rPr lang="en-US" sz="2400" b="1" dirty="0">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Tree>
    <p:extLst>
      <p:ext uri="{BB962C8B-B14F-4D97-AF65-F5344CB8AC3E}">
        <p14:creationId xmlns:p14="http://schemas.microsoft.com/office/powerpoint/2010/main" val="8356341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714007"/>
            <a:ext cx="8915400" cy="2092881"/>
          </a:xfrm>
          <a:prstGeom prst="rect">
            <a:avLst/>
          </a:prstGeom>
          <a:noFill/>
        </p:spPr>
        <p:txBody>
          <a:bodyPr wrap="square" rtlCol="0">
            <a:spAutoFit/>
          </a:bodyPr>
          <a:lstStyle/>
          <a:p>
            <a:endParaRPr lang="en-GB" sz="2400" dirty="0"/>
          </a:p>
          <a:p>
            <a:r>
              <a:rPr lang="en-GB" sz="2400" dirty="0"/>
              <a:t> </a:t>
            </a:r>
          </a:p>
          <a:p>
            <a:pPr lvl="1"/>
            <a:endParaRPr lang="en-GB" sz="2400" dirty="0"/>
          </a:p>
          <a:p>
            <a:pPr lvl="1"/>
            <a:endParaRPr lang="en-GB" sz="2400" dirty="0"/>
          </a:p>
          <a:p>
            <a:pPr lvl="1"/>
            <a:endParaRPr lang="en-GB" dirty="0"/>
          </a:p>
          <a:p>
            <a:pPr marL="342900" indent="-342900">
              <a:buFont typeface="+mj-lt"/>
              <a:buAutoNum type="arabicPeriod"/>
            </a:pPr>
            <a:endParaRPr lang="en-GB" sz="1600" dirty="0"/>
          </a:p>
        </p:txBody>
      </p:sp>
      <p:sp>
        <p:nvSpPr>
          <p:cNvPr id="5" name="Rectangle 4"/>
          <p:cNvSpPr/>
          <p:nvPr/>
        </p:nvSpPr>
        <p:spPr>
          <a:xfrm>
            <a:off x="251520" y="836712"/>
            <a:ext cx="8640960" cy="5632311"/>
          </a:xfrm>
          <a:prstGeom prst="rect">
            <a:avLst/>
          </a:prstGeom>
        </p:spPr>
        <p:txBody>
          <a:bodyPr wrap="square">
            <a:spAutoFit/>
          </a:bodyPr>
          <a:lstStyle/>
          <a:p>
            <a:pPr>
              <a:lnSpc>
                <a:spcPct val="150000"/>
              </a:lnSpc>
            </a:pPr>
            <a:r>
              <a:rPr lang="en-GB" sz="2400" dirty="0"/>
              <a:t>6. What vessel transports water and minerals around the plant?</a:t>
            </a:r>
          </a:p>
          <a:p>
            <a:pPr>
              <a:lnSpc>
                <a:spcPct val="150000"/>
              </a:lnSpc>
            </a:pPr>
            <a:r>
              <a:rPr lang="en-GB" sz="2400" b="1" dirty="0">
                <a:solidFill>
                  <a:srgbClr val="00B050"/>
                </a:solidFill>
              </a:rPr>
              <a:t>Xylem</a:t>
            </a:r>
          </a:p>
          <a:p>
            <a:pPr>
              <a:lnSpc>
                <a:spcPct val="150000"/>
              </a:lnSpc>
            </a:pPr>
            <a:r>
              <a:rPr lang="en-GB" sz="2400" dirty="0"/>
              <a:t>7. What vessel transports sucrose around the plant? </a:t>
            </a:r>
            <a:r>
              <a:rPr lang="en-GB" sz="2400" b="1" dirty="0">
                <a:solidFill>
                  <a:srgbClr val="00B050"/>
                </a:solidFill>
              </a:rPr>
              <a:t>Phloem</a:t>
            </a:r>
          </a:p>
          <a:p>
            <a:pPr>
              <a:lnSpc>
                <a:spcPct val="150000"/>
              </a:lnSpc>
            </a:pPr>
            <a:r>
              <a:rPr lang="en-GB" sz="2400" dirty="0"/>
              <a:t>8. Which vessel is made from dead cells? </a:t>
            </a:r>
            <a:r>
              <a:rPr lang="en-GB" sz="2400" b="1" dirty="0">
                <a:solidFill>
                  <a:srgbClr val="00B050"/>
                </a:solidFill>
              </a:rPr>
              <a:t>Xylem</a:t>
            </a:r>
            <a:endParaRPr lang="en-GB" sz="2400" b="1" dirty="0"/>
          </a:p>
          <a:p>
            <a:pPr>
              <a:lnSpc>
                <a:spcPct val="150000"/>
              </a:lnSpc>
            </a:pPr>
            <a:r>
              <a:rPr lang="en-GB" sz="2400" dirty="0"/>
              <a:t>9. What is transpiration?  </a:t>
            </a:r>
            <a:r>
              <a:rPr lang="en-GB" sz="2400" b="1" dirty="0">
                <a:solidFill>
                  <a:srgbClr val="00B050"/>
                </a:solidFill>
              </a:rPr>
              <a:t>Loss of water vapour from leaves by evaporation from the leaf and diffusion from the stomata.</a:t>
            </a:r>
          </a:p>
          <a:p>
            <a:pPr>
              <a:lnSpc>
                <a:spcPct val="150000"/>
              </a:lnSpc>
            </a:pPr>
            <a:r>
              <a:rPr lang="en-GB" sz="2400" dirty="0"/>
              <a:t>10. What is a stoma? </a:t>
            </a:r>
            <a:r>
              <a:rPr lang="en-GB" sz="2400" b="1" dirty="0">
                <a:solidFill>
                  <a:srgbClr val="00B050"/>
                </a:solidFill>
              </a:rPr>
              <a:t>Pore on underside of a leaf which can be opened or closed by guard cells.</a:t>
            </a:r>
          </a:p>
          <a:p>
            <a:pPr>
              <a:lnSpc>
                <a:spcPct val="150000"/>
              </a:lnSpc>
            </a:pPr>
            <a:r>
              <a:rPr lang="en-GB" sz="2400" dirty="0"/>
              <a:t>11. What factors increase the rate of transpiration? </a:t>
            </a:r>
            <a:r>
              <a:rPr lang="en-GB" sz="2400" b="1" dirty="0">
                <a:solidFill>
                  <a:srgbClr val="00B050"/>
                </a:solidFill>
              </a:rPr>
              <a:t>Increase in light intensity, temperature and air movement.</a:t>
            </a:r>
          </a:p>
        </p:txBody>
      </p:sp>
      <p:sp>
        <p:nvSpPr>
          <p:cNvPr id="7" name="Rectangle 6"/>
          <p:cNvSpPr/>
          <p:nvPr/>
        </p:nvSpPr>
        <p:spPr>
          <a:xfrm>
            <a:off x="2971224" y="148570"/>
            <a:ext cx="4697120" cy="400110"/>
          </a:xfrm>
          <a:prstGeom prst="rect">
            <a:avLst/>
          </a:prstGeom>
        </p:spPr>
        <p:txBody>
          <a:bodyPr wrap="none">
            <a:spAutoFit/>
          </a:bodyPr>
          <a:lstStyle/>
          <a:p>
            <a:r>
              <a:rPr lang="en-US" sz="2000" b="1" kern="0" dirty="0">
                <a:solidFill>
                  <a:schemeClr val="accent6"/>
                </a:solidFill>
              </a:rPr>
              <a:t>Plant structures and their functions part 2 </a:t>
            </a:r>
            <a:endParaRPr lang="en-GB" sz="2000" dirty="0"/>
          </a:p>
        </p:txBody>
      </p:sp>
    </p:spTree>
    <p:extLst>
      <p:ext uri="{BB962C8B-B14F-4D97-AF65-F5344CB8AC3E}">
        <p14:creationId xmlns:p14="http://schemas.microsoft.com/office/powerpoint/2010/main" val="14735870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13994"/>
            <a:ext cx="8915400" cy="3093154"/>
          </a:xfrm>
          <a:prstGeom prst="rect">
            <a:avLst/>
          </a:prstGeom>
          <a:noFill/>
        </p:spPr>
        <p:txBody>
          <a:bodyPr wrap="square" rtlCol="0">
            <a:spAutoFit/>
          </a:bodyPr>
          <a:lstStyle/>
          <a:p>
            <a:pPr>
              <a:lnSpc>
                <a:spcPct val="150000"/>
              </a:lnSpc>
            </a:pPr>
            <a:endParaRPr lang="en-GB" sz="2400" dirty="0"/>
          </a:p>
          <a:p>
            <a:pPr>
              <a:lnSpc>
                <a:spcPct val="150000"/>
              </a:lnSpc>
            </a:pPr>
            <a:r>
              <a:rPr lang="en-GB" sz="2400" dirty="0"/>
              <a:t> </a:t>
            </a:r>
          </a:p>
          <a:p>
            <a:pPr lvl="1">
              <a:lnSpc>
                <a:spcPct val="150000"/>
              </a:lnSpc>
            </a:pPr>
            <a:endParaRPr lang="en-GB" sz="2400" dirty="0"/>
          </a:p>
          <a:p>
            <a:pPr lvl="1">
              <a:lnSpc>
                <a:spcPct val="150000"/>
              </a:lnSpc>
            </a:pPr>
            <a:endParaRPr lang="en-GB" sz="2400" dirty="0"/>
          </a:p>
          <a:p>
            <a:pPr lvl="1">
              <a:lnSpc>
                <a:spcPct val="150000"/>
              </a:lnSpc>
            </a:pPr>
            <a:endParaRPr lang="en-GB" dirty="0"/>
          </a:p>
          <a:p>
            <a:pPr marL="342900" indent="-342900">
              <a:lnSpc>
                <a:spcPct val="150000"/>
              </a:lnSpc>
              <a:buFont typeface="+mj-lt"/>
              <a:buAutoNum type="arabicPeriod"/>
            </a:pPr>
            <a:endParaRPr lang="en-GB" sz="1600" dirty="0"/>
          </a:p>
        </p:txBody>
      </p:sp>
      <p:sp>
        <p:nvSpPr>
          <p:cNvPr id="7" name="Title 1"/>
          <p:cNvSpPr txBox="1">
            <a:spLocks/>
          </p:cNvSpPr>
          <p:nvPr/>
        </p:nvSpPr>
        <p:spPr>
          <a:xfrm>
            <a:off x="0" y="33832"/>
            <a:ext cx="9143999" cy="657041"/>
          </a:xfrm>
          <a:prstGeom prst="rect">
            <a:avLst/>
          </a:prstGeom>
        </p:spPr>
        <p:txBody>
          <a:bodyPr vert="horz" lIns="91440" tIns="45720" rIns="91440" bIns="45720" rtlCol="0" anchor="ctr">
            <a:noAutofit/>
          </a:bodyPr>
          <a:lstStyle/>
          <a:p>
            <a:pPr marL="342900" marR="0" lvl="1" indent="0" algn="r" defTabSz="342900" rtl="0" eaLnBrk="1" fontAlgn="auto" latinLnBrk="0" hangingPunct="1">
              <a:lnSpc>
                <a:spcPct val="100000"/>
              </a:lnSpc>
              <a:spcBef>
                <a:spcPct val="20000"/>
              </a:spcBef>
              <a:spcAft>
                <a:spcPts val="0"/>
              </a:spcAft>
              <a:buClrTx/>
              <a:buSzTx/>
              <a:buFontTx/>
              <a:buNone/>
              <a:tabLst/>
              <a:defRPr/>
            </a:pPr>
            <a:r>
              <a:rPr kumimoji="0" lang="en-US" sz="2400" b="1" i="0" u="none" strike="noStrike" kern="0" cap="none" spc="0" normalizeH="0" baseline="0" noProof="0" dirty="0">
                <a:ln>
                  <a:noFill/>
                </a:ln>
                <a:solidFill>
                  <a:schemeClr val="accent6"/>
                </a:solidFill>
                <a:effectLst/>
                <a:uLnTx/>
                <a:uFillTx/>
              </a:rPr>
              <a:t>Plant structures and their functions part 2 – </a:t>
            </a:r>
            <a:r>
              <a:rPr lang="en-US" sz="2400" b="1" dirty="0">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5" name="TextBox 4"/>
          <p:cNvSpPr txBox="1"/>
          <p:nvPr/>
        </p:nvSpPr>
        <p:spPr>
          <a:xfrm>
            <a:off x="179512" y="620688"/>
            <a:ext cx="8640960" cy="7109639"/>
          </a:xfrm>
          <a:prstGeom prst="rect">
            <a:avLst/>
          </a:prstGeom>
          <a:noFill/>
        </p:spPr>
        <p:txBody>
          <a:bodyPr wrap="square" rtlCol="0">
            <a:spAutoFit/>
          </a:bodyPr>
          <a:lstStyle/>
          <a:p>
            <a:r>
              <a:rPr lang="en-GB" sz="2400" dirty="0"/>
              <a:t>12. What factor reduces the rate of transpiration? </a:t>
            </a:r>
            <a:r>
              <a:rPr lang="en-GB" sz="2400" b="1" dirty="0">
                <a:solidFill>
                  <a:srgbClr val="00B050"/>
                </a:solidFill>
              </a:rPr>
              <a:t>Humidity</a:t>
            </a:r>
          </a:p>
          <a:p>
            <a:r>
              <a:rPr lang="en-GB" sz="2400" dirty="0"/>
              <a:t>13. Where does water vapour leave the plant by transpiration? </a:t>
            </a:r>
            <a:r>
              <a:rPr lang="en-GB" sz="2400" b="1" dirty="0">
                <a:solidFill>
                  <a:srgbClr val="00B050"/>
                </a:solidFill>
              </a:rPr>
              <a:t>Stomata</a:t>
            </a:r>
          </a:p>
          <a:p>
            <a:r>
              <a:rPr lang="en-GB" sz="2400" dirty="0"/>
              <a:t>14. What is a potometer? </a:t>
            </a:r>
            <a:r>
              <a:rPr lang="en-GB" sz="2400" b="1" dirty="0">
                <a:solidFill>
                  <a:srgbClr val="00B050"/>
                </a:solidFill>
              </a:rPr>
              <a:t>Equipment used to measure the rate of water uptake by a plant which gives an indication of the rate of transpiration.</a:t>
            </a:r>
          </a:p>
          <a:p>
            <a:r>
              <a:rPr lang="en-GB" sz="2400" dirty="0"/>
              <a:t>15. What is the benefit of needle shaped leaves to a cactus? </a:t>
            </a:r>
            <a:r>
              <a:rPr lang="en-GB" sz="2400" b="1" dirty="0">
                <a:solidFill>
                  <a:srgbClr val="00B050"/>
                </a:solidFill>
              </a:rPr>
              <a:t>Reduced surface area for water loss. </a:t>
            </a:r>
          </a:p>
          <a:p>
            <a:r>
              <a:rPr lang="en-GB" sz="2400" b="1" dirty="0">
                <a:solidFill>
                  <a:srgbClr val="00B050"/>
                </a:solidFill>
              </a:rPr>
              <a:t>Stops animals eating it.</a:t>
            </a:r>
          </a:p>
          <a:p>
            <a:r>
              <a:rPr lang="en-GB" sz="2400" dirty="0"/>
              <a:t>16. What is translocation?</a:t>
            </a:r>
            <a:r>
              <a:rPr lang="en-GB" sz="2400" b="1" dirty="0">
                <a:solidFill>
                  <a:srgbClr val="00B050"/>
                </a:solidFill>
              </a:rPr>
              <a:t> The movement of </a:t>
            </a:r>
            <a:r>
              <a:rPr lang="en-US" sz="2400" b="1" dirty="0">
                <a:solidFill>
                  <a:srgbClr val="00B050"/>
                </a:solidFill>
              </a:rPr>
              <a:t>dissolved sugars from the leaves to the rest of the plant for immediate use or storage.</a:t>
            </a:r>
          </a:p>
          <a:p>
            <a:r>
              <a:rPr lang="en-US" sz="2400" dirty="0"/>
              <a:t>17. A </a:t>
            </a:r>
            <a:r>
              <a:rPr lang="en-US" sz="2400" dirty="0" err="1"/>
              <a:t>potometer</a:t>
            </a:r>
            <a:r>
              <a:rPr lang="en-US" sz="2400" dirty="0"/>
              <a:t> was set up with a woody stem to estimate the rate of transpiration. An air bubble moved 30mm in 9 minutes.</a:t>
            </a:r>
          </a:p>
          <a:p>
            <a:r>
              <a:rPr lang="en-US" sz="2400" dirty="0"/>
              <a:t> Estimate the rate of transpiration and show your working.</a:t>
            </a:r>
          </a:p>
          <a:p>
            <a:r>
              <a:rPr lang="en-US" sz="2400" b="1" dirty="0">
                <a:solidFill>
                  <a:srgbClr val="00B050"/>
                </a:solidFill>
              </a:rPr>
              <a:t>Distance moved </a:t>
            </a:r>
            <a:r>
              <a:rPr lang="en-US" sz="2400" b="1" dirty="0">
                <a:solidFill>
                  <a:srgbClr val="00B050"/>
                </a:solidFill>
                <a:sym typeface="Symbol"/>
              </a:rPr>
              <a:t> time taken   </a:t>
            </a:r>
          </a:p>
          <a:p>
            <a:r>
              <a:rPr lang="en-US" sz="2400" b="1" dirty="0">
                <a:solidFill>
                  <a:srgbClr val="00B050"/>
                </a:solidFill>
                <a:sym typeface="Symbol"/>
              </a:rPr>
              <a:t>30  9 = 3.33 mm min</a:t>
            </a:r>
            <a:r>
              <a:rPr lang="en-US" sz="2400" b="1" baseline="30000" dirty="0">
                <a:solidFill>
                  <a:srgbClr val="00B050"/>
                </a:solidFill>
                <a:sym typeface="Symbol"/>
              </a:rPr>
              <a:t>-1</a:t>
            </a:r>
            <a:endParaRPr lang="en-US" sz="2400" b="1" dirty="0">
              <a:solidFill>
                <a:srgbClr val="00B050"/>
              </a:solidFill>
            </a:endParaRPr>
          </a:p>
          <a:p>
            <a:endParaRPr lang="en-GB" sz="2400" dirty="0"/>
          </a:p>
          <a:p>
            <a:endParaRPr lang="en-GB" sz="2400" dirty="0"/>
          </a:p>
          <a:p>
            <a:endParaRPr lang="en-GB" sz="2400" dirty="0"/>
          </a:p>
        </p:txBody>
      </p:sp>
    </p:spTree>
    <p:extLst>
      <p:ext uri="{BB962C8B-B14F-4D97-AF65-F5344CB8AC3E}">
        <p14:creationId xmlns:p14="http://schemas.microsoft.com/office/powerpoint/2010/main" val="8356341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476672"/>
            <a:ext cx="4499992" cy="4431983"/>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2800" b="1" dirty="0">
                <a:solidFill>
                  <a:schemeClr val="tx1">
                    <a:lumMod val="50000"/>
                    <a:lumOff val="50000"/>
                  </a:schemeClr>
                </a:solidFill>
              </a:rPr>
              <a:t>Plant structures &amp; functions</a:t>
            </a:r>
          </a:p>
          <a:p>
            <a:r>
              <a:rPr lang="en-GB" sz="2800" b="1" dirty="0">
                <a:solidFill>
                  <a:schemeClr val="tx1">
                    <a:lumMod val="50000"/>
                    <a:lumOff val="50000"/>
                  </a:schemeClr>
                </a:solidFill>
              </a:rPr>
              <a:t>Part 3 </a:t>
            </a:r>
          </a:p>
          <a:p>
            <a:r>
              <a:rPr lang="en-GB" sz="2800" b="1" dirty="0">
                <a:solidFill>
                  <a:schemeClr val="tx1">
                    <a:lumMod val="50000"/>
                    <a:lumOff val="50000"/>
                  </a:schemeClr>
                </a:solidFill>
              </a:rPr>
              <a:t>(6.15- 6.16 biology only)</a:t>
            </a:r>
          </a:p>
          <a:p>
            <a:r>
              <a:rPr lang="en-GB" sz="3600" b="1" dirty="0">
                <a:solidFill>
                  <a:schemeClr val="tx1">
                    <a:lumMod val="50000"/>
                    <a:lumOff val="50000"/>
                  </a:schemeClr>
                </a:solidFill>
              </a:rPr>
              <a:t> </a:t>
            </a:r>
          </a:p>
          <a:p>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468007" y="836712"/>
            <a:ext cx="5712505" cy="5688632"/>
          </a:xfrm>
          <a:prstGeom prst="rect">
            <a:avLst/>
          </a:prstGeom>
        </p:spPr>
      </p:pic>
      <p:sp>
        <p:nvSpPr>
          <p:cNvPr id="8" name="Rectangle 7"/>
          <p:cNvSpPr/>
          <p:nvPr/>
        </p:nvSpPr>
        <p:spPr>
          <a:xfrm>
            <a:off x="0" y="4073004"/>
            <a:ext cx="4320480" cy="2308324"/>
          </a:xfrm>
          <a:prstGeom prst="rect">
            <a:avLst/>
          </a:prstGeom>
        </p:spPr>
        <p:txBody>
          <a:bodyPr wrap="square">
            <a:spAutoFit/>
          </a:bodyPr>
          <a:lstStyle/>
          <a:p>
            <a:pPr marL="685800" lvl="1" indent="-342900">
              <a:buFont typeface="Arial" charset="0"/>
              <a:buChar char="•"/>
            </a:pPr>
            <a:r>
              <a:rPr lang="en-US" sz="2400" b="1" dirty="0">
                <a:solidFill>
                  <a:schemeClr val="bg1">
                    <a:lumMod val="50000"/>
                  </a:schemeClr>
                </a:solidFill>
              </a:rPr>
              <a:t>Role of auxins  </a:t>
            </a:r>
          </a:p>
          <a:p>
            <a:pPr marL="685800" lvl="1" indent="-342900">
              <a:buFont typeface="Arial" charset="0"/>
              <a:buChar char="•"/>
            </a:pPr>
            <a:r>
              <a:rPr lang="en-US" sz="2400" b="1" dirty="0">
                <a:solidFill>
                  <a:schemeClr val="bg1">
                    <a:lumMod val="50000"/>
                  </a:schemeClr>
                </a:solidFill>
              </a:rPr>
              <a:t>Phototropism and gravitropism</a:t>
            </a:r>
          </a:p>
          <a:p>
            <a:pPr marL="685800" lvl="1" indent="-342900">
              <a:buFont typeface="Arial" charset="0"/>
              <a:buChar char="•"/>
            </a:pPr>
            <a:r>
              <a:rPr lang="en-US" sz="2400" b="1" dirty="0">
                <a:solidFill>
                  <a:schemeClr val="bg1">
                    <a:lumMod val="50000"/>
                  </a:schemeClr>
                </a:solidFill>
              </a:rPr>
              <a:t>Commercial uses of plant hormones  (HT)</a:t>
            </a:r>
          </a:p>
          <a:p>
            <a:pPr marL="685800" lvl="1" indent="-342900">
              <a:buFont typeface="Arial" pitchFamily="34" charset="0"/>
              <a:buChar char="•"/>
            </a:pPr>
            <a:endParaRPr lang="en-US" sz="2400" b="1" dirty="0">
              <a:solidFill>
                <a:schemeClr val="bg1">
                  <a:lumMod val="50000"/>
                </a:schemeClr>
              </a:solidFill>
            </a:endParaRPr>
          </a:p>
        </p:txBody>
      </p:sp>
    </p:spTree>
    <p:extLst>
      <p:ext uri="{BB962C8B-B14F-4D97-AF65-F5344CB8AC3E}">
        <p14:creationId xmlns:p14="http://schemas.microsoft.com/office/powerpoint/2010/main" val="13862933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1"/>
            <a:ext cx="7795984" cy="692696"/>
          </a:xfrm>
        </p:spPr>
        <p:txBody>
          <a:bodyPr>
            <a:noAutofit/>
          </a:bodyPr>
          <a:lstStyle/>
          <a:p>
            <a:pPr lvl="1" algn="r" defTabSz="342900" rtl="0">
              <a:spcBef>
                <a:spcPct val="0"/>
              </a:spcBef>
            </a:pPr>
            <a:r>
              <a:rPr lang="en-GB" sz="2400" b="1" dirty="0">
                <a:solidFill>
                  <a:schemeClr val="accent6"/>
                </a:solidFill>
                <a:latin typeface="+mn-lt"/>
              </a:rPr>
              <a:t>Plant structures and their functions - Part 3 Plant hormones </a:t>
            </a:r>
            <a:r>
              <a:rPr lang="en-GB" sz="2400" b="1" dirty="0">
                <a:solidFill>
                  <a:schemeClr val="tx1"/>
                </a:solidFill>
                <a:latin typeface="+mn-lt"/>
              </a:rPr>
              <a:t>(biology only)</a:t>
            </a:r>
            <a:endParaRPr lang="en-GB" sz="2400" b="1" dirty="0">
              <a:solidFill>
                <a:schemeClr val="accent6"/>
              </a:solidFill>
              <a:latin typeface="+mn-lt"/>
            </a:endParaRPr>
          </a:p>
        </p:txBody>
      </p:sp>
      <p:sp>
        <p:nvSpPr>
          <p:cNvPr id="4" name="Content Placeholder 2"/>
          <p:cNvSpPr txBox="1">
            <a:spLocks/>
          </p:cNvSpPr>
          <p:nvPr/>
        </p:nvSpPr>
        <p:spPr>
          <a:xfrm>
            <a:off x="143508" y="3690550"/>
            <a:ext cx="8712968" cy="329459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b="1" dirty="0">
                <a:solidFill>
                  <a:schemeClr val="accent6">
                    <a:lumMod val="75000"/>
                  </a:schemeClr>
                </a:solidFill>
              </a:rPr>
              <a:t>Phototropism</a:t>
            </a:r>
          </a:p>
          <a:p>
            <a:pPr marL="0" indent="0">
              <a:buNone/>
            </a:pPr>
            <a:r>
              <a:rPr lang="en-GB" sz="2400" b="1" dirty="0"/>
              <a:t>Auxin </a:t>
            </a:r>
            <a:r>
              <a:rPr lang="en-GB" sz="2400" dirty="0"/>
              <a:t>produced in </a:t>
            </a:r>
            <a:r>
              <a:rPr lang="en-GB" sz="2400" b="1" dirty="0"/>
              <a:t>the tip of the shoot.</a:t>
            </a:r>
          </a:p>
          <a:p>
            <a:pPr marL="0" indent="0">
              <a:buNone/>
            </a:pPr>
            <a:r>
              <a:rPr lang="en-GB" sz="2400" b="1" dirty="0"/>
              <a:t>Auxin</a:t>
            </a:r>
            <a:r>
              <a:rPr lang="en-GB" sz="2400" dirty="0"/>
              <a:t> moves to shaded side of the stem.</a:t>
            </a:r>
          </a:p>
          <a:p>
            <a:pPr marL="0" indent="0">
              <a:buNone/>
            </a:pPr>
            <a:r>
              <a:rPr lang="en-GB" sz="2400" b="1" dirty="0"/>
              <a:t>Auxin</a:t>
            </a:r>
            <a:r>
              <a:rPr lang="en-GB" sz="2400" dirty="0"/>
              <a:t> causes </a:t>
            </a:r>
            <a:r>
              <a:rPr lang="en-GB" sz="2400" b="1" dirty="0"/>
              <a:t>cell elongation </a:t>
            </a:r>
            <a:r>
              <a:rPr lang="en-GB" sz="2400" dirty="0"/>
              <a:t>and so growth</a:t>
            </a:r>
          </a:p>
          <a:p>
            <a:pPr marL="0" indent="0">
              <a:buNone/>
            </a:pPr>
            <a:r>
              <a:rPr lang="en-GB" sz="2400" dirty="0"/>
              <a:t>towards the light source.</a:t>
            </a:r>
          </a:p>
          <a:p>
            <a:pPr marL="0" indent="0">
              <a:buNone/>
            </a:pPr>
            <a:endParaRPr lang="en-GB" sz="2400" dirty="0"/>
          </a:p>
          <a:p>
            <a:pPr marL="0" indent="0">
              <a:buNone/>
            </a:pPr>
            <a:endParaRPr lang="en-GB" sz="2400" dirty="0"/>
          </a:p>
          <a:p>
            <a:pPr marL="0" indent="0">
              <a:buNone/>
            </a:pPr>
            <a:endParaRPr lang="en-GB" sz="2400" dirty="0">
              <a:solidFill>
                <a:schemeClr val="accent3">
                  <a:lumMod val="50000"/>
                </a:schemeClr>
              </a:solidFill>
            </a:endParaRPr>
          </a:p>
        </p:txBody>
      </p:sp>
      <p:grpSp>
        <p:nvGrpSpPr>
          <p:cNvPr id="7" name="Group 6"/>
          <p:cNvGrpSpPr/>
          <p:nvPr/>
        </p:nvGrpSpPr>
        <p:grpSpPr>
          <a:xfrm>
            <a:off x="5580112" y="3527860"/>
            <a:ext cx="3187472" cy="2996952"/>
            <a:chOff x="5173856" y="2924944"/>
            <a:chExt cx="3953768" cy="3605624"/>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4498"/>
            <a:stretch/>
          </p:blipFill>
          <p:spPr>
            <a:xfrm>
              <a:off x="5173856" y="3068960"/>
              <a:ext cx="3953768" cy="3461608"/>
            </a:xfrm>
            <a:prstGeom prst="rect">
              <a:avLst/>
            </a:prstGeom>
          </p:spPr>
        </p:pic>
        <p:sp>
          <p:nvSpPr>
            <p:cNvPr id="6" name="Rectangle 5"/>
            <p:cNvSpPr/>
            <p:nvPr/>
          </p:nvSpPr>
          <p:spPr>
            <a:xfrm>
              <a:off x="6228184" y="2924944"/>
              <a:ext cx="1080120" cy="36004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3" name="Rectangle 2"/>
          <p:cNvSpPr/>
          <p:nvPr/>
        </p:nvSpPr>
        <p:spPr>
          <a:xfrm>
            <a:off x="143508" y="1585585"/>
            <a:ext cx="8892988" cy="1938992"/>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r>
              <a:rPr lang="en-GB" sz="2000" b="1" dirty="0">
                <a:solidFill>
                  <a:schemeClr val="tx1"/>
                </a:solidFill>
              </a:rPr>
              <a:t>Tropism</a:t>
            </a:r>
            <a:r>
              <a:rPr lang="en-GB" sz="2000" dirty="0">
                <a:solidFill>
                  <a:schemeClr val="tx1"/>
                </a:solidFill>
              </a:rPr>
              <a:t> – plant growth response to a stimulus</a:t>
            </a:r>
          </a:p>
          <a:p>
            <a:r>
              <a:rPr lang="en-GB" sz="2000" b="1" dirty="0">
                <a:solidFill>
                  <a:schemeClr val="tx1"/>
                </a:solidFill>
              </a:rPr>
              <a:t>Phototropism</a:t>
            </a:r>
            <a:r>
              <a:rPr lang="en-GB" sz="2000" dirty="0">
                <a:solidFill>
                  <a:schemeClr val="tx1"/>
                </a:solidFill>
              </a:rPr>
              <a:t> – plant growth response to light</a:t>
            </a:r>
          </a:p>
          <a:p>
            <a:r>
              <a:rPr lang="en-GB" sz="2000" b="1" dirty="0">
                <a:solidFill>
                  <a:schemeClr val="tx1"/>
                </a:solidFill>
              </a:rPr>
              <a:t>Gravitropism </a:t>
            </a:r>
            <a:r>
              <a:rPr lang="en-GB" sz="2000" dirty="0">
                <a:solidFill>
                  <a:schemeClr val="tx1"/>
                </a:solidFill>
              </a:rPr>
              <a:t>– plant growth response to gravity</a:t>
            </a:r>
          </a:p>
          <a:p>
            <a:r>
              <a:rPr lang="en-GB" sz="2000" b="1" dirty="0">
                <a:solidFill>
                  <a:schemeClr val="tx1"/>
                </a:solidFill>
              </a:rPr>
              <a:t>Positive Tropism </a:t>
            </a:r>
            <a:r>
              <a:rPr lang="en-GB" sz="2000" dirty="0">
                <a:solidFill>
                  <a:schemeClr val="tx1"/>
                </a:solidFill>
              </a:rPr>
              <a:t>– growth towards the stimulus</a:t>
            </a:r>
          </a:p>
          <a:p>
            <a:r>
              <a:rPr lang="en-GB" sz="2000" b="1" dirty="0">
                <a:solidFill>
                  <a:schemeClr val="tx1"/>
                </a:solidFill>
              </a:rPr>
              <a:t>Negative Tropism </a:t>
            </a:r>
            <a:r>
              <a:rPr lang="en-GB" sz="2000" dirty="0">
                <a:solidFill>
                  <a:schemeClr val="tx1"/>
                </a:solidFill>
              </a:rPr>
              <a:t>– growth away from the stimulus</a:t>
            </a:r>
          </a:p>
          <a:p>
            <a:r>
              <a:rPr lang="en-GB" sz="2000" b="1" dirty="0">
                <a:solidFill>
                  <a:schemeClr val="tx1"/>
                </a:solidFill>
              </a:rPr>
              <a:t>Auxin - plant hormone</a:t>
            </a:r>
            <a:r>
              <a:rPr lang="en-GB" sz="2000" dirty="0">
                <a:solidFill>
                  <a:schemeClr val="tx1"/>
                </a:solidFill>
              </a:rPr>
              <a:t> that causes unequal growth rates in plant roots and shoots.</a:t>
            </a:r>
          </a:p>
        </p:txBody>
      </p:sp>
      <p:sp>
        <p:nvSpPr>
          <p:cNvPr id="8" name="Rectangle 7">
            <a:extLst>
              <a:ext uri="{FF2B5EF4-FFF2-40B4-BE49-F238E27FC236}">
                <a16:creationId xmlns:a16="http://schemas.microsoft.com/office/drawing/2014/main" id="{771938B1-CB7E-EB4C-98D7-38DC5947E5F7}"/>
              </a:ext>
            </a:extLst>
          </p:cNvPr>
          <p:cNvSpPr/>
          <p:nvPr/>
        </p:nvSpPr>
        <p:spPr>
          <a:xfrm>
            <a:off x="1331640" y="735683"/>
            <a:ext cx="7020780" cy="830997"/>
          </a:xfrm>
          <a:prstGeom prst="rect">
            <a:avLst/>
          </a:prstGeom>
        </p:spPr>
        <p:txBody>
          <a:bodyPr wrap="square">
            <a:spAutoFit/>
          </a:bodyPr>
          <a:lstStyle/>
          <a:p>
            <a:r>
              <a:rPr lang="en-GB" sz="2400" b="1" dirty="0">
                <a:solidFill>
                  <a:schemeClr val="accent6">
                    <a:lumMod val="75000"/>
                  </a:schemeClr>
                </a:solidFill>
              </a:rPr>
              <a:t>Plants produce hormones to coordinate and control growth and responses to light and gravity.</a:t>
            </a:r>
            <a:endParaRPr lang="en-GB" sz="2400" b="1" dirty="0">
              <a:solidFill>
                <a:schemeClr val="accent6">
                  <a:lumMod val="75000"/>
                </a:schemeClr>
              </a:solidFill>
              <a:effectLst/>
            </a:endParaRPr>
          </a:p>
        </p:txBody>
      </p:sp>
    </p:spTree>
    <p:extLst>
      <p:ext uri="{BB962C8B-B14F-4D97-AF65-F5344CB8AC3E}">
        <p14:creationId xmlns:p14="http://schemas.microsoft.com/office/powerpoint/2010/main" val="9751106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251520" y="836712"/>
            <a:ext cx="8892480" cy="3294592"/>
          </a:xfrm>
          <a:prstGeom prst="rect">
            <a:avLst/>
          </a:prstGeom>
          <a:noFill/>
          <a:ln>
            <a:solidFill>
              <a:schemeClr val="bg1"/>
            </a:solidFill>
          </a:ln>
        </p:spPr>
        <p:style>
          <a:lnRef idx="2">
            <a:schemeClr val="accent3"/>
          </a:lnRef>
          <a:fillRef idx="1">
            <a:schemeClr val="lt1"/>
          </a:fillRef>
          <a:effectRef idx="0">
            <a:schemeClr val="accent3"/>
          </a:effectRef>
          <a:fontRef idx="minor">
            <a:schemeClr val="dk1"/>
          </a:fontRef>
        </p:style>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b="1" dirty="0">
                <a:solidFill>
                  <a:schemeClr val="accent6">
                    <a:lumMod val="75000"/>
                  </a:schemeClr>
                </a:solidFill>
              </a:rPr>
              <a:t>Gravitropism</a:t>
            </a:r>
          </a:p>
          <a:p>
            <a:pPr marL="0" indent="0">
              <a:buNone/>
            </a:pPr>
            <a:r>
              <a:rPr lang="en-GB" sz="2400" b="1" dirty="0">
                <a:solidFill>
                  <a:schemeClr val="accent6">
                    <a:lumMod val="75000"/>
                  </a:schemeClr>
                </a:solidFill>
              </a:rPr>
              <a:t>Auxin</a:t>
            </a:r>
            <a:r>
              <a:rPr lang="en-GB" sz="2400" b="1" dirty="0"/>
              <a:t> </a:t>
            </a:r>
            <a:r>
              <a:rPr lang="en-GB" sz="2400" dirty="0"/>
              <a:t>is</a:t>
            </a:r>
            <a:r>
              <a:rPr lang="en-GB" sz="2400" b="1" dirty="0"/>
              <a:t> </a:t>
            </a:r>
            <a:r>
              <a:rPr lang="en-GB" sz="2400" dirty="0"/>
              <a:t>produced in the </a:t>
            </a:r>
            <a:r>
              <a:rPr lang="en-GB" sz="2400" b="1" dirty="0">
                <a:solidFill>
                  <a:schemeClr val="accent6">
                    <a:lumMod val="75000"/>
                  </a:schemeClr>
                </a:solidFill>
              </a:rPr>
              <a:t>tip of the root </a:t>
            </a:r>
            <a:r>
              <a:rPr lang="en-GB" sz="2400" dirty="0"/>
              <a:t>and moves to the side of the root that is towards gravity.</a:t>
            </a:r>
          </a:p>
          <a:p>
            <a:pPr marL="0" indent="0">
              <a:buNone/>
            </a:pPr>
            <a:r>
              <a:rPr lang="en-GB" sz="2400" b="1" dirty="0">
                <a:solidFill>
                  <a:schemeClr val="accent6">
                    <a:lumMod val="75000"/>
                  </a:schemeClr>
                </a:solidFill>
              </a:rPr>
              <a:t>Auxins</a:t>
            </a:r>
            <a:r>
              <a:rPr lang="en-GB" sz="2400" b="1" dirty="0"/>
              <a:t> </a:t>
            </a:r>
            <a:r>
              <a:rPr lang="en-GB" sz="2400" dirty="0"/>
              <a:t>have</a:t>
            </a:r>
            <a:r>
              <a:rPr lang="en-GB" sz="2400" b="1" dirty="0"/>
              <a:t> </a:t>
            </a:r>
            <a:r>
              <a:rPr lang="en-GB" sz="2400" b="1" dirty="0">
                <a:solidFill>
                  <a:schemeClr val="accent6">
                    <a:lumMod val="75000"/>
                  </a:schemeClr>
                </a:solidFill>
              </a:rPr>
              <a:t>opposite effect </a:t>
            </a:r>
            <a:r>
              <a:rPr lang="en-GB" sz="2400" dirty="0"/>
              <a:t>in the </a:t>
            </a:r>
            <a:r>
              <a:rPr lang="en-GB" sz="2400" b="1" dirty="0">
                <a:solidFill>
                  <a:schemeClr val="accent6">
                    <a:lumMod val="75000"/>
                  </a:schemeClr>
                </a:solidFill>
              </a:rPr>
              <a:t>root </a:t>
            </a:r>
            <a:r>
              <a:rPr lang="en-GB" sz="2400" dirty="0"/>
              <a:t>compared to shoots.</a:t>
            </a:r>
          </a:p>
          <a:p>
            <a:pPr marL="0" indent="0">
              <a:buNone/>
            </a:pPr>
            <a:r>
              <a:rPr lang="en-GB" sz="2400" b="1" dirty="0">
                <a:solidFill>
                  <a:schemeClr val="accent6">
                    <a:lumMod val="75000"/>
                  </a:schemeClr>
                </a:solidFill>
              </a:rPr>
              <a:t>In roots</a:t>
            </a:r>
            <a:r>
              <a:rPr lang="en-GB" sz="2400" dirty="0"/>
              <a:t> auxins </a:t>
            </a:r>
            <a:r>
              <a:rPr lang="en-GB" sz="2400" b="1" dirty="0">
                <a:solidFill>
                  <a:schemeClr val="accent6">
                    <a:lumMod val="75000"/>
                  </a:schemeClr>
                </a:solidFill>
              </a:rPr>
              <a:t>stop cell elongation </a:t>
            </a:r>
            <a:r>
              <a:rPr lang="en-GB" sz="2400" dirty="0"/>
              <a:t>and the roots grow downwards.</a:t>
            </a:r>
            <a:r>
              <a:rPr lang="en-GB" sz="2400" b="1" dirty="0"/>
              <a:t> </a:t>
            </a:r>
            <a:endParaRPr lang="en-GB" sz="2400" dirty="0"/>
          </a:p>
        </p:txBody>
      </p:sp>
      <p:grpSp>
        <p:nvGrpSpPr>
          <p:cNvPr id="2" name="Group 8"/>
          <p:cNvGrpSpPr/>
          <p:nvPr/>
        </p:nvGrpSpPr>
        <p:grpSpPr>
          <a:xfrm>
            <a:off x="1348016" y="3212976"/>
            <a:ext cx="6248320" cy="3168352"/>
            <a:chOff x="1331640" y="2924944"/>
            <a:chExt cx="6248320" cy="3168352"/>
          </a:xfrm>
        </p:grpSpPr>
        <p:pic>
          <p:nvPicPr>
            <p:cNvPr id="6" name="Picture 5"/>
            <p:cNvPicPr>
              <a:picLocks noChangeAspect="1"/>
            </p:cNvPicPr>
            <p:nvPr/>
          </p:nvPicPr>
          <p:blipFill>
            <a:blip r:embed="rId2" cstate="print"/>
            <a:stretch>
              <a:fillRect/>
            </a:stretch>
          </p:blipFill>
          <p:spPr>
            <a:xfrm>
              <a:off x="1331640" y="2924944"/>
              <a:ext cx="6012160" cy="2898049"/>
            </a:xfrm>
            <a:prstGeom prst="rect">
              <a:avLst/>
            </a:prstGeom>
          </p:spPr>
        </p:pic>
        <p:sp>
          <p:nvSpPr>
            <p:cNvPr id="7" name="Rectangle 6"/>
            <p:cNvSpPr/>
            <p:nvPr/>
          </p:nvSpPr>
          <p:spPr>
            <a:xfrm>
              <a:off x="6228184" y="3284984"/>
              <a:ext cx="1351776" cy="576064"/>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dirty="0">
                  <a:solidFill>
                    <a:schemeClr val="tx1"/>
                  </a:solidFill>
                </a:rPr>
                <a:t>Shoots negatively gravitropic. </a:t>
              </a:r>
            </a:p>
          </p:txBody>
        </p:sp>
        <p:sp>
          <p:nvSpPr>
            <p:cNvPr id="8" name="Rectangle 7"/>
            <p:cNvSpPr/>
            <p:nvPr/>
          </p:nvSpPr>
          <p:spPr>
            <a:xfrm>
              <a:off x="2879812" y="5301208"/>
              <a:ext cx="1531796" cy="79208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dirty="0">
                  <a:solidFill>
                    <a:schemeClr val="tx1"/>
                  </a:solidFill>
                </a:rPr>
                <a:t>Roots positively gravitropic.</a:t>
              </a:r>
            </a:p>
          </p:txBody>
        </p:sp>
      </p:grpSp>
      <p:sp>
        <p:nvSpPr>
          <p:cNvPr id="9" name="Title 1"/>
          <p:cNvSpPr>
            <a:spLocks noGrp="1"/>
          </p:cNvSpPr>
          <p:nvPr>
            <p:ph type="ctrTitle"/>
          </p:nvPr>
        </p:nvSpPr>
        <p:spPr>
          <a:xfrm>
            <a:off x="1331640" y="1"/>
            <a:ext cx="7795984" cy="692696"/>
          </a:xfrm>
        </p:spPr>
        <p:txBody>
          <a:bodyPr>
            <a:noAutofit/>
          </a:bodyPr>
          <a:lstStyle/>
          <a:p>
            <a:pPr lvl="1" algn="r" defTabSz="342900" rtl="0">
              <a:spcBef>
                <a:spcPct val="0"/>
              </a:spcBef>
            </a:pPr>
            <a:r>
              <a:rPr lang="en-GB" sz="2400" b="1" dirty="0">
                <a:solidFill>
                  <a:schemeClr val="accent6"/>
                </a:solidFill>
                <a:latin typeface="+mn-lt"/>
              </a:rPr>
              <a:t>Plant structures and their functions - Part 3 Plant hormones </a:t>
            </a:r>
            <a:r>
              <a:rPr lang="en-GB" sz="2400" b="1" dirty="0">
                <a:solidFill>
                  <a:schemeClr val="tx1"/>
                </a:solidFill>
                <a:latin typeface="+mn-lt"/>
              </a:rPr>
              <a:t>(biology only)</a:t>
            </a:r>
            <a:endParaRPr lang="en-GB" sz="2400" b="1" dirty="0">
              <a:solidFill>
                <a:schemeClr val="accent6"/>
              </a:solidFill>
              <a:latin typeface="+mn-lt"/>
            </a:endParaRPr>
          </a:p>
        </p:txBody>
      </p:sp>
    </p:spTree>
    <p:extLst>
      <p:ext uri="{BB962C8B-B14F-4D97-AF65-F5344CB8AC3E}">
        <p14:creationId xmlns:p14="http://schemas.microsoft.com/office/powerpoint/2010/main" val="4272036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4704"/>
            <a:ext cx="8813800" cy="5318472"/>
          </a:xfrm>
        </p:spPr>
        <p:txBody>
          <a:bodyPr/>
          <a:lstStyle/>
          <a:p>
            <a:pPr>
              <a:buNone/>
            </a:pPr>
            <a:r>
              <a:rPr lang="en-GB" dirty="0"/>
              <a:t>	</a:t>
            </a:r>
            <a:r>
              <a:rPr lang="en-GB" b="1" dirty="0">
                <a:solidFill>
                  <a:schemeClr val="accent6">
                    <a:lumMod val="75000"/>
                  </a:schemeClr>
                </a:solidFill>
                <a:latin typeface="+mn-lt"/>
              </a:rPr>
              <a:t>Plant hormones </a:t>
            </a:r>
            <a:r>
              <a:rPr lang="en-GB" dirty="0">
                <a:latin typeface="+mn-lt"/>
              </a:rPr>
              <a:t>have </a:t>
            </a:r>
            <a:r>
              <a:rPr lang="en-GB" b="1" dirty="0">
                <a:solidFill>
                  <a:schemeClr val="accent6">
                    <a:lumMod val="75000"/>
                  </a:schemeClr>
                </a:solidFill>
                <a:latin typeface="+mn-lt"/>
              </a:rPr>
              <a:t>commercial uses </a:t>
            </a:r>
            <a:r>
              <a:rPr lang="en-GB" dirty="0">
                <a:latin typeface="+mn-lt"/>
              </a:rPr>
              <a:t>too.</a:t>
            </a:r>
          </a:p>
          <a:p>
            <a:pPr>
              <a:buNone/>
            </a:pPr>
            <a:r>
              <a:rPr lang="en-GB" dirty="0">
                <a:latin typeface="+mn-lt"/>
              </a:rPr>
              <a:t> 	</a:t>
            </a:r>
            <a:r>
              <a:rPr lang="en-GB" b="1" dirty="0">
                <a:solidFill>
                  <a:schemeClr val="accent6">
                    <a:lumMod val="75000"/>
                  </a:schemeClr>
                </a:solidFill>
                <a:latin typeface="+mn-lt"/>
              </a:rPr>
              <a:t>Auxins </a:t>
            </a:r>
            <a:r>
              <a:rPr lang="en-GB" dirty="0">
                <a:latin typeface="+mn-lt"/>
              </a:rPr>
              <a:t>can be used as </a:t>
            </a:r>
            <a:r>
              <a:rPr lang="en-GB" b="1" dirty="0">
                <a:solidFill>
                  <a:schemeClr val="accent6">
                    <a:lumMod val="75000"/>
                  </a:schemeClr>
                </a:solidFill>
                <a:latin typeface="+mn-lt"/>
              </a:rPr>
              <a:t>selective weedkillers </a:t>
            </a:r>
            <a:r>
              <a:rPr lang="en-GB" dirty="0">
                <a:latin typeface="+mn-lt"/>
              </a:rPr>
              <a:t>for plants with broad leaves. Grass, wheat and corn have narrow leaves and so auxins can be sprayed on these crops to kill any weeds.</a:t>
            </a:r>
          </a:p>
          <a:p>
            <a:pPr>
              <a:buNone/>
            </a:pPr>
            <a:r>
              <a:rPr lang="en-GB" dirty="0">
                <a:latin typeface="+mn-lt"/>
              </a:rPr>
              <a:t>	Auxins speed up the metabolic rate of the weed plant which eventually kills it.</a:t>
            </a:r>
          </a:p>
          <a:p>
            <a:pPr>
              <a:buNone/>
            </a:pPr>
            <a:endParaRPr lang="en-GB" dirty="0"/>
          </a:p>
          <a:p>
            <a:pPr>
              <a:buNone/>
            </a:pPr>
            <a:endParaRPr lang="en-GB" dirty="0"/>
          </a:p>
        </p:txBody>
      </p:sp>
      <p:pic>
        <p:nvPicPr>
          <p:cNvPr id="4" name="Picture 3" descr="GettyImages-179214341weedkiller.jpg"/>
          <p:cNvPicPr>
            <a:picLocks noChangeAspect="1"/>
          </p:cNvPicPr>
          <p:nvPr/>
        </p:nvPicPr>
        <p:blipFill>
          <a:blip r:embed="rId2" cstate="print"/>
          <a:stretch>
            <a:fillRect/>
          </a:stretch>
        </p:blipFill>
        <p:spPr>
          <a:xfrm>
            <a:off x="2411760" y="3429000"/>
            <a:ext cx="4176464" cy="2784309"/>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6" name="Title 1"/>
          <p:cNvSpPr txBox="1">
            <a:spLocks/>
          </p:cNvSpPr>
          <p:nvPr/>
        </p:nvSpPr>
        <p:spPr>
          <a:xfrm>
            <a:off x="1331640" y="1"/>
            <a:ext cx="779598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Plant structures and their functions - Part 3 Plant hormones </a:t>
            </a:r>
            <a:r>
              <a:rPr kumimoji="0" lang="en-GB" sz="2400" b="1" i="0" u="none" strike="noStrike" kern="0" cap="none" spc="0" normalizeH="0" baseline="0" noProof="0" dirty="0">
                <a:ln>
                  <a:noFill/>
                </a:ln>
                <a:solidFill>
                  <a:schemeClr val="tx1"/>
                </a:solidFill>
                <a:effectLst/>
                <a:uLnTx/>
                <a:uFillTx/>
                <a:latin typeface="+mn-lt"/>
              </a:rPr>
              <a:t>(biology HT only)</a:t>
            </a:r>
            <a:endParaRPr kumimoji="0" lang="en-GB" sz="2400" b="1" i="0" u="none" strike="noStrike" kern="0" cap="none" spc="0" normalizeH="0" baseline="0" noProof="0" dirty="0">
              <a:ln>
                <a:noFill/>
              </a:ln>
              <a:solidFill>
                <a:schemeClr val="accent6"/>
              </a:solidFill>
              <a:effectLst/>
              <a:uLnTx/>
              <a:uFillTx/>
              <a:latin typeface="+mn-lt"/>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052736"/>
            <a:ext cx="4608512" cy="5318472"/>
          </a:xfrm>
          <a:solidFill>
            <a:schemeClr val="accent6">
              <a:lumMod val="20000"/>
              <a:lumOff val="80000"/>
            </a:schemeClr>
          </a:solidFill>
          <a:ln>
            <a:solidFill>
              <a:schemeClr val="accent6">
                <a:lumMod val="75000"/>
              </a:schemeClr>
            </a:solidFill>
          </a:ln>
        </p:spPr>
        <p:txBody>
          <a:bodyPr>
            <a:normAutofit fontScale="25000" lnSpcReduction="20000"/>
          </a:bodyPr>
          <a:lstStyle/>
          <a:p>
            <a:pPr>
              <a:buNone/>
            </a:pPr>
            <a:r>
              <a:rPr lang="en-GB" sz="4000" dirty="0"/>
              <a:t> 	</a:t>
            </a:r>
            <a:r>
              <a:rPr lang="en-GB" sz="11200" dirty="0">
                <a:latin typeface="+mn-lt"/>
              </a:rPr>
              <a:t>Commercial plant growers often clone high quality plants to quickly produce lots of new plants with the same genetic material.</a:t>
            </a:r>
          </a:p>
          <a:p>
            <a:pPr>
              <a:buNone/>
            </a:pPr>
            <a:endParaRPr lang="en-GB" sz="11200" dirty="0">
              <a:latin typeface="+mn-lt"/>
            </a:endParaRPr>
          </a:p>
          <a:p>
            <a:pPr>
              <a:buNone/>
            </a:pPr>
            <a:r>
              <a:rPr lang="en-GB" sz="11200" dirty="0">
                <a:latin typeface="+mn-lt"/>
              </a:rPr>
              <a:t>   A cutting is taken from the plant and then dipped into rooting powder which contains auxin.</a:t>
            </a:r>
          </a:p>
          <a:p>
            <a:pPr>
              <a:buNone/>
            </a:pPr>
            <a:r>
              <a:rPr lang="en-GB" sz="11200" dirty="0">
                <a:latin typeface="+mn-lt"/>
              </a:rPr>
              <a:t>	</a:t>
            </a:r>
          </a:p>
          <a:p>
            <a:pPr>
              <a:buNone/>
            </a:pPr>
            <a:r>
              <a:rPr lang="en-GB" sz="11200" dirty="0">
                <a:latin typeface="+mn-lt"/>
              </a:rPr>
              <a:t>	The auxin stimulates the cut end of the stem to produce roots. </a:t>
            </a:r>
            <a:r>
              <a:rPr lang="en-GB" sz="5900" b="1" dirty="0">
                <a:solidFill>
                  <a:schemeClr val="accent6">
                    <a:lumMod val="75000"/>
                  </a:schemeClr>
                </a:solidFill>
                <a:latin typeface="+mn-lt"/>
              </a:rPr>
              <a:t>	</a:t>
            </a:r>
          </a:p>
          <a:p>
            <a:pPr>
              <a:buNone/>
            </a:pPr>
            <a:r>
              <a:rPr lang="en-GB" sz="5900" b="1" dirty="0">
                <a:solidFill>
                  <a:schemeClr val="accent6">
                    <a:lumMod val="75000"/>
                  </a:schemeClr>
                </a:solidFill>
                <a:latin typeface="+mn-lt"/>
              </a:rPr>
              <a:t>	</a:t>
            </a:r>
          </a:p>
          <a:p>
            <a:pPr>
              <a:buNone/>
            </a:pPr>
            <a:r>
              <a:rPr lang="en-GB" sz="5900" b="1" dirty="0">
                <a:solidFill>
                  <a:schemeClr val="accent6">
                    <a:lumMod val="75000"/>
                  </a:schemeClr>
                </a:solidFill>
                <a:latin typeface="+mn-lt"/>
              </a:rPr>
              <a:t> </a:t>
            </a:r>
            <a:endParaRPr lang="en-GB" sz="5900" dirty="0">
              <a:latin typeface="+mn-lt"/>
            </a:endParaRPr>
          </a:p>
        </p:txBody>
      </p:sp>
      <p:pic>
        <p:nvPicPr>
          <p:cNvPr id="5" name="Picture 4" descr="pexels-photo-231091.jpg"/>
          <p:cNvPicPr>
            <a:picLocks noChangeAspect="1"/>
          </p:cNvPicPr>
          <p:nvPr/>
        </p:nvPicPr>
        <p:blipFill>
          <a:blip r:embed="rId3" cstate="print"/>
          <a:stretch>
            <a:fillRect/>
          </a:stretch>
        </p:blipFill>
        <p:spPr>
          <a:xfrm>
            <a:off x="5112568" y="1700808"/>
            <a:ext cx="3779912" cy="2834934"/>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6" name="Rectangle 5"/>
          <p:cNvSpPr/>
          <p:nvPr/>
        </p:nvSpPr>
        <p:spPr>
          <a:xfrm>
            <a:off x="6603083" y="4614933"/>
            <a:ext cx="1141659" cy="707886"/>
          </a:xfrm>
          <a:prstGeom prst="rect">
            <a:avLst/>
          </a:prstGeom>
        </p:spPr>
        <p:txBody>
          <a:bodyPr wrap="none">
            <a:spAutoFit/>
          </a:bodyPr>
          <a:lstStyle/>
          <a:p>
            <a:pPr marL="257175" lvl="0" indent="-257175" defTabSz="342900">
              <a:spcBef>
                <a:spcPct val="20000"/>
              </a:spcBef>
            </a:pPr>
            <a:r>
              <a:rPr lang="en-GB" sz="4000" dirty="0">
                <a:solidFill>
                  <a:prstClr val="black"/>
                </a:solidFill>
                <a:hlinkClick r:id="rId4"/>
              </a:rPr>
              <a:t> </a:t>
            </a:r>
            <a:r>
              <a:rPr lang="en-GB" sz="2800" dirty="0">
                <a:solidFill>
                  <a:prstClr val="black"/>
                </a:solidFill>
                <a:hlinkClick r:id="rId4"/>
              </a:rPr>
              <a:t>Video</a:t>
            </a:r>
            <a:endParaRPr lang="en-GB" sz="2800" dirty="0">
              <a:solidFill>
                <a:prstClr val="black"/>
              </a:solidFill>
            </a:endParaRPr>
          </a:p>
        </p:txBody>
      </p:sp>
      <p:sp>
        <p:nvSpPr>
          <p:cNvPr id="8" name="Title 1"/>
          <p:cNvSpPr txBox="1">
            <a:spLocks/>
          </p:cNvSpPr>
          <p:nvPr/>
        </p:nvSpPr>
        <p:spPr>
          <a:xfrm>
            <a:off x="1331640" y="1"/>
            <a:ext cx="7795984" cy="692696"/>
          </a:xfrm>
          <a:prstGeom prst="rect">
            <a:avLst/>
          </a:prstGeom>
        </p:spPr>
        <p:txBody>
          <a:bodyPr vert="horz" lIns="91440" tIns="45720" rIns="91440" bIns="45720" rtlCol="0" anchor="ctr">
            <a:noAutofit/>
          </a:bodyPr>
          <a:lstStyle/>
          <a:p>
            <a:pPr marL="0" marR="0" lvl="1" indent="0" algn="r" defTabSz="342900" rtl="0" eaLnBrk="1" fontAlgn="auto" latinLnBrk="0" hangingPunct="1">
              <a:lnSpc>
                <a:spcPct val="100000"/>
              </a:lnSpc>
              <a:spcBef>
                <a:spcPct val="0"/>
              </a:spcBef>
              <a:spcAft>
                <a:spcPts val="0"/>
              </a:spcAft>
              <a:buClrTx/>
              <a:buSzTx/>
              <a:buFontTx/>
              <a:buNone/>
              <a:tabLst/>
              <a:defRPr/>
            </a:pPr>
            <a:r>
              <a:rPr kumimoji="0" lang="en-GB" sz="2400" b="1" i="0" u="none" strike="noStrike" kern="0" cap="none" spc="0" normalizeH="0" baseline="0" noProof="0" dirty="0">
                <a:ln>
                  <a:noFill/>
                </a:ln>
                <a:solidFill>
                  <a:schemeClr val="accent6"/>
                </a:solidFill>
                <a:effectLst/>
                <a:uLnTx/>
                <a:uFillTx/>
                <a:latin typeface="+mn-lt"/>
              </a:rPr>
              <a:t>Plant structures and their functions - Part 3 Plant hormones </a:t>
            </a:r>
            <a:r>
              <a:rPr kumimoji="0" lang="en-GB" sz="2400" b="1" i="0" u="none" strike="noStrike" kern="0" cap="none" spc="0" normalizeH="0" baseline="0" noProof="0" dirty="0">
                <a:ln>
                  <a:noFill/>
                </a:ln>
                <a:solidFill>
                  <a:schemeClr val="tx1"/>
                </a:solidFill>
                <a:effectLst/>
                <a:uLnTx/>
                <a:uFillTx/>
                <a:latin typeface="+mn-lt"/>
              </a:rPr>
              <a:t>(biology HT only)</a:t>
            </a:r>
            <a:endParaRPr kumimoji="0" lang="en-GB" sz="2400" b="1" i="0" u="none" strike="noStrike" kern="0" cap="none" spc="0" normalizeH="0" baseline="0" noProof="0" dirty="0">
              <a:ln>
                <a:noFill/>
              </a:ln>
              <a:solidFill>
                <a:schemeClr val="accent6"/>
              </a:solidFill>
              <a:effectLst/>
              <a:uLnTx/>
              <a:uFillTx/>
              <a:latin typeface="+mn-lt"/>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79512" y="620688"/>
            <a:ext cx="5184576" cy="3294592"/>
          </a:xfrm>
          <a:prstGeom prst="rect">
            <a:avLst/>
          </a:prstGeom>
          <a:noFill/>
          <a:ln>
            <a:solidFill>
              <a:schemeClr val="bg1"/>
            </a:solidFill>
          </a:ln>
        </p:spPr>
        <p:style>
          <a:lnRef idx="2">
            <a:schemeClr val="accent3"/>
          </a:lnRef>
          <a:fillRef idx="1">
            <a:schemeClr val="lt1"/>
          </a:fillRef>
          <a:effectRef idx="0">
            <a:schemeClr val="accent3"/>
          </a:effectRef>
          <a:fontRef idx="minor">
            <a:schemeClr val="dk1"/>
          </a:fontRef>
        </p:style>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800" b="1" dirty="0">
                <a:solidFill>
                  <a:schemeClr val="accent6">
                    <a:lumMod val="75000"/>
                  </a:schemeClr>
                </a:solidFill>
              </a:rPr>
              <a:t>Gibberellins:</a:t>
            </a:r>
          </a:p>
          <a:p>
            <a:pPr>
              <a:buSzPct val="80000"/>
              <a:buFont typeface="Wingdings" pitchFamily="2" charset="2"/>
              <a:buChar char="§"/>
            </a:pPr>
            <a:r>
              <a:rPr lang="en-GB" sz="2400" dirty="0"/>
              <a:t>initiate seed germination (growth of a seed into a plant). Batches of seeds sprayed with this hormone will all germinate together.</a:t>
            </a:r>
          </a:p>
          <a:p>
            <a:pPr>
              <a:buSzPct val="80000"/>
              <a:buFont typeface="Wingdings" pitchFamily="2" charset="2"/>
              <a:buChar char="§"/>
            </a:pPr>
            <a:r>
              <a:rPr lang="en-GB" sz="2400" dirty="0"/>
              <a:t>make plants flower in less favourable environmental conditions or earlier than normal.</a:t>
            </a:r>
          </a:p>
          <a:p>
            <a:pPr>
              <a:buSzPct val="80000"/>
              <a:buFont typeface="Wingdings" pitchFamily="2" charset="2"/>
              <a:buChar char="§"/>
            </a:pPr>
            <a:r>
              <a:rPr lang="en-GB" sz="2400" dirty="0"/>
              <a:t>can reduce flower formation so that less fruit is produced but they are of better quality and bigger.</a:t>
            </a:r>
          </a:p>
          <a:p>
            <a:pPr>
              <a:buSzPct val="80000"/>
              <a:buFont typeface="Wingdings" pitchFamily="2" charset="2"/>
              <a:buChar char="§"/>
            </a:pPr>
            <a:r>
              <a:rPr lang="en-GB" sz="2400" dirty="0"/>
              <a:t>can be used to produce seedless fruit when it is applied to unpollinated flowers of some plants e.g. grapes.</a:t>
            </a:r>
          </a:p>
          <a:p>
            <a:pPr marL="0" indent="0">
              <a:buNone/>
            </a:pPr>
            <a:endParaRPr lang="en-GB" sz="2400" b="1" dirty="0"/>
          </a:p>
        </p:txBody>
      </p:sp>
      <p:pic>
        <p:nvPicPr>
          <p:cNvPr id="2" name="Picture 1"/>
          <p:cNvPicPr>
            <a:picLocks noChangeAspect="1"/>
          </p:cNvPicPr>
          <p:nvPr/>
        </p:nvPicPr>
        <p:blipFill>
          <a:blip r:embed="rId2" cstate="print"/>
          <a:stretch>
            <a:fillRect/>
          </a:stretch>
        </p:blipFill>
        <p:spPr>
          <a:xfrm>
            <a:off x="5292432" y="1197016"/>
            <a:ext cx="3168000" cy="2376000"/>
          </a:xfrm>
          <a:prstGeom prst="rect">
            <a:avLst/>
          </a:prstGeom>
          <a:ln>
            <a:noFill/>
          </a:ln>
          <a:effectLst>
            <a:outerShdw blurRad="50800" dist="38100" dir="5400000" algn="t" rotWithShape="0">
              <a:prstClr val="black">
                <a:alpha val="40000"/>
              </a:prstClr>
            </a:outerShdw>
          </a:effectLst>
        </p:spPr>
      </p:pic>
      <p:pic>
        <p:nvPicPr>
          <p:cNvPr id="1026" name="Picture 2"/>
          <p:cNvPicPr>
            <a:picLocks noChangeArrowheads="1"/>
          </p:cNvPicPr>
          <p:nvPr/>
        </p:nvPicPr>
        <p:blipFill>
          <a:blip r:embed="rId3" cstate="print"/>
          <a:srcRect/>
          <a:stretch>
            <a:fillRect/>
          </a:stretch>
        </p:blipFill>
        <p:spPr bwMode="auto">
          <a:xfrm>
            <a:off x="5292432" y="3933320"/>
            <a:ext cx="3168000" cy="2376000"/>
          </a:xfrm>
          <a:prstGeom prst="rect">
            <a:avLst/>
          </a:prstGeom>
          <a:noFill/>
          <a:ln w="9525">
            <a:noFill/>
            <a:miter lim="800000"/>
            <a:headEnd/>
            <a:tailEnd/>
          </a:ln>
          <a:effectLst>
            <a:outerShdw blurRad="50800" dist="38100" dir="5400000" algn="t" rotWithShape="0">
              <a:prstClr val="black">
                <a:alpha val="40000"/>
              </a:prstClr>
            </a:outerShdw>
          </a:effectLst>
        </p:spPr>
      </p:pic>
      <p:sp>
        <p:nvSpPr>
          <p:cNvPr id="6" name="Title 1"/>
          <p:cNvSpPr>
            <a:spLocks noGrp="1"/>
          </p:cNvSpPr>
          <p:nvPr>
            <p:ph type="ctrTitle"/>
          </p:nvPr>
        </p:nvSpPr>
        <p:spPr>
          <a:xfrm>
            <a:off x="1331640" y="1"/>
            <a:ext cx="7795984" cy="692696"/>
          </a:xfrm>
        </p:spPr>
        <p:txBody>
          <a:bodyPr>
            <a:noAutofit/>
          </a:bodyPr>
          <a:lstStyle/>
          <a:p>
            <a:pPr lvl="1" algn="r" defTabSz="342900" rtl="0">
              <a:spcBef>
                <a:spcPct val="0"/>
              </a:spcBef>
            </a:pPr>
            <a:r>
              <a:rPr lang="en-GB" sz="2400" b="1" dirty="0">
                <a:solidFill>
                  <a:schemeClr val="accent6"/>
                </a:solidFill>
                <a:latin typeface="+mn-lt"/>
              </a:rPr>
              <a:t>Plant structures and their functions - Part 3 Plant hormones </a:t>
            </a:r>
            <a:r>
              <a:rPr lang="en-GB" sz="2400" b="1" dirty="0">
                <a:solidFill>
                  <a:schemeClr val="tx1"/>
                </a:solidFill>
                <a:latin typeface="+mn-lt"/>
              </a:rPr>
              <a:t>(biology HT only)</a:t>
            </a:r>
            <a:endParaRPr lang="en-GB" sz="2400" b="1" dirty="0">
              <a:solidFill>
                <a:schemeClr val="accent6"/>
              </a:solidFill>
              <a:latin typeface="+mn-lt"/>
            </a:endParaRPr>
          </a:p>
        </p:txBody>
      </p:sp>
    </p:spTree>
    <p:extLst>
      <p:ext uri="{BB962C8B-B14F-4D97-AF65-F5344CB8AC3E}">
        <p14:creationId xmlns:p14="http://schemas.microsoft.com/office/powerpoint/2010/main" val="16814819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p:cNvSpPr txBox="1">
            <a:spLocks/>
          </p:cNvSpPr>
          <p:nvPr/>
        </p:nvSpPr>
        <p:spPr>
          <a:xfrm>
            <a:off x="0" y="908720"/>
            <a:ext cx="5652120" cy="3294592"/>
          </a:xfrm>
          <a:prstGeom prst="rect">
            <a:avLst/>
          </a:prstGeom>
          <a:noFill/>
          <a:ln>
            <a:solidFill>
              <a:schemeClr val="bg1"/>
            </a:solidFill>
          </a:ln>
        </p:spPr>
        <p:style>
          <a:lnRef idx="2">
            <a:schemeClr val="accent3"/>
          </a:lnRef>
          <a:fillRef idx="1">
            <a:schemeClr val="lt1"/>
          </a:fillRef>
          <a:effectRef idx="0">
            <a:schemeClr val="accent3"/>
          </a:effectRef>
          <a:fontRef idx="minor">
            <a:schemeClr val="dk1"/>
          </a:fontRef>
        </p:style>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sz="2400" b="1" dirty="0">
                <a:solidFill>
                  <a:schemeClr val="accent6">
                    <a:lumMod val="75000"/>
                  </a:schemeClr>
                </a:solidFill>
              </a:rPr>
              <a:t>Ethene:</a:t>
            </a:r>
          </a:p>
          <a:p>
            <a:pPr>
              <a:buSzPct val="70000"/>
              <a:buFont typeface="Wingdings" pitchFamily="2" charset="2"/>
              <a:buChar char="§"/>
            </a:pPr>
            <a:r>
              <a:rPr lang="en-GB" sz="2400" dirty="0"/>
              <a:t>Controls the </a:t>
            </a:r>
            <a:r>
              <a:rPr lang="en-GB" sz="2400" b="1" dirty="0">
                <a:solidFill>
                  <a:schemeClr val="accent6">
                    <a:lumMod val="75000"/>
                  </a:schemeClr>
                </a:solidFill>
              </a:rPr>
              <a:t>ripening</a:t>
            </a:r>
            <a:r>
              <a:rPr lang="en-GB" sz="2400" dirty="0"/>
              <a:t> of fruits. Unripe fruit can be picked and then sprayed with ethene during transport.</a:t>
            </a:r>
          </a:p>
          <a:p>
            <a:pPr>
              <a:buSzPct val="70000"/>
              <a:buNone/>
            </a:pPr>
            <a:r>
              <a:rPr lang="en-GB" sz="2400" dirty="0"/>
              <a:t>	This reduces damage to the fruit as it is picked. Ripe fruit is quite soft.</a:t>
            </a:r>
          </a:p>
          <a:p>
            <a:pPr>
              <a:buSzPct val="70000"/>
              <a:buNone/>
            </a:pPr>
            <a:r>
              <a:rPr lang="en-GB" sz="2400" dirty="0"/>
              <a:t> 	The fruit lasts longer in the shop as it has only just ripened on arrival.</a:t>
            </a:r>
          </a:p>
          <a:p>
            <a:pPr>
              <a:buSzPct val="70000"/>
              <a:buFont typeface="Wingdings" pitchFamily="2" charset="2"/>
              <a:buChar char="§"/>
            </a:pPr>
            <a:r>
              <a:rPr lang="en-GB" sz="2400" dirty="0"/>
              <a:t>Helps </a:t>
            </a:r>
            <a:r>
              <a:rPr lang="en-GB" sz="2400" b="1" dirty="0">
                <a:solidFill>
                  <a:schemeClr val="accent6">
                    <a:lumMod val="75000"/>
                  </a:schemeClr>
                </a:solidFill>
              </a:rPr>
              <a:t>flowers</a:t>
            </a:r>
            <a:r>
              <a:rPr lang="en-GB" sz="2400" dirty="0"/>
              <a:t> to open.</a:t>
            </a:r>
          </a:p>
          <a:p>
            <a:pPr>
              <a:buSzPct val="70000"/>
              <a:buFont typeface="Wingdings" pitchFamily="2" charset="2"/>
              <a:buChar char="§"/>
            </a:pPr>
            <a:r>
              <a:rPr lang="en-GB" sz="2400" dirty="0"/>
              <a:t>Involved in the </a:t>
            </a:r>
            <a:r>
              <a:rPr lang="en-GB" sz="2400" b="1" dirty="0">
                <a:solidFill>
                  <a:schemeClr val="accent6">
                    <a:lumMod val="75000"/>
                  </a:schemeClr>
                </a:solidFill>
              </a:rPr>
              <a:t>dropping of leaves</a:t>
            </a:r>
            <a:r>
              <a:rPr lang="en-GB" sz="2400" dirty="0"/>
              <a:t> </a:t>
            </a:r>
          </a:p>
          <a:p>
            <a:pPr>
              <a:buSzPct val="70000"/>
              <a:buNone/>
            </a:pPr>
            <a:r>
              <a:rPr lang="en-GB" sz="2400" dirty="0"/>
              <a:t>	from plants.</a:t>
            </a:r>
          </a:p>
          <a:p>
            <a:pPr>
              <a:buSzPct val="70000"/>
              <a:buNone/>
            </a:pPr>
            <a:endParaRPr lang="en-GB" sz="2400" dirty="0"/>
          </a:p>
          <a:p>
            <a:pPr>
              <a:buSzPct val="70000"/>
              <a:buNone/>
            </a:pPr>
            <a:endParaRPr lang="en-GB" sz="2400" dirty="0"/>
          </a:p>
          <a:p>
            <a:pPr>
              <a:buNone/>
            </a:pPr>
            <a:endParaRPr lang="en-GB" sz="2400" dirty="0"/>
          </a:p>
          <a:p>
            <a:pPr>
              <a:buNone/>
            </a:pPr>
            <a:endParaRPr lang="en-GB" sz="2400" dirty="0"/>
          </a:p>
          <a:p>
            <a:pPr marL="0" indent="0">
              <a:buNone/>
            </a:pPr>
            <a:endParaRPr lang="en-GB" sz="2400" b="1" dirty="0"/>
          </a:p>
        </p:txBody>
      </p:sp>
      <p:pic>
        <p:nvPicPr>
          <p:cNvPr id="7" name="Picture 6"/>
          <p:cNvPicPr>
            <a:picLocks/>
          </p:cNvPicPr>
          <p:nvPr/>
        </p:nvPicPr>
        <p:blipFill>
          <a:blip r:embed="rId2" cstate="print"/>
          <a:stretch>
            <a:fillRect/>
          </a:stretch>
        </p:blipFill>
        <p:spPr>
          <a:xfrm>
            <a:off x="5724128" y="1196752"/>
            <a:ext cx="3168352" cy="2376000"/>
          </a:xfrm>
          <a:prstGeom prst="rect">
            <a:avLst/>
          </a:prstGeom>
          <a:ln>
            <a:solidFill>
              <a:schemeClr val="accent6">
                <a:lumMod val="75000"/>
              </a:schemeClr>
            </a:solidFill>
          </a:ln>
          <a:effectLst>
            <a:outerShdw blurRad="292100" dist="139700" dir="2700000" algn="tl" rotWithShape="0">
              <a:srgbClr val="333333">
                <a:alpha val="65000"/>
              </a:srgbClr>
            </a:outerShdw>
          </a:effectLst>
        </p:spPr>
      </p:pic>
      <p:sp>
        <p:nvSpPr>
          <p:cNvPr id="5" name="Rectangle 4"/>
          <p:cNvSpPr/>
          <p:nvPr/>
        </p:nvSpPr>
        <p:spPr>
          <a:xfrm>
            <a:off x="35496" y="5661248"/>
            <a:ext cx="5544616" cy="830997"/>
          </a:xfrm>
          <a:prstGeom prst="rect">
            <a:avLst/>
          </a:prstGeom>
        </p:spPr>
        <p:txBody>
          <a:bodyPr wrap="square">
            <a:spAutoFit/>
          </a:bodyPr>
          <a:lstStyle/>
          <a:p>
            <a:pPr lvl="0"/>
            <a:r>
              <a:rPr lang="en-GB" sz="2400" b="1" dirty="0">
                <a:solidFill>
                  <a:srgbClr val="F79646">
                    <a:lumMod val="75000"/>
                  </a:srgbClr>
                </a:solidFill>
              </a:rPr>
              <a:t>Rotting fruit </a:t>
            </a:r>
            <a:r>
              <a:rPr lang="en-GB" sz="2400" dirty="0">
                <a:solidFill>
                  <a:prstClr val="black"/>
                </a:solidFill>
              </a:rPr>
              <a:t>gives off high concentrations of ethene.</a:t>
            </a:r>
          </a:p>
        </p:txBody>
      </p:sp>
      <p:pic>
        <p:nvPicPr>
          <p:cNvPr id="6" name="Picture 5" descr="lemon-2146987_1920.jpg"/>
          <p:cNvPicPr>
            <a:picLocks/>
          </p:cNvPicPr>
          <p:nvPr/>
        </p:nvPicPr>
        <p:blipFill>
          <a:blip r:embed="rId3" cstate="print"/>
          <a:stretch>
            <a:fillRect/>
          </a:stretch>
        </p:blipFill>
        <p:spPr>
          <a:xfrm>
            <a:off x="5724128" y="3933056"/>
            <a:ext cx="3168352" cy="2376000"/>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8" name="Title 1"/>
          <p:cNvSpPr>
            <a:spLocks noGrp="1"/>
          </p:cNvSpPr>
          <p:nvPr>
            <p:ph type="ctrTitle"/>
          </p:nvPr>
        </p:nvSpPr>
        <p:spPr>
          <a:xfrm>
            <a:off x="1331640" y="1"/>
            <a:ext cx="7795984" cy="692696"/>
          </a:xfrm>
        </p:spPr>
        <p:txBody>
          <a:bodyPr>
            <a:noAutofit/>
          </a:bodyPr>
          <a:lstStyle/>
          <a:p>
            <a:pPr lvl="1" algn="r" defTabSz="342900" rtl="0">
              <a:spcBef>
                <a:spcPct val="0"/>
              </a:spcBef>
            </a:pPr>
            <a:r>
              <a:rPr lang="en-GB" sz="2400" b="1" dirty="0">
                <a:solidFill>
                  <a:schemeClr val="accent6"/>
                </a:solidFill>
                <a:latin typeface="+mn-lt"/>
              </a:rPr>
              <a:t>Plant structures and their functions - Part 3 Plant hormones </a:t>
            </a:r>
            <a:r>
              <a:rPr lang="en-GB" sz="2400" b="1" dirty="0">
                <a:solidFill>
                  <a:schemeClr val="tx1"/>
                </a:solidFill>
                <a:latin typeface="+mn-lt"/>
              </a:rPr>
              <a:t>(biology HT only)</a:t>
            </a:r>
            <a:endParaRPr lang="en-GB" sz="2400" b="1" dirty="0">
              <a:solidFill>
                <a:schemeClr val="accent6"/>
              </a:solidFill>
              <a:latin typeface="+mn-lt"/>
            </a:endParaRPr>
          </a:p>
        </p:txBody>
      </p:sp>
    </p:spTree>
    <p:extLst>
      <p:ext uri="{BB962C8B-B14F-4D97-AF65-F5344CB8AC3E}">
        <p14:creationId xmlns:p14="http://schemas.microsoft.com/office/powerpoint/2010/main" val="16814819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3724096"/>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3200" b="1" dirty="0">
                <a:solidFill>
                  <a:schemeClr val="tx1">
                    <a:lumMod val="50000"/>
                    <a:lumOff val="50000"/>
                  </a:schemeClr>
                </a:solidFill>
              </a:rPr>
              <a:t>Plant structures &amp; functions</a:t>
            </a:r>
          </a:p>
          <a:p>
            <a:r>
              <a:rPr lang="en-GB" sz="3200" b="1" dirty="0">
                <a:solidFill>
                  <a:schemeClr val="tx1">
                    <a:lumMod val="50000"/>
                    <a:lumOff val="50000"/>
                  </a:schemeClr>
                </a:solidFill>
              </a:rPr>
              <a:t>Part 3 (biology only)</a:t>
            </a:r>
          </a:p>
          <a:p>
            <a:endParaRPr lang="en-GB" sz="3200" b="1" dirty="0">
              <a:solidFill>
                <a:schemeClr val="tx1">
                  <a:lumMod val="50000"/>
                  <a:lumOff val="50000"/>
                </a:schemeClr>
              </a:solidFill>
            </a:endParaRPr>
          </a:p>
          <a:p>
            <a:endParaRPr lang="en-GB" dirty="0"/>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11960" y="886544"/>
            <a:ext cx="4914900" cy="5638800"/>
          </a:xfrm>
          <a:prstGeom prst="rect">
            <a:avLst/>
          </a:prstGeom>
        </p:spPr>
      </p:pic>
      <p:sp>
        <p:nvSpPr>
          <p:cNvPr id="6" name="Rectangle 5"/>
          <p:cNvSpPr/>
          <p:nvPr/>
        </p:nvSpPr>
        <p:spPr>
          <a:xfrm>
            <a:off x="-324544" y="3861048"/>
            <a:ext cx="4572000" cy="1938992"/>
          </a:xfrm>
          <a:prstGeom prst="rect">
            <a:avLst/>
          </a:prstGeom>
        </p:spPr>
        <p:txBody>
          <a:bodyPr>
            <a:spAutoFit/>
          </a:bodyPr>
          <a:lstStyle/>
          <a:p>
            <a:pPr marL="685800" lvl="1" indent="-342900">
              <a:buFont typeface="Arial" charset="0"/>
              <a:buChar char="•"/>
            </a:pPr>
            <a:r>
              <a:rPr lang="en-US" sz="2400" b="1" dirty="0">
                <a:solidFill>
                  <a:schemeClr val="bg1">
                    <a:lumMod val="50000"/>
                  </a:schemeClr>
                </a:solidFill>
              </a:rPr>
              <a:t>Role of auxins  </a:t>
            </a:r>
          </a:p>
          <a:p>
            <a:pPr marL="685800" lvl="1" indent="-342900">
              <a:buFont typeface="Arial" charset="0"/>
              <a:buChar char="•"/>
            </a:pPr>
            <a:r>
              <a:rPr lang="en-US" sz="2400" b="1" dirty="0">
                <a:solidFill>
                  <a:schemeClr val="bg1">
                    <a:lumMod val="50000"/>
                  </a:schemeClr>
                </a:solidFill>
              </a:rPr>
              <a:t>Phototropism and gravitropism</a:t>
            </a:r>
          </a:p>
          <a:p>
            <a:pPr marL="685800" lvl="1" indent="-342900">
              <a:buFont typeface="Arial" charset="0"/>
              <a:buChar char="•"/>
            </a:pPr>
            <a:r>
              <a:rPr lang="en-US" sz="2400" b="1" dirty="0">
                <a:solidFill>
                  <a:schemeClr val="bg1">
                    <a:lumMod val="50000"/>
                  </a:schemeClr>
                </a:solidFill>
              </a:rPr>
              <a:t>Commercial uses of plant hormones (HT)</a:t>
            </a:r>
          </a:p>
        </p:txBody>
      </p:sp>
    </p:spTree>
    <p:extLst>
      <p:ext uri="{BB962C8B-B14F-4D97-AF65-F5344CB8AC3E}">
        <p14:creationId xmlns:p14="http://schemas.microsoft.com/office/powerpoint/2010/main" val="15447526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836712"/>
            <a:ext cx="9155233" cy="6678751"/>
          </a:xfrm>
          <a:prstGeom prst="rect">
            <a:avLst/>
          </a:prstGeom>
          <a:noFill/>
        </p:spPr>
        <p:txBody>
          <a:bodyPr wrap="square" rtlCol="0">
            <a:spAutoFit/>
          </a:bodyPr>
          <a:lstStyle/>
          <a:p>
            <a:r>
              <a:rPr lang="en-GB" sz="2300" dirty="0"/>
              <a:t>1. What is the role of plant hormones?</a:t>
            </a:r>
          </a:p>
          <a:p>
            <a:pPr marL="457200" indent="-457200">
              <a:buAutoNum type="arabicPeriod"/>
            </a:pPr>
            <a:endParaRPr lang="en-GB" sz="400" dirty="0"/>
          </a:p>
          <a:p>
            <a:r>
              <a:rPr lang="en-GB" sz="2300" dirty="0"/>
              <a:t>2. What is a positive tropism? Give an example of a positive tropism.</a:t>
            </a:r>
          </a:p>
          <a:p>
            <a:endParaRPr lang="en-GB" sz="400" dirty="0"/>
          </a:p>
          <a:p>
            <a:r>
              <a:rPr lang="en-GB" sz="2300" dirty="0"/>
              <a:t>3. What is a negative tropism? Give an example of a negative tropism.</a:t>
            </a:r>
          </a:p>
          <a:p>
            <a:endParaRPr lang="en-GB" sz="400" dirty="0"/>
          </a:p>
          <a:p>
            <a:r>
              <a:rPr lang="en-GB" sz="2300" dirty="0"/>
              <a:t>4. Where is auxin produced in the shoot?</a:t>
            </a:r>
          </a:p>
          <a:p>
            <a:endParaRPr lang="en-GB" sz="400" dirty="0"/>
          </a:p>
          <a:p>
            <a:r>
              <a:rPr lang="en-GB" sz="2300" dirty="0"/>
              <a:t>5. If a light is shining on the side of a shoot where will the auxin move to?</a:t>
            </a:r>
          </a:p>
          <a:p>
            <a:endParaRPr lang="en-GB" sz="400" dirty="0"/>
          </a:p>
          <a:p>
            <a:r>
              <a:rPr lang="en-GB" sz="2300" dirty="0"/>
              <a:t>6. What effect does auxin have on the cells in a shoot?</a:t>
            </a:r>
          </a:p>
          <a:p>
            <a:endParaRPr lang="en-GB" sz="400" dirty="0"/>
          </a:p>
          <a:p>
            <a:r>
              <a:rPr lang="en-GB" sz="2300" dirty="0"/>
              <a:t>7. Where is auxin produced in the root?</a:t>
            </a:r>
          </a:p>
          <a:p>
            <a:endParaRPr lang="en-GB" sz="800" dirty="0"/>
          </a:p>
          <a:p>
            <a:r>
              <a:rPr lang="en-GB" sz="2300" dirty="0"/>
              <a:t>8. What effect do auxins have on the cells in the roots?</a:t>
            </a:r>
          </a:p>
          <a:p>
            <a:endParaRPr lang="en-GB" sz="400" dirty="0"/>
          </a:p>
          <a:p>
            <a:endParaRPr lang="en-GB" sz="400" b="1" dirty="0"/>
          </a:p>
          <a:p>
            <a:r>
              <a:rPr lang="en-GB" sz="2300" b="1" dirty="0"/>
              <a:t>9. HT: How are gibberellins used in agriculture and horticulture?</a:t>
            </a:r>
          </a:p>
          <a:p>
            <a:endParaRPr lang="en-GB" sz="400" b="1" dirty="0"/>
          </a:p>
          <a:p>
            <a:pPr marL="457200" indent="-457200">
              <a:buAutoNum type="arabicPeriod" startAt="11"/>
            </a:pPr>
            <a:endParaRPr lang="en-GB" sz="400" b="1" dirty="0"/>
          </a:p>
          <a:p>
            <a:pPr marL="457200" indent="-457200">
              <a:buAutoNum type="arabicPeriod" startAt="11"/>
            </a:pPr>
            <a:endParaRPr lang="en-GB" sz="400" b="1" dirty="0"/>
          </a:p>
          <a:p>
            <a:r>
              <a:rPr lang="en-GB" sz="2300" b="1" dirty="0"/>
              <a:t>10. HT: How is ethene used in agriculture and horticulture?</a:t>
            </a:r>
          </a:p>
          <a:p>
            <a:endParaRPr lang="en-GB" sz="800" b="1" dirty="0"/>
          </a:p>
          <a:p>
            <a:r>
              <a:rPr lang="en-GB" sz="2300" b="1" dirty="0"/>
              <a:t>11. HT: How are auxins used in agriculture and horticulture?</a:t>
            </a:r>
          </a:p>
          <a:p>
            <a:endParaRPr lang="en-GB" sz="2300" dirty="0"/>
          </a:p>
          <a:p>
            <a:endParaRPr lang="en-GB" sz="2300" dirty="0"/>
          </a:p>
          <a:p>
            <a:pPr marL="457200" indent="-457200">
              <a:lnSpc>
                <a:spcPct val="150000"/>
              </a:lnSpc>
              <a:buAutoNum type="arabicPeriod"/>
            </a:pPr>
            <a:endParaRPr lang="en-GB" sz="2300" dirty="0"/>
          </a:p>
          <a:p>
            <a:pPr>
              <a:lnSpc>
                <a:spcPct val="150000"/>
              </a:lnSpc>
            </a:pPr>
            <a:r>
              <a:rPr lang="en-GB" sz="2300" dirty="0"/>
              <a:t>  </a:t>
            </a:r>
          </a:p>
        </p:txBody>
      </p:sp>
      <p:sp>
        <p:nvSpPr>
          <p:cNvPr id="3"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Plant hormones (biology only) </a:t>
            </a:r>
          </a:p>
          <a:p>
            <a:pPr marL="0" lvl="1" algn="r" defTabSz="342900" rtl="0">
              <a:spcBef>
                <a:spcPct val="0"/>
              </a:spcBef>
            </a:pPr>
            <a:r>
              <a:rPr lang="en-US" sz="2400" b="1" kern="0" dirty="0">
                <a:solidFill>
                  <a:schemeClr val="accent6"/>
                </a:solidFill>
                <a:latin typeface="+mn-lt"/>
              </a:rPr>
              <a:t>- </a:t>
            </a:r>
            <a:r>
              <a:rPr lang="en-US" sz="2400" b="1" kern="0" dirty="0">
                <a:latin typeface="+mn-lt"/>
              </a:rPr>
              <a:t>Question IT</a:t>
            </a:r>
          </a:p>
        </p:txBody>
      </p:sp>
    </p:spTree>
    <p:extLst>
      <p:ext uri="{BB962C8B-B14F-4D97-AF65-F5344CB8AC3E}">
        <p14:creationId xmlns:p14="http://schemas.microsoft.com/office/powerpoint/2010/main" val="6870935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4380" y="802524"/>
            <a:ext cx="4824536" cy="5257800"/>
          </a:xfrm>
          <a:prstGeom prst="rect">
            <a:avLst/>
          </a:prstGeom>
        </p:spPr>
      </p:pic>
      <p:sp>
        <p:nvSpPr>
          <p:cNvPr id="5" name="TextBox 4"/>
          <p:cNvSpPr txBox="1"/>
          <p:nvPr/>
        </p:nvSpPr>
        <p:spPr>
          <a:xfrm>
            <a:off x="0" y="829509"/>
            <a:ext cx="5148064" cy="3754874"/>
          </a:xfrm>
          <a:prstGeom prst="rect">
            <a:avLst/>
          </a:prstGeom>
          <a:noFill/>
        </p:spPr>
        <p:txBody>
          <a:bodyPr wrap="square" rtlCol="0">
            <a:spAutoFit/>
          </a:bodyPr>
          <a:lstStyle/>
          <a:p>
            <a:r>
              <a:rPr lang="en-GB" sz="6600" b="1" dirty="0">
                <a:latin typeface="+mj-lt"/>
                <a:ea typeface="Beirut" charset="-78"/>
                <a:cs typeface="Beirut" charset="-78"/>
              </a:rPr>
              <a:t>AnswerIT!</a:t>
            </a:r>
          </a:p>
          <a:p>
            <a:endParaRPr lang="en-GB" sz="1600" dirty="0"/>
          </a:p>
          <a:p>
            <a:r>
              <a:rPr lang="en-GB" sz="3600" b="1" dirty="0">
                <a:solidFill>
                  <a:schemeClr val="tx1">
                    <a:lumMod val="50000"/>
                    <a:lumOff val="50000"/>
                  </a:schemeClr>
                </a:solidFill>
              </a:rPr>
              <a:t>Plant structures &amp; functions</a:t>
            </a:r>
          </a:p>
          <a:p>
            <a:r>
              <a:rPr lang="en-GB" sz="3600" b="1" dirty="0">
                <a:solidFill>
                  <a:schemeClr val="tx1">
                    <a:lumMod val="50000"/>
                    <a:lumOff val="50000"/>
                  </a:schemeClr>
                </a:solidFill>
              </a:rPr>
              <a:t>Part 3 (biology only)</a:t>
            </a:r>
            <a:endParaRPr lang="en-GB" sz="3200" b="1" dirty="0">
              <a:solidFill>
                <a:schemeClr val="bg1">
                  <a:lumMod val="65000"/>
                </a:schemeClr>
              </a:solidFill>
            </a:endParaRPr>
          </a:p>
          <a:p>
            <a:endParaRPr lang="en-GB" sz="3200" b="1" dirty="0">
              <a:solidFill>
                <a:schemeClr val="bg1">
                  <a:lumMod val="65000"/>
                </a:schemeClr>
              </a:solidFill>
            </a:endParaRPr>
          </a:p>
          <a:p>
            <a:endParaRPr lang="en-GB" sz="1600" dirty="0"/>
          </a:p>
        </p:txBody>
      </p:sp>
      <p:sp>
        <p:nvSpPr>
          <p:cNvPr id="7" name="Rectangle 6"/>
          <p:cNvSpPr/>
          <p:nvPr/>
        </p:nvSpPr>
        <p:spPr>
          <a:xfrm>
            <a:off x="0" y="4077072"/>
            <a:ext cx="4572000" cy="1938992"/>
          </a:xfrm>
          <a:prstGeom prst="rect">
            <a:avLst/>
          </a:prstGeom>
        </p:spPr>
        <p:txBody>
          <a:bodyPr>
            <a:spAutoFit/>
          </a:bodyPr>
          <a:lstStyle/>
          <a:p>
            <a:pPr marL="685800" lvl="1" indent="-342900">
              <a:buFont typeface="Arial" charset="0"/>
              <a:buChar char="•"/>
            </a:pPr>
            <a:r>
              <a:rPr lang="en-US" sz="2400" b="1" dirty="0">
                <a:solidFill>
                  <a:schemeClr val="bg1">
                    <a:lumMod val="50000"/>
                  </a:schemeClr>
                </a:solidFill>
              </a:rPr>
              <a:t>Role of auxins  </a:t>
            </a:r>
          </a:p>
          <a:p>
            <a:pPr marL="685800" lvl="1" indent="-342900">
              <a:buFont typeface="Arial" charset="0"/>
              <a:buChar char="•"/>
            </a:pPr>
            <a:r>
              <a:rPr lang="en-US" sz="2400" b="1" dirty="0">
                <a:solidFill>
                  <a:schemeClr val="bg1">
                    <a:lumMod val="50000"/>
                  </a:schemeClr>
                </a:solidFill>
              </a:rPr>
              <a:t>Phototropism and gravitropism</a:t>
            </a:r>
          </a:p>
          <a:p>
            <a:pPr marL="685800" lvl="1" indent="-342900">
              <a:buFont typeface="Arial" charset="0"/>
              <a:buChar char="•"/>
            </a:pPr>
            <a:r>
              <a:rPr lang="en-US" sz="2400" b="1" dirty="0">
                <a:solidFill>
                  <a:schemeClr val="bg1">
                    <a:lumMod val="50000"/>
                  </a:schemeClr>
                </a:solidFill>
              </a:rPr>
              <a:t>Commercial uses of plant hormones  (HT)</a:t>
            </a:r>
          </a:p>
        </p:txBody>
      </p:sp>
    </p:spTree>
    <p:extLst>
      <p:ext uri="{BB962C8B-B14F-4D97-AF65-F5344CB8AC3E}">
        <p14:creationId xmlns:p14="http://schemas.microsoft.com/office/powerpoint/2010/main" val="49932273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Plant hormones (biology only) </a:t>
            </a:r>
            <a:r>
              <a:rPr lang="en-US" sz="2400" b="1" kern="0" dirty="0">
                <a:latin typeface="+mn-lt"/>
              </a:rPr>
              <a:t>AnswerIT</a:t>
            </a:r>
          </a:p>
        </p:txBody>
      </p:sp>
      <p:sp>
        <p:nvSpPr>
          <p:cNvPr id="4" name="TextBox 3">
            <a:extLst>
              <a:ext uri="{FF2B5EF4-FFF2-40B4-BE49-F238E27FC236}">
                <a16:creationId xmlns:a16="http://schemas.microsoft.com/office/drawing/2014/main" id="{872C8D33-936C-B14E-84A7-AF709C7E6FE6}"/>
              </a:ext>
            </a:extLst>
          </p:cNvPr>
          <p:cNvSpPr txBox="1"/>
          <p:nvPr/>
        </p:nvSpPr>
        <p:spPr>
          <a:xfrm>
            <a:off x="107505" y="836712"/>
            <a:ext cx="9020120" cy="5170646"/>
          </a:xfrm>
          <a:prstGeom prst="rect">
            <a:avLst/>
          </a:prstGeom>
          <a:noFill/>
        </p:spPr>
        <p:txBody>
          <a:bodyPr wrap="square" rtlCol="0">
            <a:spAutoFit/>
          </a:bodyPr>
          <a:lstStyle/>
          <a:p>
            <a:r>
              <a:rPr lang="en-GB" sz="2300" dirty="0"/>
              <a:t>1. What is the role of plant hormones? </a:t>
            </a:r>
            <a:r>
              <a:rPr lang="en-GB" sz="2300" b="1" dirty="0">
                <a:solidFill>
                  <a:srgbClr val="00B050"/>
                </a:solidFill>
              </a:rPr>
              <a:t>To coordinate and control growth and responses to light and gravity</a:t>
            </a:r>
            <a:endParaRPr lang="en-GB" sz="400" b="1" dirty="0">
              <a:solidFill>
                <a:srgbClr val="00B050"/>
              </a:solidFill>
            </a:endParaRPr>
          </a:p>
          <a:p>
            <a:r>
              <a:rPr lang="en-GB" sz="2300" dirty="0"/>
              <a:t>2. What is a positive tropism? Give an example of a positive tropism. </a:t>
            </a:r>
            <a:r>
              <a:rPr lang="en-GB" sz="2300" b="1" dirty="0">
                <a:solidFill>
                  <a:srgbClr val="00B050"/>
                </a:solidFill>
              </a:rPr>
              <a:t>Where a plant grows towards a stimulus e.g. shoots and light</a:t>
            </a:r>
            <a:endParaRPr lang="en-GB" sz="400" b="1" dirty="0">
              <a:solidFill>
                <a:srgbClr val="00B050"/>
              </a:solidFill>
            </a:endParaRPr>
          </a:p>
          <a:p>
            <a:r>
              <a:rPr lang="en-GB" sz="2300" dirty="0"/>
              <a:t>3. What is a negative tropism? Give an example of a negative tropism. </a:t>
            </a:r>
            <a:r>
              <a:rPr lang="en-GB" sz="2300" b="1" dirty="0">
                <a:solidFill>
                  <a:srgbClr val="00B050"/>
                </a:solidFill>
              </a:rPr>
              <a:t>Where a plant grows away from a stimulus e.g. roots and light</a:t>
            </a:r>
          </a:p>
          <a:p>
            <a:endParaRPr lang="en-GB" sz="400" dirty="0"/>
          </a:p>
          <a:p>
            <a:r>
              <a:rPr lang="en-GB" sz="2300" dirty="0"/>
              <a:t>4. Where is auxin produced in the shoot? </a:t>
            </a:r>
            <a:r>
              <a:rPr lang="en-GB" sz="2300" b="1" dirty="0">
                <a:solidFill>
                  <a:srgbClr val="00B050"/>
                </a:solidFill>
              </a:rPr>
              <a:t>The tip</a:t>
            </a:r>
            <a:endParaRPr lang="en-GB" sz="400" b="1" dirty="0">
              <a:solidFill>
                <a:srgbClr val="00B050"/>
              </a:solidFill>
            </a:endParaRPr>
          </a:p>
          <a:p>
            <a:r>
              <a:rPr lang="en-GB" sz="2300" dirty="0"/>
              <a:t>5. If a light is shining on the side of a shoot where will the auxin move to?</a:t>
            </a:r>
          </a:p>
          <a:p>
            <a:r>
              <a:rPr lang="en-GB" sz="2300" b="1" dirty="0">
                <a:solidFill>
                  <a:srgbClr val="00B050"/>
                </a:solidFill>
              </a:rPr>
              <a:t>The shaded side</a:t>
            </a:r>
          </a:p>
          <a:p>
            <a:endParaRPr lang="en-GB" sz="400" dirty="0"/>
          </a:p>
          <a:p>
            <a:r>
              <a:rPr lang="en-GB" sz="2300" dirty="0"/>
              <a:t>6. What effect does auxin have on the cells in a shoot? </a:t>
            </a:r>
            <a:r>
              <a:rPr lang="en-GB" sz="2300" b="1" dirty="0">
                <a:solidFill>
                  <a:srgbClr val="00B050"/>
                </a:solidFill>
              </a:rPr>
              <a:t>They cause cell elongation</a:t>
            </a:r>
            <a:endParaRPr lang="en-GB" sz="400" b="1" dirty="0">
              <a:solidFill>
                <a:srgbClr val="00B050"/>
              </a:solidFill>
            </a:endParaRPr>
          </a:p>
          <a:p>
            <a:r>
              <a:rPr lang="en-GB" sz="2300" dirty="0"/>
              <a:t>7. Where is auxin produced in the root? </a:t>
            </a:r>
            <a:r>
              <a:rPr lang="en-GB" sz="2300" b="1" dirty="0">
                <a:solidFill>
                  <a:srgbClr val="00B050"/>
                </a:solidFill>
              </a:rPr>
              <a:t>The tip</a:t>
            </a:r>
            <a:endParaRPr lang="en-GB" sz="2300" dirty="0"/>
          </a:p>
          <a:p>
            <a:r>
              <a:rPr lang="en-GB" sz="2300" dirty="0"/>
              <a:t>8. What effect do auxins have on the cells in the roots? </a:t>
            </a:r>
            <a:r>
              <a:rPr lang="en-GB" sz="2300" b="1" dirty="0">
                <a:solidFill>
                  <a:srgbClr val="00B050"/>
                </a:solidFill>
              </a:rPr>
              <a:t>They stop cell elongation</a:t>
            </a:r>
            <a:endParaRPr lang="en-GB" sz="400" b="1" dirty="0">
              <a:solidFill>
                <a:srgbClr val="00B050"/>
              </a:solidFill>
            </a:endParaRPr>
          </a:p>
        </p:txBody>
      </p:sp>
    </p:spTree>
    <p:extLst>
      <p:ext uri="{BB962C8B-B14F-4D97-AF65-F5344CB8AC3E}">
        <p14:creationId xmlns:p14="http://schemas.microsoft.com/office/powerpoint/2010/main" val="12999688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563888" y="1"/>
            <a:ext cx="5563736" cy="692696"/>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0" lvl="1" algn="r" defTabSz="342900">
              <a:spcBef>
                <a:spcPct val="0"/>
              </a:spcBef>
            </a:pPr>
            <a:r>
              <a:rPr lang="en-GB" sz="2400" b="1" kern="0" dirty="0">
                <a:solidFill>
                  <a:schemeClr val="accent6"/>
                </a:solidFill>
              </a:rPr>
              <a:t>Plant hormones (biology only) </a:t>
            </a:r>
            <a:r>
              <a:rPr lang="en-US" sz="2400" b="1" kern="0" dirty="0">
                <a:latin typeface="+mn-lt"/>
              </a:rPr>
              <a:t>AnswerIT</a:t>
            </a:r>
          </a:p>
        </p:txBody>
      </p:sp>
      <p:sp>
        <p:nvSpPr>
          <p:cNvPr id="4" name="TextBox 3">
            <a:extLst>
              <a:ext uri="{FF2B5EF4-FFF2-40B4-BE49-F238E27FC236}">
                <a16:creationId xmlns:a16="http://schemas.microsoft.com/office/drawing/2014/main" id="{8BCDF32A-253C-1448-B039-631CE3F4AD88}"/>
              </a:ext>
            </a:extLst>
          </p:cNvPr>
          <p:cNvSpPr txBox="1"/>
          <p:nvPr/>
        </p:nvSpPr>
        <p:spPr>
          <a:xfrm>
            <a:off x="107505" y="836712"/>
            <a:ext cx="9020120" cy="6878806"/>
          </a:xfrm>
          <a:prstGeom prst="rect">
            <a:avLst/>
          </a:prstGeom>
          <a:noFill/>
        </p:spPr>
        <p:txBody>
          <a:bodyPr wrap="square" rtlCol="0">
            <a:spAutoFit/>
          </a:bodyPr>
          <a:lstStyle/>
          <a:p>
            <a:r>
              <a:rPr lang="en-GB" sz="2300" b="1" dirty="0"/>
              <a:t>9. HT: How are gibberellins used in agriculture and horticulture? </a:t>
            </a:r>
          </a:p>
          <a:p>
            <a:r>
              <a:rPr lang="en-GB" sz="2300" b="1" dirty="0">
                <a:solidFill>
                  <a:srgbClr val="00B050"/>
                </a:solidFill>
              </a:rPr>
              <a:t>Stimulate seeds to germinate all at once.</a:t>
            </a:r>
          </a:p>
          <a:p>
            <a:r>
              <a:rPr lang="en-GB" sz="2300" b="1" dirty="0">
                <a:solidFill>
                  <a:srgbClr val="00B050"/>
                </a:solidFill>
              </a:rPr>
              <a:t>Stimulate flowering.</a:t>
            </a:r>
          </a:p>
          <a:p>
            <a:r>
              <a:rPr lang="en-GB" sz="2300" b="1" dirty="0">
                <a:solidFill>
                  <a:srgbClr val="00B050"/>
                </a:solidFill>
              </a:rPr>
              <a:t>Reduce flower formation so get bigger and better fruit.</a:t>
            </a:r>
          </a:p>
          <a:p>
            <a:r>
              <a:rPr lang="en-GB" sz="2300" b="1" dirty="0">
                <a:solidFill>
                  <a:srgbClr val="00B050"/>
                </a:solidFill>
              </a:rPr>
              <a:t>Produce seedless fruits.</a:t>
            </a:r>
            <a:endParaRPr lang="en-GB" sz="400" b="1" dirty="0">
              <a:solidFill>
                <a:srgbClr val="00B050"/>
              </a:solidFill>
            </a:endParaRPr>
          </a:p>
          <a:p>
            <a:pPr marL="457200" indent="-457200">
              <a:buAutoNum type="arabicPeriod" startAt="11"/>
            </a:pPr>
            <a:endParaRPr lang="en-GB" sz="400" b="1" dirty="0"/>
          </a:p>
          <a:p>
            <a:r>
              <a:rPr lang="en-GB" sz="2300" b="1" dirty="0"/>
              <a:t>10. HT: How is ethene used in agriculture and horticulture? </a:t>
            </a:r>
          </a:p>
          <a:p>
            <a:r>
              <a:rPr lang="en-GB" sz="2300" b="1" dirty="0">
                <a:solidFill>
                  <a:srgbClr val="00B050"/>
                </a:solidFill>
              </a:rPr>
              <a:t>Used in the food industry to control ripening of fruit during storage and transport.</a:t>
            </a:r>
            <a:endParaRPr lang="en-GB" sz="800" b="1" dirty="0"/>
          </a:p>
          <a:p>
            <a:r>
              <a:rPr lang="en-GB" sz="2300" b="1" dirty="0"/>
              <a:t>11. HT: How are auxins used in agriculture and horticulture? </a:t>
            </a:r>
          </a:p>
          <a:p>
            <a:r>
              <a:rPr lang="en-GB" sz="2300" b="1" dirty="0">
                <a:solidFill>
                  <a:srgbClr val="00B050"/>
                </a:solidFill>
              </a:rPr>
              <a:t>Used as weed killers.</a:t>
            </a:r>
          </a:p>
          <a:p>
            <a:r>
              <a:rPr lang="en-GB" sz="2300" b="1" dirty="0">
                <a:solidFill>
                  <a:srgbClr val="00B050"/>
                </a:solidFill>
              </a:rPr>
              <a:t>As rooting powders for commercial plant growers to produce lots of new plants rapidly.</a:t>
            </a:r>
          </a:p>
          <a:p>
            <a:endParaRPr lang="en-GB" sz="2300" b="1" dirty="0">
              <a:solidFill>
                <a:srgbClr val="00B050"/>
              </a:solidFill>
            </a:endParaRPr>
          </a:p>
          <a:p>
            <a:endParaRPr lang="en-GB" sz="2300" b="1" dirty="0"/>
          </a:p>
          <a:p>
            <a:endParaRPr lang="en-GB" sz="2300" dirty="0"/>
          </a:p>
          <a:p>
            <a:endParaRPr lang="en-GB" sz="2300" dirty="0"/>
          </a:p>
          <a:p>
            <a:pPr marL="457200" indent="-457200">
              <a:lnSpc>
                <a:spcPct val="150000"/>
              </a:lnSpc>
              <a:buAutoNum type="arabicPeriod"/>
            </a:pPr>
            <a:endParaRPr lang="en-GB" sz="2300" dirty="0"/>
          </a:p>
          <a:p>
            <a:pPr>
              <a:lnSpc>
                <a:spcPct val="150000"/>
              </a:lnSpc>
            </a:pPr>
            <a:r>
              <a:rPr lang="en-GB" sz="2300" dirty="0"/>
              <a:t>  </a:t>
            </a:r>
          </a:p>
        </p:txBody>
      </p:sp>
    </p:spTree>
    <p:extLst>
      <p:ext uri="{BB962C8B-B14F-4D97-AF65-F5344CB8AC3E}">
        <p14:creationId xmlns:p14="http://schemas.microsoft.com/office/powerpoint/2010/main" val="28715407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18073</TotalTime>
  <Words>6938</Words>
  <Application>Microsoft Macintosh PowerPoint</Application>
  <PresentationFormat>On-screen Show (4:3)</PresentationFormat>
  <Paragraphs>876</Paragraphs>
  <Slides>58</Slides>
  <Notes>21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58</vt:i4>
      </vt:variant>
    </vt:vector>
  </HeadingPairs>
  <TitlesOfParts>
    <vt:vector size="69" baseType="lpstr">
      <vt:lpstr>Arial</vt:lpstr>
      <vt:lpstr>Beirut</vt:lpstr>
      <vt:lpstr>Calibri</vt:lpstr>
      <vt:lpstr>Calibri Light</vt:lpstr>
      <vt:lpstr>Lato Medium</vt:lpstr>
      <vt:lpstr>News Gothic MT</vt:lpstr>
      <vt:lpstr>Symbol</vt:lpstr>
      <vt:lpstr>Times New Roman</vt:lpstr>
      <vt:lpstr>Wingdings</vt:lpstr>
      <vt:lpstr>1_Office Theme</vt:lpstr>
      <vt:lpstr>Custom Design</vt:lpstr>
      <vt:lpstr>PowerPoint Presentation</vt:lpstr>
      <vt:lpstr>Plant structures and their functions- Overview</vt:lpstr>
      <vt:lpstr>PowerPoint Presentation</vt:lpstr>
      <vt:lpstr>  Plant structures and their function part 1 – Photosynthetic reaction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Plant structures and their function part 1 – QuestionIT</vt:lpstr>
      <vt:lpstr>PowerPoint Presentation</vt:lpstr>
      <vt:lpstr>PowerPoint Presentation</vt:lpstr>
      <vt:lpstr>PowerPoint Presentation</vt:lpstr>
      <vt:lpstr>PowerPoint Presentation</vt:lpstr>
      <vt:lpstr>Plant structures and their function part 1 – AnswerIT</vt:lpstr>
      <vt:lpstr>Plant structures and their function part 1 – AnswerIT</vt:lpstr>
      <vt:lpstr>Plant structures and their function part 1 – AnswerIT</vt:lpstr>
      <vt:lpstr>PowerPoint Presentation</vt:lpstr>
      <vt:lpstr>PowerPoint Presentation</vt:lpstr>
      <vt:lpstr>PowerPoint Presentation</vt:lpstr>
      <vt:lpstr>Plant structures and functions Part 2 - Plant tissues</vt:lpstr>
      <vt:lpstr>PowerPoint Presentation</vt:lpstr>
      <vt:lpstr>Plant structures and functions Part 2 – Root hair cells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Plant structures and their functions part 2 – QuestionIT</vt:lpstr>
      <vt:lpstr>PowerPoint Presentation</vt:lpstr>
      <vt:lpstr>PowerPoint Presentation</vt:lpstr>
      <vt:lpstr>PowerPoint Presentation</vt:lpstr>
      <vt:lpstr>– AnswerIT</vt:lpstr>
      <vt:lpstr>PowerPoint Presentation</vt:lpstr>
      <vt:lpstr>– AnswerIT</vt:lpstr>
      <vt:lpstr>PowerPoint Presentation</vt:lpstr>
      <vt:lpstr>PowerPoint Presentation</vt:lpstr>
      <vt:lpstr>Plant structures and their functions - Part 3 Plant hormones (biology only)</vt:lpstr>
      <vt:lpstr>Plant structures and their functions - Part 3 Plant hormones (biology only)</vt:lpstr>
      <vt:lpstr>PowerPoint Presentation</vt:lpstr>
      <vt:lpstr>PowerPoint Presentation</vt:lpstr>
      <vt:lpstr>Plant structures and their functions - Part 3 Plant hormones (biology HT only)</vt:lpstr>
      <vt:lpstr>Plant structures and their functions - Part 3 Plant hormones (biology HT only)</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455</cp:revision>
  <cp:lastPrinted>2017-05-23T14:15:43Z</cp:lastPrinted>
  <dcterms:created xsi:type="dcterms:W3CDTF">2016-03-05T09:38:04Z</dcterms:created>
  <dcterms:modified xsi:type="dcterms:W3CDTF">2018-05-10T16:08:39Z</dcterms:modified>
</cp:coreProperties>
</file>