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58" r:id="rId4"/>
    <p:sldId id="256" r:id="rId5"/>
    <p:sldId id="259" r:id="rId6"/>
    <p:sldId id="260" r:id="rId7"/>
    <p:sldId id="261" r:id="rId8"/>
    <p:sldId id="262" r:id="rId9"/>
    <p:sldId id="265" r:id="rId10"/>
    <p:sldId id="267" r:id="rId11"/>
    <p:sldId id="266" r:id="rId12"/>
    <p:sldId id="268" r:id="rId13"/>
    <p:sldId id="270" r:id="rId14"/>
    <p:sldId id="271" r:id="rId15"/>
    <p:sldId id="280" r:id="rId16"/>
    <p:sldId id="272" r:id="rId17"/>
    <p:sldId id="275" r:id="rId18"/>
    <p:sldId id="274" r:id="rId19"/>
    <p:sldId id="273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0" d="100"/>
          <a:sy n="80" d="100"/>
        </p:scale>
        <p:origin x="7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48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92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58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926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1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715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19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32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915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72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76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2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1C863-C914-90E2-628A-F2479385C6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Higher Tier GCSE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297F9E-AFF3-8F28-02B8-364D526D18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Edexcel revision guide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Please note there may be more than one slide for each module.</a:t>
            </a:r>
          </a:p>
        </p:txBody>
      </p:sp>
    </p:spTree>
    <p:extLst>
      <p:ext uri="{BB962C8B-B14F-4D97-AF65-F5344CB8AC3E}">
        <p14:creationId xmlns:p14="http://schemas.microsoft.com/office/powerpoint/2010/main" val="166081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6D46E-8D91-18D4-F15D-FFA56DB26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4112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Content of modules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9D2F81-C9B7-51BD-D5DF-350AA895E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236" y="897501"/>
            <a:ext cx="5664764" cy="602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16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1</a:t>
            </a:r>
            <a:r>
              <a:rPr lang="en-GB" sz="3600" b="1" dirty="0"/>
              <a:t> Number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Factors and primes			Page 1</a:t>
            </a:r>
          </a:p>
          <a:p>
            <a:r>
              <a:rPr lang="en-GB" sz="2400" dirty="0"/>
              <a:t>Indices 1				Page 2</a:t>
            </a:r>
          </a:p>
          <a:p>
            <a:r>
              <a:rPr lang="en-GB" sz="2400" dirty="0"/>
              <a:t>Indices 2				Page 3</a:t>
            </a:r>
          </a:p>
          <a:p>
            <a:r>
              <a:rPr lang="en-GB" sz="2400" dirty="0"/>
              <a:t>Calculator skills			Page 4</a:t>
            </a:r>
          </a:p>
          <a:p>
            <a:r>
              <a:rPr lang="en-GB" sz="2400" dirty="0"/>
              <a:t>Estimation 				Page 7</a:t>
            </a:r>
          </a:p>
          <a:p>
            <a:r>
              <a:rPr lang="en-GB" sz="2400" dirty="0"/>
              <a:t>Standard form				Page 8</a:t>
            </a:r>
          </a:p>
          <a:p>
            <a:r>
              <a:rPr lang="en-GB" sz="2400" dirty="0"/>
              <a:t>Surds 1					Page 12</a:t>
            </a:r>
          </a:p>
          <a:p>
            <a:r>
              <a:rPr lang="en-GB" sz="2400" dirty="0"/>
              <a:t>Surds 2					Page 49</a:t>
            </a:r>
          </a:p>
          <a:p>
            <a:r>
              <a:rPr lang="en-GB" sz="2400" dirty="0"/>
              <a:t>Counting Strategies			Page 13</a:t>
            </a:r>
          </a:p>
          <a:p>
            <a:r>
              <a:rPr lang="en-GB" sz="2400" dirty="0"/>
              <a:t>Problem solving practice		Pages 14/15 (Q1, 4)</a:t>
            </a:r>
          </a:p>
        </p:txBody>
      </p:sp>
    </p:spTree>
    <p:extLst>
      <p:ext uri="{BB962C8B-B14F-4D97-AF65-F5344CB8AC3E}">
        <p14:creationId xmlns:p14="http://schemas.microsoft.com/office/powerpoint/2010/main" val="2463640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1</a:t>
            </a:r>
            <a:r>
              <a:rPr lang="en-GB" sz="3600" b="1" dirty="0"/>
              <a:t> Algebra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Indices 1				page 2</a:t>
            </a:r>
          </a:p>
          <a:p>
            <a:r>
              <a:rPr lang="en-GB" sz="2400" dirty="0"/>
              <a:t>Indices 2				page 3</a:t>
            </a:r>
          </a:p>
          <a:p>
            <a:r>
              <a:rPr lang="en-GB" sz="2400" dirty="0"/>
              <a:t>Algebraic skills				page 16</a:t>
            </a:r>
          </a:p>
          <a:p>
            <a:r>
              <a:rPr lang="en-GB" sz="2400" dirty="0"/>
              <a:t>Expanding brackets			Page 17</a:t>
            </a:r>
          </a:p>
          <a:p>
            <a:r>
              <a:rPr lang="en-GB" sz="2400" dirty="0"/>
              <a:t>Factorising 				Page 18</a:t>
            </a:r>
          </a:p>
          <a:p>
            <a:r>
              <a:rPr lang="en-GB" sz="2400" dirty="0"/>
              <a:t>Linear equations 1			Page 19</a:t>
            </a:r>
          </a:p>
          <a:p>
            <a:r>
              <a:rPr lang="en-GB" sz="2400" dirty="0"/>
              <a:t>Linear equations 2			Page 20</a:t>
            </a:r>
          </a:p>
          <a:p>
            <a:r>
              <a:rPr lang="en-GB" sz="2400" dirty="0"/>
              <a:t>Formulae 				Page 21</a:t>
            </a:r>
          </a:p>
          <a:p>
            <a:r>
              <a:rPr lang="en-GB" sz="2400" dirty="0"/>
              <a:t>Arithmetic sequences			Page 22</a:t>
            </a:r>
          </a:p>
          <a:p>
            <a:r>
              <a:rPr lang="en-GB" sz="2400" dirty="0"/>
              <a:t>Solving sequence problems 		Page 23</a:t>
            </a:r>
          </a:p>
          <a:p>
            <a:r>
              <a:rPr lang="en-GB" sz="2400" dirty="0"/>
              <a:t>Quadratic sequences			Page 24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10911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1 </a:t>
            </a:r>
            <a:r>
              <a:rPr lang="en-GB" sz="3600" b="1" dirty="0"/>
              <a:t>Data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12694" y="2285073"/>
            <a:ext cx="10767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Mean, median, mode			Page 110</a:t>
            </a:r>
          </a:p>
          <a:p>
            <a:r>
              <a:rPr lang="en-GB" sz="2400" dirty="0"/>
              <a:t>Frequency table averages		Page 111</a:t>
            </a:r>
          </a:p>
          <a:p>
            <a:r>
              <a:rPr lang="en-GB" sz="2400" dirty="0"/>
              <a:t>Line graphs				Page 113</a:t>
            </a:r>
          </a:p>
          <a:p>
            <a:r>
              <a:rPr lang="en-GB" sz="2400" dirty="0"/>
              <a:t>Scatter graphs				Page 114</a:t>
            </a:r>
          </a:p>
          <a:p>
            <a:r>
              <a:rPr lang="en-GB" sz="2400" dirty="0"/>
              <a:t>Frequency polygons			Page 121</a:t>
            </a:r>
          </a:p>
          <a:p>
            <a:r>
              <a:rPr lang="en-GB" sz="2400" dirty="0"/>
              <a:t>Comparing data			Page 122</a:t>
            </a:r>
          </a:p>
          <a:p>
            <a:r>
              <a:rPr lang="en-GB" sz="2400" dirty="0"/>
              <a:t> (not box plots or cumulative frequency yet)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22031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2</a:t>
            </a:r>
            <a:r>
              <a:rPr lang="en-GB" sz="3600" b="1" dirty="0"/>
              <a:t> Ratio and Proportion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Calculator skills			Page 4</a:t>
            </a:r>
          </a:p>
          <a:p>
            <a:r>
              <a:rPr lang="en-GB" sz="2400" dirty="0"/>
              <a:t>Fractions				Page 5</a:t>
            </a:r>
          </a:p>
          <a:p>
            <a:r>
              <a:rPr lang="en-GB" sz="2400" dirty="0"/>
              <a:t>Decimals				Page 6</a:t>
            </a:r>
          </a:p>
          <a:p>
            <a:r>
              <a:rPr lang="en-GB" sz="2400" dirty="0"/>
              <a:t>Recurring decimals			Page 9</a:t>
            </a:r>
          </a:p>
          <a:p>
            <a:r>
              <a:rPr lang="en-GB" sz="2400" dirty="0"/>
              <a:t>Ratio					Page 60</a:t>
            </a:r>
          </a:p>
          <a:p>
            <a:r>
              <a:rPr lang="en-GB" sz="2400" dirty="0"/>
              <a:t>Proportion				Page 61</a:t>
            </a:r>
          </a:p>
          <a:p>
            <a:r>
              <a:rPr lang="en-GB" sz="2400" dirty="0"/>
              <a:t>Percentage change			Page 62</a:t>
            </a:r>
          </a:p>
          <a:p>
            <a:r>
              <a:rPr lang="en-GB" sz="2400" dirty="0"/>
              <a:t>Reverse percentages			Page 63</a:t>
            </a:r>
          </a:p>
          <a:p>
            <a:r>
              <a:rPr lang="en-GB" sz="2400" dirty="0"/>
              <a:t>Growth and decay			Page 64</a:t>
            </a:r>
          </a:p>
          <a:p>
            <a:r>
              <a:rPr lang="en-GB" sz="2400" dirty="0"/>
              <a:t>Proportionality formulae		Page 69 (questions 1 – 3)</a:t>
            </a:r>
          </a:p>
          <a:p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7921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2</a:t>
            </a:r>
            <a:r>
              <a:rPr lang="en-GB" sz="3600" b="1" dirty="0"/>
              <a:t> Geometry and Measure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Angle properties			Page 73</a:t>
            </a:r>
          </a:p>
          <a:p>
            <a:r>
              <a:rPr lang="en-GB" sz="2400" dirty="0"/>
              <a:t>Solving angle problems		Page 74</a:t>
            </a:r>
          </a:p>
          <a:p>
            <a:r>
              <a:rPr lang="en-GB" sz="2400" dirty="0"/>
              <a:t>Angles in polygons			Page 75</a:t>
            </a:r>
          </a:p>
          <a:p>
            <a:r>
              <a:rPr lang="en-GB" sz="2400" dirty="0"/>
              <a:t>Pythagoras’ theorem			Page 76</a:t>
            </a:r>
          </a:p>
          <a:p>
            <a:r>
              <a:rPr lang="en-GB" sz="2400" dirty="0"/>
              <a:t>Trigonometry 1			Page 77</a:t>
            </a:r>
          </a:p>
          <a:p>
            <a:r>
              <a:rPr lang="en-GB" sz="2400" dirty="0"/>
              <a:t>Trigonometry 2 			Page 78</a:t>
            </a:r>
          </a:p>
          <a:p>
            <a:r>
              <a:rPr lang="en-GB" sz="2400" dirty="0"/>
              <a:t>Solving trigonometry problems	Page 79</a:t>
            </a:r>
          </a:p>
          <a:p>
            <a:r>
              <a:rPr lang="en-GB" sz="2400" dirty="0"/>
              <a:t>Problem solving practice		Pages 108/109 (Q1,3)</a:t>
            </a:r>
          </a:p>
          <a:p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4638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3</a:t>
            </a:r>
            <a:r>
              <a:rPr lang="en-GB" sz="3600" b="1" dirty="0"/>
              <a:t> Algebra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Straight line graphs 1			Page 25</a:t>
            </a:r>
          </a:p>
          <a:p>
            <a:r>
              <a:rPr lang="en-GB" sz="2400" dirty="0"/>
              <a:t>Straight line graphs 2			Page 26</a:t>
            </a:r>
          </a:p>
          <a:p>
            <a:r>
              <a:rPr lang="en-GB" sz="2400" dirty="0"/>
              <a:t>Parallel and perpendicular		Page 27</a:t>
            </a:r>
          </a:p>
          <a:p>
            <a:r>
              <a:rPr lang="en-GB" sz="2400" dirty="0">
                <a:solidFill>
                  <a:srgbClr val="FF0000"/>
                </a:solidFill>
              </a:rPr>
              <a:t>Quadratic graphs			Page 28</a:t>
            </a:r>
          </a:p>
          <a:p>
            <a:r>
              <a:rPr lang="en-GB" sz="2400" dirty="0">
                <a:solidFill>
                  <a:srgbClr val="FF0000"/>
                </a:solidFill>
              </a:rPr>
              <a:t>Cubic and reciprocal graphs		Page 29</a:t>
            </a:r>
          </a:p>
          <a:p>
            <a:r>
              <a:rPr lang="en-GB" sz="2400" dirty="0"/>
              <a:t>Real life graphs			Page 30</a:t>
            </a:r>
          </a:p>
          <a:p>
            <a:r>
              <a:rPr lang="en-GB" sz="2400" dirty="0">
                <a:solidFill>
                  <a:srgbClr val="FF0000"/>
                </a:solidFill>
              </a:rPr>
              <a:t>Equation of a circle			Page 36</a:t>
            </a:r>
          </a:p>
          <a:p>
            <a:r>
              <a:rPr lang="en-GB" sz="2400" dirty="0">
                <a:solidFill>
                  <a:srgbClr val="FF0000"/>
                </a:solidFill>
              </a:rPr>
              <a:t>Using quadratic graphs		Page 42</a:t>
            </a:r>
          </a:p>
          <a:p>
            <a:r>
              <a:rPr lang="en-GB" sz="2400" dirty="0">
                <a:solidFill>
                  <a:srgbClr val="FF0000"/>
                </a:solidFill>
              </a:rPr>
              <a:t>Exponential graphs			Page 53 (Just recognising the shape)</a:t>
            </a:r>
          </a:p>
          <a:p>
            <a:r>
              <a:rPr lang="en-GB" sz="2400" dirty="0"/>
              <a:t>Speed					Page 65</a:t>
            </a:r>
          </a:p>
          <a:p>
            <a:endParaRPr lang="en-GB" sz="2400" dirty="0"/>
          </a:p>
          <a:p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54345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3</a:t>
            </a:r>
            <a:r>
              <a:rPr lang="en-GB" sz="3600" b="1" dirty="0"/>
              <a:t> Geometry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Upper and lower bounds		Page 10</a:t>
            </a:r>
          </a:p>
          <a:p>
            <a:r>
              <a:rPr lang="en-GB" sz="2400" dirty="0"/>
              <a:t>Perimeter and area			Page 80</a:t>
            </a:r>
          </a:p>
          <a:p>
            <a:r>
              <a:rPr lang="en-GB" sz="2400" dirty="0"/>
              <a:t>Units of area and volume		Page 81</a:t>
            </a:r>
          </a:p>
          <a:p>
            <a:r>
              <a:rPr lang="en-GB" sz="2400" dirty="0"/>
              <a:t>Prisms					Page 82</a:t>
            </a:r>
          </a:p>
          <a:p>
            <a:r>
              <a:rPr lang="en-GB" sz="2400" dirty="0"/>
              <a:t>Circles and cylinders			Page 83</a:t>
            </a:r>
          </a:p>
          <a:p>
            <a:r>
              <a:rPr lang="en-GB" sz="2400" dirty="0"/>
              <a:t>Sectors of circles			Page 84</a:t>
            </a:r>
          </a:p>
          <a:p>
            <a:r>
              <a:rPr lang="en-GB" sz="2400" dirty="0"/>
              <a:t>Volume of 3D shapes			Page 85</a:t>
            </a:r>
          </a:p>
          <a:p>
            <a:r>
              <a:rPr lang="en-GB" sz="2400" dirty="0"/>
              <a:t>Surface area				Page 86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51129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4</a:t>
            </a:r>
            <a:r>
              <a:rPr lang="en-GB" sz="3600" b="1" dirty="0"/>
              <a:t> Geometry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271626"/>
            <a:ext cx="10767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Plans and elevations				Page 87</a:t>
            </a:r>
          </a:p>
          <a:p>
            <a:r>
              <a:rPr lang="en-GB" sz="2400" dirty="0"/>
              <a:t>Translations, reflections and rotations	Page 88</a:t>
            </a:r>
          </a:p>
          <a:p>
            <a:r>
              <a:rPr lang="en-GB" sz="2400" dirty="0"/>
              <a:t>Enlargement					Page 89</a:t>
            </a:r>
          </a:p>
          <a:p>
            <a:r>
              <a:rPr lang="en-GB" sz="2400" dirty="0"/>
              <a:t>Combining Transformations			Page 90</a:t>
            </a:r>
          </a:p>
          <a:p>
            <a:r>
              <a:rPr lang="en-GB" sz="2400" dirty="0"/>
              <a:t>Bearings					Page 91</a:t>
            </a:r>
          </a:p>
          <a:p>
            <a:r>
              <a:rPr lang="en-GB" sz="2400" dirty="0"/>
              <a:t>Scale drawings	 and maps			Page 92</a:t>
            </a:r>
          </a:p>
          <a:p>
            <a:r>
              <a:rPr lang="en-GB" sz="2400" dirty="0"/>
              <a:t>Constructions	1				Page 93</a:t>
            </a:r>
          </a:p>
          <a:p>
            <a:r>
              <a:rPr lang="en-GB" sz="2400" dirty="0"/>
              <a:t>Constructions 2				Page 94</a:t>
            </a:r>
          </a:p>
          <a:p>
            <a:r>
              <a:rPr lang="en-GB" sz="2400" dirty="0"/>
              <a:t>Loci						</a:t>
            </a:r>
            <a:r>
              <a:rPr lang="en-GB" sz="2400"/>
              <a:t>Page 95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36194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4 </a:t>
            </a:r>
            <a:r>
              <a:rPr lang="en-GB" sz="3600" b="1" dirty="0"/>
              <a:t>Algebra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99090" y="2043025"/>
            <a:ext cx="10767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Quadratic equations			Page 31</a:t>
            </a:r>
          </a:p>
          <a:p>
            <a:r>
              <a:rPr lang="en-GB" sz="2400" dirty="0"/>
              <a:t>The quadratic formula			Page 32</a:t>
            </a:r>
          </a:p>
          <a:p>
            <a:r>
              <a:rPr lang="en-GB" sz="2400" dirty="0"/>
              <a:t>Completing the square		Page 33</a:t>
            </a:r>
          </a:p>
          <a:p>
            <a:r>
              <a:rPr lang="en-GB" sz="2400" dirty="0"/>
              <a:t>Simultaneous equations 1		Page 34</a:t>
            </a:r>
          </a:p>
          <a:p>
            <a:r>
              <a:rPr lang="en-GB" sz="2400" dirty="0"/>
              <a:t>Simultaneous equations 2		Page 35</a:t>
            </a:r>
          </a:p>
          <a:p>
            <a:r>
              <a:rPr lang="en-GB" sz="2400" dirty="0"/>
              <a:t>Inequalities				Page 37</a:t>
            </a:r>
          </a:p>
          <a:p>
            <a:r>
              <a:rPr lang="en-GB" sz="2400" dirty="0"/>
              <a:t>Inequalities on a graph		Page 41</a:t>
            </a:r>
          </a:p>
          <a:p>
            <a:r>
              <a:rPr lang="en-GB" sz="2400" dirty="0"/>
              <a:t>Turning points				Page 43</a:t>
            </a:r>
          </a:p>
          <a:p>
            <a:endParaRPr lang="en-GB" sz="2400" dirty="0"/>
          </a:p>
          <a:p>
            <a:r>
              <a:rPr lang="en-GB" sz="2400" dirty="0"/>
              <a:t>Problem solving practice 2 		question 4	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85515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5 </a:t>
            </a:r>
            <a:r>
              <a:rPr lang="en-GB" sz="3600" b="1" dirty="0"/>
              <a:t>Probability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12076" y="1832115"/>
            <a:ext cx="10767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Probability			Page 123</a:t>
            </a:r>
          </a:p>
          <a:p>
            <a:r>
              <a:rPr lang="en-GB" sz="2400" dirty="0"/>
              <a:t>Relative frequency		Page 124</a:t>
            </a:r>
          </a:p>
          <a:p>
            <a:r>
              <a:rPr lang="en-GB" sz="2400" dirty="0"/>
              <a:t>Venn diagrams			Page 125</a:t>
            </a:r>
          </a:p>
          <a:p>
            <a:r>
              <a:rPr lang="en-GB" sz="2400" dirty="0"/>
              <a:t>Conditional probability	Page 126</a:t>
            </a:r>
          </a:p>
          <a:p>
            <a:r>
              <a:rPr lang="en-GB" sz="2400" dirty="0"/>
              <a:t>Tree diagrams			Page 127</a:t>
            </a:r>
          </a:p>
          <a:p>
            <a:r>
              <a:rPr lang="en-GB" sz="2400" dirty="0"/>
              <a:t>Problem solving practice 1 	Page 128</a:t>
            </a:r>
          </a:p>
          <a:p>
            <a:r>
              <a:rPr lang="en-GB" sz="2400" dirty="0"/>
              <a:t>Problem solving practice 2 	Page 129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4184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5 </a:t>
            </a:r>
            <a:r>
              <a:rPr lang="en-GB" sz="3600" b="1" dirty="0"/>
              <a:t>Ratio and Proportion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584" y="1955940"/>
            <a:ext cx="10767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Calculator skills 2		Page 59</a:t>
            </a:r>
          </a:p>
          <a:p>
            <a:r>
              <a:rPr lang="en-GB" sz="2400" dirty="0"/>
              <a:t>Proportion			Page 61</a:t>
            </a:r>
          </a:p>
          <a:p>
            <a:r>
              <a:rPr lang="en-GB" sz="2400" dirty="0"/>
              <a:t>Growth and decay		Page 64</a:t>
            </a:r>
          </a:p>
          <a:p>
            <a:r>
              <a:rPr lang="en-GB" sz="2400" dirty="0"/>
              <a:t>Speed 				Page 65</a:t>
            </a:r>
          </a:p>
          <a:p>
            <a:r>
              <a:rPr lang="en-GB" sz="2400" dirty="0"/>
              <a:t>Density			Page 66</a:t>
            </a:r>
          </a:p>
          <a:p>
            <a:r>
              <a:rPr lang="en-GB" sz="2400" dirty="0"/>
              <a:t>Other compound measures	Page 67</a:t>
            </a:r>
          </a:p>
          <a:p>
            <a:r>
              <a:rPr lang="en-GB" sz="2400" dirty="0"/>
              <a:t>Proportionality and graphs	Page 68</a:t>
            </a:r>
          </a:p>
          <a:p>
            <a:r>
              <a:rPr lang="en-GB" sz="2400" dirty="0"/>
              <a:t>Proportionality formulae	Page 69</a:t>
            </a:r>
          </a:p>
          <a:p>
            <a:r>
              <a:rPr lang="en-GB" sz="2400" dirty="0"/>
              <a:t>Harder relationships		Page 70</a:t>
            </a:r>
          </a:p>
          <a:p>
            <a:r>
              <a:rPr lang="en-GB" sz="2400" dirty="0"/>
              <a:t>Problem solving practice 1</a:t>
            </a:r>
            <a:r>
              <a:rPr lang="en-GB" sz="2400"/>
              <a:t>	Page </a:t>
            </a:r>
            <a:r>
              <a:rPr lang="en-GB" sz="2400" dirty="0"/>
              <a:t>71</a:t>
            </a:r>
          </a:p>
          <a:p>
            <a:r>
              <a:rPr lang="en-GB" sz="2400" dirty="0"/>
              <a:t>Problem solving practice 2	Page 72</a:t>
            </a:r>
          </a:p>
        </p:txBody>
      </p:sp>
    </p:spTree>
    <p:extLst>
      <p:ext uri="{BB962C8B-B14F-4D97-AF65-F5344CB8AC3E}">
        <p14:creationId xmlns:p14="http://schemas.microsoft.com/office/powerpoint/2010/main" val="2514318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6</a:t>
            </a:r>
            <a:r>
              <a:rPr lang="en-GB" sz="3600" b="1" dirty="0"/>
              <a:t> Geometry and Measure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584" y="1955940"/>
            <a:ext cx="10767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Congruent triangles			Page 96</a:t>
            </a:r>
          </a:p>
          <a:p>
            <a:r>
              <a:rPr lang="en-GB" sz="2400" dirty="0"/>
              <a:t>Similar shapes 1			Page 97</a:t>
            </a:r>
          </a:p>
          <a:p>
            <a:r>
              <a:rPr lang="en-GB" sz="2400" dirty="0"/>
              <a:t>Similar shapes 2			page 98</a:t>
            </a:r>
          </a:p>
          <a:p>
            <a:r>
              <a:rPr lang="en-GB" sz="24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935809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6</a:t>
            </a:r>
            <a:r>
              <a:rPr lang="en-GB" sz="3600" b="1" dirty="0"/>
              <a:t> Data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584" y="1955940"/>
            <a:ext cx="10767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Interquartile range			Page 112</a:t>
            </a:r>
          </a:p>
          <a:p>
            <a:r>
              <a:rPr lang="en-GB" sz="2400" dirty="0"/>
              <a:t>Sampling				Page 115</a:t>
            </a:r>
          </a:p>
          <a:p>
            <a:r>
              <a:rPr lang="en-GB" sz="2400" dirty="0"/>
              <a:t>Stratified Sampling			Page 116</a:t>
            </a:r>
          </a:p>
          <a:p>
            <a:r>
              <a:rPr lang="en-GB" sz="2400" dirty="0"/>
              <a:t>Capture-recapture			Page 117</a:t>
            </a:r>
          </a:p>
          <a:p>
            <a:r>
              <a:rPr lang="en-GB" sz="2400" dirty="0"/>
              <a:t>Cumulative frequency			Page 118</a:t>
            </a:r>
          </a:p>
          <a:p>
            <a:r>
              <a:rPr lang="en-GB" sz="2400" dirty="0"/>
              <a:t>Box plots				Page 119</a:t>
            </a:r>
          </a:p>
          <a:p>
            <a:r>
              <a:rPr lang="en-GB" sz="2400" dirty="0"/>
              <a:t>Histograms				Page 120</a:t>
            </a:r>
          </a:p>
          <a:p>
            <a:r>
              <a:rPr lang="en-GB" sz="2400" dirty="0"/>
              <a:t>Comparing data			Page 121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1074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271743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7 </a:t>
            </a:r>
            <a:r>
              <a:rPr lang="en-GB" sz="3600" b="1" dirty="0"/>
              <a:t>Algebra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14698" y="1565415"/>
            <a:ext cx="107678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Simultaneous Equations 2		page 35</a:t>
            </a:r>
          </a:p>
          <a:p>
            <a:r>
              <a:rPr lang="en-GB" sz="2400" dirty="0"/>
              <a:t>Quadratic inequalities			Page 38</a:t>
            </a:r>
          </a:p>
          <a:p>
            <a:r>
              <a:rPr lang="en-GB" sz="2400" dirty="0"/>
              <a:t>Inequalities on graphs			Page 41</a:t>
            </a:r>
          </a:p>
          <a:p>
            <a:r>
              <a:rPr lang="en-GB" sz="2400" dirty="0"/>
              <a:t>Using quadratic graphs		Page 42</a:t>
            </a:r>
          </a:p>
          <a:p>
            <a:r>
              <a:rPr lang="en-GB" sz="2400" dirty="0"/>
              <a:t>Turning points 			Page 43</a:t>
            </a:r>
          </a:p>
          <a:p>
            <a:r>
              <a:rPr lang="en-GB" sz="2400" dirty="0"/>
              <a:t>Sketching graphs 			Page 44</a:t>
            </a:r>
          </a:p>
          <a:p>
            <a:r>
              <a:rPr lang="en-GB" sz="2400" dirty="0"/>
              <a:t>Iteration				Page 45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Rearranging formulae		Page 46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Algebraic fractions			Page 47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Quadratics and fractions		Page 48</a:t>
            </a:r>
          </a:p>
          <a:p>
            <a:r>
              <a:rPr lang="en-GB" sz="2400" b="1" i="0" dirty="0">
                <a:solidFill>
                  <a:srgbClr val="FF0000"/>
                </a:solidFill>
                <a:effectLst/>
              </a:rPr>
              <a:t>Surds 2  				Page 49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Functions				Page 50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Inverse functions			Page 51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Algebraic proof 			Page 52</a:t>
            </a:r>
          </a:p>
        </p:txBody>
      </p:sp>
    </p:spTree>
    <p:extLst>
      <p:ext uri="{BB962C8B-B14F-4D97-AF65-F5344CB8AC3E}">
        <p14:creationId xmlns:p14="http://schemas.microsoft.com/office/powerpoint/2010/main" val="1902511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8 </a:t>
            </a:r>
            <a:r>
              <a:rPr lang="en-GB" sz="3600" b="1" dirty="0"/>
              <a:t>Geometry and Measure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584" y="1955940"/>
            <a:ext cx="10767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Circle facts				Page 104</a:t>
            </a:r>
          </a:p>
          <a:p>
            <a:r>
              <a:rPr lang="en-GB" sz="2400" dirty="0"/>
              <a:t>Circle Theorems			Page 105</a:t>
            </a:r>
          </a:p>
          <a:p>
            <a:r>
              <a:rPr lang="en-GB" sz="2400" dirty="0"/>
              <a:t>Problem solving practice (q5) 	Page 109</a:t>
            </a:r>
          </a:p>
          <a:p>
            <a:r>
              <a:rPr lang="en-GB" sz="2400" dirty="0"/>
              <a:t>Equation of a circle			page 36</a:t>
            </a:r>
          </a:p>
          <a:p>
            <a:r>
              <a:rPr lang="en-GB" sz="2400" dirty="0"/>
              <a:t>Trigonometric graphs			Page 39</a:t>
            </a:r>
          </a:p>
          <a:p>
            <a:r>
              <a:rPr lang="en-GB" sz="2400" dirty="0"/>
              <a:t>Transforming graphs			Page 40</a:t>
            </a:r>
          </a:p>
          <a:p>
            <a:r>
              <a:rPr lang="en-GB" sz="2400" dirty="0"/>
              <a:t>Solving trigonometry problems	Page 79</a:t>
            </a:r>
          </a:p>
          <a:p>
            <a:r>
              <a:rPr lang="en-GB" sz="2400" dirty="0"/>
              <a:t>The sine rule				Page 99</a:t>
            </a:r>
          </a:p>
          <a:p>
            <a:r>
              <a:rPr lang="en-GB" sz="2400" dirty="0"/>
              <a:t>The cosine rule			Page 100</a:t>
            </a:r>
          </a:p>
          <a:p>
            <a:r>
              <a:rPr lang="en-GB" sz="2400" dirty="0"/>
              <a:t>Triangles and segments		Page 101</a:t>
            </a:r>
          </a:p>
          <a:p>
            <a:r>
              <a:rPr lang="en-GB" sz="2400" dirty="0"/>
              <a:t>Pythagoras in 3D			Page 102</a:t>
            </a:r>
          </a:p>
          <a:p>
            <a:r>
              <a:rPr lang="en-GB" sz="2400" dirty="0"/>
              <a:t>Trigonometry in 3D			Page 103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186272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9</a:t>
            </a:r>
            <a:r>
              <a:rPr lang="en-GB" sz="3600" b="1" dirty="0"/>
              <a:t> Algebra and Number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25584" y="1955940"/>
            <a:ext cx="10767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Cubic and reciprocal graphs		Page 29</a:t>
            </a:r>
          </a:p>
          <a:p>
            <a:r>
              <a:rPr lang="en-GB" sz="2400" dirty="0"/>
              <a:t>Real-life graphs			Page 30</a:t>
            </a:r>
          </a:p>
          <a:p>
            <a:r>
              <a:rPr lang="en-GB" sz="2400" dirty="0"/>
              <a:t>Transforming graphs			Page 40</a:t>
            </a:r>
          </a:p>
          <a:p>
            <a:r>
              <a:rPr lang="en-GB" sz="2400" dirty="0"/>
              <a:t>Exponential graphs			Page 53</a:t>
            </a:r>
          </a:p>
          <a:p>
            <a:r>
              <a:rPr lang="en-GB" sz="2400" dirty="0"/>
              <a:t>Gradients of curves			Page 54</a:t>
            </a:r>
          </a:p>
          <a:p>
            <a:r>
              <a:rPr lang="en-GB" sz="2400" dirty="0"/>
              <a:t>Velocity-time graphs			Page 55</a:t>
            </a:r>
          </a:p>
          <a:p>
            <a:r>
              <a:rPr lang="en-GB" sz="2400" dirty="0"/>
              <a:t>Area under curves			Page 56</a:t>
            </a:r>
          </a:p>
          <a:p>
            <a:r>
              <a:rPr lang="en-GB" sz="2400" dirty="0"/>
              <a:t>Proportion and graphs		Page 68</a:t>
            </a:r>
          </a:p>
          <a:p>
            <a:r>
              <a:rPr lang="en-GB" sz="2400" dirty="0"/>
              <a:t>Proportionality formula		Page 69</a:t>
            </a:r>
          </a:p>
          <a:p>
            <a:r>
              <a:rPr lang="en-GB" sz="2400" dirty="0"/>
              <a:t>Harder relationships			Page 70</a:t>
            </a:r>
          </a:p>
          <a:p>
            <a:r>
              <a:rPr lang="en-GB" sz="2400" dirty="0"/>
              <a:t>Problem solving practice 2 (q6)	page 72</a:t>
            </a:r>
          </a:p>
        </p:txBody>
      </p:sp>
    </p:spTree>
    <p:extLst>
      <p:ext uri="{BB962C8B-B14F-4D97-AF65-F5344CB8AC3E}">
        <p14:creationId xmlns:p14="http://schemas.microsoft.com/office/powerpoint/2010/main" val="1235250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Higher Revision </a:t>
            </a:r>
            <a:r>
              <a:rPr lang="en-GB" sz="3600" b="1" dirty="0">
                <a:solidFill>
                  <a:srgbClr val="FF0000"/>
                </a:solidFill>
              </a:rPr>
              <a:t>Module 10 </a:t>
            </a:r>
            <a:r>
              <a:rPr lang="en-GB" sz="3600" b="1" dirty="0"/>
              <a:t>Geometry and Measure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584" y="1955940"/>
            <a:ext cx="10767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Vectors			Page 106</a:t>
            </a:r>
          </a:p>
          <a:p>
            <a:r>
              <a:rPr lang="en-GB" sz="2400" dirty="0"/>
              <a:t>Vector proof			Page 107</a:t>
            </a:r>
          </a:p>
        </p:txBody>
      </p:sp>
    </p:spTree>
    <p:extLst>
      <p:ext uri="{BB962C8B-B14F-4D97-AF65-F5344CB8AC3E}">
        <p14:creationId xmlns:p14="http://schemas.microsoft.com/office/powerpoint/2010/main" val="180618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1313</Words>
  <Application>Microsoft Office PowerPoint</Application>
  <PresentationFormat>Widescreen</PresentationFormat>
  <Paragraphs>197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Higher Tier GCSE Revision</vt:lpstr>
      <vt:lpstr>Content of modules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Upton High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ChristiansonS</dc:creator>
  <cp:lastModifiedBy>Sonya Christianson</cp:lastModifiedBy>
  <cp:revision>41</cp:revision>
  <cp:lastPrinted>2018-05-09T10:43:39Z</cp:lastPrinted>
  <dcterms:created xsi:type="dcterms:W3CDTF">2016-12-09T11:18:38Z</dcterms:created>
  <dcterms:modified xsi:type="dcterms:W3CDTF">2024-08-27T16:14:02Z</dcterms:modified>
</cp:coreProperties>
</file>