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21"/>
  </p:notesMasterIdLst>
  <p:sldIdLst>
    <p:sldId id="256" r:id="rId3"/>
    <p:sldId id="281" r:id="rId4"/>
    <p:sldId id="314" r:id="rId5"/>
    <p:sldId id="427" r:id="rId6"/>
    <p:sldId id="405" r:id="rId7"/>
    <p:sldId id="406" r:id="rId8"/>
    <p:sldId id="417" r:id="rId9"/>
    <p:sldId id="433" r:id="rId10"/>
    <p:sldId id="434" r:id="rId11"/>
    <p:sldId id="436" r:id="rId12"/>
    <p:sldId id="428" r:id="rId13"/>
    <p:sldId id="439" r:id="rId14"/>
    <p:sldId id="440" r:id="rId15"/>
    <p:sldId id="441" r:id="rId16"/>
    <p:sldId id="430" r:id="rId17"/>
    <p:sldId id="437" r:id="rId18"/>
    <p:sldId id="432" r:id="rId19"/>
    <p:sldId id="43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7064" autoAdjust="0"/>
    <p:restoredTop sz="83642" autoAdjust="0"/>
  </p:normalViewPr>
  <p:slideViewPr>
    <p:cSldViewPr>
      <p:cViewPr varScale="1">
        <p:scale>
          <a:sx n="92" d="100"/>
          <a:sy n="92" d="100"/>
        </p:scale>
        <p:origin x="752"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8/25/18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dirty="0"/>
          </a:p>
        </p:txBody>
      </p:sp>
    </p:spTree>
    <p:extLst>
      <p:ext uri="{BB962C8B-B14F-4D97-AF65-F5344CB8AC3E}">
        <p14:creationId xmlns:p14="http://schemas.microsoft.com/office/powerpoint/2010/main" val="937177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dirty="0"/>
          </a:p>
        </p:txBody>
      </p:sp>
    </p:spTree>
    <p:extLst>
      <p:ext uri="{BB962C8B-B14F-4D97-AF65-F5344CB8AC3E}">
        <p14:creationId xmlns:p14="http://schemas.microsoft.com/office/powerpoint/2010/main" val="2966011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a:t>
            </a:fld>
            <a:endParaRPr lang="en-US" dirty="0"/>
          </a:p>
        </p:txBody>
      </p:sp>
    </p:spTree>
    <p:extLst>
      <p:ext uri="{BB962C8B-B14F-4D97-AF65-F5344CB8AC3E}">
        <p14:creationId xmlns:p14="http://schemas.microsoft.com/office/powerpoint/2010/main" val="477955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dirty="0"/>
          </a:p>
        </p:txBody>
      </p:sp>
    </p:spTree>
    <p:extLst>
      <p:ext uri="{BB962C8B-B14F-4D97-AF65-F5344CB8AC3E}">
        <p14:creationId xmlns:p14="http://schemas.microsoft.com/office/powerpoint/2010/main" val="4063603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8</a:t>
            </a:fld>
            <a:endParaRPr lang="en-US" dirty="0"/>
          </a:p>
        </p:txBody>
      </p:sp>
    </p:spTree>
    <p:extLst>
      <p:ext uri="{BB962C8B-B14F-4D97-AF65-F5344CB8AC3E}">
        <p14:creationId xmlns:p14="http://schemas.microsoft.com/office/powerpoint/2010/main" val="989771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a:t>
            </a:fld>
            <a:endParaRPr lang="en-US" dirty="0"/>
          </a:p>
        </p:txBody>
      </p:sp>
    </p:spTree>
    <p:extLst>
      <p:ext uri="{BB962C8B-B14F-4D97-AF65-F5344CB8AC3E}">
        <p14:creationId xmlns:p14="http://schemas.microsoft.com/office/powerpoint/2010/main" val="421500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dirty="0"/>
          </a:p>
        </p:txBody>
      </p:sp>
    </p:spTree>
    <p:extLst>
      <p:ext uri="{BB962C8B-B14F-4D97-AF65-F5344CB8AC3E}">
        <p14:creationId xmlns:p14="http://schemas.microsoft.com/office/powerpoint/2010/main" val="3584284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a:t>
            </a:fld>
            <a:endParaRPr lang="en-US" dirty="0"/>
          </a:p>
        </p:txBody>
      </p:sp>
    </p:spTree>
    <p:extLst>
      <p:ext uri="{BB962C8B-B14F-4D97-AF65-F5344CB8AC3E}">
        <p14:creationId xmlns:p14="http://schemas.microsoft.com/office/powerpoint/2010/main" val="1936900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a:t>
            </a:fld>
            <a:endParaRPr lang="en-US" dirty="0"/>
          </a:p>
        </p:txBody>
      </p:sp>
    </p:spTree>
    <p:extLst>
      <p:ext uri="{BB962C8B-B14F-4D97-AF65-F5344CB8AC3E}">
        <p14:creationId xmlns:p14="http://schemas.microsoft.com/office/powerpoint/2010/main" val="1285712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25/08/2018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25/08/2018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511731"/>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Key concepts of physics</a:t>
            </a: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ctr"/>
            <a:r>
              <a:rPr lang="en-GB" b="1" dirty="0">
                <a:solidFill>
                  <a:schemeClr val="accent6"/>
                </a:solidFill>
              </a:rPr>
              <a:t>												Overview </a:t>
            </a:r>
            <a:br>
              <a:rPr lang="en-GB" b="1" dirty="0">
                <a:solidFill>
                  <a:schemeClr val="accent6"/>
                </a:solidFill>
              </a:rPr>
            </a:br>
            <a:r>
              <a:rPr lang="en-GB" b="1" dirty="0">
                <a:solidFill>
                  <a:schemeClr val="accent6"/>
                </a:solidFill>
              </a:rPr>
              <a:t>		Edexcel Key concepts of physics</a:t>
            </a:r>
          </a:p>
        </p:txBody>
      </p:sp>
      <p:sp>
        <p:nvSpPr>
          <p:cNvPr id="3" name="Subtitle 2"/>
          <p:cNvSpPr>
            <a:spLocks noGrp="1"/>
          </p:cNvSpPr>
          <p:nvPr>
            <p:ph type="subTitle" idx="1"/>
          </p:nvPr>
        </p:nvSpPr>
        <p:spPr>
          <a:xfrm>
            <a:off x="179512" y="1628800"/>
            <a:ext cx="5256584" cy="4293096"/>
          </a:xfrm>
        </p:spPr>
        <p:txBody>
          <a:bodyPr>
            <a:normAutofit/>
          </a:bodyPr>
          <a:lstStyle/>
          <a:p>
            <a:pPr marL="342900" indent="-342900" algn="l">
              <a:lnSpc>
                <a:spcPct val="150000"/>
              </a:lnSpc>
              <a:buFont typeface="Arial" panose="020B0604020202020204" pitchFamily="34" charset="0"/>
              <a:buChar char="•"/>
            </a:pPr>
            <a:r>
              <a:rPr lang="en-US" b="1" dirty="0">
                <a:solidFill>
                  <a:schemeClr val="tx1"/>
                </a:solidFill>
                <a:latin typeface="+mn-lt"/>
              </a:rPr>
              <a:t>SI Units</a:t>
            </a:r>
          </a:p>
          <a:p>
            <a:pPr marL="342900" indent="-342900" algn="l">
              <a:lnSpc>
                <a:spcPct val="150000"/>
              </a:lnSpc>
              <a:buFont typeface="Arial" panose="020B0604020202020204" pitchFamily="34" charset="0"/>
              <a:buChar char="•"/>
            </a:pPr>
            <a:r>
              <a:rPr lang="en-US" b="1" dirty="0">
                <a:solidFill>
                  <a:schemeClr val="tx1"/>
                </a:solidFill>
                <a:latin typeface="+mn-lt"/>
              </a:rPr>
              <a:t>Multiples and submultiples of units</a:t>
            </a:r>
          </a:p>
          <a:p>
            <a:pPr marL="342900" indent="-342900" algn="l">
              <a:lnSpc>
                <a:spcPct val="150000"/>
              </a:lnSpc>
              <a:buFont typeface="Arial" panose="020B0604020202020204" pitchFamily="34" charset="0"/>
              <a:buChar char="•"/>
            </a:pPr>
            <a:r>
              <a:rPr lang="en-US" b="1" dirty="0">
                <a:solidFill>
                  <a:schemeClr val="tx1"/>
                </a:solidFill>
                <a:latin typeface="+mn-lt"/>
              </a:rPr>
              <a:t>Converting between different units</a:t>
            </a:r>
          </a:p>
          <a:p>
            <a:pPr marL="342900" indent="-342900" algn="l">
              <a:lnSpc>
                <a:spcPct val="150000"/>
              </a:lnSpc>
              <a:buFont typeface="Arial" panose="020B0604020202020204" pitchFamily="34" charset="0"/>
              <a:buChar char="•"/>
            </a:pPr>
            <a:r>
              <a:rPr lang="en-US" b="1" dirty="0">
                <a:solidFill>
                  <a:schemeClr val="tx1"/>
                </a:solidFill>
                <a:latin typeface="+mn-lt"/>
              </a:rPr>
              <a:t>Significant figures</a:t>
            </a:r>
          </a:p>
          <a:p>
            <a:pPr marL="342900" indent="-342900" algn="l">
              <a:lnSpc>
                <a:spcPct val="150000"/>
              </a:lnSpc>
              <a:buFont typeface="Arial" panose="020B0604020202020204" pitchFamily="34" charset="0"/>
              <a:buChar char="•"/>
            </a:pPr>
            <a:r>
              <a:rPr lang="en-US" b="1" dirty="0">
                <a:solidFill>
                  <a:schemeClr val="tx1"/>
                </a:solidFill>
                <a:latin typeface="+mn-lt"/>
              </a:rPr>
              <a:t>Standard form</a:t>
            </a:r>
            <a:endParaRPr lang="en-US" dirty="0">
              <a:solidFill>
                <a:schemeClr val="tx1"/>
              </a:solidFill>
              <a:latin typeface="+mn-lt"/>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4" name="Picture 3">
            <a:extLst>
              <a:ext uri="{FF2B5EF4-FFF2-40B4-BE49-F238E27FC236}">
                <a16:creationId xmlns:a16="http://schemas.microsoft.com/office/drawing/2014/main" id="{960DD653-2B2D-004E-967B-3F070F365941}"/>
              </a:ext>
            </a:extLst>
          </p:cNvPr>
          <p:cNvPicPr>
            <a:picLocks noChangeAspect="1"/>
          </p:cNvPicPr>
          <p:nvPr/>
        </p:nvPicPr>
        <p:blipFill>
          <a:blip r:embed="rId2"/>
          <a:stretch>
            <a:fillRect/>
          </a:stretch>
        </p:blipFill>
        <p:spPr>
          <a:xfrm>
            <a:off x="4788024" y="1772816"/>
            <a:ext cx="4149080" cy="4149080"/>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563231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pPr marL="457200" indent="-457200">
              <a:lnSpc>
                <a:spcPct val="150000"/>
              </a:lnSpc>
              <a:buFont typeface="Arial" charset="0"/>
              <a:buChar char="•"/>
            </a:pPr>
            <a:r>
              <a:rPr lang="en-GB" sz="2400" b="1" dirty="0">
                <a:solidFill>
                  <a:schemeClr val="tx1">
                    <a:lumMod val="50000"/>
                    <a:lumOff val="50000"/>
                  </a:schemeClr>
                </a:solidFill>
              </a:rPr>
              <a:t>SI Units</a:t>
            </a:r>
          </a:p>
          <a:p>
            <a:pPr marL="457200" indent="-457200">
              <a:lnSpc>
                <a:spcPct val="150000"/>
              </a:lnSpc>
              <a:buFont typeface="Arial" charset="0"/>
              <a:buChar char="•"/>
            </a:pPr>
            <a:r>
              <a:rPr lang="en-GB" sz="2400" b="1" dirty="0">
                <a:solidFill>
                  <a:schemeClr val="tx1">
                    <a:lumMod val="50000"/>
                    <a:lumOff val="50000"/>
                  </a:schemeClr>
                </a:solidFill>
              </a:rPr>
              <a:t>Multiples and submultiples of units</a:t>
            </a:r>
          </a:p>
          <a:p>
            <a:pPr marL="457200" indent="-457200">
              <a:lnSpc>
                <a:spcPct val="150000"/>
              </a:lnSpc>
              <a:buFont typeface="Arial" charset="0"/>
              <a:buChar char="•"/>
            </a:pPr>
            <a:r>
              <a:rPr lang="en-GB" sz="2400" b="1" dirty="0">
                <a:solidFill>
                  <a:schemeClr val="tx1">
                    <a:lumMod val="50000"/>
                    <a:lumOff val="50000"/>
                  </a:schemeClr>
                </a:solidFill>
              </a:rPr>
              <a:t>Converting between different units</a:t>
            </a: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SI units</a:t>
            </a:r>
            <a:endParaRPr lang="en-GB" sz="2400" b="1" dirty="0">
              <a:solidFill>
                <a:schemeClr val="accent6"/>
              </a:solidFill>
            </a:endParaRPr>
          </a:p>
        </p:txBody>
      </p:sp>
      <mc:AlternateContent xmlns:mc="http://schemas.openxmlformats.org/markup-compatibility/2006" xmlns:a14="http://schemas.microsoft.com/office/drawing/2010/main">
        <mc:Choice Requires="a14">
          <p:sp>
            <p:nvSpPr>
              <p:cNvPr id="7" name="TextBox 6"/>
              <p:cNvSpPr txBox="1"/>
              <p:nvPr/>
            </p:nvSpPr>
            <p:spPr>
              <a:xfrm>
                <a:off x="264022" y="763142"/>
                <a:ext cx="8772474" cy="1938992"/>
              </a:xfrm>
              <a:prstGeom prst="rect">
                <a:avLst/>
              </a:prstGeom>
              <a:noFill/>
            </p:spPr>
            <p:txBody>
              <a:bodyPr wrap="square" rtlCol="0">
                <a:spAutoFit/>
              </a:bodyPr>
              <a:lstStyle/>
              <a:p>
                <a:r>
                  <a:rPr lang="en-GB" sz="2400" b="1">
                    <a:solidFill>
                      <a:schemeClr val="accent6">
                        <a:lumMod val="75000"/>
                      </a:schemeClr>
                    </a:solidFill>
                    <a:latin typeface="+mj-lt"/>
                  </a:rPr>
                  <a:t>SI </a:t>
                </a:r>
                <a:r>
                  <a:rPr lang="en-GB" sz="2400" b="1" dirty="0">
                    <a:solidFill>
                      <a:schemeClr val="accent6">
                        <a:lumMod val="75000"/>
                      </a:schemeClr>
                    </a:solidFill>
                    <a:latin typeface="+mj-lt"/>
                  </a:rPr>
                  <a:t>b</a:t>
                </a:r>
                <a:r>
                  <a:rPr lang="en-GB" sz="2400" b="1">
                    <a:solidFill>
                      <a:schemeClr val="accent6">
                        <a:lumMod val="75000"/>
                      </a:schemeClr>
                    </a:solidFill>
                    <a:latin typeface="+mj-lt"/>
                  </a:rPr>
                  <a:t>ase </a:t>
                </a:r>
                <a:r>
                  <a:rPr lang="en-GB" sz="2400" b="1" dirty="0">
                    <a:solidFill>
                      <a:schemeClr val="accent6">
                        <a:lumMod val="75000"/>
                      </a:schemeClr>
                    </a:solidFill>
                    <a:latin typeface="+mj-lt"/>
                  </a:rPr>
                  <a:t>units </a:t>
                </a:r>
                <a:r>
                  <a:rPr lang="en-GB" sz="2400" dirty="0">
                    <a:latin typeface="+mj-lt"/>
                  </a:rPr>
                  <a:t>are the fundamental measures that are used to describe all </a:t>
                </a:r>
                <a:r>
                  <a:rPr lang="en-GB" sz="2400" b="1" dirty="0">
                    <a:solidFill>
                      <a:schemeClr val="accent6">
                        <a:lumMod val="75000"/>
                      </a:schemeClr>
                    </a:solidFill>
                    <a:latin typeface="+mj-lt"/>
                  </a:rPr>
                  <a:t>physical quantities</a:t>
                </a:r>
                <a:r>
                  <a:rPr lang="en-GB" sz="2400" dirty="0">
                    <a:latin typeface="+mj-lt"/>
                  </a:rPr>
                  <a:t>. A physical quantities is anything that can be measured and given a number. </a:t>
                </a:r>
              </a:p>
              <a:p>
                <a:r>
                  <a:rPr lang="en-GB" sz="2400" dirty="0">
                    <a:latin typeface="+mj-lt"/>
                  </a:rPr>
                  <a:t>There are 6 base  </a:t>
                </a:r>
                <a:r>
                  <a:rPr lang="en-GB" sz="2400" b="1" dirty="0">
                    <a:solidFill>
                      <a:schemeClr val="accent6">
                        <a:lumMod val="75000"/>
                      </a:schemeClr>
                    </a:solidFill>
                    <a:latin typeface="+mj-lt"/>
                  </a:rPr>
                  <a:t>SI units </a:t>
                </a:r>
                <a:r>
                  <a:rPr lang="en-GB" sz="2400" dirty="0">
                    <a:solidFill>
                      <a:schemeClr val="tx1"/>
                    </a:solidFill>
                    <a:latin typeface="+mj-lt"/>
                  </a:rPr>
                  <a:t>(System</a:t>
                </a:r>
                <a14:m>
                  <m:oMath xmlns:m="http://schemas.openxmlformats.org/officeDocument/2006/math">
                    <m:acc>
                      <m:accPr>
                        <m:chr m:val="̀"/>
                        <m:ctrlPr>
                          <a:rPr lang="en-GB" sz="2400" i="1" smtClean="0">
                            <a:solidFill>
                              <a:schemeClr val="tx1"/>
                            </a:solidFill>
                            <a:latin typeface="Cambria Math" panose="02040503050406030204" pitchFamily="18" charset="0"/>
                          </a:rPr>
                        </m:ctrlPr>
                      </m:accPr>
                      <m:e>
                        <m:r>
                          <m:rPr>
                            <m:sty m:val="p"/>
                          </m:rPr>
                          <a:rPr lang="en-GB" sz="2400" b="0" i="0" smtClean="0">
                            <a:solidFill>
                              <a:schemeClr val="tx1"/>
                            </a:solidFill>
                            <a:latin typeface="Cambria Math" panose="02040503050406030204" pitchFamily="18" charset="0"/>
                          </a:rPr>
                          <m:t>e</m:t>
                        </m:r>
                      </m:e>
                    </m:acc>
                  </m:oMath>
                </a14:m>
                <a:r>
                  <a:rPr lang="en-GB" sz="2400" dirty="0">
                    <a:solidFill>
                      <a:schemeClr val="tx1"/>
                    </a:solidFill>
                    <a:latin typeface="+mj-lt"/>
                  </a:rPr>
                  <a:t> International d’Unit</a:t>
                </a:r>
                <a14:m>
                  <m:oMath xmlns:m="http://schemas.openxmlformats.org/officeDocument/2006/math">
                    <m:acc>
                      <m:accPr>
                        <m:chr m:val="́"/>
                        <m:ctrlPr>
                          <a:rPr lang="en-GB" sz="2400" i="1">
                            <a:solidFill>
                              <a:schemeClr val="tx1"/>
                            </a:solidFill>
                            <a:latin typeface="Cambria Math" panose="02040503050406030204" pitchFamily="18" charset="0"/>
                          </a:rPr>
                        </m:ctrlPr>
                      </m:accPr>
                      <m:e>
                        <m:r>
                          <m:rPr>
                            <m:sty m:val="p"/>
                          </m:rPr>
                          <a:rPr lang="en-GB" sz="2400" b="0" i="0">
                            <a:solidFill>
                              <a:schemeClr val="tx1"/>
                            </a:solidFill>
                            <a:latin typeface="Cambria Math" panose="02040503050406030204" pitchFamily="18" charset="0"/>
                          </a:rPr>
                          <m:t>e</m:t>
                        </m:r>
                      </m:e>
                    </m:acc>
                  </m:oMath>
                </a14:m>
                <a:r>
                  <a:rPr lang="en-GB" sz="2400" dirty="0">
                    <a:solidFill>
                      <a:schemeClr val="tx1"/>
                    </a:solidFill>
                    <a:latin typeface="+mj-lt"/>
                  </a:rPr>
                  <a:t>s) you need to know. </a:t>
                </a:r>
              </a:p>
            </p:txBody>
          </p:sp>
        </mc:Choice>
        <mc:Fallback xmlns="">
          <p:sp>
            <p:nvSpPr>
              <p:cNvPr id="7" name="TextBox 6"/>
              <p:cNvSpPr txBox="1">
                <a:spLocks noRot="1" noChangeAspect="1" noMove="1" noResize="1" noEditPoints="1" noAdjustHandles="1" noChangeArrowheads="1" noChangeShapeType="1" noTextEdit="1"/>
              </p:cNvSpPr>
              <p:nvPr/>
            </p:nvSpPr>
            <p:spPr>
              <a:xfrm>
                <a:off x="264022" y="763142"/>
                <a:ext cx="8772474" cy="1938992"/>
              </a:xfrm>
              <a:prstGeom prst="rect">
                <a:avLst/>
              </a:prstGeom>
              <a:blipFill>
                <a:blip r:embed="rId3"/>
                <a:stretch>
                  <a:fillRect l="-1012" t="-2614" r="-434" b="-5882"/>
                </a:stretch>
              </a:blipFill>
            </p:spPr>
            <p:txBody>
              <a:bodyPr/>
              <a:lstStyle/>
              <a:p>
                <a:r>
                  <a:rPr lang="en-GB">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382199708"/>
              </p:ext>
            </p:extLst>
          </p:nvPr>
        </p:nvGraphicFramePr>
        <p:xfrm>
          <a:off x="395536" y="2924944"/>
          <a:ext cx="8509446" cy="3200400"/>
        </p:xfrm>
        <a:graphic>
          <a:graphicData uri="http://schemas.openxmlformats.org/drawingml/2006/table">
            <a:tbl>
              <a:tblPr firstRow="1" bandRow="1">
                <a:tableStyleId>{93296810-A885-4BE3-A3E7-6D5BEEA58F35}</a:tableStyleId>
              </a:tblPr>
              <a:tblGrid>
                <a:gridCol w="2836482">
                  <a:extLst>
                    <a:ext uri="{9D8B030D-6E8A-4147-A177-3AD203B41FA5}">
                      <a16:colId xmlns:a16="http://schemas.microsoft.com/office/drawing/2014/main" val="4201026470"/>
                    </a:ext>
                  </a:extLst>
                </a:gridCol>
                <a:gridCol w="2836482">
                  <a:extLst>
                    <a:ext uri="{9D8B030D-6E8A-4147-A177-3AD203B41FA5}">
                      <a16:colId xmlns:a16="http://schemas.microsoft.com/office/drawing/2014/main" val="3324625358"/>
                    </a:ext>
                  </a:extLst>
                </a:gridCol>
                <a:gridCol w="2836482">
                  <a:extLst>
                    <a:ext uri="{9D8B030D-6E8A-4147-A177-3AD203B41FA5}">
                      <a16:colId xmlns:a16="http://schemas.microsoft.com/office/drawing/2014/main" val="2286532759"/>
                    </a:ext>
                  </a:extLst>
                </a:gridCol>
              </a:tblGrid>
              <a:tr h="370840">
                <a:tc>
                  <a:txBody>
                    <a:bodyPr/>
                    <a:lstStyle/>
                    <a:p>
                      <a:pPr algn="ctr"/>
                      <a:r>
                        <a:rPr lang="en-GB" sz="2400" dirty="0"/>
                        <a:t>physical quantity</a:t>
                      </a:r>
                    </a:p>
                  </a:txBody>
                  <a:tcPr/>
                </a:tc>
                <a:tc>
                  <a:txBody>
                    <a:bodyPr/>
                    <a:lstStyle/>
                    <a:p>
                      <a:pPr algn="ctr"/>
                      <a:r>
                        <a:rPr lang="en-GB" sz="2400" dirty="0"/>
                        <a:t>unit name </a:t>
                      </a:r>
                    </a:p>
                  </a:txBody>
                  <a:tcPr/>
                </a:tc>
                <a:tc>
                  <a:txBody>
                    <a:bodyPr/>
                    <a:lstStyle/>
                    <a:p>
                      <a:pPr algn="ctr"/>
                      <a:r>
                        <a:rPr lang="en-GB" sz="2400" dirty="0"/>
                        <a:t>unit symbol</a:t>
                      </a:r>
                    </a:p>
                  </a:txBody>
                  <a:tcPr/>
                </a:tc>
                <a:extLst>
                  <a:ext uri="{0D108BD9-81ED-4DB2-BD59-A6C34878D82A}">
                    <a16:rowId xmlns:a16="http://schemas.microsoft.com/office/drawing/2014/main" val="2070065033"/>
                  </a:ext>
                </a:extLst>
              </a:tr>
              <a:tr h="370840">
                <a:tc>
                  <a:txBody>
                    <a:bodyPr/>
                    <a:lstStyle/>
                    <a:p>
                      <a:pPr algn="ctr"/>
                      <a:r>
                        <a:rPr lang="en-GB" sz="2400" dirty="0"/>
                        <a:t>length</a:t>
                      </a:r>
                    </a:p>
                  </a:txBody>
                  <a:tcPr/>
                </a:tc>
                <a:tc>
                  <a:txBody>
                    <a:bodyPr/>
                    <a:lstStyle/>
                    <a:p>
                      <a:pPr algn="ctr"/>
                      <a:r>
                        <a:rPr lang="en-GB" sz="2400" dirty="0"/>
                        <a:t>metre</a:t>
                      </a:r>
                    </a:p>
                  </a:txBody>
                  <a:tcPr/>
                </a:tc>
                <a:tc>
                  <a:txBody>
                    <a:bodyPr/>
                    <a:lstStyle/>
                    <a:p>
                      <a:pPr algn="ctr"/>
                      <a:r>
                        <a:rPr lang="en-GB" sz="2400" dirty="0"/>
                        <a:t>m</a:t>
                      </a:r>
                    </a:p>
                  </a:txBody>
                  <a:tcPr/>
                </a:tc>
                <a:extLst>
                  <a:ext uri="{0D108BD9-81ED-4DB2-BD59-A6C34878D82A}">
                    <a16:rowId xmlns:a16="http://schemas.microsoft.com/office/drawing/2014/main" val="1645801264"/>
                  </a:ext>
                </a:extLst>
              </a:tr>
              <a:tr h="370840">
                <a:tc>
                  <a:txBody>
                    <a:bodyPr/>
                    <a:lstStyle/>
                    <a:p>
                      <a:pPr algn="ctr"/>
                      <a:r>
                        <a:rPr lang="en-GB" sz="2400" dirty="0"/>
                        <a:t>mass</a:t>
                      </a:r>
                    </a:p>
                  </a:txBody>
                  <a:tcPr/>
                </a:tc>
                <a:tc>
                  <a:txBody>
                    <a:bodyPr/>
                    <a:lstStyle/>
                    <a:p>
                      <a:pPr algn="ctr"/>
                      <a:r>
                        <a:rPr lang="en-GB" sz="2400" dirty="0"/>
                        <a:t>kilogram</a:t>
                      </a:r>
                    </a:p>
                  </a:txBody>
                  <a:tcPr/>
                </a:tc>
                <a:tc>
                  <a:txBody>
                    <a:bodyPr/>
                    <a:lstStyle/>
                    <a:p>
                      <a:pPr algn="ctr"/>
                      <a:r>
                        <a:rPr lang="en-GB" sz="2400" dirty="0"/>
                        <a:t>kg</a:t>
                      </a:r>
                    </a:p>
                  </a:txBody>
                  <a:tcPr/>
                </a:tc>
                <a:extLst>
                  <a:ext uri="{0D108BD9-81ED-4DB2-BD59-A6C34878D82A}">
                    <a16:rowId xmlns:a16="http://schemas.microsoft.com/office/drawing/2014/main" val="2837004208"/>
                  </a:ext>
                </a:extLst>
              </a:tr>
              <a:tr h="370840">
                <a:tc>
                  <a:txBody>
                    <a:bodyPr/>
                    <a:lstStyle/>
                    <a:p>
                      <a:pPr algn="ctr"/>
                      <a:r>
                        <a:rPr lang="en-GB" sz="2400" dirty="0"/>
                        <a:t>time</a:t>
                      </a:r>
                    </a:p>
                  </a:txBody>
                  <a:tcPr/>
                </a:tc>
                <a:tc>
                  <a:txBody>
                    <a:bodyPr/>
                    <a:lstStyle/>
                    <a:p>
                      <a:pPr algn="ctr"/>
                      <a:r>
                        <a:rPr lang="en-GB" sz="2400" dirty="0"/>
                        <a:t>second</a:t>
                      </a:r>
                    </a:p>
                  </a:txBody>
                  <a:tcPr/>
                </a:tc>
                <a:tc>
                  <a:txBody>
                    <a:bodyPr/>
                    <a:lstStyle/>
                    <a:p>
                      <a:pPr algn="ctr"/>
                      <a:r>
                        <a:rPr lang="en-GB" sz="2400" dirty="0"/>
                        <a:t>s</a:t>
                      </a:r>
                    </a:p>
                  </a:txBody>
                  <a:tcPr/>
                </a:tc>
                <a:extLst>
                  <a:ext uri="{0D108BD9-81ED-4DB2-BD59-A6C34878D82A}">
                    <a16:rowId xmlns:a16="http://schemas.microsoft.com/office/drawing/2014/main" val="1334796438"/>
                  </a:ext>
                </a:extLst>
              </a:tr>
              <a:tr h="370840">
                <a:tc>
                  <a:txBody>
                    <a:bodyPr/>
                    <a:lstStyle/>
                    <a:p>
                      <a:pPr algn="ctr"/>
                      <a:r>
                        <a:rPr lang="en-GB" sz="2400" dirty="0"/>
                        <a:t>electric</a:t>
                      </a:r>
                      <a:r>
                        <a:rPr lang="en-GB" sz="2400" baseline="0" dirty="0"/>
                        <a:t> current</a:t>
                      </a:r>
                      <a:endParaRPr lang="en-GB" sz="2400" dirty="0"/>
                    </a:p>
                  </a:txBody>
                  <a:tcPr/>
                </a:tc>
                <a:tc>
                  <a:txBody>
                    <a:bodyPr/>
                    <a:lstStyle/>
                    <a:p>
                      <a:pPr algn="ctr"/>
                      <a:r>
                        <a:rPr lang="en-GB" sz="2400" dirty="0"/>
                        <a:t>ampere</a:t>
                      </a:r>
                    </a:p>
                  </a:txBody>
                  <a:tcPr/>
                </a:tc>
                <a:tc>
                  <a:txBody>
                    <a:bodyPr/>
                    <a:lstStyle/>
                    <a:p>
                      <a:pPr algn="ctr"/>
                      <a:r>
                        <a:rPr lang="en-GB" sz="2400" dirty="0"/>
                        <a:t>A</a:t>
                      </a:r>
                    </a:p>
                  </a:txBody>
                  <a:tcPr/>
                </a:tc>
                <a:extLst>
                  <a:ext uri="{0D108BD9-81ED-4DB2-BD59-A6C34878D82A}">
                    <a16:rowId xmlns:a16="http://schemas.microsoft.com/office/drawing/2014/main" val="1303762803"/>
                  </a:ext>
                </a:extLst>
              </a:tr>
              <a:tr h="370840">
                <a:tc>
                  <a:txBody>
                    <a:bodyPr/>
                    <a:lstStyle/>
                    <a:p>
                      <a:pPr algn="ctr"/>
                      <a:r>
                        <a:rPr lang="en-GB" sz="2400" dirty="0"/>
                        <a:t>temperature</a:t>
                      </a:r>
                    </a:p>
                  </a:txBody>
                  <a:tcPr/>
                </a:tc>
                <a:tc>
                  <a:txBody>
                    <a:bodyPr/>
                    <a:lstStyle/>
                    <a:p>
                      <a:pPr algn="ctr"/>
                      <a:r>
                        <a:rPr lang="en-GB" sz="2400" dirty="0"/>
                        <a:t>kelvin</a:t>
                      </a:r>
                    </a:p>
                  </a:txBody>
                  <a:tcPr/>
                </a:tc>
                <a:tc>
                  <a:txBody>
                    <a:bodyPr/>
                    <a:lstStyle/>
                    <a:p>
                      <a:pPr algn="ctr"/>
                      <a:r>
                        <a:rPr lang="en-GB" sz="2400" dirty="0"/>
                        <a:t>K</a:t>
                      </a:r>
                    </a:p>
                  </a:txBody>
                  <a:tcPr/>
                </a:tc>
                <a:extLst>
                  <a:ext uri="{0D108BD9-81ED-4DB2-BD59-A6C34878D82A}">
                    <a16:rowId xmlns:a16="http://schemas.microsoft.com/office/drawing/2014/main" val="3913580420"/>
                  </a:ext>
                </a:extLst>
              </a:tr>
              <a:tr h="370840">
                <a:tc>
                  <a:txBody>
                    <a:bodyPr/>
                    <a:lstStyle/>
                    <a:p>
                      <a:pPr algn="ctr"/>
                      <a:r>
                        <a:rPr lang="en-GB" sz="2400" dirty="0"/>
                        <a:t>amount of substance</a:t>
                      </a:r>
                    </a:p>
                  </a:txBody>
                  <a:tcPr/>
                </a:tc>
                <a:tc>
                  <a:txBody>
                    <a:bodyPr/>
                    <a:lstStyle/>
                    <a:p>
                      <a:pPr algn="ctr"/>
                      <a:r>
                        <a:rPr lang="en-GB" sz="2400" dirty="0"/>
                        <a:t>mole</a:t>
                      </a:r>
                    </a:p>
                  </a:txBody>
                  <a:tcPr/>
                </a:tc>
                <a:tc>
                  <a:txBody>
                    <a:bodyPr/>
                    <a:lstStyle/>
                    <a:p>
                      <a:pPr algn="ctr"/>
                      <a:r>
                        <a:rPr lang="en-GB" sz="2400" dirty="0"/>
                        <a:t>mol</a:t>
                      </a:r>
                    </a:p>
                  </a:txBody>
                  <a:tcPr/>
                </a:tc>
                <a:extLst>
                  <a:ext uri="{0D108BD9-81ED-4DB2-BD59-A6C34878D82A}">
                    <a16:rowId xmlns:a16="http://schemas.microsoft.com/office/drawing/2014/main" val="365096516"/>
                  </a:ext>
                </a:extLst>
              </a:tr>
            </a:tbl>
          </a:graphicData>
        </a:graphic>
      </p:graphicFrame>
    </p:spTree>
    <p:extLst>
      <p:ext uri="{BB962C8B-B14F-4D97-AF65-F5344CB8AC3E}">
        <p14:creationId xmlns:p14="http://schemas.microsoft.com/office/powerpoint/2010/main" val="4025406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Derived units </a:t>
            </a:r>
            <a:endParaRPr lang="en-GB" sz="2400" b="1" dirty="0">
              <a:solidFill>
                <a:schemeClr val="accent6"/>
              </a:solidFill>
            </a:endParaRPr>
          </a:p>
        </p:txBody>
      </p:sp>
      <p:sp>
        <p:nvSpPr>
          <p:cNvPr id="7" name="TextBox 6"/>
          <p:cNvSpPr txBox="1"/>
          <p:nvPr/>
        </p:nvSpPr>
        <p:spPr>
          <a:xfrm>
            <a:off x="264022" y="763142"/>
            <a:ext cx="8772474" cy="954107"/>
          </a:xfrm>
          <a:prstGeom prst="rect">
            <a:avLst/>
          </a:prstGeom>
          <a:noFill/>
        </p:spPr>
        <p:txBody>
          <a:bodyPr wrap="square" rtlCol="0">
            <a:spAutoFit/>
          </a:bodyPr>
          <a:lstStyle/>
          <a:p>
            <a:r>
              <a:rPr lang="en-GB" sz="2800" dirty="0"/>
              <a:t>Other physical quantities are represented by combinations of  base units. These are called </a:t>
            </a:r>
            <a:r>
              <a:rPr lang="en-GB" sz="2800" b="1" dirty="0">
                <a:solidFill>
                  <a:schemeClr val="accent6">
                    <a:lumMod val="75000"/>
                  </a:schemeClr>
                </a:solidFill>
              </a:rPr>
              <a:t>derived units. </a:t>
            </a:r>
          </a:p>
        </p:txBody>
      </p:sp>
      <p:graphicFrame>
        <p:nvGraphicFramePr>
          <p:cNvPr id="4" name="Table 3"/>
          <p:cNvGraphicFramePr>
            <a:graphicFrameLocks noGrp="1"/>
          </p:cNvGraphicFramePr>
          <p:nvPr>
            <p:extLst>
              <p:ext uri="{D42A27DB-BD31-4B8C-83A1-F6EECF244321}">
                <p14:modId xmlns:p14="http://schemas.microsoft.com/office/powerpoint/2010/main" val="3130458914"/>
              </p:ext>
            </p:extLst>
          </p:nvPr>
        </p:nvGraphicFramePr>
        <p:xfrm>
          <a:off x="329778" y="1792600"/>
          <a:ext cx="8490693" cy="4648742"/>
        </p:xfrm>
        <a:graphic>
          <a:graphicData uri="http://schemas.openxmlformats.org/drawingml/2006/table">
            <a:tbl>
              <a:tblPr firstRow="1" bandRow="1">
                <a:tableStyleId>{93296810-A885-4BE3-A3E7-6D5BEEA58F35}</a:tableStyleId>
              </a:tblPr>
              <a:tblGrid>
                <a:gridCol w="3954190">
                  <a:extLst>
                    <a:ext uri="{9D8B030D-6E8A-4147-A177-3AD203B41FA5}">
                      <a16:colId xmlns:a16="http://schemas.microsoft.com/office/drawing/2014/main" val="4201026470"/>
                    </a:ext>
                  </a:extLst>
                </a:gridCol>
                <a:gridCol w="2376264">
                  <a:extLst>
                    <a:ext uri="{9D8B030D-6E8A-4147-A177-3AD203B41FA5}">
                      <a16:colId xmlns:a16="http://schemas.microsoft.com/office/drawing/2014/main" val="2286532759"/>
                    </a:ext>
                  </a:extLst>
                </a:gridCol>
                <a:gridCol w="2160239">
                  <a:extLst>
                    <a:ext uri="{9D8B030D-6E8A-4147-A177-3AD203B41FA5}">
                      <a16:colId xmlns:a16="http://schemas.microsoft.com/office/drawing/2014/main" val="400877965"/>
                    </a:ext>
                  </a:extLst>
                </a:gridCol>
              </a:tblGrid>
              <a:tr h="457231">
                <a:tc>
                  <a:txBody>
                    <a:bodyPr/>
                    <a:lstStyle/>
                    <a:p>
                      <a:pPr algn="ctr"/>
                      <a:r>
                        <a:rPr lang="en-GB" sz="2400" dirty="0"/>
                        <a:t>physical quantity</a:t>
                      </a:r>
                    </a:p>
                  </a:txBody>
                  <a:tcPr anchor="ctr"/>
                </a:tc>
                <a:tc>
                  <a:txBody>
                    <a:bodyPr/>
                    <a:lstStyle/>
                    <a:p>
                      <a:pPr algn="ctr"/>
                      <a:r>
                        <a:rPr lang="en-GB" sz="2400" dirty="0"/>
                        <a:t>derived</a:t>
                      </a:r>
                      <a:r>
                        <a:rPr lang="en-GB" sz="2400" baseline="0" dirty="0"/>
                        <a:t> unit</a:t>
                      </a:r>
                      <a:endParaRPr lang="en-GB" sz="2400" dirty="0"/>
                    </a:p>
                  </a:txBody>
                  <a:tcPr anchor="ctr"/>
                </a:tc>
                <a:tc>
                  <a:txBody>
                    <a:bodyPr/>
                    <a:lstStyle/>
                    <a:p>
                      <a:pPr algn="ctr"/>
                      <a:r>
                        <a:rPr lang="en-GB" sz="2400" dirty="0"/>
                        <a:t>abbreviation</a:t>
                      </a:r>
                    </a:p>
                  </a:txBody>
                  <a:tcPr anchor="ctr"/>
                </a:tc>
                <a:extLst>
                  <a:ext uri="{0D108BD9-81ED-4DB2-BD59-A6C34878D82A}">
                    <a16:rowId xmlns:a16="http://schemas.microsoft.com/office/drawing/2014/main" val="2070065033"/>
                  </a:ext>
                </a:extLst>
              </a:tr>
              <a:tr h="457231">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mn-lt"/>
                          <a:ea typeface="+mn-ea"/>
                          <a:cs typeface="+mn-cs"/>
                        </a:rPr>
                        <a:t>frequency</a:t>
                      </a:r>
                    </a:p>
                  </a:txBody>
                  <a:tcPr anchor="ctr"/>
                </a:tc>
                <a:tc>
                  <a:txBody>
                    <a:bodyPr/>
                    <a:lstStyle/>
                    <a:p>
                      <a:pPr algn="ctr"/>
                      <a:r>
                        <a:rPr lang="en-GB" sz="2400" baseline="0" dirty="0"/>
                        <a:t>hertz</a:t>
                      </a:r>
                    </a:p>
                  </a:txBody>
                  <a:tcPr anchor="ctr"/>
                </a:tc>
                <a:tc>
                  <a:txBody>
                    <a:bodyPr/>
                    <a:lstStyle/>
                    <a:p>
                      <a:pPr algn="ctr"/>
                      <a:r>
                        <a:rPr lang="en-GB" sz="2400" dirty="0"/>
                        <a:t>Hz</a:t>
                      </a:r>
                    </a:p>
                  </a:txBody>
                  <a:tcPr anchor="ctr"/>
                </a:tc>
                <a:extLst>
                  <a:ext uri="{0D108BD9-81ED-4DB2-BD59-A6C34878D82A}">
                    <a16:rowId xmlns:a16="http://schemas.microsoft.com/office/drawing/2014/main" val="1303762803"/>
                  </a:ext>
                </a:extLst>
              </a:tr>
              <a:tr h="457231">
                <a:tc>
                  <a:txBody>
                    <a:bodyPr/>
                    <a:lstStyle/>
                    <a:p>
                      <a:pPr algn="ctr"/>
                      <a:r>
                        <a:rPr lang="en-GB" sz="2400" dirty="0"/>
                        <a:t>force</a:t>
                      </a:r>
                    </a:p>
                  </a:txBody>
                  <a:tcPr anchor="ctr"/>
                </a:tc>
                <a:tc>
                  <a:txBody>
                    <a:bodyPr/>
                    <a:lstStyle/>
                    <a:p>
                      <a:pPr algn="ctr"/>
                      <a:r>
                        <a:rPr lang="en-GB" sz="2400" dirty="0"/>
                        <a:t>newton</a:t>
                      </a:r>
                    </a:p>
                  </a:txBody>
                  <a:tcPr anchor="ctr"/>
                </a:tc>
                <a:tc>
                  <a:txBody>
                    <a:bodyPr/>
                    <a:lstStyle/>
                    <a:p>
                      <a:pPr algn="ctr"/>
                      <a:r>
                        <a:rPr lang="en-GB" sz="2400" dirty="0"/>
                        <a:t>N</a:t>
                      </a:r>
                    </a:p>
                  </a:txBody>
                  <a:tcPr anchor="ctr"/>
                </a:tc>
                <a:extLst>
                  <a:ext uri="{0D108BD9-81ED-4DB2-BD59-A6C34878D82A}">
                    <a16:rowId xmlns:a16="http://schemas.microsoft.com/office/drawing/2014/main" val="522911356"/>
                  </a:ext>
                </a:extLst>
              </a:tr>
              <a:tr h="457231">
                <a:tc>
                  <a:txBody>
                    <a:bodyPr/>
                    <a:lstStyle/>
                    <a:p>
                      <a:pPr algn="ctr"/>
                      <a:r>
                        <a:rPr lang="en-GB" sz="2400" dirty="0"/>
                        <a:t>energy</a:t>
                      </a:r>
                    </a:p>
                  </a:txBody>
                  <a:tcPr anchor="ctr"/>
                </a:tc>
                <a:tc>
                  <a:txBody>
                    <a:bodyPr/>
                    <a:lstStyle/>
                    <a:p>
                      <a:pPr algn="ctr"/>
                      <a:r>
                        <a:rPr lang="en-GB" sz="2400" dirty="0"/>
                        <a:t>joule</a:t>
                      </a:r>
                    </a:p>
                  </a:txBody>
                  <a:tcPr anchor="ctr"/>
                </a:tc>
                <a:tc>
                  <a:txBody>
                    <a:bodyPr/>
                    <a:lstStyle/>
                    <a:p>
                      <a:pPr algn="ctr"/>
                      <a:r>
                        <a:rPr lang="en-GB" sz="2400" dirty="0"/>
                        <a:t>J</a:t>
                      </a:r>
                    </a:p>
                  </a:txBody>
                  <a:tcPr anchor="ctr"/>
                </a:tc>
                <a:extLst>
                  <a:ext uri="{0D108BD9-81ED-4DB2-BD59-A6C34878D82A}">
                    <a16:rowId xmlns:a16="http://schemas.microsoft.com/office/drawing/2014/main" val="3913580420"/>
                  </a:ext>
                </a:extLst>
              </a:tr>
              <a:tr h="457231">
                <a:tc>
                  <a:txBody>
                    <a:bodyPr/>
                    <a:lstStyle/>
                    <a:p>
                      <a:pPr algn="ctr"/>
                      <a:r>
                        <a:rPr lang="en-GB" sz="2400" dirty="0"/>
                        <a:t>power</a:t>
                      </a:r>
                    </a:p>
                  </a:txBody>
                  <a:tcPr anchor="ctr"/>
                </a:tc>
                <a:tc>
                  <a:txBody>
                    <a:bodyPr/>
                    <a:lstStyle/>
                    <a:p>
                      <a:pPr algn="ctr"/>
                      <a:r>
                        <a:rPr lang="en-GB" sz="2400" dirty="0"/>
                        <a:t>watt</a:t>
                      </a:r>
                    </a:p>
                  </a:txBody>
                  <a:tcPr anchor="ctr"/>
                </a:tc>
                <a:tc>
                  <a:txBody>
                    <a:bodyPr/>
                    <a:lstStyle/>
                    <a:p>
                      <a:pPr algn="ctr"/>
                      <a:r>
                        <a:rPr lang="en-GB" sz="2400" dirty="0"/>
                        <a:t>W</a:t>
                      </a:r>
                    </a:p>
                  </a:txBody>
                  <a:tcPr anchor="ctr"/>
                </a:tc>
                <a:extLst>
                  <a:ext uri="{0D108BD9-81ED-4DB2-BD59-A6C34878D82A}">
                    <a16:rowId xmlns:a16="http://schemas.microsoft.com/office/drawing/2014/main" val="1819708437"/>
                  </a:ext>
                </a:extLst>
              </a:tr>
              <a:tr h="457231">
                <a:tc>
                  <a:txBody>
                    <a:bodyPr/>
                    <a:lstStyle/>
                    <a:p>
                      <a:pPr algn="ctr"/>
                      <a:r>
                        <a:rPr lang="en-GB" sz="2400" dirty="0"/>
                        <a:t>pressure</a:t>
                      </a:r>
                    </a:p>
                  </a:txBody>
                  <a:tcPr anchor="ctr"/>
                </a:tc>
                <a:tc>
                  <a:txBody>
                    <a:bodyPr/>
                    <a:lstStyle/>
                    <a:p>
                      <a:pPr algn="ctr"/>
                      <a:r>
                        <a:rPr lang="en-GB" sz="2400" dirty="0"/>
                        <a:t>pascal</a:t>
                      </a:r>
                    </a:p>
                  </a:txBody>
                  <a:tcPr anchor="ctr"/>
                </a:tc>
                <a:tc>
                  <a:txBody>
                    <a:bodyPr/>
                    <a:lstStyle/>
                    <a:p>
                      <a:pPr algn="ctr"/>
                      <a:r>
                        <a:rPr lang="en-GB" sz="2400" dirty="0"/>
                        <a:t>Pa</a:t>
                      </a:r>
                    </a:p>
                  </a:txBody>
                  <a:tcPr anchor="ctr"/>
                </a:tc>
                <a:extLst>
                  <a:ext uri="{0D108BD9-81ED-4DB2-BD59-A6C34878D82A}">
                    <a16:rowId xmlns:a16="http://schemas.microsoft.com/office/drawing/2014/main" val="1284176583"/>
                  </a:ext>
                </a:extLst>
              </a:tr>
              <a:tr h="476339">
                <a:tc>
                  <a:txBody>
                    <a:bodyPr/>
                    <a:lstStyle/>
                    <a:p>
                      <a:pPr algn="ctr"/>
                      <a:r>
                        <a:rPr lang="en-GB" sz="2400" dirty="0"/>
                        <a:t>Electric charge </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aseline="0" dirty="0"/>
                        <a:t>coulomb</a:t>
                      </a:r>
                    </a:p>
                  </a:txBody>
                  <a:tcPr anchor="ctr"/>
                </a:tc>
                <a:tc>
                  <a:txBody>
                    <a:bodyPr/>
                    <a:lstStyle/>
                    <a:p>
                      <a:pPr algn="ctr"/>
                      <a:r>
                        <a:rPr lang="en-GB" sz="2400" dirty="0"/>
                        <a:t>C</a:t>
                      </a:r>
                    </a:p>
                  </a:txBody>
                  <a:tcPr anchor="ctr"/>
                </a:tc>
                <a:extLst>
                  <a:ext uri="{0D108BD9-81ED-4DB2-BD59-A6C34878D82A}">
                    <a16:rowId xmlns:a16="http://schemas.microsoft.com/office/drawing/2014/main" val="2475025134"/>
                  </a:ext>
                </a:extLst>
              </a:tr>
              <a:tr h="476339">
                <a:tc>
                  <a:txBody>
                    <a:bodyPr/>
                    <a:lstStyle/>
                    <a:p>
                      <a:pPr algn="ctr"/>
                      <a:r>
                        <a:rPr lang="en-GB" sz="2400" dirty="0"/>
                        <a:t>Electric potential difference </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aseline="0" dirty="0"/>
                        <a:t>volt</a:t>
                      </a:r>
                    </a:p>
                  </a:txBody>
                  <a:tcPr anchor="ctr"/>
                </a:tc>
                <a:tc>
                  <a:txBody>
                    <a:bodyPr/>
                    <a:lstStyle/>
                    <a:p>
                      <a:pPr algn="ctr"/>
                      <a:r>
                        <a:rPr lang="en-GB" sz="2400" dirty="0"/>
                        <a:t>V</a:t>
                      </a:r>
                    </a:p>
                  </a:txBody>
                  <a:tcPr anchor="ctr"/>
                </a:tc>
                <a:extLst>
                  <a:ext uri="{0D108BD9-81ED-4DB2-BD59-A6C34878D82A}">
                    <a16:rowId xmlns:a16="http://schemas.microsoft.com/office/drawing/2014/main" val="3186628740"/>
                  </a:ext>
                </a:extLst>
              </a:tr>
              <a:tr h="476339">
                <a:tc>
                  <a:txBody>
                    <a:bodyPr/>
                    <a:lstStyle/>
                    <a:p>
                      <a:pPr algn="ctr"/>
                      <a:r>
                        <a:rPr lang="en-GB" sz="2400" dirty="0"/>
                        <a:t>Electric resisitance </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aseline="0" dirty="0"/>
                        <a:t>ohm</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l-GR" sz="2400" dirty="0"/>
                        <a:t>Ω</a:t>
                      </a:r>
                      <a:endParaRPr lang="en-GB" sz="2400" dirty="0"/>
                    </a:p>
                  </a:txBody>
                  <a:tcPr anchor="ctr"/>
                </a:tc>
                <a:extLst>
                  <a:ext uri="{0D108BD9-81ED-4DB2-BD59-A6C34878D82A}">
                    <a16:rowId xmlns:a16="http://schemas.microsoft.com/office/drawing/2014/main" val="738403524"/>
                  </a:ext>
                </a:extLst>
              </a:tr>
              <a:tr h="476339">
                <a:tc>
                  <a:txBody>
                    <a:bodyPr/>
                    <a:lstStyle/>
                    <a:p>
                      <a:pPr algn="ctr"/>
                      <a:r>
                        <a:rPr lang="en-GB" sz="2400" dirty="0"/>
                        <a:t>Magnetic flux density</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aseline="0" dirty="0"/>
                        <a:t>tesla</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400" dirty="0"/>
                        <a:t>T</a:t>
                      </a:r>
                    </a:p>
                  </a:txBody>
                  <a:tcPr anchor="ctr"/>
                </a:tc>
                <a:extLst>
                  <a:ext uri="{0D108BD9-81ED-4DB2-BD59-A6C34878D82A}">
                    <a16:rowId xmlns:a16="http://schemas.microsoft.com/office/drawing/2014/main" val="1553952756"/>
                  </a:ext>
                </a:extLst>
              </a:tr>
            </a:tbl>
          </a:graphicData>
        </a:graphic>
      </p:graphicFrame>
    </p:spTree>
    <p:extLst>
      <p:ext uri="{BB962C8B-B14F-4D97-AF65-F5344CB8AC3E}">
        <p14:creationId xmlns:p14="http://schemas.microsoft.com/office/powerpoint/2010/main" val="1279862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SI prefixes</a:t>
            </a:r>
            <a:endParaRPr lang="en-GB" sz="2400" b="1" dirty="0">
              <a:solidFill>
                <a:schemeClr val="accent6"/>
              </a:solidFill>
            </a:endParaRPr>
          </a:p>
        </p:txBody>
      </p:sp>
      <p:sp>
        <p:nvSpPr>
          <p:cNvPr id="7" name="TextBox 6"/>
          <p:cNvSpPr txBox="1"/>
          <p:nvPr/>
        </p:nvSpPr>
        <p:spPr>
          <a:xfrm>
            <a:off x="264022" y="763142"/>
            <a:ext cx="8556450" cy="830997"/>
          </a:xfrm>
          <a:prstGeom prst="rect">
            <a:avLst/>
          </a:prstGeom>
          <a:noFill/>
        </p:spPr>
        <p:txBody>
          <a:bodyPr wrap="square" rtlCol="0">
            <a:spAutoFit/>
          </a:bodyPr>
          <a:lstStyle/>
          <a:p>
            <a:r>
              <a:rPr lang="en-GB" sz="2400" b="1" dirty="0">
                <a:solidFill>
                  <a:schemeClr val="accent6"/>
                </a:solidFill>
              </a:rPr>
              <a:t>SI prefixes </a:t>
            </a:r>
            <a:r>
              <a:rPr lang="en-GB" sz="2400" dirty="0"/>
              <a:t>tell you the order of magnitude of large or small objects. You need to know the ones listed below.</a:t>
            </a:r>
            <a:endParaRPr lang="en-GB" sz="2000" dirty="0">
              <a:solidFill>
                <a:schemeClr val="tx1"/>
              </a:solidFill>
              <a:latin typeface="+mj-lt"/>
            </a:endParaRPr>
          </a:p>
        </p:txBody>
      </p:sp>
      <p:graphicFrame>
        <p:nvGraphicFramePr>
          <p:cNvPr id="4" name="Table 3"/>
          <p:cNvGraphicFramePr>
            <a:graphicFrameLocks noGrp="1"/>
          </p:cNvGraphicFramePr>
          <p:nvPr>
            <p:extLst>
              <p:ext uri="{D42A27DB-BD31-4B8C-83A1-F6EECF244321}">
                <p14:modId xmlns:p14="http://schemas.microsoft.com/office/powerpoint/2010/main" val="3426975206"/>
              </p:ext>
            </p:extLst>
          </p:nvPr>
        </p:nvGraphicFramePr>
        <p:xfrm>
          <a:off x="264022" y="1794796"/>
          <a:ext cx="8196411" cy="3740132"/>
        </p:xfrm>
        <a:graphic>
          <a:graphicData uri="http://schemas.openxmlformats.org/drawingml/2006/table">
            <a:tbl>
              <a:tblPr firstRow="1" bandRow="1">
                <a:tableStyleId>{93296810-A885-4BE3-A3E7-6D5BEEA58F35}</a:tableStyleId>
              </a:tblPr>
              <a:tblGrid>
                <a:gridCol w="2732137">
                  <a:extLst>
                    <a:ext uri="{9D8B030D-6E8A-4147-A177-3AD203B41FA5}">
                      <a16:colId xmlns:a16="http://schemas.microsoft.com/office/drawing/2014/main" val="4201026470"/>
                    </a:ext>
                  </a:extLst>
                </a:gridCol>
                <a:gridCol w="2732137">
                  <a:extLst>
                    <a:ext uri="{9D8B030D-6E8A-4147-A177-3AD203B41FA5}">
                      <a16:colId xmlns:a16="http://schemas.microsoft.com/office/drawing/2014/main" val="3490019324"/>
                    </a:ext>
                  </a:extLst>
                </a:gridCol>
                <a:gridCol w="2732137">
                  <a:extLst>
                    <a:ext uri="{9D8B030D-6E8A-4147-A177-3AD203B41FA5}">
                      <a16:colId xmlns:a16="http://schemas.microsoft.com/office/drawing/2014/main" val="3324625358"/>
                    </a:ext>
                  </a:extLst>
                </a:gridCol>
              </a:tblGrid>
              <a:tr h="539732">
                <a:tc>
                  <a:txBody>
                    <a:bodyPr/>
                    <a:lstStyle/>
                    <a:p>
                      <a:pPr algn="ctr"/>
                      <a:r>
                        <a:rPr lang="en-GB" sz="2400" dirty="0"/>
                        <a:t>prefix</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symbol</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multiple</a:t>
                      </a:r>
                    </a:p>
                  </a:txBody>
                  <a:tcPr anchor="ctr"/>
                </a:tc>
                <a:extLst>
                  <a:ext uri="{0D108BD9-81ED-4DB2-BD59-A6C34878D82A}">
                    <a16:rowId xmlns:a16="http://schemas.microsoft.com/office/drawing/2014/main" val="2070065033"/>
                  </a:ext>
                </a:extLst>
              </a:tr>
              <a:tr h="370840">
                <a:tc>
                  <a:txBody>
                    <a:bodyPr/>
                    <a:lstStyle/>
                    <a:p>
                      <a:pPr algn="ctr"/>
                      <a:r>
                        <a:rPr lang="en-GB" sz="2400" dirty="0"/>
                        <a:t>giga</a:t>
                      </a:r>
                    </a:p>
                  </a:txBody>
                  <a:tcPr anchor="ctr"/>
                </a:tc>
                <a:tc>
                  <a:txBody>
                    <a:bodyPr/>
                    <a:lstStyle/>
                    <a:p>
                      <a:pPr algn="ctr"/>
                      <a:r>
                        <a:rPr lang="en-GB" sz="2400" dirty="0"/>
                        <a:t>G</a:t>
                      </a:r>
                    </a:p>
                  </a:txBody>
                  <a:tcPr anchor="ctr"/>
                </a:tc>
                <a:tc>
                  <a:txBody>
                    <a:bodyPr/>
                    <a:lstStyle/>
                    <a:p>
                      <a:pPr algn="ctr"/>
                      <a:r>
                        <a:rPr lang="en-GB" sz="2400" dirty="0"/>
                        <a:t>x10</a:t>
                      </a:r>
                      <a:r>
                        <a:rPr lang="en-GB" sz="2400" baseline="30000" dirty="0"/>
                        <a:t>9</a:t>
                      </a:r>
                      <a:endParaRPr lang="en-GB" sz="2400" dirty="0"/>
                    </a:p>
                  </a:txBody>
                  <a:tcPr anchor="ctr"/>
                </a:tc>
                <a:extLst>
                  <a:ext uri="{0D108BD9-81ED-4DB2-BD59-A6C34878D82A}">
                    <a16:rowId xmlns:a16="http://schemas.microsoft.com/office/drawing/2014/main" val="1237330520"/>
                  </a:ext>
                </a:extLst>
              </a:tr>
              <a:tr h="370840">
                <a:tc>
                  <a:txBody>
                    <a:bodyPr/>
                    <a:lstStyle/>
                    <a:p>
                      <a:pPr algn="ctr"/>
                      <a:r>
                        <a:rPr lang="en-GB" sz="2400" dirty="0"/>
                        <a:t>mega</a:t>
                      </a:r>
                    </a:p>
                  </a:txBody>
                  <a:tcPr anchor="ctr"/>
                </a:tc>
                <a:tc>
                  <a:txBody>
                    <a:bodyPr/>
                    <a:lstStyle/>
                    <a:p>
                      <a:pPr algn="ctr"/>
                      <a:r>
                        <a:rPr lang="en-GB" sz="2400" dirty="0"/>
                        <a:t>M</a:t>
                      </a:r>
                    </a:p>
                  </a:txBody>
                  <a:tcPr anchor="ctr"/>
                </a:tc>
                <a:tc>
                  <a:txBody>
                    <a:bodyPr/>
                    <a:lstStyle/>
                    <a:p>
                      <a:pPr algn="ctr"/>
                      <a:r>
                        <a:rPr lang="en-GB" sz="2400" dirty="0"/>
                        <a:t>x10</a:t>
                      </a:r>
                      <a:r>
                        <a:rPr lang="en-GB" sz="2400" baseline="30000" dirty="0"/>
                        <a:t>6</a:t>
                      </a:r>
                      <a:endParaRPr lang="en-GB" sz="2400" dirty="0"/>
                    </a:p>
                  </a:txBody>
                  <a:tcPr anchor="ctr"/>
                </a:tc>
                <a:extLst>
                  <a:ext uri="{0D108BD9-81ED-4DB2-BD59-A6C34878D82A}">
                    <a16:rowId xmlns:a16="http://schemas.microsoft.com/office/drawing/2014/main" val="2295956379"/>
                  </a:ext>
                </a:extLst>
              </a:tr>
              <a:tr h="370840">
                <a:tc>
                  <a:txBody>
                    <a:bodyPr/>
                    <a:lstStyle/>
                    <a:p>
                      <a:pPr algn="ctr"/>
                      <a:r>
                        <a:rPr lang="en-GB" sz="2400" dirty="0"/>
                        <a:t>kilo</a:t>
                      </a:r>
                    </a:p>
                  </a:txBody>
                  <a:tcPr anchor="ctr"/>
                </a:tc>
                <a:tc>
                  <a:txBody>
                    <a:bodyPr/>
                    <a:lstStyle/>
                    <a:p>
                      <a:pPr algn="ctr"/>
                      <a:r>
                        <a:rPr lang="en-GB" sz="2400" dirty="0"/>
                        <a:t>k</a:t>
                      </a:r>
                    </a:p>
                  </a:txBody>
                  <a:tcPr anchor="ctr"/>
                </a:tc>
                <a:tc>
                  <a:txBody>
                    <a:bodyPr/>
                    <a:lstStyle/>
                    <a:p>
                      <a:pPr algn="ctr"/>
                      <a:r>
                        <a:rPr lang="en-GB" sz="2400" dirty="0"/>
                        <a:t>x10</a:t>
                      </a:r>
                      <a:r>
                        <a:rPr lang="en-GB" sz="2400" baseline="30000" dirty="0"/>
                        <a:t>3</a:t>
                      </a:r>
                      <a:endParaRPr lang="en-GB" sz="2400" dirty="0"/>
                    </a:p>
                  </a:txBody>
                  <a:tcPr anchor="ctr"/>
                </a:tc>
                <a:extLst>
                  <a:ext uri="{0D108BD9-81ED-4DB2-BD59-A6C34878D82A}">
                    <a16:rowId xmlns:a16="http://schemas.microsoft.com/office/drawing/2014/main" val="261354549"/>
                  </a:ext>
                </a:extLst>
              </a:tr>
              <a:tr h="370840">
                <a:tc>
                  <a:txBody>
                    <a:bodyPr/>
                    <a:lstStyle/>
                    <a:p>
                      <a:pPr algn="ctr"/>
                      <a:r>
                        <a:rPr lang="en-GB" sz="2400" dirty="0"/>
                        <a:t>centi</a:t>
                      </a:r>
                    </a:p>
                  </a:txBody>
                  <a:tcPr anchor="ctr"/>
                </a:tc>
                <a:tc>
                  <a:txBody>
                    <a:bodyPr/>
                    <a:lstStyle/>
                    <a:p>
                      <a:pPr algn="ctr"/>
                      <a:r>
                        <a:rPr lang="en-GB" sz="2400" dirty="0"/>
                        <a:t>c</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400" dirty="0"/>
                        <a:t>x10</a:t>
                      </a:r>
                      <a:r>
                        <a:rPr lang="en-GB" sz="2400" baseline="30000" dirty="0"/>
                        <a:t>-2</a:t>
                      </a:r>
                      <a:endParaRPr lang="en-GB" sz="2400" dirty="0"/>
                    </a:p>
                  </a:txBody>
                  <a:tcPr anchor="ctr"/>
                </a:tc>
                <a:extLst>
                  <a:ext uri="{0D108BD9-81ED-4DB2-BD59-A6C34878D82A}">
                    <a16:rowId xmlns:a16="http://schemas.microsoft.com/office/drawing/2014/main" val="4211077752"/>
                  </a:ext>
                </a:extLst>
              </a:tr>
              <a:tr h="370840">
                <a:tc>
                  <a:txBody>
                    <a:bodyPr/>
                    <a:lstStyle/>
                    <a:p>
                      <a:pPr algn="ctr"/>
                      <a:r>
                        <a:rPr lang="en-GB" sz="2400" dirty="0"/>
                        <a:t>milli</a:t>
                      </a:r>
                    </a:p>
                  </a:txBody>
                  <a:tcPr anchor="ctr"/>
                </a:tc>
                <a:tc>
                  <a:txBody>
                    <a:bodyPr/>
                    <a:lstStyle/>
                    <a:p>
                      <a:pPr algn="ctr"/>
                      <a:r>
                        <a:rPr lang="en-GB" sz="2400" dirty="0"/>
                        <a:t>m</a:t>
                      </a:r>
                    </a:p>
                  </a:txBody>
                  <a:tcPr anchor="ct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400" dirty="0"/>
                        <a:t>x10</a:t>
                      </a:r>
                      <a:r>
                        <a:rPr lang="en-GB" sz="2400" baseline="30000" dirty="0"/>
                        <a:t>-3</a:t>
                      </a:r>
                      <a:endParaRPr lang="en-GB" sz="2400" dirty="0"/>
                    </a:p>
                  </a:txBody>
                  <a:tcPr anchor="ctr"/>
                </a:tc>
                <a:extLst>
                  <a:ext uri="{0D108BD9-81ED-4DB2-BD59-A6C34878D82A}">
                    <a16:rowId xmlns:a16="http://schemas.microsoft.com/office/drawing/2014/main" val="551869661"/>
                  </a:ext>
                </a:extLst>
              </a:tr>
              <a:tr h="370840">
                <a:tc>
                  <a:txBody>
                    <a:bodyPr/>
                    <a:lstStyle/>
                    <a:p>
                      <a:pPr algn="ctr"/>
                      <a:r>
                        <a:rPr lang="en-GB" sz="2400" dirty="0"/>
                        <a:t>micro</a:t>
                      </a:r>
                    </a:p>
                  </a:txBody>
                  <a:tcPr anchor="ctr"/>
                </a:tc>
                <a:tc>
                  <a:txBody>
                    <a:bodyPr/>
                    <a:lstStyle/>
                    <a:p>
                      <a:pPr algn="ctr"/>
                      <a:r>
                        <a:rPr lang="en-GB" sz="2400" dirty="0"/>
                        <a:t>μ</a:t>
                      </a:r>
                    </a:p>
                  </a:txBody>
                  <a:tcPr anchor="ctr"/>
                </a:tc>
                <a:tc>
                  <a:txBody>
                    <a:bodyPr/>
                    <a:lstStyle/>
                    <a:p>
                      <a:pPr algn="ctr"/>
                      <a:r>
                        <a:rPr lang="en-GB" sz="2400" dirty="0"/>
                        <a:t>x10</a:t>
                      </a:r>
                      <a:r>
                        <a:rPr lang="en-GB" sz="2400" baseline="30000" dirty="0"/>
                        <a:t>-6</a:t>
                      </a:r>
                      <a:endParaRPr lang="en-GB" sz="2400" dirty="0"/>
                    </a:p>
                  </a:txBody>
                  <a:tcPr anchor="ctr"/>
                </a:tc>
                <a:extLst>
                  <a:ext uri="{0D108BD9-81ED-4DB2-BD59-A6C34878D82A}">
                    <a16:rowId xmlns:a16="http://schemas.microsoft.com/office/drawing/2014/main" val="554142868"/>
                  </a:ext>
                </a:extLst>
              </a:tr>
              <a:tr h="370840">
                <a:tc>
                  <a:txBody>
                    <a:bodyPr/>
                    <a:lstStyle/>
                    <a:p>
                      <a:pPr algn="ctr"/>
                      <a:r>
                        <a:rPr lang="en-GB" sz="2400" dirty="0"/>
                        <a:t>nano</a:t>
                      </a:r>
                    </a:p>
                  </a:txBody>
                  <a:tcPr anchor="ctr"/>
                </a:tc>
                <a:tc>
                  <a:txBody>
                    <a:bodyPr/>
                    <a:lstStyle/>
                    <a:p>
                      <a:pPr algn="ctr"/>
                      <a:r>
                        <a:rPr lang="en-GB" sz="2400" dirty="0"/>
                        <a:t>n</a:t>
                      </a:r>
                    </a:p>
                  </a:txBody>
                  <a:tcPr anchor="ct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x10</a:t>
                      </a:r>
                      <a:r>
                        <a:rPr lang="en-GB" sz="2400" baseline="30000" dirty="0"/>
                        <a:t>-9</a:t>
                      </a:r>
                    </a:p>
                  </a:txBody>
                  <a:tcPr anchor="ctr"/>
                </a:tc>
                <a:extLst>
                  <a:ext uri="{0D108BD9-81ED-4DB2-BD59-A6C34878D82A}">
                    <a16:rowId xmlns:a16="http://schemas.microsoft.com/office/drawing/2014/main" val="2318130740"/>
                  </a:ext>
                </a:extLst>
              </a:tr>
            </a:tbl>
          </a:graphicData>
        </a:graphic>
      </p:graphicFrame>
      <p:sp>
        <p:nvSpPr>
          <p:cNvPr id="6" name="TextBox 5"/>
          <p:cNvSpPr txBox="1"/>
          <p:nvPr/>
        </p:nvSpPr>
        <p:spPr>
          <a:xfrm>
            <a:off x="1403648" y="5741087"/>
            <a:ext cx="6501516" cy="575014"/>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lIns="0" tIns="0" rIns="0" bIns="0" rtlCol="0" anchor="ctr" anchorCtr="0">
            <a:noAutofit/>
          </a:bodyPr>
          <a:lstStyle/>
          <a:p>
            <a:pPr marL="88900">
              <a:spcAft>
                <a:spcPts val="0"/>
              </a:spcAft>
              <a:tabLst>
                <a:tab pos="268288" algn="l"/>
              </a:tabLst>
            </a:pPr>
            <a:r>
              <a:rPr lang="en-GB" sz="2400" b="1" dirty="0">
                <a:solidFill>
                  <a:schemeClr val="accent6">
                    <a:lumMod val="75000"/>
                  </a:schemeClr>
                </a:solidFill>
                <a:latin typeface="+mj-lt"/>
                <a:ea typeface="Times New Roman" panose="02020603050405020304" pitchFamily="18" charset="0"/>
              </a:rPr>
              <a:t>Note – the SI unit kilogram already has a prefix</a:t>
            </a:r>
          </a:p>
        </p:txBody>
      </p:sp>
    </p:spTree>
    <p:extLst>
      <p:ext uri="{BB962C8B-B14F-4D97-AF65-F5344CB8AC3E}">
        <p14:creationId xmlns:p14="http://schemas.microsoft.com/office/powerpoint/2010/main" val="3923450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5655"/>
            <a:ext cx="795637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800" b="1" dirty="0">
                <a:solidFill>
                  <a:schemeClr val="accent6"/>
                </a:solidFill>
                <a:latin typeface="+mn-lt"/>
              </a:rPr>
              <a:t>Converting between different units</a:t>
            </a:r>
          </a:p>
        </p:txBody>
      </p:sp>
      <p:sp>
        <p:nvSpPr>
          <p:cNvPr id="3" name="Rectangle 2">
            <a:extLst>
              <a:ext uri="{FF2B5EF4-FFF2-40B4-BE49-F238E27FC236}">
                <a16:creationId xmlns:a16="http://schemas.microsoft.com/office/drawing/2014/main" id="{A75210D7-29CB-9A41-8335-4B213AD8F3AF}"/>
              </a:ext>
            </a:extLst>
          </p:cNvPr>
          <p:cNvSpPr/>
          <p:nvPr/>
        </p:nvSpPr>
        <p:spPr>
          <a:xfrm>
            <a:off x="182466" y="935593"/>
            <a:ext cx="8710014"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GB" sz="2800" b="1" dirty="0"/>
              <a:t>Length: </a:t>
            </a:r>
          </a:p>
          <a:p>
            <a:pPr algn="ctr"/>
            <a:r>
              <a:rPr lang="en-GB" sz="2800" dirty="0"/>
              <a:t>10 mm = 1 cm	100 cm = 1 m	1000 m = 1 km</a:t>
            </a:r>
            <a:endParaRPr lang="en-GB" sz="2800" dirty="0">
              <a:effectLst/>
            </a:endParaRPr>
          </a:p>
        </p:txBody>
      </p:sp>
      <p:sp>
        <p:nvSpPr>
          <p:cNvPr id="6" name="TextBox 5">
            <a:extLst>
              <a:ext uri="{FF2B5EF4-FFF2-40B4-BE49-F238E27FC236}">
                <a16:creationId xmlns:a16="http://schemas.microsoft.com/office/drawing/2014/main" id="{F72F6224-B74E-114B-AD8C-584906343B67}"/>
              </a:ext>
            </a:extLst>
          </p:cNvPr>
          <p:cNvSpPr txBox="1"/>
          <p:nvPr/>
        </p:nvSpPr>
        <p:spPr>
          <a:xfrm>
            <a:off x="1500860" y="3530992"/>
            <a:ext cx="648072" cy="523220"/>
          </a:xfrm>
          <a:prstGeom prst="rect">
            <a:avLst/>
          </a:prstGeom>
          <a:noFill/>
        </p:spPr>
        <p:txBody>
          <a:bodyPr wrap="square" rtlCol="0">
            <a:spAutoFit/>
          </a:bodyPr>
          <a:lstStyle/>
          <a:p>
            <a:r>
              <a:rPr lang="en-GB" sz="2800" dirty="0"/>
              <a:t>km</a:t>
            </a:r>
          </a:p>
        </p:txBody>
      </p:sp>
      <p:sp>
        <p:nvSpPr>
          <p:cNvPr id="7" name="TextBox 6">
            <a:extLst>
              <a:ext uri="{FF2B5EF4-FFF2-40B4-BE49-F238E27FC236}">
                <a16:creationId xmlns:a16="http://schemas.microsoft.com/office/drawing/2014/main" id="{603D31BB-F428-0C42-8410-13965FF0E0B2}"/>
              </a:ext>
            </a:extLst>
          </p:cNvPr>
          <p:cNvSpPr txBox="1"/>
          <p:nvPr/>
        </p:nvSpPr>
        <p:spPr>
          <a:xfrm>
            <a:off x="3481081" y="3529719"/>
            <a:ext cx="648072" cy="523220"/>
          </a:xfrm>
          <a:prstGeom prst="rect">
            <a:avLst/>
          </a:prstGeom>
          <a:noFill/>
        </p:spPr>
        <p:txBody>
          <a:bodyPr wrap="square" rtlCol="0">
            <a:spAutoFit/>
          </a:bodyPr>
          <a:lstStyle/>
          <a:p>
            <a:r>
              <a:rPr lang="en-GB" sz="2800" dirty="0"/>
              <a:t>m</a:t>
            </a:r>
          </a:p>
        </p:txBody>
      </p:sp>
      <p:sp>
        <p:nvSpPr>
          <p:cNvPr id="8" name="TextBox 7">
            <a:extLst>
              <a:ext uri="{FF2B5EF4-FFF2-40B4-BE49-F238E27FC236}">
                <a16:creationId xmlns:a16="http://schemas.microsoft.com/office/drawing/2014/main" id="{D9EB8004-D052-364C-900D-E79EB1198170}"/>
              </a:ext>
            </a:extLst>
          </p:cNvPr>
          <p:cNvSpPr txBox="1"/>
          <p:nvPr/>
        </p:nvSpPr>
        <p:spPr>
          <a:xfrm>
            <a:off x="5420436" y="3482504"/>
            <a:ext cx="648072" cy="523220"/>
          </a:xfrm>
          <a:prstGeom prst="rect">
            <a:avLst/>
          </a:prstGeom>
          <a:noFill/>
        </p:spPr>
        <p:txBody>
          <a:bodyPr wrap="square" rtlCol="0">
            <a:spAutoFit/>
          </a:bodyPr>
          <a:lstStyle/>
          <a:p>
            <a:r>
              <a:rPr lang="en-GB" sz="2800" dirty="0"/>
              <a:t>cm</a:t>
            </a:r>
          </a:p>
        </p:txBody>
      </p:sp>
      <p:sp>
        <p:nvSpPr>
          <p:cNvPr id="9" name="TextBox 8">
            <a:extLst>
              <a:ext uri="{FF2B5EF4-FFF2-40B4-BE49-F238E27FC236}">
                <a16:creationId xmlns:a16="http://schemas.microsoft.com/office/drawing/2014/main" id="{49A4C506-0F99-5C4B-BEA1-BF9FA3D742CB}"/>
              </a:ext>
            </a:extLst>
          </p:cNvPr>
          <p:cNvSpPr txBox="1"/>
          <p:nvPr/>
        </p:nvSpPr>
        <p:spPr>
          <a:xfrm>
            <a:off x="7333508" y="3493833"/>
            <a:ext cx="864096" cy="523220"/>
          </a:xfrm>
          <a:prstGeom prst="rect">
            <a:avLst/>
          </a:prstGeom>
          <a:noFill/>
        </p:spPr>
        <p:txBody>
          <a:bodyPr wrap="square" rtlCol="0">
            <a:spAutoFit/>
          </a:bodyPr>
          <a:lstStyle/>
          <a:p>
            <a:r>
              <a:rPr lang="en-GB" sz="2800" dirty="0"/>
              <a:t>mm</a:t>
            </a:r>
          </a:p>
        </p:txBody>
      </p:sp>
      <p:sp>
        <p:nvSpPr>
          <p:cNvPr id="10" name="Curved Down Arrow 9">
            <a:extLst>
              <a:ext uri="{FF2B5EF4-FFF2-40B4-BE49-F238E27FC236}">
                <a16:creationId xmlns:a16="http://schemas.microsoft.com/office/drawing/2014/main" id="{442D5C5B-CF5E-4E47-BB1D-254143BAE372}"/>
              </a:ext>
            </a:extLst>
          </p:cNvPr>
          <p:cNvSpPr/>
          <p:nvPr/>
        </p:nvSpPr>
        <p:spPr>
          <a:xfrm>
            <a:off x="1817224" y="2989777"/>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1" name="Curved Down Arrow 10">
            <a:extLst>
              <a:ext uri="{FF2B5EF4-FFF2-40B4-BE49-F238E27FC236}">
                <a16:creationId xmlns:a16="http://schemas.microsoft.com/office/drawing/2014/main" id="{5C1B9CC2-3FCA-2143-BDD2-29386CA56CB7}"/>
              </a:ext>
            </a:extLst>
          </p:cNvPr>
          <p:cNvSpPr/>
          <p:nvPr/>
        </p:nvSpPr>
        <p:spPr>
          <a:xfrm>
            <a:off x="3797445" y="2978448"/>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2" name="Curved Down Arrow 11">
            <a:extLst>
              <a:ext uri="{FF2B5EF4-FFF2-40B4-BE49-F238E27FC236}">
                <a16:creationId xmlns:a16="http://schemas.microsoft.com/office/drawing/2014/main" id="{830C9578-01CD-A346-A9A2-BE4CDF62B125}"/>
              </a:ext>
            </a:extLst>
          </p:cNvPr>
          <p:cNvSpPr/>
          <p:nvPr/>
        </p:nvSpPr>
        <p:spPr>
          <a:xfrm>
            <a:off x="5777666" y="2978448"/>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D850556C-995E-C94E-B14A-479BED8353E2}"/>
                  </a:ext>
                </a:extLst>
              </p:cNvPr>
              <p:cNvSpPr txBox="1"/>
              <p:nvPr/>
            </p:nvSpPr>
            <p:spPr>
              <a:xfrm>
                <a:off x="2042792" y="2504213"/>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1000</m:t>
                      </m:r>
                    </m:oMath>
                  </m:oMathPara>
                </a14:m>
                <a:endParaRPr lang="en-GB" sz="2400" dirty="0"/>
              </a:p>
            </p:txBody>
          </p:sp>
        </mc:Choice>
        <mc:Fallback xmlns="">
          <p:sp>
            <p:nvSpPr>
              <p:cNvPr id="13" name="TextBox 12">
                <a:extLst>
                  <a:ext uri="{FF2B5EF4-FFF2-40B4-BE49-F238E27FC236}">
                    <a16:creationId xmlns:a16="http://schemas.microsoft.com/office/drawing/2014/main" id="{D850556C-995E-C94E-B14A-479BED8353E2}"/>
                  </a:ext>
                </a:extLst>
              </p:cNvPr>
              <p:cNvSpPr txBox="1">
                <a:spLocks noRot="1" noChangeAspect="1" noMove="1" noResize="1" noEditPoints="1" noAdjustHandles="1" noChangeArrowheads="1" noChangeShapeType="1" noTextEdit="1"/>
              </p:cNvSpPr>
              <p:nvPr/>
            </p:nvSpPr>
            <p:spPr>
              <a:xfrm>
                <a:off x="2042792" y="2504213"/>
                <a:ext cx="1461353" cy="461665"/>
              </a:xfrm>
              <a:prstGeom prst="rect">
                <a:avLst/>
              </a:prstGeom>
              <a:blipFill>
                <a:blip r:embed="rId3"/>
                <a:stretch>
                  <a:fillRect b="-1842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8B365A22-DFDB-4246-B6A7-3C5685829569}"/>
                  </a:ext>
                </a:extLst>
              </p:cNvPr>
              <p:cNvSpPr txBox="1"/>
              <p:nvPr/>
            </p:nvSpPr>
            <p:spPr>
              <a:xfrm>
                <a:off x="4023861" y="2476900"/>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100</m:t>
                      </m:r>
                    </m:oMath>
                  </m:oMathPara>
                </a14:m>
                <a:endParaRPr lang="en-GB" sz="2400" dirty="0"/>
              </a:p>
            </p:txBody>
          </p:sp>
        </mc:Choice>
        <mc:Fallback xmlns="">
          <p:sp>
            <p:nvSpPr>
              <p:cNvPr id="14" name="TextBox 13">
                <a:extLst>
                  <a:ext uri="{FF2B5EF4-FFF2-40B4-BE49-F238E27FC236}">
                    <a16:creationId xmlns:a16="http://schemas.microsoft.com/office/drawing/2014/main" id="{8B365A22-DFDB-4246-B6A7-3C5685829569}"/>
                  </a:ext>
                </a:extLst>
              </p:cNvPr>
              <p:cNvSpPr txBox="1">
                <a:spLocks noRot="1" noChangeAspect="1" noMove="1" noResize="1" noEditPoints="1" noAdjustHandles="1" noChangeArrowheads="1" noChangeShapeType="1" noTextEdit="1"/>
              </p:cNvSpPr>
              <p:nvPr/>
            </p:nvSpPr>
            <p:spPr>
              <a:xfrm>
                <a:off x="4023861" y="2476900"/>
                <a:ext cx="1461353" cy="461665"/>
              </a:xfrm>
              <a:prstGeom prst="rect">
                <a:avLst/>
              </a:prstGeom>
              <a:blipFill>
                <a:blip r:embed="rId4"/>
                <a:stretch>
                  <a:fillRect b="-2162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BBFCBF4A-0D69-7B43-8643-5E71B075D74F}"/>
                  </a:ext>
                </a:extLst>
              </p:cNvPr>
              <p:cNvSpPr txBox="1"/>
              <p:nvPr/>
            </p:nvSpPr>
            <p:spPr>
              <a:xfrm>
                <a:off x="6004930" y="2464247"/>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10</m:t>
                      </m:r>
                    </m:oMath>
                  </m:oMathPara>
                </a14:m>
                <a:endParaRPr lang="en-GB" sz="2400" dirty="0"/>
              </a:p>
            </p:txBody>
          </p:sp>
        </mc:Choice>
        <mc:Fallback xmlns="">
          <p:sp>
            <p:nvSpPr>
              <p:cNvPr id="15" name="TextBox 14">
                <a:extLst>
                  <a:ext uri="{FF2B5EF4-FFF2-40B4-BE49-F238E27FC236}">
                    <a16:creationId xmlns:a16="http://schemas.microsoft.com/office/drawing/2014/main" id="{BBFCBF4A-0D69-7B43-8643-5E71B075D74F}"/>
                  </a:ext>
                </a:extLst>
              </p:cNvPr>
              <p:cNvSpPr txBox="1">
                <a:spLocks noRot="1" noChangeAspect="1" noMove="1" noResize="1" noEditPoints="1" noAdjustHandles="1" noChangeArrowheads="1" noChangeShapeType="1" noTextEdit="1"/>
              </p:cNvSpPr>
              <p:nvPr/>
            </p:nvSpPr>
            <p:spPr>
              <a:xfrm>
                <a:off x="6004930" y="2464247"/>
                <a:ext cx="1461353" cy="461665"/>
              </a:xfrm>
              <a:prstGeom prst="rect">
                <a:avLst/>
              </a:prstGeom>
              <a:blipFill>
                <a:blip r:embed="rId5"/>
                <a:stretch>
                  <a:fillRect b="-21622"/>
                </a:stretch>
              </a:blipFill>
            </p:spPr>
            <p:txBody>
              <a:bodyPr/>
              <a:lstStyle/>
              <a:p>
                <a:r>
                  <a:rPr lang="en-GB">
                    <a:noFill/>
                  </a:rPr>
                  <a:t> </a:t>
                </a:r>
              </a:p>
            </p:txBody>
          </p:sp>
        </mc:Fallback>
      </mc:AlternateContent>
      <p:sp>
        <p:nvSpPr>
          <p:cNvPr id="16" name="Curved Down Arrow 15">
            <a:extLst>
              <a:ext uri="{FF2B5EF4-FFF2-40B4-BE49-F238E27FC236}">
                <a16:creationId xmlns:a16="http://schemas.microsoft.com/office/drawing/2014/main" id="{9554402C-BE56-764E-AC47-57D513742206}"/>
              </a:ext>
            </a:extLst>
          </p:cNvPr>
          <p:cNvSpPr/>
          <p:nvPr/>
        </p:nvSpPr>
        <p:spPr>
          <a:xfrm rot="10800000">
            <a:off x="1816464" y="4100154"/>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7" name="Curved Down Arrow 16">
            <a:extLst>
              <a:ext uri="{FF2B5EF4-FFF2-40B4-BE49-F238E27FC236}">
                <a16:creationId xmlns:a16="http://schemas.microsoft.com/office/drawing/2014/main" id="{FDB9DA69-2461-3243-9233-29F1B8F21646}"/>
              </a:ext>
            </a:extLst>
          </p:cNvPr>
          <p:cNvSpPr/>
          <p:nvPr/>
        </p:nvSpPr>
        <p:spPr>
          <a:xfrm rot="10800000">
            <a:off x="3772041" y="4108718"/>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8" name="Curved Down Arrow 17">
            <a:extLst>
              <a:ext uri="{FF2B5EF4-FFF2-40B4-BE49-F238E27FC236}">
                <a16:creationId xmlns:a16="http://schemas.microsoft.com/office/drawing/2014/main" id="{256B7223-AED0-DB4D-A655-394FC76856B6}"/>
              </a:ext>
            </a:extLst>
          </p:cNvPr>
          <p:cNvSpPr/>
          <p:nvPr/>
        </p:nvSpPr>
        <p:spPr>
          <a:xfrm rot="10800000">
            <a:off x="5777666" y="4080828"/>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4CECCC19-D5F3-664A-89E4-5B3EFDE60A6A}"/>
                  </a:ext>
                </a:extLst>
              </p:cNvPr>
              <p:cNvSpPr txBox="1"/>
              <p:nvPr/>
            </p:nvSpPr>
            <p:spPr>
              <a:xfrm>
                <a:off x="1978014" y="4765110"/>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1000</m:t>
                      </m:r>
                    </m:oMath>
                  </m:oMathPara>
                </a14:m>
                <a:endParaRPr lang="en-GB" sz="2400" dirty="0"/>
              </a:p>
            </p:txBody>
          </p:sp>
        </mc:Choice>
        <mc:Fallback xmlns="">
          <p:sp>
            <p:nvSpPr>
              <p:cNvPr id="19" name="TextBox 18">
                <a:extLst>
                  <a:ext uri="{FF2B5EF4-FFF2-40B4-BE49-F238E27FC236}">
                    <a16:creationId xmlns:a16="http://schemas.microsoft.com/office/drawing/2014/main" id="{4CECCC19-D5F3-664A-89E4-5B3EFDE60A6A}"/>
                  </a:ext>
                </a:extLst>
              </p:cNvPr>
              <p:cNvSpPr txBox="1">
                <a:spLocks noRot="1" noChangeAspect="1" noMove="1" noResize="1" noEditPoints="1" noAdjustHandles="1" noChangeArrowheads="1" noChangeShapeType="1" noTextEdit="1"/>
              </p:cNvSpPr>
              <p:nvPr/>
            </p:nvSpPr>
            <p:spPr>
              <a:xfrm>
                <a:off x="1978014" y="4765110"/>
                <a:ext cx="1461353" cy="461665"/>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BE4D1CEB-86AB-3844-8D8D-ACE2F5C44DD6}"/>
                  </a:ext>
                </a:extLst>
              </p:cNvPr>
              <p:cNvSpPr txBox="1"/>
              <p:nvPr/>
            </p:nvSpPr>
            <p:spPr>
              <a:xfrm>
                <a:off x="3959083" y="4737797"/>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100</m:t>
                      </m:r>
                    </m:oMath>
                  </m:oMathPara>
                </a14:m>
                <a:endParaRPr lang="en-GB" sz="2400" dirty="0"/>
              </a:p>
            </p:txBody>
          </p:sp>
        </mc:Choice>
        <mc:Fallback xmlns="">
          <p:sp>
            <p:nvSpPr>
              <p:cNvPr id="20" name="TextBox 19">
                <a:extLst>
                  <a:ext uri="{FF2B5EF4-FFF2-40B4-BE49-F238E27FC236}">
                    <a16:creationId xmlns:a16="http://schemas.microsoft.com/office/drawing/2014/main" id="{BE4D1CEB-86AB-3844-8D8D-ACE2F5C44DD6}"/>
                  </a:ext>
                </a:extLst>
              </p:cNvPr>
              <p:cNvSpPr txBox="1">
                <a:spLocks noRot="1" noChangeAspect="1" noMove="1" noResize="1" noEditPoints="1" noAdjustHandles="1" noChangeArrowheads="1" noChangeShapeType="1" noTextEdit="1"/>
              </p:cNvSpPr>
              <p:nvPr/>
            </p:nvSpPr>
            <p:spPr>
              <a:xfrm>
                <a:off x="3959083" y="4737797"/>
                <a:ext cx="1461353" cy="461665"/>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1F09CDA9-BBB4-F34A-A791-AD271E622354}"/>
                  </a:ext>
                </a:extLst>
              </p:cNvPr>
              <p:cNvSpPr txBox="1"/>
              <p:nvPr/>
            </p:nvSpPr>
            <p:spPr>
              <a:xfrm>
                <a:off x="5940152" y="4725144"/>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10</m:t>
                      </m:r>
                    </m:oMath>
                  </m:oMathPara>
                </a14:m>
                <a:endParaRPr lang="en-GB" sz="2400" dirty="0"/>
              </a:p>
            </p:txBody>
          </p:sp>
        </mc:Choice>
        <mc:Fallback xmlns="">
          <p:sp>
            <p:nvSpPr>
              <p:cNvPr id="21" name="TextBox 20">
                <a:extLst>
                  <a:ext uri="{FF2B5EF4-FFF2-40B4-BE49-F238E27FC236}">
                    <a16:creationId xmlns:a16="http://schemas.microsoft.com/office/drawing/2014/main" id="{1F09CDA9-BBB4-F34A-A791-AD271E622354}"/>
                  </a:ext>
                </a:extLst>
              </p:cNvPr>
              <p:cNvSpPr txBox="1">
                <a:spLocks noRot="1" noChangeAspect="1" noMove="1" noResize="1" noEditPoints="1" noAdjustHandles="1" noChangeArrowheads="1" noChangeShapeType="1" noTextEdit="1"/>
              </p:cNvSpPr>
              <p:nvPr/>
            </p:nvSpPr>
            <p:spPr>
              <a:xfrm>
                <a:off x="5940152" y="4725144"/>
                <a:ext cx="1461353" cy="461665"/>
              </a:xfrm>
              <a:prstGeom prst="rect">
                <a:avLst/>
              </a:prstGeom>
              <a:blipFill>
                <a:blip r:embed="rId8"/>
                <a:stretch>
                  <a:fillRect/>
                </a:stretch>
              </a:blipFill>
            </p:spPr>
            <p:txBody>
              <a:bodyPr/>
              <a:lstStyle/>
              <a:p>
                <a:r>
                  <a:rPr lang="en-GB">
                    <a:noFill/>
                  </a:rPr>
                  <a:t> </a:t>
                </a:r>
              </a:p>
            </p:txBody>
          </p:sp>
        </mc:Fallback>
      </mc:AlternateContent>
      <p:sp>
        <p:nvSpPr>
          <p:cNvPr id="34" name="Rectangle 33">
            <a:extLst>
              <a:ext uri="{FF2B5EF4-FFF2-40B4-BE49-F238E27FC236}">
                <a16:creationId xmlns:a16="http://schemas.microsoft.com/office/drawing/2014/main" id="{8DEC2B60-3FB4-9B4B-AE22-FEF0EA692BB5}"/>
              </a:ext>
            </a:extLst>
          </p:cNvPr>
          <p:cNvSpPr/>
          <p:nvPr/>
        </p:nvSpPr>
        <p:spPr>
          <a:xfrm>
            <a:off x="182466" y="5519167"/>
            <a:ext cx="8710014"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800" b="1" dirty="0">
                <a:solidFill>
                  <a:schemeClr val="accent6">
                    <a:lumMod val="75000"/>
                  </a:schemeClr>
                </a:solidFill>
              </a:rPr>
              <a:t>Remember the SI base unit of length is a METRE (m)</a:t>
            </a:r>
            <a:endParaRPr lang="en-GB" sz="2800" dirty="0">
              <a:solidFill>
                <a:schemeClr val="accent6">
                  <a:lumMod val="75000"/>
                </a:schemeClr>
              </a:solidFill>
              <a:effectLst/>
            </a:endParaRPr>
          </a:p>
        </p:txBody>
      </p:sp>
    </p:spTree>
    <p:extLst>
      <p:ext uri="{BB962C8B-B14F-4D97-AF65-F5344CB8AC3E}">
        <p14:creationId xmlns:p14="http://schemas.microsoft.com/office/powerpoint/2010/main" val="1295394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5655"/>
            <a:ext cx="795637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800" b="1" dirty="0">
                <a:solidFill>
                  <a:schemeClr val="accent6"/>
                </a:solidFill>
                <a:latin typeface="+mn-lt"/>
              </a:rPr>
              <a:t>Converting between different units</a:t>
            </a:r>
          </a:p>
        </p:txBody>
      </p:sp>
      <p:sp>
        <p:nvSpPr>
          <p:cNvPr id="22" name="TextBox 21">
            <a:extLst>
              <a:ext uri="{FF2B5EF4-FFF2-40B4-BE49-F238E27FC236}">
                <a16:creationId xmlns:a16="http://schemas.microsoft.com/office/drawing/2014/main" id="{50E2F379-A0A0-F344-85FF-C0BABA0E9C9B}"/>
              </a:ext>
            </a:extLst>
          </p:cNvPr>
          <p:cNvSpPr txBox="1"/>
          <p:nvPr/>
        </p:nvSpPr>
        <p:spPr>
          <a:xfrm>
            <a:off x="2150687" y="3481949"/>
            <a:ext cx="648072" cy="523220"/>
          </a:xfrm>
          <a:prstGeom prst="rect">
            <a:avLst/>
          </a:prstGeom>
          <a:noFill/>
        </p:spPr>
        <p:txBody>
          <a:bodyPr wrap="square" rtlCol="0">
            <a:spAutoFit/>
          </a:bodyPr>
          <a:lstStyle/>
          <a:p>
            <a:r>
              <a:rPr lang="en-GB" sz="2800" dirty="0"/>
              <a:t>kg</a:t>
            </a:r>
          </a:p>
        </p:txBody>
      </p:sp>
      <p:sp>
        <p:nvSpPr>
          <p:cNvPr id="23" name="TextBox 22">
            <a:extLst>
              <a:ext uri="{FF2B5EF4-FFF2-40B4-BE49-F238E27FC236}">
                <a16:creationId xmlns:a16="http://schemas.microsoft.com/office/drawing/2014/main" id="{352E9F5A-D558-F149-B859-F98627179478}"/>
              </a:ext>
            </a:extLst>
          </p:cNvPr>
          <p:cNvSpPr txBox="1"/>
          <p:nvPr/>
        </p:nvSpPr>
        <p:spPr>
          <a:xfrm>
            <a:off x="4265660" y="3450753"/>
            <a:ext cx="648072" cy="523220"/>
          </a:xfrm>
          <a:prstGeom prst="rect">
            <a:avLst/>
          </a:prstGeom>
          <a:noFill/>
        </p:spPr>
        <p:txBody>
          <a:bodyPr wrap="square" rtlCol="0">
            <a:spAutoFit/>
          </a:bodyPr>
          <a:lstStyle/>
          <a:p>
            <a:r>
              <a:rPr lang="en-GB" sz="2800" dirty="0"/>
              <a:t>g</a:t>
            </a:r>
          </a:p>
        </p:txBody>
      </p:sp>
      <p:sp>
        <p:nvSpPr>
          <p:cNvPr id="24" name="Curved Down Arrow 23">
            <a:extLst>
              <a:ext uri="{FF2B5EF4-FFF2-40B4-BE49-F238E27FC236}">
                <a16:creationId xmlns:a16="http://schemas.microsoft.com/office/drawing/2014/main" id="{CA0390F5-F3D6-1448-8082-2E5E32A442E0}"/>
              </a:ext>
            </a:extLst>
          </p:cNvPr>
          <p:cNvSpPr/>
          <p:nvPr/>
        </p:nvSpPr>
        <p:spPr>
          <a:xfrm>
            <a:off x="2467051" y="2940734"/>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3283C5FF-DFDF-2243-AB68-7358A87F6023}"/>
                  </a:ext>
                </a:extLst>
              </p:cNvPr>
              <p:cNvSpPr txBox="1"/>
              <p:nvPr/>
            </p:nvSpPr>
            <p:spPr>
              <a:xfrm>
                <a:off x="2692619" y="2455170"/>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1000</m:t>
                      </m:r>
                    </m:oMath>
                  </m:oMathPara>
                </a14:m>
                <a:endParaRPr lang="en-GB" sz="2400" dirty="0"/>
              </a:p>
            </p:txBody>
          </p:sp>
        </mc:Choice>
        <mc:Fallback xmlns="">
          <p:sp>
            <p:nvSpPr>
              <p:cNvPr id="25" name="TextBox 24">
                <a:extLst>
                  <a:ext uri="{FF2B5EF4-FFF2-40B4-BE49-F238E27FC236}">
                    <a16:creationId xmlns:a16="http://schemas.microsoft.com/office/drawing/2014/main" id="{3283C5FF-DFDF-2243-AB68-7358A87F6023}"/>
                  </a:ext>
                </a:extLst>
              </p:cNvPr>
              <p:cNvSpPr txBox="1">
                <a:spLocks noRot="1" noChangeAspect="1" noMove="1" noResize="1" noEditPoints="1" noAdjustHandles="1" noChangeArrowheads="1" noChangeShapeType="1" noTextEdit="1"/>
              </p:cNvSpPr>
              <p:nvPr/>
            </p:nvSpPr>
            <p:spPr>
              <a:xfrm>
                <a:off x="2692619" y="2455170"/>
                <a:ext cx="1461353" cy="461665"/>
              </a:xfrm>
              <a:prstGeom prst="rect">
                <a:avLst/>
              </a:prstGeom>
              <a:blipFill>
                <a:blip r:embed="rId3"/>
                <a:stretch>
                  <a:fillRect b="-18421"/>
                </a:stretch>
              </a:blipFill>
            </p:spPr>
            <p:txBody>
              <a:bodyPr/>
              <a:lstStyle/>
              <a:p>
                <a:r>
                  <a:rPr lang="en-GB">
                    <a:noFill/>
                  </a:rPr>
                  <a:t> </a:t>
                </a:r>
              </a:p>
            </p:txBody>
          </p:sp>
        </mc:Fallback>
      </mc:AlternateContent>
      <p:sp>
        <p:nvSpPr>
          <p:cNvPr id="26" name="Curved Down Arrow 25">
            <a:extLst>
              <a:ext uri="{FF2B5EF4-FFF2-40B4-BE49-F238E27FC236}">
                <a16:creationId xmlns:a16="http://schemas.microsoft.com/office/drawing/2014/main" id="{7AEE96F0-8D70-9D44-9423-20F64034E930}"/>
              </a:ext>
            </a:extLst>
          </p:cNvPr>
          <p:cNvSpPr/>
          <p:nvPr/>
        </p:nvSpPr>
        <p:spPr>
          <a:xfrm rot="10800000">
            <a:off x="2466291" y="4051111"/>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4B77C2AF-E003-7C47-8E86-AAF4D3C45560}"/>
                  </a:ext>
                </a:extLst>
              </p:cNvPr>
              <p:cNvSpPr txBox="1"/>
              <p:nvPr/>
            </p:nvSpPr>
            <p:spPr>
              <a:xfrm>
                <a:off x="2627841" y="4716067"/>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1000</m:t>
                      </m:r>
                    </m:oMath>
                  </m:oMathPara>
                </a14:m>
                <a:endParaRPr lang="en-GB" sz="2400" dirty="0"/>
              </a:p>
            </p:txBody>
          </p:sp>
        </mc:Choice>
        <mc:Fallback xmlns="">
          <p:sp>
            <p:nvSpPr>
              <p:cNvPr id="27" name="TextBox 26">
                <a:extLst>
                  <a:ext uri="{FF2B5EF4-FFF2-40B4-BE49-F238E27FC236}">
                    <a16:creationId xmlns:a16="http://schemas.microsoft.com/office/drawing/2014/main" id="{4B77C2AF-E003-7C47-8E86-AAF4D3C45560}"/>
                  </a:ext>
                </a:extLst>
              </p:cNvPr>
              <p:cNvSpPr txBox="1">
                <a:spLocks noRot="1" noChangeAspect="1" noMove="1" noResize="1" noEditPoints="1" noAdjustHandles="1" noChangeArrowheads="1" noChangeShapeType="1" noTextEdit="1"/>
              </p:cNvSpPr>
              <p:nvPr/>
            </p:nvSpPr>
            <p:spPr>
              <a:xfrm>
                <a:off x="2627841" y="4716067"/>
                <a:ext cx="1461353" cy="461665"/>
              </a:xfrm>
              <a:prstGeom prst="rect">
                <a:avLst/>
              </a:prstGeom>
              <a:blipFill>
                <a:blip r:embed="rId4"/>
                <a:stretch>
                  <a:fillRect/>
                </a:stretch>
              </a:blipFill>
            </p:spPr>
            <p:txBody>
              <a:bodyPr/>
              <a:lstStyle/>
              <a:p>
                <a:r>
                  <a:rPr lang="en-GB">
                    <a:noFill/>
                  </a:rPr>
                  <a:t> </a:t>
                </a:r>
              </a:p>
            </p:txBody>
          </p:sp>
        </mc:Fallback>
      </mc:AlternateContent>
      <p:sp>
        <p:nvSpPr>
          <p:cNvPr id="29" name="TextBox 28">
            <a:extLst>
              <a:ext uri="{FF2B5EF4-FFF2-40B4-BE49-F238E27FC236}">
                <a16:creationId xmlns:a16="http://schemas.microsoft.com/office/drawing/2014/main" id="{CEEDBDA4-A515-5D4F-B0EC-8CFDB02DFBA9}"/>
              </a:ext>
            </a:extLst>
          </p:cNvPr>
          <p:cNvSpPr txBox="1"/>
          <p:nvPr/>
        </p:nvSpPr>
        <p:spPr>
          <a:xfrm>
            <a:off x="6380633" y="3506637"/>
            <a:ext cx="648072" cy="523220"/>
          </a:xfrm>
          <a:prstGeom prst="rect">
            <a:avLst/>
          </a:prstGeom>
          <a:noFill/>
        </p:spPr>
        <p:txBody>
          <a:bodyPr wrap="square" rtlCol="0">
            <a:spAutoFit/>
          </a:bodyPr>
          <a:lstStyle/>
          <a:p>
            <a:r>
              <a:rPr lang="en-GB" sz="2800" dirty="0"/>
              <a:t>mg</a:t>
            </a:r>
          </a:p>
        </p:txBody>
      </p:sp>
      <p:sp>
        <p:nvSpPr>
          <p:cNvPr id="30" name="Curved Down Arrow 29">
            <a:extLst>
              <a:ext uri="{FF2B5EF4-FFF2-40B4-BE49-F238E27FC236}">
                <a16:creationId xmlns:a16="http://schemas.microsoft.com/office/drawing/2014/main" id="{C13848C5-58FA-654E-B4BF-B29022CBBD6A}"/>
              </a:ext>
            </a:extLst>
          </p:cNvPr>
          <p:cNvSpPr/>
          <p:nvPr/>
        </p:nvSpPr>
        <p:spPr>
          <a:xfrm>
            <a:off x="4537473" y="2885576"/>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D363C06C-3FAB-6F45-96DF-C8D2B9ED468E}"/>
                  </a:ext>
                </a:extLst>
              </p:cNvPr>
              <p:cNvSpPr txBox="1"/>
              <p:nvPr/>
            </p:nvSpPr>
            <p:spPr>
              <a:xfrm>
                <a:off x="4764737" y="2439394"/>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1000</m:t>
                      </m:r>
                    </m:oMath>
                  </m:oMathPara>
                </a14:m>
                <a:endParaRPr lang="en-GB" sz="2400" dirty="0"/>
              </a:p>
            </p:txBody>
          </p:sp>
        </mc:Choice>
        <mc:Fallback xmlns="">
          <p:sp>
            <p:nvSpPr>
              <p:cNvPr id="31" name="TextBox 30">
                <a:extLst>
                  <a:ext uri="{FF2B5EF4-FFF2-40B4-BE49-F238E27FC236}">
                    <a16:creationId xmlns:a16="http://schemas.microsoft.com/office/drawing/2014/main" id="{D363C06C-3FAB-6F45-96DF-C8D2B9ED468E}"/>
                  </a:ext>
                </a:extLst>
              </p:cNvPr>
              <p:cNvSpPr txBox="1">
                <a:spLocks noRot="1" noChangeAspect="1" noMove="1" noResize="1" noEditPoints="1" noAdjustHandles="1" noChangeArrowheads="1" noChangeShapeType="1" noTextEdit="1"/>
              </p:cNvSpPr>
              <p:nvPr/>
            </p:nvSpPr>
            <p:spPr>
              <a:xfrm>
                <a:off x="4764737" y="2439394"/>
                <a:ext cx="1461353" cy="461665"/>
              </a:xfrm>
              <a:prstGeom prst="rect">
                <a:avLst/>
              </a:prstGeom>
              <a:blipFill>
                <a:blip r:embed="rId5"/>
                <a:stretch>
                  <a:fillRect b="-22222"/>
                </a:stretch>
              </a:blipFill>
            </p:spPr>
            <p:txBody>
              <a:bodyPr/>
              <a:lstStyle/>
              <a:p>
                <a:r>
                  <a:rPr lang="en-GB">
                    <a:noFill/>
                  </a:rPr>
                  <a:t> </a:t>
                </a:r>
              </a:p>
            </p:txBody>
          </p:sp>
        </mc:Fallback>
      </mc:AlternateContent>
      <p:sp>
        <p:nvSpPr>
          <p:cNvPr id="32" name="Curved Down Arrow 31">
            <a:extLst>
              <a:ext uri="{FF2B5EF4-FFF2-40B4-BE49-F238E27FC236}">
                <a16:creationId xmlns:a16="http://schemas.microsoft.com/office/drawing/2014/main" id="{87D3A508-8F2D-1C41-9D6B-3F6D9E5145B3}"/>
              </a:ext>
            </a:extLst>
          </p:cNvPr>
          <p:cNvSpPr/>
          <p:nvPr/>
        </p:nvSpPr>
        <p:spPr>
          <a:xfrm rot="10800000">
            <a:off x="4464750" y="4005169"/>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F6D77E18-AAFC-7A4A-BA41-58028E2A1E54}"/>
                  </a:ext>
                </a:extLst>
              </p:cNvPr>
              <p:cNvSpPr txBox="1"/>
              <p:nvPr/>
            </p:nvSpPr>
            <p:spPr>
              <a:xfrm>
                <a:off x="4692014" y="4716066"/>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1000</m:t>
                      </m:r>
                    </m:oMath>
                  </m:oMathPara>
                </a14:m>
                <a:endParaRPr lang="en-GB" sz="2400" dirty="0"/>
              </a:p>
            </p:txBody>
          </p:sp>
        </mc:Choice>
        <mc:Fallback xmlns="">
          <p:sp>
            <p:nvSpPr>
              <p:cNvPr id="33" name="TextBox 32">
                <a:extLst>
                  <a:ext uri="{FF2B5EF4-FFF2-40B4-BE49-F238E27FC236}">
                    <a16:creationId xmlns:a16="http://schemas.microsoft.com/office/drawing/2014/main" id="{F6D77E18-AAFC-7A4A-BA41-58028E2A1E54}"/>
                  </a:ext>
                </a:extLst>
              </p:cNvPr>
              <p:cNvSpPr txBox="1">
                <a:spLocks noRot="1" noChangeAspect="1" noMove="1" noResize="1" noEditPoints="1" noAdjustHandles="1" noChangeArrowheads="1" noChangeShapeType="1" noTextEdit="1"/>
              </p:cNvSpPr>
              <p:nvPr/>
            </p:nvSpPr>
            <p:spPr>
              <a:xfrm>
                <a:off x="4692014" y="4716066"/>
                <a:ext cx="1461353" cy="461665"/>
              </a:xfrm>
              <a:prstGeom prst="rect">
                <a:avLst/>
              </a:prstGeom>
              <a:blipFill>
                <a:blip r:embed="rId6"/>
                <a:stretch>
                  <a:fillRect/>
                </a:stretch>
              </a:blipFill>
            </p:spPr>
            <p:txBody>
              <a:bodyPr/>
              <a:lstStyle/>
              <a:p>
                <a:r>
                  <a:rPr lang="en-GB">
                    <a:noFill/>
                  </a:rPr>
                  <a:t> </a:t>
                </a:r>
              </a:p>
            </p:txBody>
          </p:sp>
        </mc:Fallback>
      </mc:AlternateContent>
      <p:sp>
        <p:nvSpPr>
          <p:cNvPr id="34" name="Rectangle 33">
            <a:extLst>
              <a:ext uri="{FF2B5EF4-FFF2-40B4-BE49-F238E27FC236}">
                <a16:creationId xmlns:a16="http://schemas.microsoft.com/office/drawing/2014/main" id="{E53C22ED-AE70-564D-9611-ACE416C1F787}"/>
              </a:ext>
            </a:extLst>
          </p:cNvPr>
          <p:cNvSpPr/>
          <p:nvPr/>
        </p:nvSpPr>
        <p:spPr>
          <a:xfrm>
            <a:off x="182466" y="935593"/>
            <a:ext cx="8710014"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GB" sz="2800" b="1" dirty="0"/>
              <a:t>Mass: </a:t>
            </a:r>
          </a:p>
          <a:p>
            <a:pPr algn="ctr"/>
            <a:r>
              <a:rPr lang="en-GB" sz="2800" dirty="0"/>
              <a:t>1000 mg = 1 g	1000 g = 1 kg</a:t>
            </a:r>
          </a:p>
        </p:txBody>
      </p:sp>
      <p:sp>
        <p:nvSpPr>
          <p:cNvPr id="35" name="Rectangle 34">
            <a:extLst>
              <a:ext uri="{FF2B5EF4-FFF2-40B4-BE49-F238E27FC236}">
                <a16:creationId xmlns:a16="http://schemas.microsoft.com/office/drawing/2014/main" id="{9C70E049-3F1F-F94E-B0B7-6E65ABFDDF42}"/>
              </a:ext>
            </a:extLst>
          </p:cNvPr>
          <p:cNvSpPr/>
          <p:nvPr/>
        </p:nvSpPr>
        <p:spPr>
          <a:xfrm>
            <a:off x="182466" y="5519167"/>
            <a:ext cx="8710014"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800" b="1" dirty="0">
                <a:solidFill>
                  <a:schemeClr val="accent6">
                    <a:lumMod val="75000"/>
                  </a:schemeClr>
                </a:solidFill>
              </a:rPr>
              <a:t>Remember the SI base unit of length is a KILOGRAM (kg)</a:t>
            </a:r>
            <a:endParaRPr lang="en-GB" sz="2800" dirty="0">
              <a:solidFill>
                <a:schemeClr val="accent6">
                  <a:lumMod val="75000"/>
                </a:schemeClr>
              </a:solidFill>
              <a:effectLst/>
            </a:endParaRPr>
          </a:p>
        </p:txBody>
      </p:sp>
    </p:spTree>
    <p:extLst>
      <p:ext uri="{BB962C8B-B14F-4D97-AF65-F5344CB8AC3E}">
        <p14:creationId xmlns:p14="http://schemas.microsoft.com/office/powerpoint/2010/main" val="3516526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5655"/>
            <a:ext cx="795637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800" b="1" dirty="0">
                <a:solidFill>
                  <a:schemeClr val="accent6"/>
                </a:solidFill>
                <a:latin typeface="+mn-lt"/>
              </a:rPr>
              <a:t>Converting between different units</a:t>
            </a:r>
          </a:p>
        </p:txBody>
      </p:sp>
      <p:sp>
        <p:nvSpPr>
          <p:cNvPr id="22" name="TextBox 21">
            <a:extLst>
              <a:ext uri="{FF2B5EF4-FFF2-40B4-BE49-F238E27FC236}">
                <a16:creationId xmlns:a16="http://schemas.microsoft.com/office/drawing/2014/main" id="{50E2F379-A0A0-F344-85FF-C0BABA0E9C9B}"/>
              </a:ext>
            </a:extLst>
          </p:cNvPr>
          <p:cNvSpPr txBox="1"/>
          <p:nvPr/>
        </p:nvSpPr>
        <p:spPr>
          <a:xfrm>
            <a:off x="2150687" y="3481949"/>
            <a:ext cx="648072" cy="523220"/>
          </a:xfrm>
          <a:prstGeom prst="rect">
            <a:avLst/>
          </a:prstGeom>
          <a:noFill/>
        </p:spPr>
        <p:txBody>
          <a:bodyPr wrap="square" rtlCol="0">
            <a:spAutoFit/>
          </a:bodyPr>
          <a:lstStyle/>
          <a:p>
            <a:r>
              <a:rPr lang="en-GB" sz="2800" dirty="0"/>
              <a:t>hr</a:t>
            </a:r>
          </a:p>
        </p:txBody>
      </p:sp>
      <p:sp>
        <p:nvSpPr>
          <p:cNvPr id="23" name="TextBox 22">
            <a:extLst>
              <a:ext uri="{FF2B5EF4-FFF2-40B4-BE49-F238E27FC236}">
                <a16:creationId xmlns:a16="http://schemas.microsoft.com/office/drawing/2014/main" id="{352E9F5A-D558-F149-B859-F98627179478}"/>
              </a:ext>
            </a:extLst>
          </p:cNvPr>
          <p:cNvSpPr txBox="1"/>
          <p:nvPr/>
        </p:nvSpPr>
        <p:spPr>
          <a:xfrm>
            <a:off x="4060267" y="3478577"/>
            <a:ext cx="954412" cy="523220"/>
          </a:xfrm>
          <a:prstGeom prst="rect">
            <a:avLst/>
          </a:prstGeom>
          <a:noFill/>
        </p:spPr>
        <p:txBody>
          <a:bodyPr wrap="square" rtlCol="0">
            <a:spAutoFit/>
          </a:bodyPr>
          <a:lstStyle/>
          <a:p>
            <a:pPr algn="ctr"/>
            <a:r>
              <a:rPr lang="en-GB" sz="2800" dirty="0"/>
              <a:t>min</a:t>
            </a:r>
          </a:p>
        </p:txBody>
      </p:sp>
      <p:sp>
        <p:nvSpPr>
          <p:cNvPr id="24" name="Curved Down Arrow 23">
            <a:extLst>
              <a:ext uri="{FF2B5EF4-FFF2-40B4-BE49-F238E27FC236}">
                <a16:creationId xmlns:a16="http://schemas.microsoft.com/office/drawing/2014/main" id="{CA0390F5-F3D6-1448-8082-2E5E32A442E0}"/>
              </a:ext>
            </a:extLst>
          </p:cNvPr>
          <p:cNvSpPr/>
          <p:nvPr/>
        </p:nvSpPr>
        <p:spPr>
          <a:xfrm>
            <a:off x="2467051" y="2940734"/>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3283C5FF-DFDF-2243-AB68-7358A87F6023}"/>
                  </a:ext>
                </a:extLst>
              </p:cNvPr>
              <p:cNvSpPr txBox="1"/>
              <p:nvPr/>
            </p:nvSpPr>
            <p:spPr>
              <a:xfrm>
                <a:off x="2692619" y="2455170"/>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60</m:t>
                      </m:r>
                    </m:oMath>
                  </m:oMathPara>
                </a14:m>
                <a:endParaRPr lang="en-GB" sz="2400" dirty="0"/>
              </a:p>
            </p:txBody>
          </p:sp>
        </mc:Choice>
        <mc:Fallback xmlns="">
          <p:sp>
            <p:nvSpPr>
              <p:cNvPr id="25" name="TextBox 24">
                <a:extLst>
                  <a:ext uri="{FF2B5EF4-FFF2-40B4-BE49-F238E27FC236}">
                    <a16:creationId xmlns:a16="http://schemas.microsoft.com/office/drawing/2014/main" id="{3283C5FF-DFDF-2243-AB68-7358A87F6023}"/>
                  </a:ext>
                </a:extLst>
              </p:cNvPr>
              <p:cNvSpPr txBox="1">
                <a:spLocks noRot="1" noChangeAspect="1" noMove="1" noResize="1" noEditPoints="1" noAdjustHandles="1" noChangeArrowheads="1" noChangeShapeType="1" noTextEdit="1"/>
              </p:cNvSpPr>
              <p:nvPr/>
            </p:nvSpPr>
            <p:spPr>
              <a:xfrm>
                <a:off x="2692619" y="2455170"/>
                <a:ext cx="1461353" cy="461665"/>
              </a:xfrm>
              <a:prstGeom prst="rect">
                <a:avLst/>
              </a:prstGeom>
              <a:blipFill>
                <a:blip r:embed="rId3"/>
                <a:stretch>
                  <a:fillRect b="-18421"/>
                </a:stretch>
              </a:blipFill>
            </p:spPr>
            <p:txBody>
              <a:bodyPr/>
              <a:lstStyle/>
              <a:p>
                <a:r>
                  <a:rPr lang="en-GB">
                    <a:noFill/>
                  </a:rPr>
                  <a:t> </a:t>
                </a:r>
              </a:p>
            </p:txBody>
          </p:sp>
        </mc:Fallback>
      </mc:AlternateContent>
      <p:sp>
        <p:nvSpPr>
          <p:cNvPr id="26" name="Curved Down Arrow 25">
            <a:extLst>
              <a:ext uri="{FF2B5EF4-FFF2-40B4-BE49-F238E27FC236}">
                <a16:creationId xmlns:a16="http://schemas.microsoft.com/office/drawing/2014/main" id="{7AEE96F0-8D70-9D44-9423-20F64034E930}"/>
              </a:ext>
            </a:extLst>
          </p:cNvPr>
          <p:cNvSpPr/>
          <p:nvPr/>
        </p:nvSpPr>
        <p:spPr>
          <a:xfrm rot="10800000">
            <a:off x="2466291" y="4051111"/>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4B77C2AF-E003-7C47-8E86-AAF4D3C45560}"/>
                  </a:ext>
                </a:extLst>
              </p:cNvPr>
              <p:cNvSpPr txBox="1"/>
              <p:nvPr/>
            </p:nvSpPr>
            <p:spPr>
              <a:xfrm>
                <a:off x="2627841" y="4716067"/>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60</m:t>
                      </m:r>
                    </m:oMath>
                  </m:oMathPara>
                </a14:m>
                <a:endParaRPr lang="en-GB" sz="2400" dirty="0"/>
              </a:p>
            </p:txBody>
          </p:sp>
        </mc:Choice>
        <mc:Fallback xmlns="">
          <p:sp>
            <p:nvSpPr>
              <p:cNvPr id="27" name="TextBox 26">
                <a:extLst>
                  <a:ext uri="{FF2B5EF4-FFF2-40B4-BE49-F238E27FC236}">
                    <a16:creationId xmlns:a16="http://schemas.microsoft.com/office/drawing/2014/main" id="{4B77C2AF-E003-7C47-8E86-AAF4D3C45560}"/>
                  </a:ext>
                </a:extLst>
              </p:cNvPr>
              <p:cNvSpPr txBox="1">
                <a:spLocks noRot="1" noChangeAspect="1" noMove="1" noResize="1" noEditPoints="1" noAdjustHandles="1" noChangeArrowheads="1" noChangeShapeType="1" noTextEdit="1"/>
              </p:cNvSpPr>
              <p:nvPr/>
            </p:nvSpPr>
            <p:spPr>
              <a:xfrm>
                <a:off x="2627841" y="4716067"/>
                <a:ext cx="1461353" cy="461665"/>
              </a:xfrm>
              <a:prstGeom prst="rect">
                <a:avLst/>
              </a:prstGeom>
              <a:blipFill>
                <a:blip r:embed="rId4"/>
                <a:stretch>
                  <a:fillRect/>
                </a:stretch>
              </a:blipFill>
            </p:spPr>
            <p:txBody>
              <a:bodyPr/>
              <a:lstStyle/>
              <a:p>
                <a:r>
                  <a:rPr lang="en-GB">
                    <a:noFill/>
                  </a:rPr>
                  <a:t> </a:t>
                </a:r>
              </a:p>
            </p:txBody>
          </p:sp>
        </mc:Fallback>
      </mc:AlternateContent>
      <p:sp>
        <p:nvSpPr>
          <p:cNvPr id="29" name="TextBox 28">
            <a:extLst>
              <a:ext uri="{FF2B5EF4-FFF2-40B4-BE49-F238E27FC236}">
                <a16:creationId xmlns:a16="http://schemas.microsoft.com/office/drawing/2014/main" id="{CEEDBDA4-A515-5D4F-B0EC-8CFDB02DFBA9}"/>
              </a:ext>
            </a:extLst>
          </p:cNvPr>
          <p:cNvSpPr txBox="1"/>
          <p:nvPr/>
        </p:nvSpPr>
        <p:spPr>
          <a:xfrm>
            <a:off x="6129320" y="3478577"/>
            <a:ext cx="648072" cy="523220"/>
          </a:xfrm>
          <a:prstGeom prst="rect">
            <a:avLst/>
          </a:prstGeom>
          <a:noFill/>
        </p:spPr>
        <p:txBody>
          <a:bodyPr wrap="square" rtlCol="0">
            <a:spAutoFit/>
          </a:bodyPr>
          <a:lstStyle/>
          <a:p>
            <a:r>
              <a:rPr lang="en-GB" sz="2800" dirty="0"/>
              <a:t>s</a:t>
            </a:r>
          </a:p>
        </p:txBody>
      </p:sp>
      <p:sp>
        <p:nvSpPr>
          <p:cNvPr id="30" name="Curved Down Arrow 29">
            <a:extLst>
              <a:ext uri="{FF2B5EF4-FFF2-40B4-BE49-F238E27FC236}">
                <a16:creationId xmlns:a16="http://schemas.microsoft.com/office/drawing/2014/main" id="{C13848C5-58FA-654E-B4BF-B29022CBBD6A}"/>
              </a:ext>
            </a:extLst>
          </p:cNvPr>
          <p:cNvSpPr/>
          <p:nvPr/>
        </p:nvSpPr>
        <p:spPr>
          <a:xfrm>
            <a:off x="4537473" y="2885576"/>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D363C06C-3FAB-6F45-96DF-C8D2B9ED468E}"/>
                  </a:ext>
                </a:extLst>
              </p:cNvPr>
              <p:cNvSpPr txBox="1"/>
              <p:nvPr/>
            </p:nvSpPr>
            <p:spPr>
              <a:xfrm>
                <a:off x="4764737" y="2439394"/>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 60</m:t>
                      </m:r>
                    </m:oMath>
                  </m:oMathPara>
                </a14:m>
                <a:endParaRPr lang="en-GB" sz="2400" dirty="0"/>
              </a:p>
            </p:txBody>
          </p:sp>
        </mc:Choice>
        <mc:Fallback xmlns="">
          <p:sp>
            <p:nvSpPr>
              <p:cNvPr id="31" name="TextBox 30">
                <a:extLst>
                  <a:ext uri="{FF2B5EF4-FFF2-40B4-BE49-F238E27FC236}">
                    <a16:creationId xmlns:a16="http://schemas.microsoft.com/office/drawing/2014/main" id="{D363C06C-3FAB-6F45-96DF-C8D2B9ED468E}"/>
                  </a:ext>
                </a:extLst>
              </p:cNvPr>
              <p:cNvSpPr txBox="1">
                <a:spLocks noRot="1" noChangeAspect="1" noMove="1" noResize="1" noEditPoints="1" noAdjustHandles="1" noChangeArrowheads="1" noChangeShapeType="1" noTextEdit="1"/>
              </p:cNvSpPr>
              <p:nvPr/>
            </p:nvSpPr>
            <p:spPr>
              <a:xfrm>
                <a:off x="4764737" y="2439394"/>
                <a:ext cx="1461353" cy="461665"/>
              </a:xfrm>
              <a:prstGeom prst="rect">
                <a:avLst/>
              </a:prstGeom>
              <a:blipFill>
                <a:blip r:embed="rId5"/>
                <a:stretch>
                  <a:fillRect b="-22222"/>
                </a:stretch>
              </a:blipFill>
            </p:spPr>
            <p:txBody>
              <a:bodyPr/>
              <a:lstStyle/>
              <a:p>
                <a:r>
                  <a:rPr lang="en-GB">
                    <a:noFill/>
                  </a:rPr>
                  <a:t> </a:t>
                </a:r>
              </a:p>
            </p:txBody>
          </p:sp>
        </mc:Fallback>
      </mc:AlternateContent>
      <p:sp>
        <p:nvSpPr>
          <p:cNvPr id="32" name="Curved Down Arrow 31">
            <a:extLst>
              <a:ext uri="{FF2B5EF4-FFF2-40B4-BE49-F238E27FC236}">
                <a16:creationId xmlns:a16="http://schemas.microsoft.com/office/drawing/2014/main" id="{87D3A508-8F2D-1C41-9D6B-3F6D9E5145B3}"/>
              </a:ext>
            </a:extLst>
          </p:cNvPr>
          <p:cNvSpPr/>
          <p:nvPr/>
        </p:nvSpPr>
        <p:spPr>
          <a:xfrm rot="10800000">
            <a:off x="4464750" y="4005169"/>
            <a:ext cx="1915883" cy="504056"/>
          </a:xfrm>
          <a:prstGeom prst="curvedDown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F6D77E18-AAFC-7A4A-BA41-58028E2A1E54}"/>
                  </a:ext>
                </a:extLst>
              </p:cNvPr>
              <p:cNvSpPr txBox="1"/>
              <p:nvPr/>
            </p:nvSpPr>
            <p:spPr>
              <a:xfrm>
                <a:off x="4692014" y="4716066"/>
                <a:ext cx="1461353"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i="1" smtClean="0">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60</m:t>
                      </m:r>
                    </m:oMath>
                  </m:oMathPara>
                </a14:m>
                <a:endParaRPr lang="en-GB" sz="2400" dirty="0"/>
              </a:p>
            </p:txBody>
          </p:sp>
        </mc:Choice>
        <mc:Fallback xmlns="">
          <p:sp>
            <p:nvSpPr>
              <p:cNvPr id="33" name="TextBox 32">
                <a:extLst>
                  <a:ext uri="{FF2B5EF4-FFF2-40B4-BE49-F238E27FC236}">
                    <a16:creationId xmlns:a16="http://schemas.microsoft.com/office/drawing/2014/main" id="{F6D77E18-AAFC-7A4A-BA41-58028E2A1E54}"/>
                  </a:ext>
                </a:extLst>
              </p:cNvPr>
              <p:cNvSpPr txBox="1">
                <a:spLocks noRot="1" noChangeAspect="1" noMove="1" noResize="1" noEditPoints="1" noAdjustHandles="1" noChangeArrowheads="1" noChangeShapeType="1" noTextEdit="1"/>
              </p:cNvSpPr>
              <p:nvPr/>
            </p:nvSpPr>
            <p:spPr>
              <a:xfrm>
                <a:off x="4692014" y="4716066"/>
                <a:ext cx="1461353" cy="461665"/>
              </a:xfrm>
              <a:prstGeom prst="rect">
                <a:avLst/>
              </a:prstGeom>
              <a:blipFill>
                <a:blip r:embed="rId6"/>
                <a:stretch>
                  <a:fillRect/>
                </a:stretch>
              </a:blipFill>
            </p:spPr>
            <p:txBody>
              <a:bodyPr/>
              <a:lstStyle/>
              <a:p>
                <a:r>
                  <a:rPr lang="en-GB">
                    <a:noFill/>
                  </a:rPr>
                  <a:t> </a:t>
                </a:r>
              </a:p>
            </p:txBody>
          </p:sp>
        </mc:Fallback>
      </mc:AlternateContent>
      <p:sp>
        <p:nvSpPr>
          <p:cNvPr id="34" name="Rectangle 33">
            <a:extLst>
              <a:ext uri="{FF2B5EF4-FFF2-40B4-BE49-F238E27FC236}">
                <a16:creationId xmlns:a16="http://schemas.microsoft.com/office/drawing/2014/main" id="{E53C22ED-AE70-564D-9611-ACE416C1F787}"/>
              </a:ext>
            </a:extLst>
          </p:cNvPr>
          <p:cNvSpPr/>
          <p:nvPr/>
        </p:nvSpPr>
        <p:spPr>
          <a:xfrm>
            <a:off x="182466" y="935593"/>
            <a:ext cx="8710014"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GB" sz="2800" b="1" dirty="0"/>
              <a:t>Time: </a:t>
            </a:r>
          </a:p>
          <a:p>
            <a:pPr algn="ctr"/>
            <a:r>
              <a:rPr lang="en-GB" sz="2800" dirty="0"/>
              <a:t>60 s = 1 min		60 min = 1 hr	24 hrs in 1 day</a:t>
            </a:r>
          </a:p>
        </p:txBody>
      </p:sp>
      <p:sp>
        <p:nvSpPr>
          <p:cNvPr id="16" name="Rectangle 15">
            <a:extLst>
              <a:ext uri="{FF2B5EF4-FFF2-40B4-BE49-F238E27FC236}">
                <a16:creationId xmlns:a16="http://schemas.microsoft.com/office/drawing/2014/main" id="{8583FAEF-E8C7-9A49-BABD-82D17A3F070F}"/>
              </a:ext>
            </a:extLst>
          </p:cNvPr>
          <p:cNvSpPr/>
          <p:nvPr/>
        </p:nvSpPr>
        <p:spPr>
          <a:xfrm>
            <a:off x="182466" y="5519167"/>
            <a:ext cx="8710014"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800" b="1" dirty="0">
                <a:solidFill>
                  <a:schemeClr val="accent6">
                    <a:lumMod val="75000"/>
                  </a:schemeClr>
                </a:solidFill>
              </a:rPr>
              <a:t>Remember the SI base unit of length is a second (s)</a:t>
            </a:r>
            <a:endParaRPr lang="en-GB" sz="2800" dirty="0">
              <a:solidFill>
                <a:schemeClr val="accent6">
                  <a:lumMod val="75000"/>
                </a:schemeClr>
              </a:solidFill>
              <a:effectLst/>
            </a:endParaRPr>
          </a:p>
        </p:txBody>
      </p:sp>
    </p:spTree>
    <p:extLst>
      <p:ext uri="{BB962C8B-B14F-4D97-AF65-F5344CB8AC3E}">
        <p14:creationId xmlns:p14="http://schemas.microsoft.com/office/powerpoint/2010/main" val="2520496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5655"/>
            <a:ext cx="795637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800" b="1" dirty="0">
                <a:solidFill>
                  <a:schemeClr val="accent6"/>
                </a:solidFill>
                <a:latin typeface="+mn-lt"/>
              </a:rPr>
              <a:t>Standard form</a:t>
            </a:r>
          </a:p>
        </p:txBody>
      </p:sp>
      <p:sp>
        <p:nvSpPr>
          <p:cNvPr id="34" name="Rectangle 33">
            <a:extLst>
              <a:ext uri="{FF2B5EF4-FFF2-40B4-BE49-F238E27FC236}">
                <a16:creationId xmlns:a16="http://schemas.microsoft.com/office/drawing/2014/main" id="{E53C22ED-AE70-564D-9611-ACE416C1F787}"/>
              </a:ext>
            </a:extLst>
          </p:cNvPr>
          <p:cNvSpPr/>
          <p:nvPr/>
        </p:nvSpPr>
        <p:spPr>
          <a:xfrm>
            <a:off x="182466" y="692696"/>
            <a:ext cx="8710014" cy="120032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r>
              <a:rPr lang="en-GB" sz="2400" b="1" dirty="0">
                <a:solidFill>
                  <a:schemeClr val="accent6">
                    <a:lumMod val="75000"/>
                  </a:schemeClr>
                </a:solidFill>
              </a:rPr>
              <a:t>Standard form </a:t>
            </a:r>
            <a:r>
              <a:rPr lang="en-GB" sz="2400" dirty="0">
                <a:solidFill>
                  <a:schemeClr val="tx1"/>
                </a:solidFill>
              </a:rPr>
              <a:t>numbers are often used for very large measurements (for example distances in astronomy) or very small ones (for example the mass of a grain of sand).  </a:t>
            </a:r>
          </a:p>
        </p:txBody>
      </p:sp>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0D34C80C-7FFE-E14B-92D9-7CBE5A7F5366}"/>
                  </a:ext>
                </a:extLst>
              </p:cNvPr>
              <p:cNvSpPr/>
              <p:nvPr/>
            </p:nvSpPr>
            <p:spPr>
              <a:xfrm>
                <a:off x="595299" y="1892734"/>
                <a:ext cx="7884348" cy="1133475"/>
              </a:xfrm>
              <a:prstGeom prst="rect">
                <a:avLst/>
              </a:prstGeom>
              <a:ln/>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000" b="1" dirty="0"/>
                  <a:t>A number in standard form looks like this:</a:t>
                </a:r>
                <a:endParaRPr lang="en-GB" sz="2000" dirty="0"/>
              </a:p>
              <a:p>
                <a:pPr algn="ctr"/>
                <a14:m>
                  <m:oMathPara xmlns:m="http://schemas.openxmlformats.org/officeDocument/2006/math">
                    <m:oMathParaPr>
                      <m:jc m:val="centerGroup"/>
                    </m:oMathParaPr>
                    <m:oMath xmlns:m="http://schemas.openxmlformats.org/officeDocument/2006/math">
                      <m:r>
                        <a:rPr lang="en-GB" sz="2000" b="1" i="1">
                          <a:latin typeface="Cambria Math" panose="02040503050406030204" pitchFamily="18" charset="0"/>
                        </a:rPr>
                        <m:t>𝒂</m:t>
                      </m:r>
                      <m:r>
                        <a:rPr lang="en-GB" sz="2000" b="1" i="1">
                          <a:latin typeface="Cambria Math" panose="02040503050406030204" pitchFamily="18" charset="0"/>
                        </a:rPr>
                        <m:t>×</m:t>
                      </m:r>
                      <m:sSup>
                        <m:sSupPr>
                          <m:ctrlPr>
                            <a:rPr lang="en-GB" sz="2000" b="1" i="1">
                              <a:latin typeface="Cambria Math" panose="02040503050406030204" pitchFamily="18" charset="0"/>
                            </a:rPr>
                          </m:ctrlPr>
                        </m:sSupPr>
                        <m:e>
                          <m:r>
                            <a:rPr lang="en-GB" sz="2000" b="1" i="1">
                              <a:latin typeface="Cambria Math" panose="02040503050406030204" pitchFamily="18" charset="0"/>
                            </a:rPr>
                            <m:t>𝟏𝟎</m:t>
                          </m:r>
                        </m:e>
                        <m:sup>
                          <m:r>
                            <a:rPr lang="en-GB" sz="2000" b="1" i="1">
                              <a:latin typeface="Cambria Math" panose="02040503050406030204" pitchFamily="18" charset="0"/>
                            </a:rPr>
                            <m:t>𝒏</m:t>
                          </m:r>
                        </m:sup>
                      </m:sSup>
                    </m:oMath>
                  </m:oMathPara>
                </a14:m>
                <a:endParaRPr lang="en-GB" sz="2000" dirty="0"/>
              </a:p>
              <a:p>
                <a:pPr algn="ctr"/>
                <a:r>
                  <a:rPr lang="en-GB" sz="2000" b="1" dirty="0"/>
                  <a:t>where  </a:t>
                </a:r>
                <a14:m>
                  <m:oMath xmlns:m="http://schemas.openxmlformats.org/officeDocument/2006/math">
                    <m:r>
                      <a:rPr lang="en-GB" sz="2000" b="1" i="1">
                        <a:latin typeface="Cambria Math" panose="02040503050406030204" pitchFamily="18" charset="0"/>
                      </a:rPr>
                      <m:t>𝟏</m:t>
                    </m:r>
                    <m:r>
                      <a:rPr lang="en-GB" sz="2000" b="1" i="1">
                        <a:latin typeface="Cambria Math" panose="02040503050406030204" pitchFamily="18" charset="0"/>
                      </a:rPr>
                      <m:t>≤</m:t>
                    </m:r>
                    <m:r>
                      <a:rPr lang="en-GB" sz="2000" b="1" i="1">
                        <a:latin typeface="Cambria Math" panose="02040503050406030204" pitchFamily="18" charset="0"/>
                      </a:rPr>
                      <m:t>𝒂</m:t>
                    </m:r>
                    <m:r>
                      <a:rPr lang="en-GB" sz="2000" b="1" i="1">
                        <a:latin typeface="Cambria Math" panose="02040503050406030204" pitchFamily="18" charset="0"/>
                      </a:rPr>
                      <m:t>&lt;</m:t>
                    </m:r>
                    <m:r>
                      <a:rPr lang="en-GB" sz="2000" b="1" i="1">
                        <a:latin typeface="Cambria Math" panose="02040503050406030204" pitchFamily="18" charset="0"/>
                      </a:rPr>
                      <m:t>𝟏𝟎</m:t>
                    </m:r>
                  </m:oMath>
                </a14:m>
                <a:r>
                  <a:rPr lang="en-GB" sz="2000" b="1" dirty="0"/>
                  <a:t>  and  </a:t>
                </a:r>
                <a:r>
                  <a:rPr lang="en-GB" sz="2000" b="1" i="1" dirty="0"/>
                  <a:t>n</a:t>
                </a:r>
                <a:r>
                  <a:rPr lang="en-GB" sz="2000" b="1" dirty="0"/>
                  <a:t> is an integer (a “whole number”)</a:t>
                </a:r>
                <a:endParaRPr lang="en-GB" sz="2000" dirty="0"/>
              </a:p>
            </p:txBody>
          </p:sp>
        </mc:Choice>
        <mc:Fallback xmlns="">
          <p:sp>
            <p:nvSpPr>
              <p:cNvPr id="17" name="Rectangle 16">
                <a:extLst>
                  <a:ext uri="{FF2B5EF4-FFF2-40B4-BE49-F238E27FC236}">
                    <a16:creationId xmlns:a16="http://schemas.microsoft.com/office/drawing/2014/main" id="{0D34C80C-7FFE-E14B-92D9-7CBE5A7F5366}"/>
                  </a:ext>
                </a:extLst>
              </p:cNvPr>
              <p:cNvSpPr>
                <a:spLocks noRot="1" noChangeAspect="1" noMove="1" noResize="1" noEditPoints="1" noAdjustHandles="1" noChangeArrowheads="1" noChangeShapeType="1" noTextEdit="1"/>
              </p:cNvSpPr>
              <p:nvPr/>
            </p:nvSpPr>
            <p:spPr>
              <a:xfrm>
                <a:off x="595299" y="1892734"/>
                <a:ext cx="7884348" cy="1133475"/>
              </a:xfrm>
              <a:prstGeom prst="rect">
                <a:avLst/>
              </a:prstGeom>
              <a:blipFill>
                <a:blip r:embed="rId3"/>
                <a:stretch>
                  <a:fillRect b="-2174"/>
                </a:stretch>
              </a:blipFill>
              <a:ln/>
            </p:spPr>
            <p:txBody>
              <a:bodyPr/>
              <a:lstStyle/>
              <a:p>
                <a:r>
                  <a:rPr lang="en-GB">
                    <a:noFill/>
                  </a:rPr>
                  <a:t> </a:t>
                </a:r>
              </a:p>
            </p:txBody>
          </p:sp>
        </mc:Fallback>
      </mc:AlternateContent>
      <p:sp>
        <p:nvSpPr>
          <p:cNvPr id="3" name="Rectangle 2">
            <a:extLst>
              <a:ext uri="{FF2B5EF4-FFF2-40B4-BE49-F238E27FC236}">
                <a16:creationId xmlns:a16="http://schemas.microsoft.com/office/drawing/2014/main" id="{35BBEE17-7815-F248-9A88-45FCE7DBF0F0}"/>
              </a:ext>
            </a:extLst>
          </p:cNvPr>
          <p:cNvSpPr/>
          <p:nvPr/>
        </p:nvSpPr>
        <p:spPr>
          <a:xfrm>
            <a:off x="182466" y="3091492"/>
            <a:ext cx="8710014" cy="862737"/>
          </a:xfrm>
          <a:prstGeom prst="rect">
            <a:avLst/>
          </a:prstGeom>
        </p:spPr>
        <p:txBody>
          <a:bodyPr wrap="square">
            <a:spAutoFit/>
          </a:bodyPr>
          <a:lstStyle/>
          <a:p>
            <a:pPr>
              <a:lnSpc>
                <a:spcPct val="107000"/>
              </a:lnSpc>
              <a:spcAft>
                <a:spcPts val="0"/>
              </a:spcAft>
            </a:pPr>
            <a:r>
              <a:rPr lang="en-GB" sz="2400" dirty="0">
                <a:latin typeface="+mj-lt"/>
                <a:ea typeface="Calibri" panose="020F0502020204030204" pitchFamily="34" charset="0"/>
                <a:cs typeface="Times New Roman" panose="02020603050405020304" pitchFamily="18" charset="0"/>
              </a:rPr>
              <a:t>Multiplying a number by a power of 10 changes the place value of each of its digits.  It can make the number bigger or smaller.</a:t>
            </a:r>
          </a:p>
        </p:txBody>
      </p:sp>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86C2C957-F2B4-1E4E-AF8B-B5E1B25ADDC8}"/>
                  </a:ext>
                </a:extLst>
              </p:cNvPr>
              <p:cNvSpPr/>
              <p:nvPr/>
            </p:nvSpPr>
            <p:spPr>
              <a:xfrm>
                <a:off x="182466" y="3954229"/>
                <a:ext cx="8710014" cy="1976182"/>
              </a:xfrm>
              <a:prstGeom prst="rect">
                <a:avLst/>
              </a:prstGeom>
            </p:spPr>
            <p:txBody>
              <a:bodyPr wrap="square">
                <a:spAutoFit/>
              </a:bodyPr>
              <a:lstStyle/>
              <a:p>
                <a:pPr>
                  <a:lnSpc>
                    <a:spcPct val="107000"/>
                  </a:lnSpc>
                  <a:spcAft>
                    <a:spcPts val="800"/>
                  </a:spcAft>
                </a:pPr>
                <a:r>
                  <a:rPr lang="en-GB" sz="2400" b="1" dirty="0">
                    <a:ea typeface="Calibri" panose="020F0502020204030204" pitchFamily="34" charset="0"/>
                    <a:cs typeface="Times New Roman" panose="02020603050405020304" pitchFamily="18" charset="0"/>
                  </a:rPr>
                  <a:t>Converting ordinary numbers into standard form:</a:t>
                </a:r>
                <a:endParaRPr lang="en-GB" sz="2400" dirty="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chemeClr val="accent6">
                        <a:lumMod val="75000"/>
                      </a:schemeClr>
                    </a:solidFill>
                    <a:ea typeface="Calibri" panose="020F0502020204030204" pitchFamily="34" charset="0"/>
                    <a:cs typeface="Times New Roman" panose="02020603050405020304" pitchFamily="18" charset="0"/>
                  </a:rPr>
                  <a:t>365.24 </a:t>
                </a:r>
                <a14:m>
                  <m:oMath xmlns:m="http://schemas.openxmlformats.org/officeDocument/2006/math">
                    <m:r>
                      <a:rPr lang="en-GB" sz="2400" b="1" i="1" smtClean="0">
                        <a:solidFill>
                          <a:schemeClr val="accent6">
                            <a:lumMod val="75000"/>
                          </a:schemeClr>
                        </a:solidFill>
                        <a:latin typeface="Cambria Math" panose="02040503050406030204" pitchFamily="18" charset="0"/>
                        <a:ea typeface="Cambria Math" panose="02040503050406030204" pitchFamily="18" charset="0"/>
                        <a:cs typeface="Times New Roman" panose="02020603050405020304" pitchFamily="18" charset="0"/>
                      </a:rPr>
                      <m:t>÷</m:t>
                    </m:r>
                    <m:r>
                      <a:rPr lang="en-GB" sz="2400" b="1" i="1" smtClean="0">
                        <a:solidFill>
                          <a:schemeClr val="accent6">
                            <a:lumMod val="75000"/>
                          </a:schemeClr>
                        </a:solidFill>
                        <a:latin typeface="Cambria Math" panose="02040503050406030204" pitchFamily="18" charset="0"/>
                        <a:ea typeface="Cambria Math" panose="02040503050406030204" pitchFamily="18" charset="0"/>
                        <a:cs typeface="Times New Roman" panose="02020603050405020304" pitchFamily="18" charset="0"/>
                      </a:rPr>
                      <m:t>𝟏𝟎𝟎</m:t>
                    </m:r>
                  </m:oMath>
                </a14:m>
                <a:r>
                  <a:rPr lang="en-GB" sz="2400" b="1" dirty="0">
                    <a:solidFill>
                      <a:schemeClr val="accent6">
                        <a:lumMod val="75000"/>
                      </a:schemeClr>
                    </a:solidFill>
                    <a:ea typeface="Calibri" panose="020F0502020204030204" pitchFamily="34" charset="0"/>
                    <a:cs typeface="Times New Roman" panose="02020603050405020304" pitchFamily="18" charset="0"/>
                  </a:rPr>
                  <a:t> = </a:t>
                </a:r>
                <a14:m>
                  <m:oMath xmlns:m="http://schemas.openxmlformats.org/officeDocument/2006/math">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𝟑</m:t>
                    </m:r>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m:t>
                    </m:r>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𝟔𝟓𝟐𝟒</m:t>
                    </m:r>
                    <m: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 </m:t>
                    </m:r>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𝟏𝟎</m:t>
                        </m:r>
                      </m:e>
                      <m:sup>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𝟐</m:t>
                        </m:r>
                      </m:sup>
                    </m:sSup>
                  </m:oMath>
                </a14:m>
                <a:r>
                  <a:rPr lang="en-GB" sz="2400" b="1" dirty="0">
                    <a:solidFill>
                      <a:schemeClr val="accent6">
                        <a:lumMod val="75000"/>
                      </a:schemeClr>
                    </a:solidFill>
                    <a:ea typeface="Calibri" panose="020F0502020204030204" pitchFamily="34" charset="0"/>
                    <a:cs typeface="Times New Roman" panose="02020603050405020304" pitchFamily="18" charset="0"/>
                  </a:rPr>
                  <a:t> </a:t>
                </a:r>
                <a:r>
                  <a:rPr lang="en-GB" dirty="0">
                    <a:latin typeface="Cambria" panose="02040503050406030204" pitchFamily="18" charset="0"/>
                    <a:ea typeface="Calibri" panose="020F0502020204030204" pitchFamily="34" charset="0"/>
                    <a:cs typeface="Times New Roman" panose="02020603050405020304" pitchFamily="18" charset="0"/>
                  </a:rPr>
                  <a:t>	</a:t>
                </a:r>
              </a:p>
              <a:p>
                <a:pPr>
                  <a:lnSpc>
                    <a:spcPct val="107000"/>
                  </a:lnSpc>
                  <a:spcAft>
                    <a:spcPts val="800"/>
                  </a:spcAft>
                </a:pPr>
                <a:r>
                  <a:rPr lang="en-GB" sz="2400" b="1" dirty="0">
                    <a:ea typeface="Calibri" panose="020F0502020204030204" pitchFamily="34" charset="0"/>
                    <a:cs typeface="Times New Roman" panose="02020603050405020304" pitchFamily="18" charset="0"/>
                  </a:rPr>
                  <a:t>Converting standard form numbers into into ordinary numbers:</a:t>
                </a:r>
              </a:p>
              <a:p>
                <a:pPr lvl="2" algn="ctr">
                  <a:lnSpc>
                    <a:spcPct val="107000"/>
                  </a:lnSpc>
                  <a:spcAft>
                    <a:spcPts val="800"/>
                  </a:spcAft>
                </a:pPr>
                <a:r>
                  <a:rPr lang="en-GB" sz="2400" b="1" dirty="0">
                    <a:solidFill>
                      <a:schemeClr val="accent6">
                        <a:lumMod val="75000"/>
                      </a:schemeClr>
                    </a:solidFill>
                    <a:ea typeface="Times New Roman" panose="02020603050405020304" pitchFamily="18" charset="0"/>
                    <a:cs typeface="Times New Roman" panose="02020603050405020304" pitchFamily="18" charset="0"/>
                  </a:rPr>
                  <a:t>      </a:t>
                </a:r>
                <a14:m>
                  <m:oMath xmlns:m="http://schemas.openxmlformats.org/officeDocument/2006/math">
                    <m: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𝟒</m:t>
                    </m:r>
                    <m: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m:t>
                    </m:r>
                    <m: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𝟓𝟖</m:t>
                    </m:r>
                    <m: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GB" sz="2400" b="1" i="1" smtClean="0">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𝟏𝟎</m:t>
                        </m:r>
                      </m:e>
                      <m:sup>
                        <m:r>
                          <a:rPr lang="en-GB" sz="2400" b="1" i="1">
                            <a:solidFill>
                              <a:schemeClr val="accent6">
                                <a:lumMod val="75000"/>
                              </a:schemeClr>
                            </a:solidFill>
                            <a:latin typeface="Cambria Math" panose="02040503050406030204" pitchFamily="18" charset="0"/>
                            <a:ea typeface="Times New Roman" panose="02020603050405020304" pitchFamily="18" charset="0"/>
                            <a:cs typeface="Times New Roman" panose="02020603050405020304" pitchFamily="18" charset="0"/>
                          </a:rPr>
                          <m:t>𝟖</m:t>
                        </m:r>
                      </m:sup>
                    </m:sSup>
                    <m:r>
                      <a:rPr lang="en-GB" sz="2400" b="1" i="1" smtClean="0">
                        <a:solidFill>
                          <a:schemeClr val="accent6">
                            <a:lumMod val="75000"/>
                          </a:schemeClr>
                        </a:solidFill>
                        <a:latin typeface="Cambria Math" panose="02040503050406030204" pitchFamily="18" charset="0"/>
                        <a:ea typeface="Cambria Math" panose="02040503050406030204" pitchFamily="18" charset="0"/>
                        <a:cs typeface="Times New Roman" panose="02020603050405020304" pitchFamily="18" charset="0"/>
                      </a:rPr>
                      <m:t>× </m:t>
                    </m:r>
                    <m:r>
                      <a:rPr lang="en-GB" sz="2400" b="1" i="1" smtClean="0">
                        <a:solidFill>
                          <a:schemeClr val="accent6">
                            <a:lumMod val="75000"/>
                          </a:schemeClr>
                        </a:solidFill>
                        <a:latin typeface="Cambria Math" panose="02040503050406030204" pitchFamily="18" charset="0"/>
                        <a:ea typeface="Cambria Math" panose="02040503050406030204" pitchFamily="18" charset="0"/>
                        <a:cs typeface="Times New Roman" panose="02020603050405020304" pitchFamily="18" charset="0"/>
                      </a:rPr>
                      <m:t>𝟏𝟎𝟎𝟎𝟎𝟎𝟎𝟎𝟎</m:t>
                    </m:r>
                    <m:r>
                      <a:rPr lang="en-GB" sz="2400" b="1" i="1" smtClean="0">
                        <a:solidFill>
                          <a:schemeClr val="accent6">
                            <a:lumMod val="75000"/>
                          </a:schemeClr>
                        </a:solidFill>
                        <a:latin typeface="Cambria Math" panose="02040503050406030204" pitchFamily="18" charset="0"/>
                        <a:ea typeface="Cambria Math" panose="02040503050406030204" pitchFamily="18" charset="0"/>
                        <a:cs typeface="Times New Roman" panose="02020603050405020304" pitchFamily="18" charset="0"/>
                      </a:rPr>
                      <m:t>=</m:t>
                    </m:r>
                  </m:oMath>
                </a14:m>
                <a:r>
                  <a:rPr lang="en-GB" sz="2400" b="1" dirty="0">
                    <a:solidFill>
                      <a:schemeClr val="accent6">
                        <a:lumMod val="75000"/>
                      </a:schemeClr>
                    </a:solidFill>
                    <a:ea typeface="Calibri" panose="020F0502020204030204" pitchFamily="34" charset="0"/>
                    <a:cs typeface="Times New Roman" panose="02020603050405020304" pitchFamily="18" charset="0"/>
                  </a:rPr>
                  <a:t> 458 000 000</a:t>
                </a:r>
                <a:r>
                  <a:rPr lang="en-GB" b="1" dirty="0">
                    <a:solidFill>
                      <a:srgbClr val="C45911"/>
                    </a:solidFill>
                    <a:latin typeface="Cambria" panose="02040503050406030204" pitchFamily="18"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4" name="Rectangle 3">
                <a:extLst>
                  <a:ext uri="{FF2B5EF4-FFF2-40B4-BE49-F238E27FC236}">
                    <a16:creationId xmlns:a16="http://schemas.microsoft.com/office/drawing/2014/main" id="{86C2C957-F2B4-1E4E-AF8B-B5E1B25ADDC8}"/>
                  </a:ext>
                </a:extLst>
              </p:cNvPr>
              <p:cNvSpPr>
                <a:spLocks noRot="1" noChangeAspect="1" noMove="1" noResize="1" noEditPoints="1" noAdjustHandles="1" noChangeArrowheads="1" noChangeShapeType="1" noTextEdit="1"/>
              </p:cNvSpPr>
              <p:nvPr/>
            </p:nvSpPr>
            <p:spPr>
              <a:xfrm>
                <a:off x="182466" y="3954229"/>
                <a:ext cx="8710014" cy="1976182"/>
              </a:xfrm>
              <a:prstGeom prst="rect">
                <a:avLst/>
              </a:prstGeom>
              <a:blipFill>
                <a:blip r:embed="rId4"/>
                <a:stretch>
                  <a:fillRect l="-1019" t="-1274" b="-5732"/>
                </a:stretch>
              </a:blipFill>
            </p:spPr>
            <p:txBody>
              <a:bodyPr/>
              <a:lstStyle/>
              <a:p>
                <a:r>
                  <a:rPr lang="en-GB">
                    <a:noFill/>
                  </a:rPr>
                  <a:t> </a:t>
                </a:r>
              </a:p>
            </p:txBody>
          </p:sp>
        </mc:Fallback>
      </mc:AlternateContent>
      <p:sp>
        <p:nvSpPr>
          <p:cNvPr id="5" name="Rectangle 4">
            <a:extLst>
              <a:ext uri="{FF2B5EF4-FFF2-40B4-BE49-F238E27FC236}">
                <a16:creationId xmlns:a16="http://schemas.microsoft.com/office/drawing/2014/main" id="{9BD3426A-4003-3244-A7A2-9EC7F2912F3C}"/>
              </a:ext>
            </a:extLst>
          </p:cNvPr>
          <p:cNvSpPr/>
          <p:nvPr/>
        </p:nvSpPr>
        <p:spPr>
          <a:xfrm>
            <a:off x="0" y="5955826"/>
            <a:ext cx="9144000" cy="646331"/>
          </a:xfrm>
          <a:prstGeom prst="rect">
            <a:avLst/>
          </a:prstGeom>
        </p:spPr>
        <p:txBody>
          <a:bodyPr wrap="square">
            <a:spAutoFit/>
          </a:bodyPr>
          <a:lstStyle/>
          <a:p>
            <a:r>
              <a:rPr lang="en-GB" b="1" dirty="0">
                <a:ea typeface="Calibri" panose="020F0502020204030204" pitchFamily="34" charset="0"/>
                <a:cs typeface="Times New Roman" panose="02020603050405020304" pitchFamily="18" charset="0"/>
              </a:rPr>
              <a:t>Notice that the decimal point appears to move by the same number of places as the index on the power of 10 (in fact the digits move and the decimal point stays put). </a:t>
            </a:r>
            <a:endParaRPr lang="en-GB" b="1" dirty="0"/>
          </a:p>
        </p:txBody>
      </p:sp>
    </p:spTree>
    <p:extLst>
      <p:ext uri="{BB962C8B-B14F-4D97-AF65-F5344CB8AC3E}">
        <p14:creationId xmlns:p14="http://schemas.microsoft.com/office/powerpoint/2010/main" val="3650227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924425"/>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pPr marL="457200" lvl="0" indent="-457200">
              <a:lnSpc>
                <a:spcPct val="150000"/>
              </a:lnSpc>
              <a:buFont typeface="Arial" charset="0"/>
              <a:buChar char="•"/>
            </a:pPr>
            <a:r>
              <a:rPr lang="en-GB" sz="2400" b="1" dirty="0">
                <a:solidFill>
                  <a:prstClr val="black">
                    <a:lumMod val="50000"/>
                    <a:lumOff val="50000"/>
                  </a:prstClr>
                </a:solidFill>
              </a:rPr>
              <a:t>SI Units</a:t>
            </a:r>
          </a:p>
          <a:p>
            <a:pPr marL="457200" lvl="0" indent="-457200">
              <a:lnSpc>
                <a:spcPct val="150000"/>
              </a:lnSpc>
              <a:buFont typeface="Arial" charset="0"/>
              <a:buChar char="•"/>
            </a:pPr>
            <a:r>
              <a:rPr lang="en-GB" sz="2400" b="1" dirty="0">
                <a:solidFill>
                  <a:prstClr val="black">
                    <a:lumMod val="50000"/>
                    <a:lumOff val="50000"/>
                  </a:prstClr>
                </a:solidFill>
              </a:rPr>
              <a:t>Multiples and submultiples of units</a:t>
            </a:r>
          </a:p>
          <a:p>
            <a:pPr marL="457200" lvl="0" indent="-457200">
              <a:lnSpc>
                <a:spcPct val="150000"/>
              </a:lnSpc>
              <a:buFont typeface="Arial" charset="0"/>
              <a:buChar char="•"/>
            </a:pPr>
            <a:r>
              <a:rPr lang="en-GB" sz="2400" b="1" dirty="0">
                <a:solidFill>
                  <a:prstClr val="black">
                    <a:lumMod val="50000"/>
                    <a:lumOff val="50000"/>
                  </a:prstClr>
                </a:solidFill>
              </a:rPr>
              <a:t>Converting between different units</a:t>
            </a:r>
          </a:p>
          <a:p>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4149587" y="802524"/>
            <a:ext cx="4914900" cy="5638800"/>
          </a:xfrm>
          <a:prstGeom prst="rect">
            <a:avLst/>
          </a:prstGeom>
        </p:spPr>
      </p:pic>
    </p:spTree>
    <p:extLst>
      <p:ext uri="{BB962C8B-B14F-4D97-AF65-F5344CB8AC3E}">
        <p14:creationId xmlns:p14="http://schemas.microsoft.com/office/powerpoint/2010/main" val="2882394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262979"/>
          </a:xfrm>
          <a:prstGeom prst="rect">
            <a:avLst/>
          </a:prstGeom>
          <a:noFill/>
        </p:spPr>
        <p:txBody>
          <a:bodyPr wrap="square" rtlCol="0">
            <a:spAutoFit/>
          </a:bodyPr>
          <a:lstStyle/>
          <a:p>
            <a:r>
              <a:rPr lang="en-GB" sz="2400" dirty="0"/>
              <a:t>1. What is the SI base unit for current?</a:t>
            </a:r>
          </a:p>
          <a:p>
            <a:endParaRPr lang="en-GB" sz="2400" b="1" dirty="0">
              <a:solidFill>
                <a:srgbClr val="00B050"/>
              </a:solidFill>
            </a:endParaRPr>
          </a:p>
          <a:p>
            <a:endParaRPr lang="en-GB" sz="2400" b="1" dirty="0">
              <a:solidFill>
                <a:srgbClr val="00B050"/>
              </a:solidFill>
            </a:endParaRPr>
          </a:p>
          <a:p>
            <a:r>
              <a:rPr lang="en-GB" sz="2400" dirty="0"/>
              <a:t>2. What is the SI base unit for time?</a:t>
            </a:r>
          </a:p>
          <a:p>
            <a:endParaRPr lang="en-GB" sz="2400" b="1" dirty="0">
              <a:solidFill>
                <a:srgbClr val="00B050"/>
              </a:solidFill>
            </a:endParaRPr>
          </a:p>
          <a:p>
            <a:endParaRPr lang="en-GB" sz="2400" b="1" dirty="0">
              <a:solidFill>
                <a:srgbClr val="00B050"/>
              </a:solidFill>
            </a:endParaRPr>
          </a:p>
          <a:p>
            <a:r>
              <a:rPr lang="en-GB" sz="2400" dirty="0"/>
              <a:t>3. What is the SI base unit for temperature?</a:t>
            </a:r>
          </a:p>
          <a:p>
            <a:endParaRPr lang="en-GB" sz="2400" b="1" dirty="0">
              <a:solidFill>
                <a:srgbClr val="00B050"/>
              </a:solidFill>
            </a:endParaRPr>
          </a:p>
          <a:p>
            <a:endParaRPr lang="en-GB" sz="2400" b="1" dirty="0">
              <a:solidFill>
                <a:srgbClr val="00B050"/>
              </a:solidFill>
            </a:endParaRPr>
          </a:p>
          <a:p>
            <a:r>
              <a:rPr lang="en-GB" sz="2400" dirty="0"/>
              <a:t>4. What is the derived unit for electric charge</a:t>
            </a:r>
          </a:p>
          <a:p>
            <a:endParaRPr lang="en-GB" sz="2400" dirty="0"/>
          </a:p>
          <a:p>
            <a:endParaRPr lang="en-GB" sz="2400" dirty="0"/>
          </a:p>
          <a:p>
            <a:r>
              <a:rPr lang="en-GB" sz="2400" dirty="0"/>
              <a:t>5. What is the derived unit for pressure?</a:t>
            </a:r>
          </a:p>
          <a:p>
            <a:endParaRPr lang="en-GB" sz="2400" dirty="0"/>
          </a:p>
        </p:txBody>
      </p:sp>
    </p:spTree>
    <p:extLst>
      <p:ext uri="{BB962C8B-B14F-4D97-AF65-F5344CB8AC3E}">
        <p14:creationId xmlns:p14="http://schemas.microsoft.com/office/powerpoint/2010/main" val="905404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734268"/>
            <a:ext cx="8915400" cy="5575052"/>
          </a:xfrm>
          <a:prstGeom prst="rect">
            <a:avLst/>
          </a:prstGeom>
          <a:noFill/>
        </p:spPr>
        <p:txBody>
          <a:bodyPr wrap="square" rtlCol="0">
            <a:spAutoFit/>
          </a:bodyPr>
          <a:lstStyle/>
          <a:p>
            <a:pPr>
              <a:lnSpc>
                <a:spcPct val="150000"/>
              </a:lnSpc>
            </a:pPr>
            <a:r>
              <a:rPr lang="en-GB" sz="2400" dirty="0"/>
              <a:t>6. Convert 3560g into kg</a:t>
            </a:r>
          </a:p>
          <a:p>
            <a:pPr>
              <a:lnSpc>
                <a:spcPct val="150000"/>
              </a:lnSpc>
            </a:pPr>
            <a:endParaRPr lang="en-GB" sz="2400" dirty="0"/>
          </a:p>
          <a:p>
            <a:pPr>
              <a:lnSpc>
                <a:spcPct val="150000"/>
              </a:lnSpc>
            </a:pPr>
            <a:r>
              <a:rPr lang="en-GB" sz="2400" dirty="0"/>
              <a:t>7. Convert 2.5mm</a:t>
            </a:r>
            <a:r>
              <a:rPr lang="en-GB" sz="2400" baseline="30000" dirty="0"/>
              <a:t> </a:t>
            </a:r>
            <a:r>
              <a:rPr lang="en-GB" sz="2400" dirty="0"/>
              <a:t>into m</a:t>
            </a:r>
          </a:p>
          <a:p>
            <a:pPr>
              <a:lnSpc>
                <a:spcPct val="150000"/>
              </a:lnSpc>
            </a:pPr>
            <a:endParaRPr lang="en-GB" sz="2400" dirty="0"/>
          </a:p>
          <a:p>
            <a:pPr>
              <a:lnSpc>
                <a:spcPct val="150000"/>
              </a:lnSpc>
            </a:pPr>
            <a:r>
              <a:rPr lang="en-GB" sz="2400" dirty="0"/>
              <a:t>8. Convert 3.2 km into mm</a:t>
            </a:r>
            <a:endParaRPr lang="en-GB" sz="2400" baseline="30000" dirty="0"/>
          </a:p>
          <a:p>
            <a:pPr>
              <a:lnSpc>
                <a:spcPct val="150000"/>
              </a:lnSpc>
            </a:pPr>
            <a:endParaRPr lang="en-GB" sz="2400" dirty="0"/>
          </a:p>
          <a:p>
            <a:pPr>
              <a:lnSpc>
                <a:spcPct val="150000"/>
              </a:lnSpc>
            </a:pPr>
            <a:r>
              <a:rPr lang="en-GB" sz="2400" dirty="0"/>
              <a:t>9. Convert 45 min into s.</a:t>
            </a:r>
            <a:endParaRPr lang="en-GB" sz="2400" baseline="30000" dirty="0"/>
          </a:p>
          <a:p>
            <a:pPr>
              <a:lnSpc>
                <a:spcPct val="150000"/>
              </a:lnSpc>
            </a:pPr>
            <a:endParaRPr lang="en-GB" sz="2400" dirty="0"/>
          </a:p>
          <a:p>
            <a:pPr>
              <a:lnSpc>
                <a:spcPct val="150000"/>
              </a:lnSpc>
            </a:pPr>
            <a:r>
              <a:rPr lang="en-GB" sz="2400" dirty="0"/>
              <a:t>10. Convert 3.5 hrs into s.</a:t>
            </a:r>
          </a:p>
          <a:p>
            <a:pPr>
              <a:lnSpc>
                <a:spcPct val="150000"/>
              </a:lnSpc>
            </a:pPr>
            <a:endParaRPr lang="en-GB" sz="2400" dirty="0"/>
          </a:p>
        </p:txBody>
      </p:sp>
    </p:spTree>
    <p:extLst>
      <p:ext uri="{BB962C8B-B14F-4D97-AF65-F5344CB8AC3E}">
        <p14:creationId xmlns:p14="http://schemas.microsoft.com/office/powerpoint/2010/main" val="745953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57041"/>
            <a:ext cx="8915400" cy="5021055"/>
          </a:xfrm>
          <a:prstGeom prst="rect">
            <a:avLst/>
          </a:prstGeom>
          <a:noFill/>
        </p:spPr>
        <p:txBody>
          <a:bodyPr wrap="square" rtlCol="0">
            <a:spAutoFit/>
          </a:bodyPr>
          <a:lstStyle/>
          <a:p>
            <a:pPr>
              <a:lnSpc>
                <a:spcPct val="150000"/>
              </a:lnSpc>
            </a:pPr>
            <a:r>
              <a:rPr lang="en-GB" sz="2400" dirty="0"/>
              <a:t>11. Write 56 300 in standard form.</a:t>
            </a:r>
          </a:p>
          <a:p>
            <a:pPr>
              <a:lnSpc>
                <a:spcPct val="150000"/>
              </a:lnSpc>
            </a:pPr>
            <a:endParaRPr lang="en-GB" sz="2400" dirty="0"/>
          </a:p>
          <a:p>
            <a:pPr>
              <a:lnSpc>
                <a:spcPct val="150000"/>
              </a:lnSpc>
            </a:pPr>
            <a:r>
              <a:rPr lang="en-GB" sz="2400" dirty="0"/>
              <a:t>12. Write 345 063 000 000 in standard form.</a:t>
            </a:r>
          </a:p>
          <a:p>
            <a:pPr>
              <a:lnSpc>
                <a:spcPct val="150000"/>
              </a:lnSpc>
            </a:pPr>
            <a:endParaRPr lang="en-GB" sz="2400" dirty="0"/>
          </a:p>
          <a:p>
            <a:pPr>
              <a:lnSpc>
                <a:spcPct val="150000"/>
              </a:lnSpc>
            </a:pPr>
            <a:r>
              <a:rPr lang="en-GB" sz="2400" dirty="0"/>
              <a:t>13. Write 0.0005 in standard form.</a:t>
            </a:r>
            <a:endParaRPr lang="en-GB" sz="2400" baseline="30000" dirty="0"/>
          </a:p>
          <a:p>
            <a:pPr>
              <a:lnSpc>
                <a:spcPct val="150000"/>
              </a:lnSpc>
            </a:pPr>
            <a:endParaRPr lang="en-GB" sz="2400" dirty="0"/>
          </a:p>
          <a:p>
            <a:pPr>
              <a:lnSpc>
                <a:spcPct val="150000"/>
              </a:lnSpc>
            </a:pPr>
            <a:r>
              <a:rPr lang="en-GB" sz="2400" dirty="0"/>
              <a:t>14. Write 3.46 x 10</a:t>
            </a:r>
            <a:r>
              <a:rPr lang="en-GB" sz="2400" baseline="30000" dirty="0"/>
              <a:t>5</a:t>
            </a:r>
            <a:r>
              <a:rPr lang="en-GB" sz="2400" dirty="0"/>
              <a:t> in ordinary numbers.</a:t>
            </a:r>
            <a:endParaRPr lang="en-GB" sz="2400" baseline="30000" dirty="0"/>
          </a:p>
          <a:p>
            <a:pPr>
              <a:lnSpc>
                <a:spcPct val="150000"/>
              </a:lnSpc>
            </a:pPr>
            <a:endParaRPr lang="en-GB" sz="2400" dirty="0"/>
          </a:p>
          <a:p>
            <a:pPr>
              <a:lnSpc>
                <a:spcPct val="150000"/>
              </a:lnSpc>
            </a:pPr>
            <a:r>
              <a:rPr lang="en-GB" sz="2400" dirty="0"/>
              <a:t>15. Write 2.67 x 10</a:t>
            </a:r>
            <a:r>
              <a:rPr lang="en-GB" sz="2400" baseline="30000" dirty="0"/>
              <a:t>-6</a:t>
            </a:r>
            <a:r>
              <a:rPr lang="en-GB" sz="2400" dirty="0"/>
              <a:t> in ordinary numbers.</a:t>
            </a:r>
            <a:endParaRPr lang="en-GB" sz="2400" baseline="30000" dirty="0"/>
          </a:p>
        </p:txBody>
      </p:sp>
    </p:spTree>
    <p:extLst>
      <p:ext uri="{BB962C8B-B14F-4D97-AF65-F5344CB8AC3E}">
        <p14:creationId xmlns:p14="http://schemas.microsoft.com/office/powerpoint/2010/main" val="3413452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924425"/>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pPr marL="457200" lvl="0" indent="-457200">
              <a:lnSpc>
                <a:spcPct val="150000"/>
              </a:lnSpc>
              <a:buFont typeface="Arial" charset="0"/>
              <a:buChar char="•"/>
            </a:pPr>
            <a:r>
              <a:rPr lang="en-GB" sz="2400" b="1" dirty="0">
                <a:solidFill>
                  <a:prstClr val="black">
                    <a:lumMod val="50000"/>
                    <a:lumOff val="50000"/>
                  </a:prstClr>
                </a:solidFill>
              </a:rPr>
              <a:t>SI Units</a:t>
            </a:r>
          </a:p>
          <a:p>
            <a:pPr marL="457200" lvl="0" indent="-457200">
              <a:lnSpc>
                <a:spcPct val="150000"/>
              </a:lnSpc>
              <a:buFont typeface="Arial" charset="0"/>
              <a:buChar char="•"/>
            </a:pPr>
            <a:r>
              <a:rPr lang="en-GB" sz="2400" b="1" dirty="0">
                <a:solidFill>
                  <a:prstClr val="black">
                    <a:lumMod val="50000"/>
                    <a:lumOff val="50000"/>
                  </a:prstClr>
                </a:solidFill>
              </a:rPr>
              <a:t>Multiples and submultiples </a:t>
            </a:r>
          </a:p>
          <a:p>
            <a:pPr lvl="0">
              <a:lnSpc>
                <a:spcPct val="150000"/>
              </a:lnSpc>
            </a:pPr>
            <a:r>
              <a:rPr lang="en-GB" sz="2400" b="1" dirty="0">
                <a:solidFill>
                  <a:prstClr val="black">
                    <a:lumMod val="50000"/>
                    <a:lumOff val="50000"/>
                  </a:prstClr>
                </a:solidFill>
              </a:rPr>
              <a:t>       of units</a:t>
            </a:r>
          </a:p>
          <a:p>
            <a:pPr marL="457200" lvl="0" indent="-457200">
              <a:lnSpc>
                <a:spcPct val="150000"/>
              </a:lnSpc>
              <a:buFont typeface="Arial" charset="0"/>
              <a:buChar char="•"/>
            </a:pPr>
            <a:r>
              <a:rPr lang="en-GB" sz="2400" b="1" dirty="0">
                <a:solidFill>
                  <a:prstClr val="black">
                    <a:lumMod val="50000"/>
                    <a:lumOff val="50000"/>
                  </a:prstClr>
                </a:solidFill>
              </a:rPr>
              <a:t>Converting between different units</a:t>
            </a:r>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3379519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262979"/>
          </a:xfrm>
          <a:prstGeom prst="rect">
            <a:avLst/>
          </a:prstGeom>
          <a:noFill/>
        </p:spPr>
        <p:txBody>
          <a:bodyPr wrap="square" rtlCol="0">
            <a:spAutoFit/>
          </a:bodyPr>
          <a:lstStyle/>
          <a:p>
            <a:r>
              <a:rPr lang="en-GB" sz="2400" dirty="0"/>
              <a:t>1.What is the SI base unit for current?</a:t>
            </a:r>
          </a:p>
          <a:p>
            <a:r>
              <a:rPr lang="en-GB" sz="2400" b="1" dirty="0">
                <a:solidFill>
                  <a:srgbClr val="00B050"/>
                </a:solidFill>
              </a:rPr>
              <a:t>Ampere or A</a:t>
            </a:r>
          </a:p>
          <a:p>
            <a:endParaRPr lang="en-GB" sz="2400" b="1" dirty="0">
              <a:solidFill>
                <a:srgbClr val="00B050"/>
              </a:solidFill>
            </a:endParaRPr>
          </a:p>
          <a:p>
            <a:r>
              <a:rPr lang="en-GB" sz="2400" dirty="0"/>
              <a:t>2. What is the SI base unit for time?</a:t>
            </a:r>
          </a:p>
          <a:p>
            <a:r>
              <a:rPr lang="en-GB" sz="2400" b="1" dirty="0">
                <a:solidFill>
                  <a:srgbClr val="00B050"/>
                </a:solidFill>
              </a:rPr>
              <a:t>Second or s</a:t>
            </a:r>
          </a:p>
          <a:p>
            <a:endParaRPr lang="en-GB" sz="2400" b="1" dirty="0">
              <a:solidFill>
                <a:srgbClr val="00B050"/>
              </a:solidFill>
            </a:endParaRPr>
          </a:p>
          <a:p>
            <a:r>
              <a:rPr lang="en-GB" sz="2400" dirty="0"/>
              <a:t>3. What is the SI base unit for temperature?</a:t>
            </a:r>
          </a:p>
          <a:p>
            <a:r>
              <a:rPr lang="en-GB" sz="2400" b="1" dirty="0">
                <a:solidFill>
                  <a:srgbClr val="00B050"/>
                </a:solidFill>
              </a:rPr>
              <a:t>Kelvin </a:t>
            </a:r>
          </a:p>
          <a:p>
            <a:endParaRPr lang="en-GB" sz="2400" b="1" dirty="0">
              <a:solidFill>
                <a:srgbClr val="00B050"/>
              </a:solidFill>
            </a:endParaRPr>
          </a:p>
          <a:p>
            <a:r>
              <a:rPr lang="en-GB" sz="2400" dirty="0"/>
              <a:t>4. What is the derived unit for electric charge</a:t>
            </a:r>
          </a:p>
          <a:p>
            <a:r>
              <a:rPr lang="en-GB" sz="2400" b="1" dirty="0">
                <a:solidFill>
                  <a:srgbClr val="00B050"/>
                </a:solidFill>
              </a:rPr>
              <a:t>Coulomb </a:t>
            </a:r>
          </a:p>
          <a:p>
            <a:endParaRPr lang="en-GB" sz="2400" dirty="0"/>
          </a:p>
          <a:p>
            <a:r>
              <a:rPr lang="en-GB" sz="2400" dirty="0"/>
              <a:t>5. What is the derived unit for pressure?</a:t>
            </a:r>
          </a:p>
          <a:p>
            <a:r>
              <a:rPr lang="en-GB" sz="2400" b="1" dirty="0">
                <a:solidFill>
                  <a:srgbClr val="00B050"/>
                </a:solidFill>
              </a:rPr>
              <a:t>Pascal</a:t>
            </a:r>
          </a:p>
        </p:txBody>
      </p:sp>
    </p:spTree>
    <p:extLst>
      <p:ext uri="{BB962C8B-B14F-4D97-AF65-F5344CB8AC3E}">
        <p14:creationId xmlns:p14="http://schemas.microsoft.com/office/powerpoint/2010/main" val="2764419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mc:AlternateContent xmlns:mc="http://schemas.openxmlformats.org/markup-compatibility/2006" xmlns:a14="http://schemas.microsoft.com/office/drawing/2010/main">
        <mc:Choice Requires="a14">
          <p:sp>
            <p:nvSpPr>
              <p:cNvPr id="6" name="TextBox 5"/>
              <p:cNvSpPr txBox="1"/>
              <p:nvPr/>
            </p:nvSpPr>
            <p:spPr>
              <a:xfrm>
                <a:off x="107504" y="657041"/>
                <a:ext cx="8915400" cy="5575052"/>
              </a:xfrm>
              <a:prstGeom prst="rect">
                <a:avLst/>
              </a:prstGeom>
              <a:noFill/>
            </p:spPr>
            <p:txBody>
              <a:bodyPr wrap="square" rtlCol="0">
                <a:spAutoFit/>
              </a:bodyPr>
              <a:lstStyle/>
              <a:p>
                <a:pPr>
                  <a:lnSpc>
                    <a:spcPct val="150000"/>
                  </a:lnSpc>
                </a:pPr>
                <a:r>
                  <a:rPr lang="en-GB" sz="2400" dirty="0"/>
                  <a:t>6. Convert 3560g into kg</a:t>
                </a:r>
              </a:p>
              <a:p>
                <a:pPr>
                  <a:lnSpc>
                    <a:spcPct val="150000"/>
                  </a:lnSpc>
                </a:pPr>
                <a:r>
                  <a:rPr lang="en-GB" sz="2400" b="1" dirty="0">
                    <a:solidFill>
                      <a:srgbClr val="00B050"/>
                    </a:solidFill>
                  </a:rPr>
                  <a:t>3560 </a:t>
                </a:r>
                <a14:m>
                  <m:oMath xmlns:m="http://schemas.openxmlformats.org/officeDocument/2006/math">
                    <m:r>
                      <a:rPr lang="en-GB" sz="2400" b="1" i="1" smtClean="0">
                        <a:solidFill>
                          <a:srgbClr val="00B050"/>
                        </a:solidFill>
                        <a:latin typeface="Cambria Math" panose="02040503050406030204" pitchFamily="18" charset="0"/>
                        <a:ea typeface="Cambria Math" panose="02040503050406030204" pitchFamily="18" charset="0"/>
                      </a:rPr>
                      <m:t>÷ </m:t>
                    </m:r>
                  </m:oMath>
                </a14:m>
                <a:r>
                  <a:rPr lang="en-GB" sz="2400" b="1" dirty="0">
                    <a:solidFill>
                      <a:srgbClr val="00B050"/>
                    </a:solidFill>
                  </a:rPr>
                  <a:t>1000 = 3.56 kg</a:t>
                </a:r>
              </a:p>
              <a:p>
                <a:pPr>
                  <a:lnSpc>
                    <a:spcPct val="150000"/>
                  </a:lnSpc>
                </a:pPr>
                <a:r>
                  <a:rPr lang="en-GB" sz="2400" dirty="0"/>
                  <a:t>7. Convert 2.5mm</a:t>
                </a:r>
                <a:r>
                  <a:rPr lang="en-GB" sz="2400" baseline="30000" dirty="0"/>
                  <a:t> </a:t>
                </a:r>
                <a:r>
                  <a:rPr lang="en-GB" sz="2400" dirty="0"/>
                  <a:t>into m</a:t>
                </a:r>
              </a:p>
              <a:p>
                <a:pPr>
                  <a:lnSpc>
                    <a:spcPct val="150000"/>
                  </a:lnSpc>
                </a:pPr>
                <a:r>
                  <a:rPr lang="en-GB" sz="2400" b="1" dirty="0">
                    <a:solidFill>
                      <a:srgbClr val="00B050"/>
                    </a:solidFill>
                  </a:rPr>
                  <a:t>2.5 </a:t>
                </a:r>
                <a14:m>
                  <m:oMath xmlns:m="http://schemas.openxmlformats.org/officeDocument/2006/math">
                    <m:r>
                      <a:rPr lang="en-GB" sz="2400" b="1" i="1">
                        <a:solidFill>
                          <a:srgbClr val="00B050"/>
                        </a:solidFill>
                        <a:latin typeface="Cambria Math" panose="02040503050406030204" pitchFamily="18" charset="0"/>
                        <a:ea typeface="Cambria Math" panose="02040503050406030204" pitchFamily="18" charset="0"/>
                      </a:rPr>
                      <m:t>÷ </m:t>
                    </m:r>
                  </m:oMath>
                </a14:m>
                <a:r>
                  <a:rPr lang="en-GB" sz="2400" b="1" dirty="0">
                    <a:solidFill>
                      <a:srgbClr val="00B050"/>
                    </a:solidFill>
                  </a:rPr>
                  <a:t>0.0025 = 0.0025 m</a:t>
                </a:r>
              </a:p>
              <a:p>
                <a:pPr>
                  <a:lnSpc>
                    <a:spcPct val="150000"/>
                  </a:lnSpc>
                </a:pPr>
                <a:r>
                  <a:rPr lang="en-GB" sz="2400" dirty="0"/>
                  <a:t>8. Convert 3.2 km into mm</a:t>
                </a:r>
                <a:endParaRPr lang="en-GB" sz="2400" baseline="30000" dirty="0"/>
              </a:p>
              <a:p>
                <a:pPr>
                  <a:lnSpc>
                    <a:spcPct val="150000"/>
                  </a:lnSpc>
                </a:pPr>
                <a:r>
                  <a:rPr lang="en-GB" sz="2400" b="1" dirty="0">
                    <a:solidFill>
                      <a:srgbClr val="00B050"/>
                    </a:solidFill>
                  </a:rPr>
                  <a:t>3.2 x 1 000 000 = 3200 000 mm or 3.2 x10</a:t>
                </a:r>
                <a:r>
                  <a:rPr lang="en-GB" sz="2400" b="1" baseline="30000" dirty="0">
                    <a:solidFill>
                      <a:srgbClr val="00B050"/>
                    </a:solidFill>
                  </a:rPr>
                  <a:t>6 </a:t>
                </a:r>
                <a:r>
                  <a:rPr lang="en-GB" sz="2400" b="1" dirty="0">
                    <a:solidFill>
                      <a:srgbClr val="00B050"/>
                    </a:solidFill>
                  </a:rPr>
                  <a:t> mm</a:t>
                </a:r>
                <a:endParaRPr lang="en-GB" sz="2400" baseline="30000" dirty="0"/>
              </a:p>
              <a:p>
                <a:pPr>
                  <a:lnSpc>
                    <a:spcPct val="150000"/>
                  </a:lnSpc>
                </a:pPr>
                <a:r>
                  <a:rPr lang="en-GB" sz="2400" dirty="0"/>
                  <a:t>9. Convert 45 min into s.</a:t>
                </a:r>
                <a:endParaRPr lang="en-GB" sz="2400" baseline="30000" dirty="0"/>
              </a:p>
              <a:p>
                <a:pPr>
                  <a:lnSpc>
                    <a:spcPct val="150000"/>
                  </a:lnSpc>
                </a:pPr>
                <a:r>
                  <a:rPr lang="en-GB" sz="2400" b="1" dirty="0">
                    <a:solidFill>
                      <a:srgbClr val="00B050"/>
                    </a:solidFill>
                  </a:rPr>
                  <a:t>45 x 60 = 2700 s</a:t>
                </a:r>
              </a:p>
              <a:p>
                <a:pPr>
                  <a:lnSpc>
                    <a:spcPct val="150000"/>
                  </a:lnSpc>
                </a:pPr>
                <a:r>
                  <a:rPr lang="en-GB" sz="2400" dirty="0"/>
                  <a:t>10. Convert 3.5 hrs into s</a:t>
                </a:r>
              </a:p>
              <a:p>
                <a:pPr>
                  <a:lnSpc>
                    <a:spcPct val="150000"/>
                  </a:lnSpc>
                </a:pPr>
                <a:r>
                  <a:rPr lang="en-GB" sz="2400" b="1" dirty="0">
                    <a:solidFill>
                      <a:srgbClr val="00B050"/>
                    </a:solidFill>
                  </a:rPr>
                  <a:t>3.5 x 60 x 60 = 10 800 s</a:t>
                </a:r>
              </a:p>
            </p:txBody>
          </p:sp>
        </mc:Choice>
        <mc:Fallback xmlns="">
          <p:sp>
            <p:nvSpPr>
              <p:cNvPr id="6" name="TextBox 5"/>
              <p:cNvSpPr txBox="1">
                <a:spLocks noRot="1" noChangeAspect="1" noMove="1" noResize="1" noEditPoints="1" noAdjustHandles="1" noChangeArrowheads="1" noChangeShapeType="1" noTextEdit="1"/>
              </p:cNvSpPr>
              <p:nvPr/>
            </p:nvSpPr>
            <p:spPr>
              <a:xfrm>
                <a:off x="107504" y="657041"/>
                <a:ext cx="8915400" cy="5575052"/>
              </a:xfrm>
              <a:prstGeom prst="rect">
                <a:avLst/>
              </a:prstGeom>
              <a:blipFill>
                <a:blip r:embed="rId2"/>
                <a:stretch>
                  <a:fillRect l="-996" b="-1364"/>
                </a:stretch>
              </a:blipFill>
            </p:spPr>
            <p:txBody>
              <a:bodyPr/>
              <a:lstStyle/>
              <a:p>
                <a:r>
                  <a:rPr lang="en-GB">
                    <a:noFill/>
                  </a:rPr>
                  <a:t> </a:t>
                </a:r>
              </a:p>
            </p:txBody>
          </p:sp>
        </mc:Fallback>
      </mc:AlternateContent>
    </p:spTree>
    <p:extLst>
      <p:ext uri="{BB962C8B-B14F-4D97-AF65-F5344CB8AC3E}">
        <p14:creationId xmlns:p14="http://schemas.microsoft.com/office/powerpoint/2010/main" val="453064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Key concepts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57041"/>
            <a:ext cx="8915400" cy="5575052"/>
          </a:xfrm>
          <a:prstGeom prst="rect">
            <a:avLst/>
          </a:prstGeom>
          <a:noFill/>
        </p:spPr>
        <p:txBody>
          <a:bodyPr wrap="square" rtlCol="0">
            <a:spAutoFit/>
          </a:bodyPr>
          <a:lstStyle/>
          <a:p>
            <a:pPr>
              <a:lnSpc>
                <a:spcPct val="150000"/>
              </a:lnSpc>
            </a:pPr>
            <a:r>
              <a:rPr lang="en-GB" sz="2400" dirty="0"/>
              <a:t>11. Write 56 300 in standard form.</a:t>
            </a:r>
          </a:p>
          <a:p>
            <a:pPr>
              <a:lnSpc>
                <a:spcPct val="150000"/>
              </a:lnSpc>
            </a:pPr>
            <a:r>
              <a:rPr lang="en-GB" sz="2400" b="1" dirty="0">
                <a:solidFill>
                  <a:srgbClr val="00B050"/>
                </a:solidFill>
              </a:rPr>
              <a:t>5.6 x 10</a:t>
            </a:r>
            <a:r>
              <a:rPr lang="en-GB" sz="2400" b="1" baseline="30000" dirty="0">
                <a:solidFill>
                  <a:srgbClr val="00B050"/>
                </a:solidFill>
              </a:rPr>
              <a:t>4</a:t>
            </a:r>
          </a:p>
          <a:p>
            <a:pPr>
              <a:lnSpc>
                <a:spcPct val="150000"/>
              </a:lnSpc>
            </a:pPr>
            <a:r>
              <a:rPr lang="en-GB" sz="2400" dirty="0"/>
              <a:t>12. Write 345 063 000 000 in standard form.</a:t>
            </a:r>
          </a:p>
          <a:p>
            <a:pPr>
              <a:lnSpc>
                <a:spcPct val="150000"/>
              </a:lnSpc>
            </a:pPr>
            <a:r>
              <a:rPr lang="en-GB" sz="2400" b="1" dirty="0">
                <a:solidFill>
                  <a:srgbClr val="00B050"/>
                </a:solidFill>
              </a:rPr>
              <a:t>3.45063 x 10</a:t>
            </a:r>
            <a:r>
              <a:rPr lang="en-GB" sz="2400" b="1" baseline="30000" dirty="0">
                <a:solidFill>
                  <a:srgbClr val="00B050"/>
                </a:solidFill>
              </a:rPr>
              <a:t>11</a:t>
            </a:r>
          </a:p>
          <a:p>
            <a:pPr>
              <a:lnSpc>
                <a:spcPct val="150000"/>
              </a:lnSpc>
            </a:pPr>
            <a:r>
              <a:rPr lang="en-GB" sz="2400" dirty="0"/>
              <a:t>13. Write 0.0005 in standard form.</a:t>
            </a:r>
            <a:endParaRPr lang="en-GB" sz="2400" baseline="30000" dirty="0"/>
          </a:p>
          <a:p>
            <a:pPr>
              <a:lnSpc>
                <a:spcPct val="150000"/>
              </a:lnSpc>
            </a:pPr>
            <a:r>
              <a:rPr lang="en-GB" sz="2400" b="1" dirty="0">
                <a:solidFill>
                  <a:srgbClr val="00B050"/>
                </a:solidFill>
              </a:rPr>
              <a:t>5.0 x 10</a:t>
            </a:r>
            <a:r>
              <a:rPr lang="en-GB" sz="2400" b="1" baseline="30000" dirty="0">
                <a:solidFill>
                  <a:srgbClr val="00B050"/>
                </a:solidFill>
              </a:rPr>
              <a:t>-4</a:t>
            </a:r>
            <a:endParaRPr lang="en-GB" sz="2400" baseline="30000" dirty="0"/>
          </a:p>
          <a:p>
            <a:pPr>
              <a:lnSpc>
                <a:spcPct val="150000"/>
              </a:lnSpc>
            </a:pPr>
            <a:r>
              <a:rPr lang="en-GB" sz="2400" dirty="0"/>
              <a:t>14. Write 3.46 x 10</a:t>
            </a:r>
            <a:r>
              <a:rPr lang="en-GB" sz="2400" baseline="30000" dirty="0"/>
              <a:t>5</a:t>
            </a:r>
            <a:r>
              <a:rPr lang="en-GB" sz="2400" dirty="0"/>
              <a:t> in ordinary numbers.</a:t>
            </a:r>
            <a:endParaRPr lang="en-GB" sz="2400" baseline="30000" dirty="0"/>
          </a:p>
          <a:p>
            <a:pPr>
              <a:lnSpc>
                <a:spcPct val="150000"/>
              </a:lnSpc>
            </a:pPr>
            <a:r>
              <a:rPr lang="en-GB" sz="2400" b="1" dirty="0">
                <a:solidFill>
                  <a:srgbClr val="00B050"/>
                </a:solidFill>
              </a:rPr>
              <a:t>346 000</a:t>
            </a:r>
          </a:p>
          <a:p>
            <a:pPr>
              <a:lnSpc>
                <a:spcPct val="150000"/>
              </a:lnSpc>
            </a:pPr>
            <a:r>
              <a:rPr lang="en-GB" sz="2400" dirty="0"/>
              <a:t>15. Write 2.67 x 10</a:t>
            </a:r>
            <a:r>
              <a:rPr lang="en-GB" sz="2400" baseline="30000" dirty="0"/>
              <a:t>-6</a:t>
            </a:r>
            <a:r>
              <a:rPr lang="en-GB" sz="2400" dirty="0"/>
              <a:t> in ordinary numbers.</a:t>
            </a:r>
            <a:endParaRPr lang="en-GB" sz="2400" baseline="30000" dirty="0"/>
          </a:p>
          <a:p>
            <a:pPr>
              <a:lnSpc>
                <a:spcPct val="150000"/>
              </a:lnSpc>
            </a:pPr>
            <a:r>
              <a:rPr lang="en-GB" sz="2400" b="1" dirty="0">
                <a:solidFill>
                  <a:srgbClr val="00B050"/>
                </a:solidFill>
              </a:rPr>
              <a:t>0.00000267</a:t>
            </a:r>
          </a:p>
        </p:txBody>
      </p:sp>
    </p:spTree>
    <p:extLst>
      <p:ext uri="{BB962C8B-B14F-4D97-AF65-F5344CB8AC3E}">
        <p14:creationId xmlns:p14="http://schemas.microsoft.com/office/powerpoint/2010/main" val="352304845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42582</TotalTime>
  <Words>3213</Words>
  <Application>Microsoft Macintosh PowerPoint</Application>
  <PresentationFormat>On-screen Show (4:3)</PresentationFormat>
  <Paragraphs>255</Paragraphs>
  <Slides>18</Slides>
  <Notes>11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18</vt:i4>
      </vt:variant>
    </vt:vector>
  </HeadingPairs>
  <TitlesOfParts>
    <vt:vector size="29" baseType="lpstr">
      <vt:lpstr>Arial</vt:lpstr>
      <vt:lpstr>Beirut</vt:lpstr>
      <vt:lpstr>Calibri</vt:lpstr>
      <vt:lpstr>Calibri Light</vt:lpstr>
      <vt:lpstr>Cambria</vt:lpstr>
      <vt:lpstr>Cambria Math</vt:lpstr>
      <vt:lpstr>Lato Medium</vt:lpstr>
      <vt:lpstr>News Gothic MT</vt:lpstr>
      <vt:lpstr>Times New Roman</vt:lpstr>
      <vt:lpstr>1_Office Theme</vt:lpstr>
      <vt:lpstr>Custom Design</vt:lpstr>
      <vt:lpstr>PowerPoint Presentation</vt:lpstr>
      <vt:lpstr>            Overview    Edexcel Key concepts of physics</vt:lpstr>
      <vt:lpstr>PowerPoint Presentation</vt:lpstr>
      <vt:lpstr>SI units</vt:lpstr>
      <vt:lpstr>Derived units </vt:lpstr>
      <vt:lpstr>SI prefixes</vt:lpstr>
      <vt:lpstr>Converting between different units</vt:lpstr>
      <vt:lpstr>Converting between different units</vt:lpstr>
      <vt:lpstr>Converting between different units</vt:lpstr>
      <vt:lpstr>Standard form</vt:lpstr>
      <vt:lpstr>PowerPoint Presentation</vt:lpstr>
      <vt:lpstr>Key concepts – QuestionIT</vt:lpstr>
      <vt:lpstr>Key concepts – QuestionIT</vt:lpstr>
      <vt:lpstr>Key concepts – QuestionIT</vt:lpstr>
      <vt:lpstr>PowerPoint Presentation</vt:lpstr>
      <vt:lpstr>Key concepts – AnswerIT</vt:lpstr>
      <vt:lpstr>Key concepts – AnswerIT</vt:lpstr>
      <vt:lpstr>Key concepts – AnswerIT</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622</cp:revision>
  <cp:lastPrinted>2017-05-23T14:15:43Z</cp:lastPrinted>
  <dcterms:created xsi:type="dcterms:W3CDTF">2016-03-05T09:38:04Z</dcterms:created>
  <dcterms:modified xsi:type="dcterms:W3CDTF">2018-08-25T14:16:39Z</dcterms:modified>
</cp:coreProperties>
</file>