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xml" ContentType="application/vnd.openxmlformats-officedocument.drawingml.chart+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75" r:id="rId3"/>
  </p:sldMasterIdLst>
  <p:notesMasterIdLst>
    <p:notesMasterId r:id="rId110"/>
  </p:notesMasterIdLst>
  <p:sldIdLst>
    <p:sldId id="256" r:id="rId4"/>
    <p:sldId id="281" r:id="rId5"/>
    <p:sldId id="314" r:id="rId6"/>
    <p:sldId id="282" r:id="rId7"/>
    <p:sldId id="382" r:id="rId8"/>
    <p:sldId id="447" r:id="rId9"/>
    <p:sldId id="385" r:id="rId10"/>
    <p:sldId id="386" r:id="rId11"/>
    <p:sldId id="383" r:id="rId12"/>
    <p:sldId id="283" r:id="rId13"/>
    <p:sldId id="381" r:id="rId14"/>
    <p:sldId id="446" r:id="rId15"/>
    <p:sldId id="448" r:id="rId16"/>
    <p:sldId id="394" r:id="rId17"/>
    <p:sldId id="449" r:id="rId18"/>
    <p:sldId id="502" r:id="rId19"/>
    <p:sldId id="315" r:id="rId20"/>
    <p:sldId id="310" r:id="rId21"/>
    <p:sldId id="389" r:id="rId22"/>
    <p:sldId id="330" r:id="rId23"/>
    <p:sldId id="450" r:id="rId24"/>
    <p:sldId id="452" r:id="rId25"/>
    <p:sldId id="453" r:id="rId26"/>
    <p:sldId id="451" r:id="rId27"/>
    <p:sldId id="391" r:id="rId28"/>
    <p:sldId id="313" r:id="rId29"/>
    <p:sldId id="312" r:id="rId30"/>
    <p:sldId id="423" r:id="rId31"/>
    <p:sldId id="426" r:id="rId32"/>
    <p:sldId id="425" r:id="rId33"/>
    <p:sldId id="427" r:id="rId34"/>
    <p:sldId id="428" r:id="rId35"/>
    <p:sldId id="454" r:id="rId36"/>
    <p:sldId id="307" r:id="rId37"/>
    <p:sldId id="429" r:id="rId38"/>
    <p:sldId id="458" r:id="rId39"/>
    <p:sldId id="401" r:id="rId40"/>
    <p:sldId id="431" r:id="rId41"/>
    <p:sldId id="432" r:id="rId42"/>
    <p:sldId id="462" r:id="rId43"/>
    <p:sldId id="287" r:id="rId44"/>
    <p:sldId id="436" r:id="rId45"/>
    <p:sldId id="491" r:id="rId46"/>
    <p:sldId id="490" r:id="rId47"/>
    <p:sldId id="492" r:id="rId48"/>
    <p:sldId id="493" r:id="rId49"/>
    <p:sldId id="413" r:id="rId50"/>
    <p:sldId id="407" r:id="rId51"/>
    <p:sldId id="415" r:id="rId52"/>
    <p:sldId id="494" r:id="rId53"/>
    <p:sldId id="409" r:id="rId54"/>
    <p:sldId id="496" r:id="rId55"/>
    <p:sldId id="463" r:id="rId56"/>
    <p:sldId id="322" r:id="rId57"/>
    <p:sldId id="417" r:id="rId58"/>
    <p:sldId id="464" r:id="rId59"/>
    <p:sldId id="503" r:id="rId60"/>
    <p:sldId id="518" r:id="rId61"/>
    <p:sldId id="504" r:id="rId62"/>
    <p:sldId id="419" r:id="rId63"/>
    <p:sldId id="471" r:id="rId64"/>
    <p:sldId id="433" r:id="rId65"/>
    <p:sldId id="444" r:id="rId66"/>
    <p:sldId id="411" r:id="rId67"/>
    <p:sldId id="414" r:id="rId68"/>
    <p:sldId id="445" r:id="rId69"/>
    <p:sldId id="434" r:id="rId70"/>
    <p:sldId id="472" r:id="rId71"/>
    <p:sldId id="506" r:id="rId72"/>
    <p:sldId id="473" r:id="rId73"/>
    <p:sldId id="474" r:id="rId74"/>
    <p:sldId id="508" r:id="rId75"/>
    <p:sldId id="509" r:id="rId76"/>
    <p:sldId id="519" r:id="rId77"/>
    <p:sldId id="480" r:id="rId78"/>
    <p:sldId id="393" r:id="rId79"/>
    <p:sldId id="392" r:id="rId80"/>
    <p:sldId id="497" r:id="rId81"/>
    <p:sldId id="510" r:id="rId82"/>
    <p:sldId id="511" r:id="rId83"/>
    <p:sldId id="498" r:id="rId84"/>
    <p:sldId id="499" r:id="rId85"/>
    <p:sldId id="513" r:id="rId86"/>
    <p:sldId id="512" r:id="rId87"/>
    <p:sldId id="412" r:id="rId88"/>
    <p:sldId id="408" r:id="rId89"/>
    <p:sldId id="514" r:id="rId90"/>
    <p:sldId id="515" r:id="rId91"/>
    <p:sldId id="516" r:id="rId92"/>
    <p:sldId id="500" r:id="rId93"/>
    <p:sldId id="424" r:id="rId94"/>
    <p:sldId id="517" r:id="rId95"/>
    <p:sldId id="396" r:id="rId96"/>
    <p:sldId id="501" r:id="rId97"/>
    <p:sldId id="481" r:id="rId98"/>
    <p:sldId id="522" r:id="rId99"/>
    <p:sldId id="523" r:id="rId100"/>
    <p:sldId id="524" r:id="rId101"/>
    <p:sldId id="525" r:id="rId102"/>
    <p:sldId id="483" r:id="rId103"/>
    <p:sldId id="402" r:id="rId104"/>
    <p:sldId id="406" r:id="rId105"/>
    <p:sldId id="400" r:id="rId106"/>
    <p:sldId id="520" r:id="rId107"/>
    <p:sldId id="521" r:id="rId108"/>
    <p:sldId id="526" r:id="rId10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5" clrIdx="0"/>
  <p:cmAuthor id="1" name="Amanda Fleck" initials="AF" lastIdx="1" clrIdx="1">
    <p:extLst/>
  </p:cmAuthor>
  <p:cmAuthor id="2" name="Amanda Fleck" initials="AF [2]" lastIdx="1" clrIdx="2">
    <p:extLst/>
  </p:cmAuthor>
  <p:cmAuthor id="3" name="Vicki Pugh" initials="VP" lastIdx="5"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51" autoAdjust="0"/>
    <p:restoredTop sz="95370" autoAdjust="0"/>
  </p:normalViewPr>
  <p:slideViewPr>
    <p:cSldViewPr>
      <p:cViewPr varScale="1">
        <p:scale>
          <a:sx n="107" d="100"/>
          <a:sy n="107" d="100"/>
        </p:scale>
        <p:origin x="640" y="16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5618"/>
    </p:cViewPr>
  </p:sorter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presProps" Target="presProps.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viewProps" Target="viewProps.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notesMaster" Target="notesMasters/notesMaster1.xml"/><Relationship Id="rId115" Type="http://schemas.openxmlformats.org/officeDocument/2006/relationships/tableStyles" Target="tableStyles.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Millions of people</c:v>
                </c:pt>
              </c:strCache>
            </c:strRef>
          </c:tx>
          <c:cat>
            <c:strRef>
              <c:f>Sheet1!$A$2:$A$10</c:f>
              <c:strCache>
                <c:ptCount val="9"/>
                <c:pt idx="0">
                  <c:v>Oceania</c:v>
                </c:pt>
                <c:pt idx="1">
                  <c:v>Caucasus and Central Asia</c:v>
                </c:pt>
                <c:pt idx="2">
                  <c:v>Developed regions</c:v>
                </c:pt>
                <c:pt idx="3">
                  <c:v>Western Asia and Northern Africa</c:v>
                </c:pt>
                <c:pt idx="4">
                  <c:v>Latin America and Caribbean</c:v>
                </c:pt>
                <c:pt idx="5">
                  <c:v>South East Asia</c:v>
                </c:pt>
                <c:pt idx="6">
                  <c:v>East Asia</c:v>
                </c:pt>
                <c:pt idx="7">
                  <c:v>Sub Saharan Africa</c:v>
                </c:pt>
                <c:pt idx="8">
                  <c:v>South Asia</c:v>
                </c:pt>
              </c:strCache>
            </c:strRef>
          </c:cat>
          <c:val>
            <c:numRef>
              <c:f>Sheet1!$B$2:$B$10</c:f>
              <c:numCache>
                <c:formatCode>General</c:formatCode>
                <c:ptCount val="9"/>
                <c:pt idx="0">
                  <c:v>1</c:v>
                </c:pt>
                <c:pt idx="1">
                  <c:v>6</c:v>
                </c:pt>
                <c:pt idx="2">
                  <c:v>16</c:v>
                </c:pt>
                <c:pt idx="3">
                  <c:v>25</c:v>
                </c:pt>
                <c:pt idx="4">
                  <c:v>49</c:v>
                </c:pt>
                <c:pt idx="5">
                  <c:v>65</c:v>
                </c:pt>
                <c:pt idx="6">
                  <c:v>167</c:v>
                </c:pt>
                <c:pt idx="7">
                  <c:v>234</c:v>
                </c:pt>
                <c:pt idx="8">
                  <c:v>304</c:v>
                </c:pt>
              </c:numCache>
            </c:numRef>
          </c:val>
          <c:extLst>
            <c:ext xmlns:c16="http://schemas.microsoft.com/office/drawing/2014/chart" uri="{C3380CC4-5D6E-409C-BE32-E72D297353CC}">
              <c16:uniqueId val="{00000000-FB03-8841-9147-84525B38FFAC}"/>
            </c:ext>
          </c:extLst>
        </c:ser>
        <c:dLbls>
          <c:showLegendKey val="0"/>
          <c:showVal val="0"/>
          <c:showCatName val="0"/>
          <c:showSerName val="0"/>
          <c:showPercent val="0"/>
          <c:showBubbleSize val="0"/>
          <c:showLeaderLines val="1"/>
        </c:dLbls>
        <c:firstSliceAng val="0"/>
      </c:pieChart>
    </c:plotArea>
    <c:legend>
      <c:legendPos val="r"/>
      <c:overlay val="0"/>
      <c:spPr>
        <a:ln>
          <a:solidFill>
            <a:schemeClr val="accent6">
              <a:lumMod val="75000"/>
            </a:schemeClr>
          </a:solidFill>
        </a:ln>
      </c:spPr>
    </c:legend>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75CB43-3DB1-4DD7-9B30-E83A4EF26FC5}"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GB"/>
        </a:p>
      </dgm:t>
    </dgm:pt>
    <dgm:pt modelId="{489F201D-EA95-488F-BAB4-502F94F09F81}">
      <dgm:prSet phldrT="[Text]"/>
      <dgm:spPr>
        <a:solidFill>
          <a:schemeClr val="bg1">
            <a:lumMod val="95000"/>
          </a:schemeClr>
        </a:solidFill>
        <a:ln>
          <a:solidFill>
            <a:schemeClr val="accent6">
              <a:lumMod val="50000"/>
            </a:schemeClr>
          </a:solidFill>
        </a:ln>
      </dgm:spPr>
      <dgm:t>
        <a:bodyPr/>
        <a:lstStyle/>
        <a:p>
          <a:endParaRPr lang="en-GB" dirty="0"/>
        </a:p>
      </dgm:t>
    </dgm:pt>
    <dgm:pt modelId="{059225FA-48A6-44FE-A837-F520E14221E0}" type="parTrans" cxnId="{D8C96282-BD01-4486-B01D-C5F39AEB8E2C}">
      <dgm:prSet/>
      <dgm:spPr/>
      <dgm:t>
        <a:bodyPr/>
        <a:lstStyle/>
        <a:p>
          <a:endParaRPr lang="en-GB"/>
        </a:p>
      </dgm:t>
    </dgm:pt>
    <dgm:pt modelId="{A881121F-92FF-4EDA-B6A4-4DFE07D9BFF5}" type="sibTrans" cxnId="{D8C96282-BD01-4486-B01D-C5F39AEB8E2C}">
      <dgm:prSet/>
      <dgm:spPr/>
      <dgm:t>
        <a:bodyPr/>
        <a:lstStyle/>
        <a:p>
          <a:endParaRPr lang="en-GB"/>
        </a:p>
      </dgm:t>
    </dgm:pt>
    <dgm:pt modelId="{DCB14A13-B89B-4BA3-9126-782BBCF7E001}">
      <dgm:prSet phldrT="[Text]"/>
      <dgm:spPr>
        <a:solidFill>
          <a:schemeClr val="accent6">
            <a:lumMod val="40000"/>
            <a:lumOff val="60000"/>
            <a:alpha val="90000"/>
          </a:schemeClr>
        </a:solidFill>
        <a:ln>
          <a:solidFill>
            <a:schemeClr val="accent6">
              <a:lumMod val="75000"/>
            </a:schemeClr>
          </a:solidFill>
        </a:ln>
      </dgm:spPr>
      <dgm:t>
        <a:bodyPr/>
        <a:lstStyle/>
        <a:p>
          <a:r>
            <a:rPr lang="en-GB" b="1" dirty="0">
              <a:solidFill>
                <a:schemeClr val="accent6">
                  <a:lumMod val="75000"/>
                </a:schemeClr>
              </a:solidFill>
            </a:rPr>
            <a:t>Organism</a:t>
          </a:r>
          <a:r>
            <a:rPr lang="en-GB" dirty="0"/>
            <a:t> (an individual living thing)</a:t>
          </a:r>
        </a:p>
      </dgm:t>
    </dgm:pt>
    <dgm:pt modelId="{F7E9E96F-B3B4-46AF-9713-9333A53303E9}" type="parTrans" cxnId="{1C27F9F5-B3C0-44A6-91CD-59F41481C6BF}">
      <dgm:prSet/>
      <dgm:spPr/>
      <dgm:t>
        <a:bodyPr/>
        <a:lstStyle/>
        <a:p>
          <a:endParaRPr lang="en-GB"/>
        </a:p>
      </dgm:t>
    </dgm:pt>
    <dgm:pt modelId="{7436482A-42CC-4858-A4CB-A36A703C5E0F}" type="sibTrans" cxnId="{1C27F9F5-B3C0-44A6-91CD-59F41481C6BF}">
      <dgm:prSet/>
      <dgm:spPr/>
      <dgm:t>
        <a:bodyPr/>
        <a:lstStyle/>
        <a:p>
          <a:endParaRPr lang="en-GB"/>
        </a:p>
      </dgm:t>
    </dgm:pt>
    <dgm:pt modelId="{AC5FF7D3-6EF3-444D-BC74-129E71D5A631}">
      <dgm:prSet phldrT="[Text]"/>
      <dgm:spPr>
        <a:solidFill>
          <a:schemeClr val="bg1">
            <a:lumMod val="95000"/>
          </a:schemeClr>
        </a:solidFill>
        <a:ln>
          <a:solidFill>
            <a:schemeClr val="accent6">
              <a:lumMod val="50000"/>
            </a:schemeClr>
          </a:solidFill>
        </a:ln>
      </dgm:spPr>
      <dgm:t>
        <a:bodyPr/>
        <a:lstStyle/>
        <a:p>
          <a:r>
            <a:rPr lang="en-GB" dirty="0"/>
            <a:t> </a:t>
          </a:r>
        </a:p>
      </dgm:t>
    </dgm:pt>
    <dgm:pt modelId="{DC627993-B81A-4B6F-8CEF-58295AAC060A}" type="parTrans" cxnId="{4575D939-0AFA-4284-B15E-BC5115DDECE0}">
      <dgm:prSet/>
      <dgm:spPr/>
      <dgm:t>
        <a:bodyPr/>
        <a:lstStyle/>
        <a:p>
          <a:endParaRPr lang="en-GB"/>
        </a:p>
      </dgm:t>
    </dgm:pt>
    <dgm:pt modelId="{8E8B4CA1-7183-4614-AA47-8C0FF01556F8}" type="sibTrans" cxnId="{4575D939-0AFA-4284-B15E-BC5115DDECE0}">
      <dgm:prSet/>
      <dgm:spPr/>
      <dgm:t>
        <a:bodyPr/>
        <a:lstStyle/>
        <a:p>
          <a:endParaRPr lang="en-GB"/>
        </a:p>
      </dgm:t>
    </dgm:pt>
    <dgm:pt modelId="{EE2E365E-0EFD-4961-BFDA-4CABCCB3E16D}">
      <dgm:prSet phldrT="[Text]"/>
      <dgm:spPr>
        <a:solidFill>
          <a:schemeClr val="accent6">
            <a:lumMod val="40000"/>
            <a:lumOff val="60000"/>
            <a:alpha val="90000"/>
          </a:schemeClr>
        </a:solidFill>
        <a:ln>
          <a:solidFill>
            <a:schemeClr val="accent6">
              <a:lumMod val="75000"/>
            </a:schemeClr>
          </a:solidFill>
        </a:ln>
      </dgm:spPr>
      <dgm:t>
        <a:bodyPr/>
        <a:lstStyle/>
        <a:p>
          <a:r>
            <a:rPr lang="en-GB" b="1" dirty="0">
              <a:solidFill>
                <a:schemeClr val="accent6">
                  <a:lumMod val="75000"/>
                </a:schemeClr>
              </a:solidFill>
            </a:rPr>
            <a:t>Community</a:t>
          </a:r>
          <a:r>
            <a:rPr lang="en-GB" dirty="0"/>
            <a:t> (lots of different populations living in the area)</a:t>
          </a:r>
        </a:p>
      </dgm:t>
    </dgm:pt>
    <dgm:pt modelId="{C43392DE-7309-4C61-8F30-7275ABAC8D38}" type="parTrans" cxnId="{2A2B874B-3BE7-4DAE-96E3-27F1A2846979}">
      <dgm:prSet/>
      <dgm:spPr/>
      <dgm:t>
        <a:bodyPr/>
        <a:lstStyle/>
        <a:p>
          <a:endParaRPr lang="en-GB"/>
        </a:p>
      </dgm:t>
    </dgm:pt>
    <dgm:pt modelId="{A3B80D4B-C23F-40B7-8483-B4686CE83168}" type="sibTrans" cxnId="{2A2B874B-3BE7-4DAE-96E3-27F1A2846979}">
      <dgm:prSet/>
      <dgm:spPr/>
      <dgm:t>
        <a:bodyPr/>
        <a:lstStyle/>
        <a:p>
          <a:endParaRPr lang="en-GB"/>
        </a:p>
      </dgm:t>
    </dgm:pt>
    <dgm:pt modelId="{F711F411-C92B-4DBC-A030-1AEA7B990F23}">
      <dgm:prSet/>
      <dgm:spPr>
        <a:solidFill>
          <a:schemeClr val="bg1">
            <a:lumMod val="95000"/>
          </a:schemeClr>
        </a:solidFill>
        <a:ln>
          <a:solidFill>
            <a:schemeClr val="accent6">
              <a:lumMod val="50000"/>
            </a:schemeClr>
          </a:solidFill>
        </a:ln>
      </dgm:spPr>
      <dgm:t>
        <a:bodyPr/>
        <a:lstStyle/>
        <a:p>
          <a:endParaRPr lang="en-GB" dirty="0"/>
        </a:p>
      </dgm:t>
    </dgm:pt>
    <dgm:pt modelId="{8FBDD395-5F63-4214-B647-51E91BA888A9}" type="parTrans" cxnId="{A5891152-7996-4EBF-ABCD-7B34BA228510}">
      <dgm:prSet/>
      <dgm:spPr/>
      <dgm:t>
        <a:bodyPr/>
        <a:lstStyle/>
        <a:p>
          <a:endParaRPr lang="en-GB"/>
        </a:p>
      </dgm:t>
    </dgm:pt>
    <dgm:pt modelId="{B022F3B4-35D9-4979-BC0D-03CB3E863ED8}" type="sibTrans" cxnId="{A5891152-7996-4EBF-ABCD-7B34BA228510}">
      <dgm:prSet/>
      <dgm:spPr/>
      <dgm:t>
        <a:bodyPr/>
        <a:lstStyle/>
        <a:p>
          <a:endParaRPr lang="en-GB"/>
        </a:p>
      </dgm:t>
    </dgm:pt>
    <dgm:pt modelId="{3075AB39-BC96-4B03-96FF-637A1C23A76E}">
      <dgm:prSet phldrT="[Text]"/>
      <dgm:spPr>
        <a:solidFill>
          <a:schemeClr val="accent6">
            <a:lumMod val="40000"/>
            <a:lumOff val="60000"/>
            <a:alpha val="90000"/>
          </a:schemeClr>
        </a:solidFill>
        <a:ln>
          <a:solidFill>
            <a:schemeClr val="accent6">
              <a:lumMod val="75000"/>
            </a:schemeClr>
          </a:solidFill>
        </a:ln>
      </dgm:spPr>
      <dgm:t>
        <a:bodyPr/>
        <a:lstStyle/>
        <a:p>
          <a:r>
            <a:rPr lang="en-GB" b="1" dirty="0">
              <a:solidFill>
                <a:schemeClr val="accent6">
                  <a:lumMod val="75000"/>
                </a:schemeClr>
              </a:solidFill>
            </a:rPr>
            <a:t>Population </a:t>
          </a:r>
          <a:r>
            <a:rPr lang="en-GB" dirty="0"/>
            <a:t>(the number of a particular species living in a habitat)</a:t>
          </a:r>
        </a:p>
      </dgm:t>
    </dgm:pt>
    <dgm:pt modelId="{8F26E792-39C8-48CE-A74D-C29A6B94BE1D}" type="sibTrans" cxnId="{7824590F-B1B1-41F9-85CA-CB2368E69C45}">
      <dgm:prSet/>
      <dgm:spPr/>
      <dgm:t>
        <a:bodyPr/>
        <a:lstStyle/>
        <a:p>
          <a:endParaRPr lang="en-GB"/>
        </a:p>
      </dgm:t>
    </dgm:pt>
    <dgm:pt modelId="{5F1C13E4-7262-4296-B0FF-C13DD00F524B}" type="parTrans" cxnId="{7824590F-B1B1-41F9-85CA-CB2368E69C45}">
      <dgm:prSet/>
      <dgm:spPr/>
      <dgm:t>
        <a:bodyPr/>
        <a:lstStyle/>
        <a:p>
          <a:endParaRPr lang="en-GB"/>
        </a:p>
      </dgm:t>
    </dgm:pt>
    <dgm:pt modelId="{6A4A4953-1619-4AF7-853A-18ACC12B7E16}">
      <dgm:prSet/>
      <dgm:spPr>
        <a:solidFill>
          <a:schemeClr val="accent6">
            <a:lumMod val="40000"/>
            <a:lumOff val="60000"/>
            <a:alpha val="90000"/>
          </a:schemeClr>
        </a:solidFill>
        <a:ln>
          <a:solidFill>
            <a:schemeClr val="accent6">
              <a:lumMod val="75000"/>
            </a:schemeClr>
          </a:solidFill>
        </a:ln>
      </dgm:spPr>
      <dgm:t>
        <a:bodyPr/>
        <a:lstStyle/>
        <a:p>
          <a:r>
            <a:rPr lang="en-GB" b="1" dirty="0">
              <a:solidFill>
                <a:schemeClr val="accent6">
                  <a:lumMod val="75000"/>
                </a:schemeClr>
              </a:solidFill>
            </a:rPr>
            <a:t>Ecosystem</a:t>
          </a:r>
          <a:r>
            <a:rPr lang="en-GB" dirty="0"/>
            <a:t> (</a:t>
          </a:r>
          <a:r>
            <a:rPr lang="en-GB" dirty="0">
              <a:solidFill>
                <a:prstClr val="black"/>
              </a:solidFill>
            </a:rPr>
            <a:t>the </a:t>
          </a:r>
          <a:r>
            <a:rPr lang="en-GB" b="1" dirty="0">
              <a:solidFill>
                <a:srgbClr val="F79646">
                  <a:lumMod val="75000"/>
                </a:srgbClr>
              </a:solidFill>
            </a:rPr>
            <a:t>interaction </a:t>
          </a:r>
          <a:r>
            <a:rPr lang="en-GB" dirty="0">
              <a:solidFill>
                <a:prstClr val="black"/>
              </a:solidFill>
            </a:rPr>
            <a:t>of a </a:t>
          </a:r>
          <a:r>
            <a:rPr lang="en-GB" b="1" dirty="0">
              <a:solidFill>
                <a:srgbClr val="F79646">
                  <a:lumMod val="75000"/>
                </a:srgbClr>
              </a:solidFill>
            </a:rPr>
            <a:t>community</a:t>
          </a:r>
          <a:r>
            <a:rPr lang="en-GB" dirty="0">
              <a:solidFill>
                <a:prstClr val="black"/>
              </a:solidFill>
            </a:rPr>
            <a:t> of </a:t>
          </a:r>
          <a:r>
            <a:rPr lang="en-GB" b="1" dirty="0">
              <a:solidFill>
                <a:srgbClr val="F79646">
                  <a:lumMod val="75000"/>
                </a:srgbClr>
              </a:solidFill>
            </a:rPr>
            <a:t>living</a:t>
          </a:r>
          <a:r>
            <a:rPr lang="en-GB" dirty="0">
              <a:solidFill>
                <a:prstClr val="black"/>
              </a:solidFill>
            </a:rPr>
            <a:t> organisms with the </a:t>
          </a:r>
          <a:r>
            <a:rPr lang="en-GB" b="1" dirty="0">
              <a:solidFill>
                <a:srgbClr val="F79646">
                  <a:lumMod val="75000"/>
                </a:srgbClr>
              </a:solidFill>
            </a:rPr>
            <a:t>non-living</a:t>
          </a:r>
          <a:r>
            <a:rPr lang="en-GB" dirty="0">
              <a:solidFill>
                <a:prstClr val="black"/>
              </a:solidFill>
            </a:rPr>
            <a:t> parts of their </a:t>
          </a:r>
          <a:r>
            <a:rPr lang="en-GB" b="1" dirty="0">
              <a:solidFill>
                <a:srgbClr val="F79646">
                  <a:lumMod val="75000"/>
                </a:srgbClr>
              </a:solidFill>
            </a:rPr>
            <a:t>environment</a:t>
          </a:r>
          <a:r>
            <a:rPr lang="en-GB" dirty="0">
              <a:solidFill>
                <a:prstClr val="black"/>
              </a:solidFill>
            </a:rPr>
            <a:t>)</a:t>
          </a:r>
          <a:endParaRPr lang="en-GB" dirty="0"/>
        </a:p>
      </dgm:t>
    </dgm:pt>
    <dgm:pt modelId="{16B46914-8C54-4BE3-8E98-CC70D59630BF}" type="parTrans" cxnId="{7D71E2BF-EA3D-449E-B803-0A732BCA34C4}">
      <dgm:prSet/>
      <dgm:spPr/>
      <dgm:t>
        <a:bodyPr/>
        <a:lstStyle/>
        <a:p>
          <a:endParaRPr lang="en-GB"/>
        </a:p>
      </dgm:t>
    </dgm:pt>
    <dgm:pt modelId="{DE87A7DA-226E-4462-BEAD-3D3896A607C9}" type="sibTrans" cxnId="{7D71E2BF-EA3D-449E-B803-0A732BCA34C4}">
      <dgm:prSet/>
      <dgm:spPr/>
      <dgm:t>
        <a:bodyPr/>
        <a:lstStyle/>
        <a:p>
          <a:endParaRPr lang="en-GB"/>
        </a:p>
      </dgm:t>
    </dgm:pt>
    <dgm:pt modelId="{ADFA8E22-C809-4866-8581-413919081974}">
      <dgm:prSet phldrT="[Text]"/>
      <dgm:spPr>
        <a:solidFill>
          <a:schemeClr val="bg1">
            <a:lumMod val="95000"/>
          </a:schemeClr>
        </a:solidFill>
        <a:ln>
          <a:solidFill>
            <a:schemeClr val="accent6">
              <a:lumMod val="50000"/>
            </a:schemeClr>
          </a:solidFill>
        </a:ln>
      </dgm:spPr>
      <dgm:t>
        <a:bodyPr/>
        <a:lstStyle/>
        <a:p>
          <a:r>
            <a:rPr lang="en-GB" dirty="0"/>
            <a:t> </a:t>
          </a:r>
        </a:p>
      </dgm:t>
    </dgm:pt>
    <dgm:pt modelId="{E8639FAC-5ADA-47E6-831C-4813D4931101}" type="sibTrans" cxnId="{C7D5A9BD-6CFB-43F5-8A21-BC9300C4A5DB}">
      <dgm:prSet/>
      <dgm:spPr/>
      <dgm:t>
        <a:bodyPr/>
        <a:lstStyle/>
        <a:p>
          <a:endParaRPr lang="en-GB"/>
        </a:p>
      </dgm:t>
    </dgm:pt>
    <dgm:pt modelId="{E80F0B46-D79C-4749-8FCB-42BD1B01B457}" type="parTrans" cxnId="{C7D5A9BD-6CFB-43F5-8A21-BC9300C4A5DB}">
      <dgm:prSet/>
      <dgm:spPr/>
      <dgm:t>
        <a:bodyPr/>
        <a:lstStyle/>
        <a:p>
          <a:endParaRPr lang="en-GB"/>
        </a:p>
      </dgm:t>
    </dgm:pt>
    <dgm:pt modelId="{2A3043D4-B25D-40C2-A80C-E0554A01589A}" type="pres">
      <dgm:prSet presAssocID="{EC75CB43-3DB1-4DD7-9B30-E83A4EF26FC5}" presName="linearFlow" presStyleCnt="0">
        <dgm:presLayoutVars>
          <dgm:dir/>
          <dgm:animLvl val="lvl"/>
          <dgm:resizeHandles val="exact"/>
        </dgm:presLayoutVars>
      </dgm:prSet>
      <dgm:spPr/>
    </dgm:pt>
    <dgm:pt modelId="{B947FE8C-13DC-4BFB-A64E-6CE660BF9503}" type="pres">
      <dgm:prSet presAssocID="{489F201D-EA95-488F-BAB4-502F94F09F81}" presName="composite" presStyleCnt="0"/>
      <dgm:spPr/>
    </dgm:pt>
    <dgm:pt modelId="{9B4A34D7-34E0-438F-A4CF-53EF0A6190F3}" type="pres">
      <dgm:prSet presAssocID="{489F201D-EA95-488F-BAB4-502F94F09F81}" presName="parentText" presStyleLbl="alignNode1" presStyleIdx="0" presStyleCnt="4">
        <dgm:presLayoutVars>
          <dgm:chMax val="1"/>
          <dgm:bulletEnabled val="1"/>
        </dgm:presLayoutVars>
      </dgm:prSet>
      <dgm:spPr/>
    </dgm:pt>
    <dgm:pt modelId="{86886F61-00BD-4239-ADA5-DAC185489DDE}" type="pres">
      <dgm:prSet presAssocID="{489F201D-EA95-488F-BAB4-502F94F09F81}" presName="descendantText" presStyleLbl="alignAcc1" presStyleIdx="0" presStyleCnt="4" custLinFactNeighborX="1178" custLinFactNeighborY="-387">
        <dgm:presLayoutVars>
          <dgm:bulletEnabled val="1"/>
        </dgm:presLayoutVars>
      </dgm:prSet>
      <dgm:spPr/>
    </dgm:pt>
    <dgm:pt modelId="{731F5155-D78C-4019-95FB-A7BEE05B7435}" type="pres">
      <dgm:prSet presAssocID="{A881121F-92FF-4EDA-B6A4-4DFE07D9BFF5}" presName="sp" presStyleCnt="0"/>
      <dgm:spPr/>
    </dgm:pt>
    <dgm:pt modelId="{E8C445BA-F905-4AE2-BFFD-4B32AE6361E6}" type="pres">
      <dgm:prSet presAssocID="{ADFA8E22-C809-4866-8581-413919081974}" presName="composite" presStyleCnt="0"/>
      <dgm:spPr/>
    </dgm:pt>
    <dgm:pt modelId="{D135B24F-8034-4EBE-8797-F3EC5173262D}" type="pres">
      <dgm:prSet presAssocID="{ADFA8E22-C809-4866-8581-413919081974}" presName="parentText" presStyleLbl="alignNode1" presStyleIdx="1" presStyleCnt="4">
        <dgm:presLayoutVars>
          <dgm:chMax val="1"/>
          <dgm:bulletEnabled val="1"/>
        </dgm:presLayoutVars>
      </dgm:prSet>
      <dgm:spPr/>
    </dgm:pt>
    <dgm:pt modelId="{C6423603-8E5E-40FE-9098-373C4E8CE81C}" type="pres">
      <dgm:prSet presAssocID="{ADFA8E22-C809-4866-8581-413919081974}" presName="descendantText" presStyleLbl="alignAcc1" presStyleIdx="1" presStyleCnt="4">
        <dgm:presLayoutVars>
          <dgm:bulletEnabled val="1"/>
        </dgm:presLayoutVars>
      </dgm:prSet>
      <dgm:spPr/>
    </dgm:pt>
    <dgm:pt modelId="{38CE74F7-6F1B-4947-BD4E-4EAE05D37567}" type="pres">
      <dgm:prSet presAssocID="{E8639FAC-5ADA-47E6-831C-4813D4931101}" presName="sp" presStyleCnt="0"/>
      <dgm:spPr/>
    </dgm:pt>
    <dgm:pt modelId="{4A707673-79DC-4F37-91A7-08796DCFA2C0}" type="pres">
      <dgm:prSet presAssocID="{AC5FF7D3-6EF3-444D-BC74-129E71D5A631}" presName="composite" presStyleCnt="0"/>
      <dgm:spPr/>
    </dgm:pt>
    <dgm:pt modelId="{D342D89F-3218-4CD7-A406-D36AAA387D84}" type="pres">
      <dgm:prSet presAssocID="{AC5FF7D3-6EF3-444D-BC74-129E71D5A631}" presName="parentText" presStyleLbl="alignNode1" presStyleIdx="2" presStyleCnt="4">
        <dgm:presLayoutVars>
          <dgm:chMax val="1"/>
          <dgm:bulletEnabled val="1"/>
        </dgm:presLayoutVars>
      </dgm:prSet>
      <dgm:spPr/>
    </dgm:pt>
    <dgm:pt modelId="{88EEEB1B-6AE9-49A4-9E57-560142A2FA20}" type="pres">
      <dgm:prSet presAssocID="{AC5FF7D3-6EF3-444D-BC74-129E71D5A631}" presName="descendantText" presStyleLbl="alignAcc1" presStyleIdx="2" presStyleCnt="4">
        <dgm:presLayoutVars>
          <dgm:bulletEnabled val="1"/>
        </dgm:presLayoutVars>
      </dgm:prSet>
      <dgm:spPr/>
    </dgm:pt>
    <dgm:pt modelId="{DFF4E76D-E253-4D39-BA16-9466B38F12E7}" type="pres">
      <dgm:prSet presAssocID="{8E8B4CA1-7183-4614-AA47-8C0FF01556F8}" presName="sp" presStyleCnt="0"/>
      <dgm:spPr/>
    </dgm:pt>
    <dgm:pt modelId="{E0B35865-3E1A-4640-9089-5DD9C535B6C9}" type="pres">
      <dgm:prSet presAssocID="{F711F411-C92B-4DBC-A030-1AEA7B990F23}" presName="composite" presStyleCnt="0"/>
      <dgm:spPr/>
    </dgm:pt>
    <dgm:pt modelId="{AAD8F4B5-E888-400A-B13B-D373BFD2180F}" type="pres">
      <dgm:prSet presAssocID="{F711F411-C92B-4DBC-A030-1AEA7B990F23}" presName="parentText" presStyleLbl="alignNode1" presStyleIdx="3" presStyleCnt="4">
        <dgm:presLayoutVars>
          <dgm:chMax val="1"/>
          <dgm:bulletEnabled val="1"/>
        </dgm:presLayoutVars>
      </dgm:prSet>
      <dgm:spPr/>
    </dgm:pt>
    <dgm:pt modelId="{692CF8F8-E0A0-4838-957A-6D358F05E144}" type="pres">
      <dgm:prSet presAssocID="{F711F411-C92B-4DBC-A030-1AEA7B990F23}" presName="descendantText" presStyleLbl="alignAcc1" presStyleIdx="3" presStyleCnt="4" custLinFactNeighborY="244">
        <dgm:presLayoutVars>
          <dgm:bulletEnabled val="1"/>
        </dgm:presLayoutVars>
      </dgm:prSet>
      <dgm:spPr/>
    </dgm:pt>
  </dgm:ptLst>
  <dgm:cxnLst>
    <dgm:cxn modelId="{7824590F-B1B1-41F9-85CA-CB2368E69C45}" srcId="{ADFA8E22-C809-4866-8581-413919081974}" destId="{3075AB39-BC96-4B03-96FF-637A1C23A76E}" srcOrd="0" destOrd="0" parTransId="{5F1C13E4-7262-4296-B0FF-C13DD00F524B}" sibTransId="{8F26E792-39C8-48CE-A74D-C29A6B94BE1D}"/>
    <dgm:cxn modelId="{4575D939-0AFA-4284-B15E-BC5115DDECE0}" srcId="{EC75CB43-3DB1-4DD7-9B30-E83A4EF26FC5}" destId="{AC5FF7D3-6EF3-444D-BC74-129E71D5A631}" srcOrd="2" destOrd="0" parTransId="{DC627993-B81A-4B6F-8CEF-58295AAC060A}" sibTransId="{8E8B4CA1-7183-4614-AA47-8C0FF01556F8}"/>
    <dgm:cxn modelId="{26B90644-2E34-49E3-B146-2D9F0DB1477F}" type="presOf" srcId="{DCB14A13-B89B-4BA3-9126-782BBCF7E001}" destId="{86886F61-00BD-4239-ADA5-DAC185489DDE}" srcOrd="0" destOrd="0" presId="urn:microsoft.com/office/officeart/2005/8/layout/chevron2"/>
    <dgm:cxn modelId="{AA6CC548-5430-47CB-B5AA-42769B155800}" type="presOf" srcId="{AC5FF7D3-6EF3-444D-BC74-129E71D5A631}" destId="{D342D89F-3218-4CD7-A406-D36AAA387D84}" srcOrd="0" destOrd="0" presId="urn:microsoft.com/office/officeart/2005/8/layout/chevron2"/>
    <dgm:cxn modelId="{2A2B874B-3BE7-4DAE-96E3-27F1A2846979}" srcId="{AC5FF7D3-6EF3-444D-BC74-129E71D5A631}" destId="{EE2E365E-0EFD-4961-BFDA-4CABCCB3E16D}" srcOrd="0" destOrd="0" parTransId="{C43392DE-7309-4C61-8F30-7275ABAC8D38}" sibTransId="{A3B80D4B-C23F-40B7-8483-B4686CE83168}"/>
    <dgm:cxn modelId="{A5891152-7996-4EBF-ABCD-7B34BA228510}" srcId="{EC75CB43-3DB1-4DD7-9B30-E83A4EF26FC5}" destId="{F711F411-C92B-4DBC-A030-1AEA7B990F23}" srcOrd="3" destOrd="0" parTransId="{8FBDD395-5F63-4214-B647-51E91BA888A9}" sibTransId="{B022F3B4-35D9-4979-BC0D-03CB3E863ED8}"/>
    <dgm:cxn modelId="{FD3D5D7A-1C99-4C50-9150-8EF83410CC29}" type="presOf" srcId="{F711F411-C92B-4DBC-A030-1AEA7B990F23}" destId="{AAD8F4B5-E888-400A-B13B-D373BFD2180F}" srcOrd="0" destOrd="0" presId="urn:microsoft.com/office/officeart/2005/8/layout/chevron2"/>
    <dgm:cxn modelId="{D8C96282-BD01-4486-B01D-C5F39AEB8E2C}" srcId="{EC75CB43-3DB1-4DD7-9B30-E83A4EF26FC5}" destId="{489F201D-EA95-488F-BAB4-502F94F09F81}" srcOrd="0" destOrd="0" parTransId="{059225FA-48A6-44FE-A837-F520E14221E0}" sibTransId="{A881121F-92FF-4EDA-B6A4-4DFE07D9BFF5}"/>
    <dgm:cxn modelId="{AF612686-EF35-48A5-BB40-5F62F692D53F}" type="presOf" srcId="{3075AB39-BC96-4B03-96FF-637A1C23A76E}" destId="{C6423603-8E5E-40FE-9098-373C4E8CE81C}" srcOrd="0" destOrd="0" presId="urn:microsoft.com/office/officeart/2005/8/layout/chevron2"/>
    <dgm:cxn modelId="{36B3F6A5-3334-47C1-81DB-54144C04A69A}" type="presOf" srcId="{489F201D-EA95-488F-BAB4-502F94F09F81}" destId="{9B4A34D7-34E0-438F-A4CF-53EF0A6190F3}" srcOrd="0" destOrd="0" presId="urn:microsoft.com/office/officeart/2005/8/layout/chevron2"/>
    <dgm:cxn modelId="{C7D5A9BD-6CFB-43F5-8A21-BC9300C4A5DB}" srcId="{EC75CB43-3DB1-4DD7-9B30-E83A4EF26FC5}" destId="{ADFA8E22-C809-4866-8581-413919081974}" srcOrd="1" destOrd="0" parTransId="{E80F0B46-D79C-4749-8FCB-42BD1B01B457}" sibTransId="{E8639FAC-5ADA-47E6-831C-4813D4931101}"/>
    <dgm:cxn modelId="{9C37F8BD-7EFA-4FAC-81EC-0A8466E111BE}" type="presOf" srcId="{EC75CB43-3DB1-4DD7-9B30-E83A4EF26FC5}" destId="{2A3043D4-B25D-40C2-A80C-E0554A01589A}" srcOrd="0" destOrd="0" presId="urn:microsoft.com/office/officeart/2005/8/layout/chevron2"/>
    <dgm:cxn modelId="{7D71E2BF-EA3D-449E-B803-0A732BCA34C4}" srcId="{F711F411-C92B-4DBC-A030-1AEA7B990F23}" destId="{6A4A4953-1619-4AF7-853A-18ACC12B7E16}" srcOrd="0" destOrd="0" parTransId="{16B46914-8C54-4BE3-8E98-CC70D59630BF}" sibTransId="{DE87A7DA-226E-4462-BEAD-3D3896A607C9}"/>
    <dgm:cxn modelId="{6A3A64C3-85CE-466E-83CC-C192942C2D2E}" type="presOf" srcId="{EE2E365E-0EFD-4961-BFDA-4CABCCB3E16D}" destId="{88EEEB1B-6AE9-49A4-9E57-560142A2FA20}" srcOrd="0" destOrd="0" presId="urn:microsoft.com/office/officeart/2005/8/layout/chevron2"/>
    <dgm:cxn modelId="{AA9A3AC4-8043-4D43-8BD7-82A4E48C0466}" type="presOf" srcId="{6A4A4953-1619-4AF7-853A-18ACC12B7E16}" destId="{692CF8F8-E0A0-4838-957A-6D358F05E144}" srcOrd="0" destOrd="0" presId="urn:microsoft.com/office/officeart/2005/8/layout/chevron2"/>
    <dgm:cxn modelId="{467378CC-15B9-4F43-8120-E5273FD06DBC}" type="presOf" srcId="{ADFA8E22-C809-4866-8581-413919081974}" destId="{D135B24F-8034-4EBE-8797-F3EC5173262D}" srcOrd="0" destOrd="0" presId="urn:microsoft.com/office/officeart/2005/8/layout/chevron2"/>
    <dgm:cxn modelId="{1C27F9F5-B3C0-44A6-91CD-59F41481C6BF}" srcId="{489F201D-EA95-488F-BAB4-502F94F09F81}" destId="{DCB14A13-B89B-4BA3-9126-782BBCF7E001}" srcOrd="0" destOrd="0" parTransId="{F7E9E96F-B3B4-46AF-9713-9333A53303E9}" sibTransId="{7436482A-42CC-4858-A4CB-A36A703C5E0F}"/>
    <dgm:cxn modelId="{BC7AC462-3377-414C-B7C4-114EC34A6206}" type="presParOf" srcId="{2A3043D4-B25D-40C2-A80C-E0554A01589A}" destId="{B947FE8C-13DC-4BFB-A64E-6CE660BF9503}" srcOrd="0" destOrd="0" presId="urn:microsoft.com/office/officeart/2005/8/layout/chevron2"/>
    <dgm:cxn modelId="{EFCC6671-4898-4FB2-BDEF-2DAC69A8F726}" type="presParOf" srcId="{B947FE8C-13DC-4BFB-A64E-6CE660BF9503}" destId="{9B4A34D7-34E0-438F-A4CF-53EF0A6190F3}" srcOrd="0" destOrd="0" presId="urn:microsoft.com/office/officeart/2005/8/layout/chevron2"/>
    <dgm:cxn modelId="{F2B9FD1D-DBE0-4E49-A076-40B6330CAFA5}" type="presParOf" srcId="{B947FE8C-13DC-4BFB-A64E-6CE660BF9503}" destId="{86886F61-00BD-4239-ADA5-DAC185489DDE}" srcOrd="1" destOrd="0" presId="urn:microsoft.com/office/officeart/2005/8/layout/chevron2"/>
    <dgm:cxn modelId="{6A41E716-55A4-4265-B1B6-94C5A212198D}" type="presParOf" srcId="{2A3043D4-B25D-40C2-A80C-E0554A01589A}" destId="{731F5155-D78C-4019-95FB-A7BEE05B7435}" srcOrd="1" destOrd="0" presId="urn:microsoft.com/office/officeart/2005/8/layout/chevron2"/>
    <dgm:cxn modelId="{9C0C1693-4933-47F5-8275-4F4170C2AE07}" type="presParOf" srcId="{2A3043D4-B25D-40C2-A80C-E0554A01589A}" destId="{E8C445BA-F905-4AE2-BFFD-4B32AE6361E6}" srcOrd="2" destOrd="0" presId="urn:microsoft.com/office/officeart/2005/8/layout/chevron2"/>
    <dgm:cxn modelId="{5E454BCF-30A9-46BE-873C-485DAB64F8B9}" type="presParOf" srcId="{E8C445BA-F905-4AE2-BFFD-4B32AE6361E6}" destId="{D135B24F-8034-4EBE-8797-F3EC5173262D}" srcOrd="0" destOrd="0" presId="urn:microsoft.com/office/officeart/2005/8/layout/chevron2"/>
    <dgm:cxn modelId="{37E4CCC1-7165-4BE8-9988-24D4008D1924}" type="presParOf" srcId="{E8C445BA-F905-4AE2-BFFD-4B32AE6361E6}" destId="{C6423603-8E5E-40FE-9098-373C4E8CE81C}" srcOrd="1" destOrd="0" presId="urn:microsoft.com/office/officeart/2005/8/layout/chevron2"/>
    <dgm:cxn modelId="{16134D60-6A42-45FC-AF3B-76108B6FE790}" type="presParOf" srcId="{2A3043D4-B25D-40C2-A80C-E0554A01589A}" destId="{38CE74F7-6F1B-4947-BD4E-4EAE05D37567}" srcOrd="3" destOrd="0" presId="urn:microsoft.com/office/officeart/2005/8/layout/chevron2"/>
    <dgm:cxn modelId="{8C540F24-EAD3-41A3-AD99-8F0BCF7A4ABC}" type="presParOf" srcId="{2A3043D4-B25D-40C2-A80C-E0554A01589A}" destId="{4A707673-79DC-4F37-91A7-08796DCFA2C0}" srcOrd="4" destOrd="0" presId="urn:microsoft.com/office/officeart/2005/8/layout/chevron2"/>
    <dgm:cxn modelId="{79D28AF7-14A4-4F38-9260-A9447E7DB9D4}" type="presParOf" srcId="{4A707673-79DC-4F37-91A7-08796DCFA2C0}" destId="{D342D89F-3218-4CD7-A406-D36AAA387D84}" srcOrd="0" destOrd="0" presId="urn:microsoft.com/office/officeart/2005/8/layout/chevron2"/>
    <dgm:cxn modelId="{C84544F4-AABA-462E-AD89-C511E3160E74}" type="presParOf" srcId="{4A707673-79DC-4F37-91A7-08796DCFA2C0}" destId="{88EEEB1B-6AE9-49A4-9E57-560142A2FA20}" srcOrd="1" destOrd="0" presId="urn:microsoft.com/office/officeart/2005/8/layout/chevron2"/>
    <dgm:cxn modelId="{6EBC977F-E8CC-46A2-AAB7-46EA0F806915}" type="presParOf" srcId="{2A3043D4-B25D-40C2-A80C-E0554A01589A}" destId="{DFF4E76D-E253-4D39-BA16-9466B38F12E7}" srcOrd="5" destOrd="0" presId="urn:microsoft.com/office/officeart/2005/8/layout/chevron2"/>
    <dgm:cxn modelId="{626B1581-0B05-410A-B35E-65FD810BD862}" type="presParOf" srcId="{2A3043D4-B25D-40C2-A80C-E0554A01589A}" destId="{E0B35865-3E1A-4640-9089-5DD9C535B6C9}" srcOrd="6" destOrd="0" presId="urn:microsoft.com/office/officeart/2005/8/layout/chevron2"/>
    <dgm:cxn modelId="{FC78518A-CE80-40EE-BF2A-D4F864BA7CF5}" type="presParOf" srcId="{E0B35865-3E1A-4640-9089-5DD9C535B6C9}" destId="{AAD8F4B5-E888-400A-B13B-D373BFD2180F}" srcOrd="0" destOrd="0" presId="urn:microsoft.com/office/officeart/2005/8/layout/chevron2"/>
    <dgm:cxn modelId="{E7A79A48-AA28-450F-AA6A-B94D2130F3F3}" type="presParOf" srcId="{E0B35865-3E1A-4640-9089-5DD9C535B6C9}" destId="{692CF8F8-E0A0-4838-957A-6D358F05E144}" srcOrd="1" destOrd="0" presId="urn:microsoft.com/office/officeart/2005/8/layout/chevron2"/>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55B896-778D-47C3-BF4F-0883959B62DC}" type="doc">
      <dgm:prSet loTypeId="urn:microsoft.com/office/officeart/2005/8/layout/pyramid2" loCatId="list" qsTypeId="urn:microsoft.com/office/officeart/2005/8/quickstyle/3d5" qsCatId="3D" csTypeId="urn:microsoft.com/office/officeart/2005/8/colors/accent1_2" csCatId="accent1" phldr="1"/>
      <dgm:spPr/>
    </dgm:pt>
    <dgm:pt modelId="{2322C628-7D05-403B-B819-70D44F47DE88}">
      <dgm:prSet phldrT="[Text]" custT="1"/>
      <dgm:spPr>
        <a:solidFill>
          <a:schemeClr val="bg1">
            <a:alpha val="90000"/>
          </a:schemeClr>
        </a:solidFill>
        <a:ln w="22225">
          <a:solidFill>
            <a:schemeClr val="accent6">
              <a:lumMod val="75000"/>
            </a:schemeClr>
          </a:solidFill>
        </a:ln>
      </dgm:spPr>
      <dgm:t>
        <a:bodyPr/>
        <a:lstStyle/>
        <a:p>
          <a:r>
            <a:rPr lang="en-GB" sz="2000" b="1" dirty="0"/>
            <a:t>Level 4:</a:t>
          </a:r>
          <a:r>
            <a:rPr lang="en-GB" sz="2000" b="1" i="1" dirty="0">
              <a:solidFill>
                <a:schemeClr val="accent6">
                  <a:lumMod val="50000"/>
                </a:schemeClr>
              </a:solidFill>
            </a:rPr>
            <a:t> Carnivores </a:t>
          </a:r>
          <a:r>
            <a:rPr lang="en-GB" sz="2000" b="1" dirty="0"/>
            <a:t>that eat other carnivores are called </a:t>
          </a:r>
          <a:r>
            <a:rPr lang="en-GB" sz="2000" b="1" i="1" dirty="0">
              <a:solidFill>
                <a:schemeClr val="accent6">
                  <a:lumMod val="50000"/>
                </a:schemeClr>
              </a:solidFill>
            </a:rPr>
            <a:t>tertiary consumers</a:t>
          </a:r>
          <a:r>
            <a:rPr lang="en-GB" sz="2000" b="1" dirty="0"/>
            <a:t>.</a:t>
          </a:r>
        </a:p>
      </dgm:t>
    </dgm:pt>
    <dgm:pt modelId="{139A3891-CA63-4F60-9C52-1960D08651F7}" type="parTrans" cxnId="{0EA7F356-45A4-4DCB-9992-815D1261878C}">
      <dgm:prSet/>
      <dgm:spPr/>
      <dgm:t>
        <a:bodyPr/>
        <a:lstStyle/>
        <a:p>
          <a:endParaRPr lang="en-GB"/>
        </a:p>
      </dgm:t>
    </dgm:pt>
    <dgm:pt modelId="{6D0C3F69-D00F-4BA3-96BE-331BA060CE95}" type="sibTrans" cxnId="{0EA7F356-45A4-4DCB-9992-815D1261878C}">
      <dgm:prSet/>
      <dgm:spPr/>
      <dgm:t>
        <a:bodyPr/>
        <a:lstStyle/>
        <a:p>
          <a:endParaRPr lang="en-GB"/>
        </a:p>
      </dgm:t>
    </dgm:pt>
    <dgm:pt modelId="{93B60308-6A52-4D2A-A7DC-CF59A43F5059}">
      <dgm:prSet phldrT="[Text]" custT="1"/>
      <dgm:spPr>
        <a:solidFill>
          <a:schemeClr val="bg1">
            <a:alpha val="90000"/>
          </a:schemeClr>
        </a:solidFill>
        <a:ln w="22225">
          <a:solidFill>
            <a:schemeClr val="accent6">
              <a:lumMod val="75000"/>
            </a:schemeClr>
          </a:solidFill>
        </a:ln>
      </dgm:spPr>
      <dgm:t>
        <a:bodyPr/>
        <a:lstStyle/>
        <a:p>
          <a:r>
            <a:rPr lang="en-GB" sz="2000" b="1" dirty="0"/>
            <a:t>Level 3: </a:t>
          </a:r>
          <a:r>
            <a:rPr lang="en-GB" sz="2000" b="1" i="1" dirty="0">
              <a:solidFill>
                <a:schemeClr val="accent6">
                  <a:lumMod val="50000"/>
                </a:schemeClr>
              </a:solidFill>
            </a:rPr>
            <a:t>Carnivores</a:t>
          </a:r>
          <a:r>
            <a:rPr lang="en-GB" sz="2000" b="1" dirty="0"/>
            <a:t> that eat herbivores are called </a:t>
          </a:r>
          <a:r>
            <a:rPr lang="en-GB" sz="2000" b="1" i="1" dirty="0">
              <a:solidFill>
                <a:schemeClr val="accent6">
                  <a:lumMod val="50000"/>
                </a:schemeClr>
              </a:solidFill>
            </a:rPr>
            <a:t>secondary consumers</a:t>
          </a:r>
        </a:p>
      </dgm:t>
    </dgm:pt>
    <dgm:pt modelId="{30680BE2-6B45-4BF8-BDAE-0402FA43553F}" type="parTrans" cxnId="{6B863D05-486C-4027-A5F5-EB1EBE4AF74E}">
      <dgm:prSet/>
      <dgm:spPr/>
      <dgm:t>
        <a:bodyPr/>
        <a:lstStyle/>
        <a:p>
          <a:endParaRPr lang="en-GB"/>
        </a:p>
      </dgm:t>
    </dgm:pt>
    <dgm:pt modelId="{C671EDC9-4EFD-446E-B6BF-BBDB2C84F6DE}" type="sibTrans" cxnId="{6B863D05-486C-4027-A5F5-EB1EBE4AF74E}">
      <dgm:prSet/>
      <dgm:spPr/>
      <dgm:t>
        <a:bodyPr/>
        <a:lstStyle/>
        <a:p>
          <a:endParaRPr lang="en-GB"/>
        </a:p>
      </dgm:t>
    </dgm:pt>
    <dgm:pt modelId="{B485C37E-4EE6-4F87-A5F2-A968D8AF08D3}">
      <dgm:prSet phldrT="[Text]" custT="1"/>
      <dgm:spPr>
        <a:ln w="22225">
          <a:solidFill>
            <a:schemeClr val="accent6">
              <a:lumMod val="75000"/>
            </a:schemeClr>
          </a:solidFill>
        </a:ln>
      </dgm:spPr>
      <dgm:t>
        <a:bodyPr/>
        <a:lstStyle/>
        <a:p>
          <a:r>
            <a:rPr lang="en-GB" sz="2000" b="1" dirty="0"/>
            <a:t>Level 1: </a:t>
          </a:r>
          <a:r>
            <a:rPr lang="en-GB" sz="2000" b="1" i="1" dirty="0">
              <a:solidFill>
                <a:schemeClr val="accent6">
                  <a:lumMod val="50000"/>
                </a:schemeClr>
              </a:solidFill>
            </a:rPr>
            <a:t>Plants and alga </a:t>
          </a:r>
          <a:r>
            <a:rPr lang="en-GB" sz="2000" b="1" dirty="0"/>
            <a:t>make their own food and are called </a:t>
          </a:r>
          <a:r>
            <a:rPr lang="en-GB" sz="2000" b="1" i="1" dirty="0">
              <a:solidFill>
                <a:schemeClr val="accent6">
                  <a:lumMod val="50000"/>
                </a:schemeClr>
              </a:solidFill>
            </a:rPr>
            <a:t>producers</a:t>
          </a:r>
          <a:r>
            <a:rPr lang="en-GB" sz="2000" b="1" dirty="0"/>
            <a:t>.</a:t>
          </a:r>
        </a:p>
      </dgm:t>
    </dgm:pt>
    <dgm:pt modelId="{87189EA5-ECFF-4D29-9355-CE2B0244C1AB}" type="parTrans" cxnId="{1D2E8E65-BDE8-4EF0-BFB2-6EF1B677FD30}">
      <dgm:prSet/>
      <dgm:spPr/>
      <dgm:t>
        <a:bodyPr/>
        <a:lstStyle/>
        <a:p>
          <a:endParaRPr lang="en-GB"/>
        </a:p>
      </dgm:t>
    </dgm:pt>
    <dgm:pt modelId="{8C8F1767-BA9F-48F2-899B-0F64D160BF84}" type="sibTrans" cxnId="{1D2E8E65-BDE8-4EF0-BFB2-6EF1B677FD30}">
      <dgm:prSet/>
      <dgm:spPr/>
      <dgm:t>
        <a:bodyPr/>
        <a:lstStyle/>
        <a:p>
          <a:endParaRPr lang="en-GB"/>
        </a:p>
      </dgm:t>
    </dgm:pt>
    <dgm:pt modelId="{AB3D9AF8-9EE1-41C2-AD74-6875DF36BD02}">
      <dgm:prSet custT="1"/>
      <dgm:spPr>
        <a:ln w="22225">
          <a:solidFill>
            <a:schemeClr val="accent6">
              <a:lumMod val="75000"/>
            </a:schemeClr>
          </a:solidFill>
        </a:ln>
      </dgm:spPr>
      <dgm:t>
        <a:bodyPr/>
        <a:lstStyle/>
        <a:p>
          <a:r>
            <a:rPr lang="en-GB" sz="2000" b="1" dirty="0"/>
            <a:t>Level 2: </a:t>
          </a:r>
          <a:r>
            <a:rPr lang="en-GB" sz="2000" b="1" i="1" dirty="0">
              <a:solidFill>
                <a:schemeClr val="accent6">
                  <a:lumMod val="50000"/>
                </a:schemeClr>
              </a:solidFill>
            </a:rPr>
            <a:t>Herbivores</a:t>
          </a:r>
          <a:r>
            <a:rPr lang="en-GB" sz="2000" b="1" dirty="0"/>
            <a:t> eat plants/alga and are called </a:t>
          </a:r>
          <a:r>
            <a:rPr lang="en-GB" sz="2000" b="1" i="1" dirty="0">
              <a:solidFill>
                <a:schemeClr val="accent6">
                  <a:lumMod val="50000"/>
                </a:schemeClr>
              </a:solidFill>
            </a:rPr>
            <a:t>primary consumers</a:t>
          </a:r>
          <a:r>
            <a:rPr lang="en-GB" sz="2000" b="1" dirty="0"/>
            <a:t>.</a:t>
          </a:r>
        </a:p>
      </dgm:t>
    </dgm:pt>
    <dgm:pt modelId="{AD7AE416-22FB-4185-A2D6-645E126992A2}" type="parTrans" cxnId="{265FAB6A-0218-458F-B013-1F30442E81FC}">
      <dgm:prSet/>
      <dgm:spPr/>
      <dgm:t>
        <a:bodyPr/>
        <a:lstStyle/>
        <a:p>
          <a:endParaRPr lang="en-GB"/>
        </a:p>
      </dgm:t>
    </dgm:pt>
    <dgm:pt modelId="{B4CBB040-4A3C-48F6-9E04-E1A7E31DA942}" type="sibTrans" cxnId="{265FAB6A-0218-458F-B013-1F30442E81FC}">
      <dgm:prSet/>
      <dgm:spPr/>
      <dgm:t>
        <a:bodyPr/>
        <a:lstStyle/>
        <a:p>
          <a:endParaRPr lang="en-GB"/>
        </a:p>
      </dgm:t>
    </dgm:pt>
    <dgm:pt modelId="{2F0223B7-C689-4BED-A58B-D3DA35DFCCE7}" type="pres">
      <dgm:prSet presAssocID="{5455B896-778D-47C3-BF4F-0883959B62DC}" presName="compositeShape" presStyleCnt="0">
        <dgm:presLayoutVars>
          <dgm:dir/>
          <dgm:resizeHandles/>
        </dgm:presLayoutVars>
      </dgm:prSet>
      <dgm:spPr/>
    </dgm:pt>
    <dgm:pt modelId="{4F00512E-CEC3-441B-86BF-CDA93D628EB1}" type="pres">
      <dgm:prSet presAssocID="{5455B896-778D-47C3-BF4F-0883959B62DC}" presName="pyramid" presStyleLbl="node1" presStyleIdx="0" presStyleCnt="1" custLinFactNeighborX="8539"/>
      <dgm:spPr>
        <a:solidFill>
          <a:schemeClr val="accent6">
            <a:lumMod val="60000"/>
            <a:lumOff val="40000"/>
          </a:schemeClr>
        </a:solidFill>
      </dgm:spPr>
    </dgm:pt>
    <dgm:pt modelId="{DFD551D8-5B62-463C-A2A1-E6945ECA133B}" type="pres">
      <dgm:prSet presAssocID="{5455B896-778D-47C3-BF4F-0883959B62DC}" presName="theList" presStyleCnt="0"/>
      <dgm:spPr/>
    </dgm:pt>
    <dgm:pt modelId="{02560C2A-1653-4EF2-9404-D1085919C8CB}" type="pres">
      <dgm:prSet presAssocID="{2322C628-7D05-403B-B819-70D44F47DE88}" presName="aNode" presStyleLbl="fgAcc1" presStyleIdx="0" presStyleCnt="4">
        <dgm:presLayoutVars>
          <dgm:bulletEnabled val="1"/>
        </dgm:presLayoutVars>
      </dgm:prSet>
      <dgm:spPr/>
    </dgm:pt>
    <dgm:pt modelId="{929134E3-A934-459D-BC35-EAD47E369395}" type="pres">
      <dgm:prSet presAssocID="{2322C628-7D05-403B-B819-70D44F47DE88}" presName="aSpace" presStyleCnt="0"/>
      <dgm:spPr/>
    </dgm:pt>
    <dgm:pt modelId="{EE0308B6-1373-4A64-B1A4-EB7E53B8054B}" type="pres">
      <dgm:prSet presAssocID="{93B60308-6A52-4D2A-A7DC-CF59A43F5059}" presName="aNode" presStyleLbl="fgAcc1" presStyleIdx="1" presStyleCnt="4">
        <dgm:presLayoutVars>
          <dgm:bulletEnabled val="1"/>
        </dgm:presLayoutVars>
      </dgm:prSet>
      <dgm:spPr/>
    </dgm:pt>
    <dgm:pt modelId="{C07FFC24-38A3-4F32-9454-C4011047D1A8}" type="pres">
      <dgm:prSet presAssocID="{93B60308-6A52-4D2A-A7DC-CF59A43F5059}" presName="aSpace" presStyleCnt="0"/>
      <dgm:spPr/>
    </dgm:pt>
    <dgm:pt modelId="{1FBB6945-A2CE-460F-8154-F48005CF1E23}" type="pres">
      <dgm:prSet presAssocID="{AB3D9AF8-9EE1-41C2-AD74-6875DF36BD02}" presName="aNode" presStyleLbl="fgAcc1" presStyleIdx="2" presStyleCnt="4" custLinFactNeighborX="-1407">
        <dgm:presLayoutVars>
          <dgm:bulletEnabled val="1"/>
        </dgm:presLayoutVars>
      </dgm:prSet>
      <dgm:spPr/>
    </dgm:pt>
    <dgm:pt modelId="{3A6E90AD-027C-4EE7-B6C8-3D57048BD33C}" type="pres">
      <dgm:prSet presAssocID="{AB3D9AF8-9EE1-41C2-AD74-6875DF36BD02}" presName="aSpace" presStyleCnt="0"/>
      <dgm:spPr/>
    </dgm:pt>
    <dgm:pt modelId="{1C157D0A-897D-4903-BA8C-4615A908FBB7}" type="pres">
      <dgm:prSet presAssocID="{B485C37E-4EE6-4F87-A5F2-A968D8AF08D3}" presName="aNode" presStyleLbl="fgAcc1" presStyleIdx="3" presStyleCnt="4">
        <dgm:presLayoutVars>
          <dgm:bulletEnabled val="1"/>
        </dgm:presLayoutVars>
      </dgm:prSet>
      <dgm:spPr/>
    </dgm:pt>
    <dgm:pt modelId="{7D1CCADB-EDA0-49A3-8F2C-41A441D58325}" type="pres">
      <dgm:prSet presAssocID="{B485C37E-4EE6-4F87-A5F2-A968D8AF08D3}" presName="aSpace" presStyleCnt="0"/>
      <dgm:spPr/>
    </dgm:pt>
  </dgm:ptLst>
  <dgm:cxnLst>
    <dgm:cxn modelId="{6B863D05-486C-4027-A5F5-EB1EBE4AF74E}" srcId="{5455B896-778D-47C3-BF4F-0883959B62DC}" destId="{93B60308-6A52-4D2A-A7DC-CF59A43F5059}" srcOrd="1" destOrd="0" parTransId="{30680BE2-6B45-4BF8-BDAE-0402FA43553F}" sibTransId="{C671EDC9-4EFD-446E-B6BF-BBDB2C84F6DE}"/>
    <dgm:cxn modelId="{0FEE4420-57CE-4447-BA67-85EDBE015B7F}" type="presOf" srcId="{5455B896-778D-47C3-BF4F-0883959B62DC}" destId="{2F0223B7-C689-4BED-A58B-D3DA35DFCCE7}" srcOrd="0" destOrd="0" presId="urn:microsoft.com/office/officeart/2005/8/layout/pyramid2"/>
    <dgm:cxn modelId="{62181F46-820E-4895-ACC5-EF25825F3770}" type="presOf" srcId="{B485C37E-4EE6-4F87-A5F2-A968D8AF08D3}" destId="{1C157D0A-897D-4903-BA8C-4615A908FBB7}" srcOrd="0" destOrd="0" presId="urn:microsoft.com/office/officeart/2005/8/layout/pyramid2"/>
    <dgm:cxn modelId="{0EA7F356-45A4-4DCB-9992-815D1261878C}" srcId="{5455B896-778D-47C3-BF4F-0883959B62DC}" destId="{2322C628-7D05-403B-B819-70D44F47DE88}" srcOrd="0" destOrd="0" parTransId="{139A3891-CA63-4F60-9C52-1960D08651F7}" sibTransId="{6D0C3F69-D00F-4BA3-96BE-331BA060CE95}"/>
    <dgm:cxn modelId="{F961CD5F-C9C1-4CBB-ACC4-0C49C8EA6D12}" type="presOf" srcId="{93B60308-6A52-4D2A-A7DC-CF59A43F5059}" destId="{EE0308B6-1373-4A64-B1A4-EB7E53B8054B}" srcOrd="0" destOrd="0" presId="urn:microsoft.com/office/officeart/2005/8/layout/pyramid2"/>
    <dgm:cxn modelId="{1D2E8E65-BDE8-4EF0-BFB2-6EF1B677FD30}" srcId="{5455B896-778D-47C3-BF4F-0883959B62DC}" destId="{B485C37E-4EE6-4F87-A5F2-A968D8AF08D3}" srcOrd="3" destOrd="0" parTransId="{87189EA5-ECFF-4D29-9355-CE2B0244C1AB}" sibTransId="{8C8F1767-BA9F-48F2-899B-0F64D160BF84}"/>
    <dgm:cxn modelId="{265FAB6A-0218-458F-B013-1F30442E81FC}" srcId="{5455B896-778D-47C3-BF4F-0883959B62DC}" destId="{AB3D9AF8-9EE1-41C2-AD74-6875DF36BD02}" srcOrd="2" destOrd="0" parTransId="{AD7AE416-22FB-4185-A2D6-645E126992A2}" sibTransId="{B4CBB040-4A3C-48F6-9E04-E1A7E31DA942}"/>
    <dgm:cxn modelId="{91722BA9-DB1D-4514-8A57-0E529DA9B617}" type="presOf" srcId="{2322C628-7D05-403B-B819-70D44F47DE88}" destId="{02560C2A-1653-4EF2-9404-D1085919C8CB}" srcOrd="0" destOrd="0" presId="urn:microsoft.com/office/officeart/2005/8/layout/pyramid2"/>
    <dgm:cxn modelId="{C5CB66AC-D84C-4EB7-9E05-ADF17A844548}" type="presOf" srcId="{AB3D9AF8-9EE1-41C2-AD74-6875DF36BD02}" destId="{1FBB6945-A2CE-460F-8154-F48005CF1E23}" srcOrd="0" destOrd="0" presId="urn:microsoft.com/office/officeart/2005/8/layout/pyramid2"/>
    <dgm:cxn modelId="{4091442F-7CCD-42B4-94FE-F1345E5FEA54}" type="presParOf" srcId="{2F0223B7-C689-4BED-A58B-D3DA35DFCCE7}" destId="{4F00512E-CEC3-441B-86BF-CDA93D628EB1}" srcOrd="0" destOrd="0" presId="urn:microsoft.com/office/officeart/2005/8/layout/pyramid2"/>
    <dgm:cxn modelId="{3EE84567-632A-44FC-ACD9-FBD900CDAA52}" type="presParOf" srcId="{2F0223B7-C689-4BED-A58B-D3DA35DFCCE7}" destId="{DFD551D8-5B62-463C-A2A1-E6945ECA133B}" srcOrd="1" destOrd="0" presId="urn:microsoft.com/office/officeart/2005/8/layout/pyramid2"/>
    <dgm:cxn modelId="{D0C97908-1EC5-4588-9392-5043226C4495}" type="presParOf" srcId="{DFD551D8-5B62-463C-A2A1-E6945ECA133B}" destId="{02560C2A-1653-4EF2-9404-D1085919C8CB}" srcOrd="0" destOrd="0" presId="urn:microsoft.com/office/officeart/2005/8/layout/pyramid2"/>
    <dgm:cxn modelId="{7E972F3D-2C15-4836-A606-171C6F8B61DB}" type="presParOf" srcId="{DFD551D8-5B62-463C-A2A1-E6945ECA133B}" destId="{929134E3-A934-459D-BC35-EAD47E369395}" srcOrd="1" destOrd="0" presId="urn:microsoft.com/office/officeart/2005/8/layout/pyramid2"/>
    <dgm:cxn modelId="{7CA2C5A5-7C3F-4899-AFDE-EFC5637190E6}" type="presParOf" srcId="{DFD551D8-5B62-463C-A2A1-E6945ECA133B}" destId="{EE0308B6-1373-4A64-B1A4-EB7E53B8054B}" srcOrd="2" destOrd="0" presId="urn:microsoft.com/office/officeart/2005/8/layout/pyramid2"/>
    <dgm:cxn modelId="{7434B12B-5478-4A99-B319-4FF2443D51F8}" type="presParOf" srcId="{DFD551D8-5B62-463C-A2A1-E6945ECA133B}" destId="{C07FFC24-38A3-4F32-9454-C4011047D1A8}" srcOrd="3" destOrd="0" presId="urn:microsoft.com/office/officeart/2005/8/layout/pyramid2"/>
    <dgm:cxn modelId="{1D5B4190-252E-4B0D-A0F8-77F75AFF63C3}" type="presParOf" srcId="{DFD551D8-5B62-463C-A2A1-E6945ECA133B}" destId="{1FBB6945-A2CE-460F-8154-F48005CF1E23}" srcOrd="4" destOrd="0" presId="urn:microsoft.com/office/officeart/2005/8/layout/pyramid2"/>
    <dgm:cxn modelId="{3D43DAFE-28A7-45A0-8FAA-78D9F7AB0ABD}" type="presParOf" srcId="{DFD551D8-5B62-463C-A2A1-E6945ECA133B}" destId="{3A6E90AD-027C-4EE7-B6C8-3D57048BD33C}" srcOrd="5" destOrd="0" presId="urn:microsoft.com/office/officeart/2005/8/layout/pyramid2"/>
    <dgm:cxn modelId="{5510B9DE-9D8B-46AF-A4D8-92D6A6F8B08D}" type="presParOf" srcId="{DFD551D8-5B62-463C-A2A1-E6945ECA133B}" destId="{1C157D0A-897D-4903-BA8C-4615A908FBB7}" srcOrd="6" destOrd="0" presId="urn:microsoft.com/office/officeart/2005/8/layout/pyramid2"/>
    <dgm:cxn modelId="{6F23424A-C7BF-4102-8C2B-83BA1A198E03}" type="presParOf" srcId="{DFD551D8-5B62-463C-A2A1-E6945ECA133B}" destId="{7D1CCADB-EDA0-49A3-8F2C-41A441D58325}"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4A34D7-34E0-438F-A4CF-53EF0A6190F3}">
      <dsp:nvSpPr>
        <dsp:cNvPr id="0" name=""/>
        <dsp:cNvSpPr/>
      </dsp:nvSpPr>
      <dsp:spPr>
        <a:xfrm rot="5400000">
          <a:off x="-215823" y="219437"/>
          <a:ext cx="1438823" cy="1007176"/>
        </a:xfrm>
        <a:prstGeom prst="chevron">
          <a:avLst/>
        </a:prstGeom>
        <a:solidFill>
          <a:schemeClr val="bg1">
            <a:lumMod val="95000"/>
          </a:schemeClr>
        </a:solidFill>
        <a:ln w="25400" cap="flat" cmpd="sng" algn="ctr">
          <a:solidFill>
            <a:schemeClr val="accent6">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endParaRPr lang="en-GB" sz="2800" kern="1200" dirty="0"/>
        </a:p>
      </dsp:txBody>
      <dsp:txXfrm rot="-5400000">
        <a:off x="1" y="507201"/>
        <a:ext cx="1007176" cy="431647"/>
      </dsp:txXfrm>
    </dsp:sp>
    <dsp:sp modelId="{86886F61-00BD-4239-ADA5-DAC185489DDE}">
      <dsp:nvSpPr>
        <dsp:cNvPr id="0" name=""/>
        <dsp:cNvSpPr/>
      </dsp:nvSpPr>
      <dsp:spPr>
        <a:xfrm rot="5400000">
          <a:off x="3384342" y="-2377165"/>
          <a:ext cx="935235" cy="5689567"/>
        </a:xfrm>
        <a:prstGeom prst="round2SameRect">
          <a:avLst/>
        </a:prstGeom>
        <a:solidFill>
          <a:schemeClr val="accent6">
            <a:lumMod val="40000"/>
            <a:lumOff val="60000"/>
            <a:alpha val="9000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GB" sz="1900" b="1" kern="1200" dirty="0">
              <a:solidFill>
                <a:schemeClr val="accent6">
                  <a:lumMod val="75000"/>
                </a:schemeClr>
              </a:solidFill>
            </a:rPr>
            <a:t>Organism</a:t>
          </a:r>
          <a:r>
            <a:rPr lang="en-GB" sz="1900" kern="1200" dirty="0"/>
            <a:t> (an individual living thing)</a:t>
          </a:r>
        </a:p>
      </dsp:txBody>
      <dsp:txXfrm rot="-5400000">
        <a:off x="1007176" y="45655"/>
        <a:ext cx="5643913" cy="843927"/>
      </dsp:txXfrm>
    </dsp:sp>
    <dsp:sp modelId="{D135B24F-8034-4EBE-8797-F3EC5173262D}">
      <dsp:nvSpPr>
        <dsp:cNvPr id="0" name=""/>
        <dsp:cNvSpPr/>
      </dsp:nvSpPr>
      <dsp:spPr>
        <a:xfrm rot="5400000">
          <a:off x="-215823" y="1513617"/>
          <a:ext cx="1438823" cy="1007176"/>
        </a:xfrm>
        <a:prstGeom prst="chevron">
          <a:avLst/>
        </a:prstGeom>
        <a:solidFill>
          <a:schemeClr val="bg1">
            <a:lumMod val="95000"/>
          </a:schemeClr>
        </a:solidFill>
        <a:ln w="25400" cap="flat" cmpd="sng" algn="ctr">
          <a:solidFill>
            <a:schemeClr val="accent6">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 </a:t>
          </a:r>
        </a:p>
      </dsp:txBody>
      <dsp:txXfrm rot="-5400000">
        <a:off x="1" y="1801381"/>
        <a:ext cx="1007176" cy="431647"/>
      </dsp:txXfrm>
    </dsp:sp>
    <dsp:sp modelId="{C6423603-8E5E-40FE-9098-373C4E8CE81C}">
      <dsp:nvSpPr>
        <dsp:cNvPr id="0" name=""/>
        <dsp:cNvSpPr/>
      </dsp:nvSpPr>
      <dsp:spPr>
        <a:xfrm rot="5400000">
          <a:off x="3384342" y="-1079371"/>
          <a:ext cx="935235" cy="5689567"/>
        </a:xfrm>
        <a:prstGeom prst="round2SameRect">
          <a:avLst/>
        </a:prstGeom>
        <a:solidFill>
          <a:schemeClr val="accent6">
            <a:lumMod val="40000"/>
            <a:lumOff val="60000"/>
            <a:alpha val="9000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GB" sz="1900" b="1" kern="1200" dirty="0">
              <a:solidFill>
                <a:schemeClr val="accent6">
                  <a:lumMod val="75000"/>
                </a:schemeClr>
              </a:solidFill>
            </a:rPr>
            <a:t>Population </a:t>
          </a:r>
          <a:r>
            <a:rPr lang="en-GB" sz="1900" kern="1200" dirty="0"/>
            <a:t>(the number of a particular species living in a habitat)</a:t>
          </a:r>
        </a:p>
      </dsp:txBody>
      <dsp:txXfrm rot="-5400000">
        <a:off x="1007176" y="1343449"/>
        <a:ext cx="5643913" cy="843927"/>
      </dsp:txXfrm>
    </dsp:sp>
    <dsp:sp modelId="{D342D89F-3218-4CD7-A406-D36AAA387D84}">
      <dsp:nvSpPr>
        <dsp:cNvPr id="0" name=""/>
        <dsp:cNvSpPr/>
      </dsp:nvSpPr>
      <dsp:spPr>
        <a:xfrm rot="5400000">
          <a:off x="-215823" y="2807797"/>
          <a:ext cx="1438823" cy="1007176"/>
        </a:xfrm>
        <a:prstGeom prst="chevron">
          <a:avLst/>
        </a:prstGeom>
        <a:solidFill>
          <a:schemeClr val="bg1">
            <a:lumMod val="95000"/>
          </a:schemeClr>
        </a:solidFill>
        <a:ln w="25400" cap="flat" cmpd="sng" algn="ctr">
          <a:solidFill>
            <a:schemeClr val="accent6">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t> </a:t>
          </a:r>
        </a:p>
      </dsp:txBody>
      <dsp:txXfrm rot="-5400000">
        <a:off x="1" y="3095561"/>
        <a:ext cx="1007176" cy="431647"/>
      </dsp:txXfrm>
    </dsp:sp>
    <dsp:sp modelId="{88EEEB1B-6AE9-49A4-9E57-560142A2FA20}">
      <dsp:nvSpPr>
        <dsp:cNvPr id="0" name=""/>
        <dsp:cNvSpPr/>
      </dsp:nvSpPr>
      <dsp:spPr>
        <a:xfrm rot="5400000">
          <a:off x="3384342" y="214808"/>
          <a:ext cx="935235" cy="5689567"/>
        </a:xfrm>
        <a:prstGeom prst="round2SameRect">
          <a:avLst/>
        </a:prstGeom>
        <a:solidFill>
          <a:schemeClr val="accent6">
            <a:lumMod val="40000"/>
            <a:lumOff val="60000"/>
            <a:alpha val="9000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GB" sz="1900" b="1" kern="1200" dirty="0">
              <a:solidFill>
                <a:schemeClr val="accent6">
                  <a:lumMod val="75000"/>
                </a:schemeClr>
              </a:solidFill>
            </a:rPr>
            <a:t>Community</a:t>
          </a:r>
          <a:r>
            <a:rPr lang="en-GB" sz="1900" kern="1200" dirty="0"/>
            <a:t> (lots of different populations living in the area)</a:t>
          </a:r>
        </a:p>
      </dsp:txBody>
      <dsp:txXfrm rot="-5400000">
        <a:off x="1007176" y="2637628"/>
        <a:ext cx="5643913" cy="843927"/>
      </dsp:txXfrm>
    </dsp:sp>
    <dsp:sp modelId="{AAD8F4B5-E888-400A-B13B-D373BFD2180F}">
      <dsp:nvSpPr>
        <dsp:cNvPr id="0" name=""/>
        <dsp:cNvSpPr/>
      </dsp:nvSpPr>
      <dsp:spPr>
        <a:xfrm rot="5400000">
          <a:off x="-215823" y="4101977"/>
          <a:ext cx="1438823" cy="1007176"/>
        </a:xfrm>
        <a:prstGeom prst="chevron">
          <a:avLst/>
        </a:prstGeom>
        <a:solidFill>
          <a:schemeClr val="bg1">
            <a:lumMod val="95000"/>
          </a:schemeClr>
        </a:solidFill>
        <a:ln w="25400" cap="flat" cmpd="sng" algn="ctr">
          <a:solidFill>
            <a:schemeClr val="accent6">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endParaRPr lang="en-GB" sz="2800" kern="1200" dirty="0"/>
        </a:p>
      </dsp:txBody>
      <dsp:txXfrm rot="-5400000">
        <a:off x="1" y="4389741"/>
        <a:ext cx="1007176" cy="431647"/>
      </dsp:txXfrm>
    </dsp:sp>
    <dsp:sp modelId="{692CF8F8-E0A0-4838-957A-6D358F05E144}">
      <dsp:nvSpPr>
        <dsp:cNvPr id="0" name=""/>
        <dsp:cNvSpPr/>
      </dsp:nvSpPr>
      <dsp:spPr>
        <a:xfrm rot="5400000">
          <a:off x="3384342" y="1511269"/>
          <a:ext cx="935235" cy="5689567"/>
        </a:xfrm>
        <a:prstGeom prst="round2SameRect">
          <a:avLst/>
        </a:prstGeom>
        <a:solidFill>
          <a:schemeClr val="accent6">
            <a:lumMod val="40000"/>
            <a:lumOff val="60000"/>
            <a:alpha val="9000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GB" sz="1900" b="1" kern="1200" dirty="0">
              <a:solidFill>
                <a:schemeClr val="accent6">
                  <a:lumMod val="75000"/>
                </a:schemeClr>
              </a:solidFill>
            </a:rPr>
            <a:t>Ecosystem</a:t>
          </a:r>
          <a:r>
            <a:rPr lang="en-GB" sz="1900" kern="1200" dirty="0"/>
            <a:t> (</a:t>
          </a:r>
          <a:r>
            <a:rPr lang="en-GB" sz="1900" kern="1200" dirty="0">
              <a:solidFill>
                <a:prstClr val="black"/>
              </a:solidFill>
            </a:rPr>
            <a:t>the </a:t>
          </a:r>
          <a:r>
            <a:rPr lang="en-GB" sz="1900" b="1" kern="1200" dirty="0">
              <a:solidFill>
                <a:srgbClr val="F79646">
                  <a:lumMod val="75000"/>
                </a:srgbClr>
              </a:solidFill>
            </a:rPr>
            <a:t>interaction </a:t>
          </a:r>
          <a:r>
            <a:rPr lang="en-GB" sz="1900" kern="1200" dirty="0">
              <a:solidFill>
                <a:prstClr val="black"/>
              </a:solidFill>
            </a:rPr>
            <a:t>of a </a:t>
          </a:r>
          <a:r>
            <a:rPr lang="en-GB" sz="1900" b="1" kern="1200" dirty="0">
              <a:solidFill>
                <a:srgbClr val="F79646">
                  <a:lumMod val="75000"/>
                </a:srgbClr>
              </a:solidFill>
            </a:rPr>
            <a:t>community</a:t>
          </a:r>
          <a:r>
            <a:rPr lang="en-GB" sz="1900" kern="1200" dirty="0">
              <a:solidFill>
                <a:prstClr val="black"/>
              </a:solidFill>
            </a:rPr>
            <a:t> of </a:t>
          </a:r>
          <a:r>
            <a:rPr lang="en-GB" sz="1900" b="1" kern="1200" dirty="0">
              <a:solidFill>
                <a:srgbClr val="F79646">
                  <a:lumMod val="75000"/>
                </a:srgbClr>
              </a:solidFill>
            </a:rPr>
            <a:t>living</a:t>
          </a:r>
          <a:r>
            <a:rPr lang="en-GB" sz="1900" kern="1200" dirty="0">
              <a:solidFill>
                <a:prstClr val="black"/>
              </a:solidFill>
            </a:rPr>
            <a:t> organisms with the </a:t>
          </a:r>
          <a:r>
            <a:rPr lang="en-GB" sz="1900" b="1" kern="1200" dirty="0">
              <a:solidFill>
                <a:srgbClr val="F79646">
                  <a:lumMod val="75000"/>
                </a:srgbClr>
              </a:solidFill>
            </a:rPr>
            <a:t>non-living</a:t>
          </a:r>
          <a:r>
            <a:rPr lang="en-GB" sz="1900" kern="1200" dirty="0">
              <a:solidFill>
                <a:prstClr val="black"/>
              </a:solidFill>
            </a:rPr>
            <a:t> parts of their </a:t>
          </a:r>
          <a:r>
            <a:rPr lang="en-GB" sz="1900" b="1" kern="1200" dirty="0">
              <a:solidFill>
                <a:srgbClr val="F79646">
                  <a:lumMod val="75000"/>
                </a:srgbClr>
              </a:solidFill>
            </a:rPr>
            <a:t>environment</a:t>
          </a:r>
          <a:r>
            <a:rPr lang="en-GB" sz="1900" kern="1200" dirty="0">
              <a:solidFill>
                <a:prstClr val="black"/>
              </a:solidFill>
            </a:rPr>
            <a:t>)</a:t>
          </a:r>
          <a:endParaRPr lang="en-GB" sz="1900" kern="1200" dirty="0"/>
        </a:p>
      </dsp:txBody>
      <dsp:txXfrm rot="-5400000">
        <a:off x="1007176" y="3934089"/>
        <a:ext cx="5643913" cy="8439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00512E-CEC3-441B-86BF-CDA93D628EB1}">
      <dsp:nvSpPr>
        <dsp:cNvPr id="0" name=""/>
        <dsp:cNvSpPr/>
      </dsp:nvSpPr>
      <dsp:spPr>
        <a:xfrm>
          <a:off x="475860" y="0"/>
          <a:ext cx="5572793" cy="5616624"/>
        </a:xfrm>
        <a:prstGeom prst="triangle">
          <a:avLst/>
        </a:prstGeom>
        <a:solidFill>
          <a:schemeClr val="accent6">
            <a:lumMod val="60000"/>
            <a:lumOff val="4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02560C2A-1653-4EF2-9404-D1085919C8CB}">
      <dsp:nvSpPr>
        <dsp:cNvPr id="0" name=""/>
        <dsp:cNvSpPr/>
      </dsp:nvSpPr>
      <dsp:spPr>
        <a:xfrm>
          <a:off x="2786396" y="562210"/>
          <a:ext cx="3622315" cy="998267"/>
        </a:xfrm>
        <a:prstGeom prst="roundRect">
          <a:avLst/>
        </a:prstGeom>
        <a:solidFill>
          <a:schemeClr val="bg1">
            <a:alpha val="90000"/>
          </a:schemeClr>
        </a:solidFill>
        <a:ln w="22225" cap="flat" cmpd="sng" algn="ctr">
          <a:solidFill>
            <a:schemeClr val="accent6">
              <a:lumMod val="75000"/>
            </a:schemeClr>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Level 4:</a:t>
          </a:r>
          <a:r>
            <a:rPr lang="en-GB" sz="2000" b="1" i="1" kern="1200" dirty="0">
              <a:solidFill>
                <a:schemeClr val="accent6">
                  <a:lumMod val="50000"/>
                </a:schemeClr>
              </a:solidFill>
            </a:rPr>
            <a:t> Carnivores </a:t>
          </a:r>
          <a:r>
            <a:rPr lang="en-GB" sz="2000" b="1" kern="1200" dirty="0"/>
            <a:t>that eat other carnivores are called </a:t>
          </a:r>
          <a:r>
            <a:rPr lang="en-GB" sz="2000" b="1" i="1" kern="1200" dirty="0">
              <a:solidFill>
                <a:schemeClr val="accent6">
                  <a:lumMod val="50000"/>
                </a:schemeClr>
              </a:solidFill>
            </a:rPr>
            <a:t>tertiary consumers</a:t>
          </a:r>
          <a:r>
            <a:rPr lang="en-GB" sz="2000" b="1" kern="1200" dirty="0"/>
            <a:t>.</a:t>
          </a:r>
        </a:p>
      </dsp:txBody>
      <dsp:txXfrm>
        <a:off x="2835127" y="610941"/>
        <a:ext cx="3524853" cy="900805"/>
      </dsp:txXfrm>
    </dsp:sp>
    <dsp:sp modelId="{EE0308B6-1373-4A64-B1A4-EB7E53B8054B}">
      <dsp:nvSpPr>
        <dsp:cNvPr id="0" name=""/>
        <dsp:cNvSpPr/>
      </dsp:nvSpPr>
      <dsp:spPr>
        <a:xfrm>
          <a:off x="2786396" y="1685261"/>
          <a:ext cx="3622315" cy="998267"/>
        </a:xfrm>
        <a:prstGeom prst="roundRect">
          <a:avLst/>
        </a:prstGeom>
        <a:solidFill>
          <a:schemeClr val="bg1">
            <a:alpha val="90000"/>
          </a:schemeClr>
        </a:solidFill>
        <a:ln w="22225" cap="flat" cmpd="sng" algn="ctr">
          <a:solidFill>
            <a:schemeClr val="accent6">
              <a:lumMod val="75000"/>
            </a:schemeClr>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Level 3: </a:t>
          </a:r>
          <a:r>
            <a:rPr lang="en-GB" sz="2000" b="1" i="1" kern="1200" dirty="0">
              <a:solidFill>
                <a:schemeClr val="accent6">
                  <a:lumMod val="50000"/>
                </a:schemeClr>
              </a:solidFill>
            </a:rPr>
            <a:t>Carnivores</a:t>
          </a:r>
          <a:r>
            <a:rPr lang="en-GB" sz="2000" b="1" kern="1200" dirty="0"/>
            <a:t> that eat herbivores are called </a:t>
          </a:r>
          <a:r>
            <a:rPr lang="en-GB" sz="2000" b="1" i="1" kern="1200" dirty="0">
              <a:solidFill>
                <a:schemeClr val="accent6">
                  <a:lumMod val="50000"/>
                </a:schemeClr>
              </a:solidFill>
            </a:rPr>
            <a:t>secondary consumers</a:t>
          </a:r>
        </a:p>
      </dsp:txBody>
      <dsp:txXfrm>
        <a:off x="2835127" y="1733992"/>
        <a:ext cx="3524853" cy="900805"/>
      </dsp:txXfrm>
    </dsp:sp>
    <dsp:sp modelId="{1FBB6945-A2CE-460F-8154-F48005CF1E23}">
      <dsp:nvSpPr>
        <dsp:cNvPr id="0" name=""/>
        <dsp:cNvSpPr/>
      </dsp:nvSpPr>
      <dsp:spPr>
        <a:xfrm>
          <a:off x="2735430" y="2808312"/>
          <a:ext cx="3622315" cy="998267"/>
        </a:xfrm>
        <a:prstGeom prst="roundRect">
          <a:avLst/>
        </a:prstGeom>
        <a:solidFill>
          <a:schemeClr val="lt1">
            <a:alpha val="90000"/>
            <a:hueOff val="0"/>
            <a:satOff val="0"/>
            <a:lumOff val="0"/>
            <a:alphaOff val="0"/>
          </a:schemeClr>
        </a:solidFill>
        <a:ln w="22225" cap="flat" cmpd="sng" algn="ctr">
          <a:solidFill>
            <a:schemeClr val="accent6">
              <a:lumMod val="75000"/>
            </a:schemeClr>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Level 2: </a:t>
          </a:r>
          <a:r>
            <a:rPr lang="en-GB" sz="2000" b="1" i="1" kern="1200" dirty="0">
              <a:solidFill>
                <a:schemeClr val="accent6">
                  <a:lumMod val="50000"/>
                </a:schemeClr>
              </a:solidFill>
            </a:rPr>
            <a:t>Herbivores</a:t>
          </a:r>
          <a:r>
            <a:rPr lang="en-GB" sz="2000" b="1" kern="1200" dirty="0"/>
            <a:t> eat plants/alga and are called </a:t>
          </a:r>
          <a:r>
            <a:rPr lang="en-GB" sz="2000" b="1" i="1" kern="1200" dirty="0">
              <a:solidFill>
                <a:schemeClr val="accent6">
                  <a:lumMod val="50000"/>
                </a:schemeClr>
              </a:solidFill>
            </a:rPr>
            <a:t>primary consumers</a:t>
          </a:r>
          <a:r>
            <a:rPr lang="en-GB" sz="2000" b="1" kern="1200" dirty="0"/>
            <a:t>.</a:t>
          </a:r>
        </a:p>
      </dsp:txBody>
      <dsp:txXfrm>
        <a:off x="2784161" y="2857043"/>
        <a:ext cx="3524853" cy="900805"/>
      </dsp:txXfrm>
    </dsp:sp>
    <dsp:sp modelId="{1C157D0A-897D-4903-BA8C-4615A908FBB7}">
      <dsp:nvSpPr>
        <dsp:cNvPr id="0" name=""/>
        <dsp:cNvSpPr/>
      </dsp:nvSpPr>
      <dsp:spPr>
        <a:xfrm>
          <a:off x="2786396" y="3931362"/>
          <a:ext cx="3622315" cy="998267"/>
        </a:xfrm>
        <a:prstGeom prst="roundRect">
          <a:avLst/>
        </a:prstGeom>
        <a:solidFill>
          <a:schemeClr val="lt1">
            <a:alpha val="90000"/>
            <a:hueOff val="0"/>
            <a:satOff val="0"/>
            <a:lumOff val="0"/>
            <a:alphaOff val="0"/>
          </a:schemeClr>
        </a:solidFill>
        <a:ln w="22225" cap="flat" cmpd="sng" algn="ctr">
          <a:solidFill>
            <a:schemeClr val="accent6">
              <a:lumMod val="75000"/>
            </a:schemeClr>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Level 1: </a:t>
          </a:r>
          <a:r>
            <a:rPr lang="en-GB" sz="2000" b="1" i="1" kern="1200" dirty="0">
              <a:solidFill>
                <a:schemeClr val="accent6">
                  <a:lumMod val="50000"/>
                </a:schemeClr>
              </a:solidFill>
            </a:rPr>
            <a:t>Plants and alga </a:t>
          </a:r>
          <a:r>
            <a:rPr lang="en-GB" sz="2000" b="1" kern="1200" dirty="0"/>
            <a:t>make their own food and are called </a:t>
          </a:r>
          <a:r>
            <a:rPr lang="en-GB" sz="2000" b="1" i="1" kern="1200" dirty="0">
              <a:solidFill>
                <a:schemeClr val="accent6">
                  <a:lumMod val="50000"/>
                </a:schemeClr>
              </a:solidFill>
            </a:rPr>
            <a:t>producers</a:t>
          </a:r>
          <a:r>
            <a:rPr lang="en-GB" sz="2000" b="1" kern="1200" dirty="0"/>
            <a:t>.</a:t>
          </a:r>
        </a:p>
      </dsp:txBody>
      <dsp:txXfrm>
        <a:off x="2835127" y="3980093"/>
        <a:ext cx="3524853" cy="900805"/>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5/10/18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10</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11</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12</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13</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https://www.youtube.com/watch?v=UDp3I07Wcrg</a:t>
            </a:r>
          </a:p>
          <a:p>
            <a:endParaRPr lang="en-GB" dirty="0"/>
          </a:p>
          <a:p>
            <a:r>
              <a:rPr lang="en-GB" dirty="0"/>
              <a:t>Link to required practicals: https://pixl.huddle.net/workspace/32293326/files/#/54013727</a:t>
            </a:r>
          </a:p>
        </p:txBody>
      </p:sp>
      <p:sp>
        <p:nvSpPr>
          <p:cNvPr id="4" name="Slide Number Placeholder 3"/>
          <p:cNvSpPr>
            <a:spLocks noGrp="1"/>
          </p:cNvSpPr>
          <p:nvPr>
            <p:ph type="sldNum" sz="quarter" idx="10"/>
          </p:nvPr>
        </p:nvSpPr>
        <p:spPr/>
        <p:txBody>
          <a:bodyPr/>
          <a:lstStyle/>
          <a:p>
            <a:fld id="{2C9D32D9-63A9-423F-8B77-368638260D4D}" type="slidenum">
              <a:rPr lang="en-US" smtClean="0"/>
              <a:pPr/>
              <a:t>14</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15</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16</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17</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20</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26</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28</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29</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30</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31</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32</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33</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40</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41</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42</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43</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http://www.bbc.co.uk/news/science-environment-17992053 article on the brown</a:t>
            </a:r>
            <a:r>
              <a:rPr lang="en-GB" baseline="0" dirty="0"/>
              <a:t> tree snake</a:t>
            </a:r>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44</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http://www.bbc.co.uk/news/av/uk-england-28970957/zebra-mussels-a-threat-to-the-water-system</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45</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46</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47</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48</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https://www.worldwildlife.org/species/directory</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49</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50</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https://www.croptrust.org/our-work/svalbard-global-seed-vault/interactive-visit/360-seed-vault-tour/#</a:t>
            </a:r>
          </a:p>
        </p:txBody>
      </p:sp>
      <p:sp>
        <p:nvSpPr>
          <p:cNvPr id="4" name="Slide Number Placeholder 3"/>
          <p:cNvSpPr>
            <a:spLocks noGrp="1"/>
          </p:cNvSpPr>
          <p:nvPr>
            <p:ph type="sldNum" sz="quarter" idx="10"/>
          </p:nvPr>
        </p:nvSpPr>
        <p:spPr/>
        <p:txBody>
          <a:bodyPr/>
          <a:lstStyle/>
          <a:p>
            <a:fld id="{2C9D32D9-63A9-423F-8B77-368638260D4D}" type="slidenum">
              <a:rPr lang="en-US" smtClean="0"/>
              <a:pPr/>
              <a:t>51</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https://www.croptrust.org/our-work/svalbard-global-seed-vault/interactive-visit/360-seed-vault-tour/#</a:t>
            </a:r>
          </a:p>
        </p:txBody>
      </p:sp>
      <p:sp>
        <p:nvSpPr>
          <p:cNvPr id="4" name="Slide Number Placeholder 3"/>
          <p:cNvSpPr>
            <a:spLocks noGrp="1"/>
          </p:cNvSpPr>
          <p:nvPr>
            <p:ph type="sldNum" sz="quarter" idx="10"/>
          </p:nvPr>
        </p:nvSpPr>
        <p:spPr/>
        <p:txBody>
          <a:bodyPr/>
          <a:lstStyle/>
          <a:p>
            <a:fld id="{2C9D32D9-63A9-423F-8B77-368638260D4D}" type="slidenum">
              <a:rPr lang="en-US" smtClean="0"/>
              <a:pPr/>
              <a:t>52</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53</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56</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61</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62</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63</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64</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65</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66</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67</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68</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71</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75</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85</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Population</a:t>
            </a:r>
            <a:r>
              <a:rPr lang="en-GB" baseline="0" dirty="0"/>
              <a:t> Graph</a:t>
            </a:r>
            <a:r>
              <a:rPr lang="en-GB" dirty="0"/>
              <a:t>- created by User:Clevercapybara, CC BY 3.0, https://en.wikipedia.org/w/index.php?curid=47597905</a:t>
            </a:r>
          </a:p>
        </p:txBody>
      </p:sp>
      <p:sp>
        <p:nvSpPr>
          <p:cNvPr id="4" name="Slide Number Placeholder 3"/>
          <p:cNvSpPr>
            <a:spLocks noGrp="1"/>
          </p:cNvSpPr>
          <p:nvPr>
            <p:ph type="sldNum" sz="quarter" idx="10"/>
          </p:nvPr>
        </p:nvSpPr>
        <p:spPr/>
        <p:txBody>
          <a:bodyPr/>
          <a:lstStyle/>
          <a:p>
            <a:fld id="{2C9D32D9-63A9-423F-8B77-368638260D4D}" type="slidenum">
              <a:rPr lang="en-US" smtClean="0"/>
              <a:pPr/>
              <a:t>86</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91</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95</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100</a:t>
            </a:fld>
            <a:endParaRPr lang="en-US" dirty="0"/>
          </a:p>
        </p:txBody>
      </p:sp>
    </p:spTree>
    <p:extLst>
      <p:ext uri="{BB962C8B-B14F-4D97-AF65-F5344CB8AC3E}">
        <p14:creationId xmlns:p14="http://schemas.microsoft.com/office/powerpoint/2010/main" val="1559025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TextBox 3"/>
          <p:cNvSpPr txBox="1"/>
          <p:nvPr userDrawn="1"/>
        </p:nvSpPr>
        <p:spPr>
          <a:xfrm>
            <a:off x="1400175" y="657225"/>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4"/>
            <a:ext cx="2133600" cy="365125"/>
          </a:xfrm>
          <a:prstGeom prst="rect">
            <a:avLst/>
          </a:prstGeom>
        </p:spPr>
        <p:txBody>
          <a:bodyPr/>
          <a:lstStyle/>
          <a:p>
            <a:fld id="{B595F713-2110-964B-A68E-481EBA276186}" type="datetimeFigureOut">
              <a:rPr lang="en-GB" smtClean="0"/>
              <a:pPr/>
              <a:t>10/05/2018</a:t>
            </a:fld>
            <a:endParaRPr lang="en-GB" dirty="0"/>
          </a:p>
        </p:txBody>
      </p:sp>
      <p:sp>
        <p:nvSpPr>
          <p:cNvPr id="3" name="Footer Placeholder 2"/>
          <p:cNvSpPr>
            <a:spLocks noGrp="1"/>
          </p:cNvSpPr>
          <p:nvPr>
            <p:ph type="ftr" sz="quarter" idx="11"/>
          </p:nvPr>
        </p:nvSpPr>
        <p:spPr>
          <a:xfrm>
            <a:off x="3124200" y="6356354"/>
            <a:ext cx="2895600" cy="365125"/>
          </a:xfrm>
          <a:prstGeom prst="rect">
            <a:avLst/>
          </a:prstGeom>
        </p:spPr>
        <p:txBody>
          <a:bodyPr/>
          <a:lstStyle/>
          <a:p>
            <a:endParaRPr lang="en-GB" dirty="0"/>
          </a:p>
        </p:txBody>
      </p:sp>
      <p:sp>
        <p:nvSpPr>
          <p:cNvPr id="4" name="Slide Number Placeholder 3"/>
          <p:cNvSpPr>
            <a:spLocks noGrp="1"/>
          </p:cNvSpPr>
          <p:nvPr>
            <p:ph type="sldNum" sz="quarter" idx="12"/>
          </p:nvPr>
        </p:nvSpPr>
        <p:spPr>
          <a:xfrm>
            <a:off x="6553200" y="6356354"/>
            <a:ext cx="21336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457200" y="92079"/>
            <a:ext cx="8229600" cy="1508125"/>
          </a:xfrm>
          <a:prstGeom prst="rect">
            <a:avLst/>
          </a:prstGeom>
        </p:spPr>
        <p:txBody>
          <a:bodyPr lIns="0" tIns="0" rIns="0" bIns="0">
            <a:noAutofit/>
          </a:bodyPr>
          <a:lstStyle>
            <a:lvl1pPr>
              <a:defRPr sz="4425">
                <a:latin typeface="Gill Sans"/>
                <a:ea typeface="Gill Sans"/>
                <a:cs typeface="Gill Sans"/>
                <a:sym typeface="Gill Sans"/>
              </a:defRPr>
            </a:lvl1pPr>
          </a:lstStyle>
          <a:p>
            <a:pPr lvl="0">
              <a:defRPr sz="1800"/>
            </a:pPr>
            <a:r>
              <a:rPr lang="en-US" sz="4425"/>
              <a:t>Click to edit Master title style</a:t>
            </a:r>
            <a:endParaRPr sz="4425"/>
          </a:p>
        </p:txBody>
      </p:sp>
      <p:sp>
        <p:nvSpPr>
          <p:cNvPr id="7" name="Shape 7"/>
          <p:cNvSpPr>
            <a:spLocks noGrp="1"/>
          </p:cNvSpPr>
          <p:nvPr>
            <p:ph type="body" idx="1"/>
          </p:nvPr>
        </p:nvSpPr>
        <p:spPr>
          <a:xfrm>
            <a:off x="457200" y="1600200"/>
            <a:ext cx="8229600" cy="5257800"/>
          </a:xfrm>
          <a:prstGeom prst="rect">
            <a:avLst/>
          </a:prstGeom>
        </p:spPr>
        <p:txBody>
          <a:bodyPr>
            <a:noAutofit/>
          </a:bodyPr>
          <a:lstStyle>
            <a:lvl1pPr marL="0" indent="0" algn="ctr">
              <a:spcBef>
                <a:spcPts val="2475"/>
              </a:spcBef>
              <a:buSzTx/>
              <a:buFontTx/>
              <a:buNone/>
              <a:defRPr>
                <a:latin typeface="Gill Sans"/>
                <a:ea typeface="Gill Sans"/>
                <a:cs typeface="Gill Sans"/>
                <a:sym typeface="Gill Sans"/>
              </a:defRPr>
            </a:lvl1pPr>
            <a:lvl2pPr marL="0" indent="240506" algn="ctr">
              <a:spcBef>
                <a:spcPts val="2475"/>
              </a:spcBef>
              <a:buSzTx/>
              <a:buFontTx/>
              <a:buNone/>
              <a:defRPr>
                <a:latin typeface="Gill Sans"/>
                <a:ea typeface="Gill Sans"/>
                <a:cs typeface="Gill Sans"/>
                <a:sym typeface="Gill Sans"/>
              </a:defRPr>
            </a:lvl2pPr>
            <a:lvl3pPr marL="0" indent="481013" algn="ctr">
              <a:spcBef>
                <a:spcPts val="2475"/>
              </a:spcBef>
              <a:buSzTx/>
              <a:buFontTx/>
              <a:buNone/>
              <a:defRPr>
                <a:latin typeface="Gill Sans"/>
                <a:ea typeface="Gill Sans"/>
                <a:cs typeface="Gill Sans"/>
                <a:sym typeface="Gill Sans"/>
              </a:defRPr>
            </a:lvl3pPr>
            <a:lvl4pPr marL="0" indent="722709" algn="ctr">
              <a:spcBef>
                <a:spcPts val="2475"/>
              </a:spcBef>
              <a:buSzTx/>
              <a:buFontTx/>
              <a:buNone/>
              <a:defRPr>
                <a:latin typeface="Gill Sans"/>
                <a:ea typeface="Gill Sans"/>
                <a:cs typeface="Gill Sans"/>
                <a:sym typeface="Gill Sans"/>
              </a:defRPr>
            </a:lvl4pPr>
            <a:lvl5pPr marL="0" indent="963215" algn="ctr">
              <a:spcBef>
                <a:spcPts val="2475"/>
              </a:spcBef>
              <a:buSzTx/>
              <a:buFontTx/>
              <a:buNone/>
              <a:defRPr>
                <a:latin typeface="Gill Sans"/>
                <a:ea typeface="Gill Sans"/>
                <a:cs typeface="Gill Sans"/>
                <a:sym typeface="Gill Sans"/>
              </a:defRPr>
            </a:lvl5pPr>
          </a:lstStyle>
          <a:p>
            <a:pPr lvl="0">
              <a:defRPr sz="1800"/>
            </a:pPr>
            <a:r>
              <a:rPr lang="en-US" sz="2250"/>
              <a:t>Click to edit Master text styles</a:t>
            </a:r>
          </a:p>
          <a:p>
            <a:pPr lvl="1">
              <a:defRPr sz="1800"/>
            </a:pPr>
            <a:r>
              <a:rPr lang="en-US" sz="2250"/>
              <a:t>Second level</a:t>
            </a:r>
          </a:p>
          <a:p>
            <a:pPr lvl="2">
              <a:defRPr sz="1800"/>
            </a:pPr>
            <a:r>
              <a:rPr lang="en-US" sz="2250"/>
              <a:t>Third level</a:t>
            </a:r>
          </a:p>
          <a:p>
            <a:pPr lvl="3">
              <a:defRPr sz="1800"/>
            </a:pPr>
            <a:r>
              <a:rPr lang="en-US" sz="2250"/>
              <a:t>Fourth level</a:t>
            </a:r>
          </a:p>
          <a:p>
            <a:pPr lvl="4">
              <a:defRPr sz="1800"/>
            </a:pPr>
            <a:r>
              <a:rPr lang="en-US" sz="2250"/>
              <a:t>Fifth level</a:t>
            </a:r>
            <a:endParaRPr sz="2250"/>
          </a:p>
        </p:txBody>
      </p:sp>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628650" y="6356353"/>
            <a:ext cx="2057400" cy="365125"/>
          </a:xfrm>
          <a:prstGeom prst="rect">
            <a:avLst/>
          </a:prstGeom>
        </p:spPr>
        <p:txBody>
          <a:bodyPr/>
          <a:lstStyle/>
          <a:p>
            <a:fld id="{B595F713-2110-964B-A68E-481EBA276186}" type="datetimeFigureOut">
              <a:rPr lang="en-GB" smtClean="0"/>
              <a:pPr/>
              <a:t>10/05/2018</a:t>
            </a:fld>
            <a:endParaRPr lang="en-GB" dirty="0"/>
          </a:p>
        </p:txBody>
      </p:sp>
      <p:sp>
        <p:nvSpPr>
          <p:cNvPr id="4" name="Footer Placeholder 3"/>
          <p:cNvSpPr>
            <a:spLocks noGrp="1"/>
          </p:cNvSpPr>
          <p:nvPr>
            <p:ph type="ftr" sz="quarter" idx="11"/>
          </p:nvPr>
        </p:nvSpPr>
        <p:spPr>
          <a:xfrm>
            <a:off x="3028950" y="6356353"/>
            <a:ext cx="3086100" cy="365125"/>
          </a:xfrm>
          <a:prstGeom prst="rect">
            <a:avLst/>
          </a:prstGeom>
        </p:spPr>
        <p:txBody>
          <a:bodyPr/>
          <a:lstStyle/>
          <a:p>
            <a:endParaRPr lang="en-GB" dirty="0"/>
          </a:p>
        </p:txBody>
      </p:sp>
      <p:sp>
        <p:nvSpPr>
          <p:cNvPr id="5" name="Slide Number Placeholder 4"/>
          <p:cNvSpPr>
            <a:spLocks noGrp="1"/>
          </p:cNvSpPr>
          <p:nvPr>
            <p:ph type="sldNum" sz="quarter" idx="12"/>
          </p:nvPr>
        </p:nvSpPr>
        <p:spPr>
          <a:xfrm>
            <a:off x="6457950" y="6356353"/>
            <a:ext cx="20574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2.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3.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3.jpe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02CBB9E-F5D3-6E40-A939-4B2058AA44B4}" type="slidenum">
              <a:rPr lang="en-GB" smtClean="0"/>
              <a:pPr/>
              <a:t>‹#›</a:t>
            </a:fld>
            <a:endParaRPr lang="en-GB" dirty="0"/>
          </a:p>
        </p:txBody>
      </p:sp>
      <p:pic>
        <p:nvPicPr>
          <p:cNvPr id="7" name="Picture 6"/>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91113" y="16872"/>
            <a:ext cx="1029761" cy="1020648"/>
          </a:xfrm>
          <a:prstGeom prst="rect">
            <a:avLst/>
          </a:prstGeom>
        </p:spPr>
      </p:pic>
      <p:pic>
        <p:nvPicPr>
          <p:cNvPr id="8" name="Picture 7"/>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3126" y="16872"/>
            <a:ext cx="2530113" cy="831540"/>
          </a:xfrm>
          <a:prstGeom prst="rect">
            <a:avLst/>
          </a:prstGeom>
        </p:spPr>
      </p:pic>
      <p:sp>
        <p:nvSpPr>
          <p:cNvPr id="9" name="Rectangle 8"/>
          <p:cNvSpPr/>
          <p:nvPr/>
        </p:nvSpPr>
        <p:spPr>
          <a:xfrm>
            <a:off x="0" y="6561058"/>
            <a:ext cx="9144000" cy="226407"/>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900" dirty="0">
                <a:latin typeface="Arial" panose="020B0604020202020204" pitchFamily="34" charset="0"/>
                <a:cs typeface="Arial" panose="020B0604020202020204" pitchFamily="34" charset="0"/>
              </a:rPr>
              <a:t>better hope – brighter</a:t>
            </a:r>
            <a:r>
              <a:rPr lang="en-GB" sz="900" baseline="0" dirty="0">
                <a:latin typeface="Arial" panose="020B0604020202020204" pitchFamily="34" charset="0"/>
                <a:cs typeface="Arial" panose="020B0604020202020204" pitchFamily="34" charset="0"/>
              </a:rPr>
              <a:t> future</a:t>
            </a:r>
            <a:endParaRPr lang="en-GB"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745701"/>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5.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image" Target="../media/image11.jpeg"/><Relationship Id="rId5" Type="http://schemas.openxmlformats.org/officeDocument/2006/relationships/diagramQuickStyle" Target="../diagrams/quickStyle1.xml"/><Relationship Id="rId10" Type="http://schemas.openxmlformats.org/officeDocument/2006/relationships/image" Target="../media/image10.png"/><Relationship Id="rId4" Type="http://schemas.openxmlformats.org/officeDocument/2006/relationships/diagramLayout" Target="../diagrams/layout1.xml"/><Relationship Id="rId9"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hyperlink" Target="https://www.youtube.com/watch?v=UDp3I07Wcrg"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tiff"/><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pn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image" Target="../media/image40.jpeg"/></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image" Target="../media/image40.jpeg"/></Relationships>
</file>

<file path=ppt/slides/_rels/slide33.xml.rels><?xml version="1.0" encoding="UTF-8" standalone="yes"?>
<Relationships xmlns="http://schemas.openxmlformats.org/package/2006/relationships"><Relationship Id="rId3" Type="http://schemas.openxmlformats.org/officeDocument/2006/relationships/image" Target="../media/image31.tiff"/><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50.jpeg"/><Relationship Id="rId5" Type="http://schemas.openxmlformats.org/officeDocument/2006/relationships/hyperlink" Target="http://www.bbc.co.uk/news/av/uk-england-28970957/zebra-mussels-a-threat-to-the-water-system" TargetMode="External"/><Relationship Id="rId4" Type="http://schemas.openxmlformats.org/officeDocument/2006/relationships/image" Target="../media/image49.jpeg"/></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52.jpeg"/></Relationships>
</file>

<file path=ppt/slides/_rels/slide4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hyperlink" Target="https://www.worldwildlife.org/species/directory" TargetMode="External"/><Relationship Id="rId7" Type="http://schemas.openxmlformats.org/officeDocument/2006/relationships/image" Target="../media/image58.jpe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jpeg"/></Relationships>
</file>

<file path=ppt/slides/_rels/slide5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61.jpeg"/></Relationships>
</file>

<file path=ppt/slides/_rels/slide5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64.jpeg"/><Relationship Id="rId4" Type="http://schemas.openxmlformats.org/officeDocument/2006/relationships/image" Target="../media/image63.jpeg"/></Relationships>
</file>

<file path=ppt/slides/_rels/slide53.xml.rels><?xml version="1.0" encoding="UTF-8" standalone="yes"?>
<Relationships xmlns="http://schemas.openxmlformats.org/package/2006/relationships"><Relationship Id="rId3" Type="http://schemas.openxmlformats.org/officeDocument/2006/relationships/image" Target="../media/image31.tiff"/><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6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71.png"/></Relationships>
</file>

<file path=ppt/slides/_rels/slide6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1.tiff"/><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png"/><Relationship Id="rId1" Type="http://schemas.openxmlformats.org/officeDocument/2006/relationships/slideLayout" Target="../slideLayouts/slideLayout1.xml"/><Relationship Id="rId5" Type="http://schemas.openxmlformats.org/officeDocument/2006/relationships/image" Target="../media/image83.jpeg"/><Relationship Id="rId4" Type="http://schemas.openxmlformats.org/officeDocument/2006/relationships/image" Target="../media/image82.jpeg"/></Relationships>
</file>

<file path=ppt/slides/_rels/slide8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1.xml"/><Relationship Id="rId4" Type="http://schemas.openxmlformats.org/officeDocument/2006/relationships/image" Target="../media/image93.png"/></Relationships>
</file>

<file path=ppt/slides/_rels/slide90.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31.tiff"/><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742837"/>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9 – Ecosystems and material cycles</a:t>
            </a: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Overview </a:t>
            </a:r>
            <a:br>
              <a:rPr lang="en-GB" b="1" dirty="0">
                <a:solidFill>
                  <a:schemeClr val="accent6"/>
                </a:solidFill>
              </a:rPr>
            </a:br>
            <a:r>
              <a:rPr lang="en-GB" b="1" dirty="0">
                <a:solidFill>
                  <a:schemeClr val="accent6"/>
                </a:solidFill>
              </a:rPr>
              <a:t>Ecosystems and material cycles</a:t>
            </a:r>
          </a:p>
        </p:txBody>
      </p:sp>
      <p:sp>
        <p:nvSpPr>
          <p:cNvPr id="3" name="Subtitle 2"/>
          <p:cNvSpPr>
            <a:spLocks noGrp="1"/>
          </p:cNvSpPr>
          <p:nvPr>
            <p:ph type="subTitle" idx="1"/>
          </p:nvPr>
        </p:nvSpPr>
        <p:spPr>
          <a:xfrm>
            <a:off x="179512" y="980728"/>
            <a:ext cx="5256584" cy="5688632"/>
          </a:xfrm>
        </p:spPr>
        <p:txBody>
          <a:bodyPr>
            <a:normAutofit/>
          </a:bodyPr>
          <a:lstStyle/>
          <a:p>
            <a:pPr algn="l">
              <a:buFont typeface="Arial" pitchFamily="34" charset="0"/>
              <a:buChar char="•"/>
            </a:pPr>
            <a:r>
              <a:rPr lang="en-US" sz="2800" b="1" dirty="0">
                <a:solidFill>
                  <a:schemeClr val="tx1"/>
                </a:solidFill>
                <a:latin typeface="+mn-lt"/>
              </a:rPr>
              <a:t> 	</a:t>
            </a:r>
            <a:r>
              <a:rPr lang="en-US" sz="2800" dirty="0">
                <a:solidFill>
                  <a:schemeClr val="tx1"/>
                </a:solidFill>
                <a:latin typeface="+mn-lt"/>
              </a:rPr>
              <a:t>Levels of organisation in 	ecosystems and interactions 	between organisms</a:t>
            </a:r>
          </a:p>
          <a:p>
            <a:pPr algn="l">
              <a:buFont typeface="Arial" pitchFamily="34" charset="0"/>
              <a:buChar char="•"/>
            </a:pPr>
            <a:r>
              <a:rPr lang="en-US" sz="2800" dirty="0">
                <a:solidFill>
                  <a:schemeClr val="tx1"/>
                </a:solidFill>
                <a:latin typeface="+mn-lt"/>
              </a:rPr>
              <a:t>  Trophic levels, biomass and 	energy transfers (biology only)</a:t>
            </a:r>
          </a:p>
          <a:p>
            <a:pPr algn="l">
              <a:buFont typeface="Arial" pitchFamily="34" charset="0"/>
              <a:buChar char="•"/>
            </a:pPr>
            <a:r>
              <a:rPr lang="en-US" sz="2800" dirty="0">
                <a:solidFill>
                  <a:schemeClr val="tx1"/>
                </a:solidFill>
                <a:latin typeface="+mn-lt"/>
              </a:rPr>
              <a:t>  	Biodiversity and the effect of  	human interaction within	ecosystems</a:t>
            </a:r>
          </a:p>
          <a:p>
            <a:pPr algn="l">
              <a:buFont typeface="Arial" pitchFamily="34" charset="0"/>
              <a:buChar char="•"/>
            </a:pPr>
            <a:r>
              <a:rPr lang="en-US" sz="2800" dirty="0">
                <a:solidFill>
                  <a:schemeClr val="tx1"/>
                </a:solidFill>
                <a:latin typeface="+mn-lt"/>
              </a:rPr>
              <a:t> 	Food security (biology only)</a:t>
            </a:r>
          </a:p>
          <a:p>
            <a:pPr algn="l">
              <a:buFont typeface="Arial" pitchFamily="34" charset="0"/>
              <a:buChar char="•"/>
            </a:pPr>
            <a:r>
              <a:rPr lang="en-US" sz="2800" dirty="0">
                <a:solidFill>
                  <a:schemeClr val="tx1"/>
                </a:solidFill>
                <a:latin typeface="+mn-lt"/>
              </a:rPr>
              <a:t> 	Material Cycles and pollution</a:t>
            </a:r>
          </a:p>
          <a:p>
            <a:pPr algn="l">
              <a:buFont typeface="Arial" pitchFamily="34" charset="0"/>
              <a:buChar char="•"/>
            </a:pPr>
            <a:r>
              <a:rPr lang="en-US" sz="2800" dirty="0">
                <a:solidFill>
                  <a:schemeClr val="tx1"/>
                </a:solidFill>
                <a:latin typeface="+mn-lt"/>
              </a:rPr>
              <a:t>  	Decomposition</a:t>
            </a:r>
            <a:r>
              <a:rPr lang="en-US" sz="2200" dirty="0">
                <a:solidFill>
                  <a:schemeClr val="tx1"/>
                </a:solidFill>
                <a:latin typeface="+mn-lt"/>
              </a:rPr>
              <a:t> </a:t>
            </a: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7" name="Picture 6" descr="GettyImages-178825215reef.jpg"/>
          <p:cNvPicPr>
            <a:picLocks noChangeAspect="1"/>
          </p:cNvPicPr>
          <p:nvPr/>
        </p:nvPicPr>
        <p:blipFill>
          <a:blip r:embed="rId2" cstate="print"/>
          <a:stretch>
            <a:fillRect/>
          </a:stretch>
        </p:blipFill>
        <p:spPr>
          <a:xfrm>
            <a:off x="5436096" y="1124744"/>
            <a:ext cx="3362693" cy="5040560"/>
          </a:xfrm>
          <a:prstGeom prst="rect">
            <a:avLst/>
          </a:prstGeom>
          <a:ln w="19050">
            <a:solidFill>
              <a:schemeClr val="accent6">
                <a:lumMod val="50000"/>
              </a:schemeClr>
            </a:solidFill>
          </a:ln>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49312" y="476672"/>
            <a:ext cx="5170760" cy="7017306"/>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US" sz="2800" b="1" dirty="0">
                <a:solidFill>
                  <a:schemeClr val="bg1">
                    <a:lumMod val="50000"/>
                  </a:schemeClr>
                </a:solidFill>
              </a:rPr>
              <a:t>Levels of organisation in ecosystems and interactions between organisms</a:t>
            </a:r>
            <a:endParaRPr lang="en-GB" sz="2800" b="1" dirty="0">
              <a:solidFill>
                <a:schemeClr val="bg1">
                  <a:lumMod val="50000"/>
                </a:schemeClr>
              </a:solidFill>
            </a:endParaRPr>
          </a:p>
          <a:p>
            <a:r>
              <a:rPr lang="en-GB" sz="2400" b="1" dirty="0">
                <a:solidFill>
                  <a:schemeClr val="tx1">
                    <a:lumMod val="50000"/>
                    <a:lumOff val="50000"/>
                  </a:schemeClr>
                </a:solidFill>
              </a:rPr>
              <a:t>Part 1 (9.1-9.6)</a:t>
            </a:r>
          </a:p>
          <a:p>
            <a:pPr marL="457200" indent="-457200">
              <a:lnSpc>
                <a:spcPct val="150000"/>
              </a:lnSpc>
              <a:buFont typeface="Arial" charset="0"/>
              <a:buChar char="•"/>
            </a:pPr>
            <a:r>
              <a:rPr lang="en-GB" sz="2400" b="1" dirty="0">
                <a:solidFill>
                  <a:schemeClr val="tx1">
                    <a:lumMod val="50000"/>
                    <a:lumOff val="50000"/>
                  </a:schemeClr>
                </a:solidFill>
              </a:rPr>
              <a:t>Levels of organisation</a:t>
            </a:r>
          </a:p>
          <a:p>
            <a:pPr marL="457200" indent="-457200">
              <a:lnSpc>
                <a:spcPct val="150000"/>
              </a:lnSpc>
              <a:buFont typeface="Arial" charset="0"/>
              <a:buChar char="•"/>
            </a:pPr>
            <a:r>
              <a:rPr lang="en-GB" sz="2400" b="1" dirty="0">
                <a:solidFill>
                  <a:schemeClr val="tx1">
                    <a:lumMod val="50000"/>
                    <a:lumOff val="50000"/>
                  </a:schemeClr>
                </a:solidFill>
              </a:rPr>
              <a:t>Abiotic and biotic factors</a:t>
            </a:r>
          </a:p>
          <a:p>
            <a:pPr marL="457200" indent="-457200">
              <a:lnSpc>
                <a:spcPct val="150000"/>
              </a:lnSpc>
              <a:buFont typeface="Arial" charset="0"/>
              <a:buChar char="•"/>
            </a:pPr>
            <a:r>
              <a:rPr lang="en-GB" sz="2400" b="1" dirty="0">
                <a:solidFill>
                  <a:schemeClr val="tx1">
                    <a:lumMod val="50000"/>
                    <a:lumOff val="50000"/>
                  </a:schemeClr>
                </a:solidFill>
              </a:rPr>
              <a:t>Interdependence</a:t>
            </a:r>
          </a:p>
          <a:p>
            <a:pPr marL="457200" indent="-457200">
              <a:lnSpc>
                <a:spcPct val="150000"/>
              </a:lnSpc>
              <a:buFont typeface="Arial" charset="0"/>
              <a:buChar char="•"/>
            </a:pPr>
            <a:r>
              <a:rPr lang="en-GB" sz="2400" b="1" dirty="0">
                <a:solidFill>
                  <a:schemeClr val="tx1">
                    <a:lumMod val="50000"/>
                    <a:lumOff val="50000"/>
                  </a:schemeClr>
                </a:solidFill>
              </a:rPr>
              <a:t>Core Practical</a:t>
            </a:r>
          </a:p>
          <a:p>
            <a:pPr marL="457200" indent="-457200">
              <a:lnSpc>
                <a:spcPct val="150000"/>
              </a:lnSpc>
              <a:buFont typeface="Arial" charset="0"/>
              <a:buChar char="•"/>
            </a:pPr>
            <a:endParaRPr lang="en-GB" sz="24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779912" y="0"/>
            <a:ext cx="6120680"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35655"/>
            <a:ext cx="824440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Levels of organisation</a:t>
            </a:r>
            <a:endParaRPr lang="en-GB" sz="2400" b="1" dirty="0">
              <a:solidFill>
                <a:schemeClr val="accent6"/>
              </a:solidFill>
            </a:endParaRPr>
          </a:p>
        </p:txBody>
      </p:sp>
      <p:sp>
        <p:nvSpPr>
          <p:cNvPr id="7" name="TextBox 6"/>
          <p:cNvSpPr txBox="1"/>
          <p:nvPr/>
        </p:nvSpPr>
        <p:spPr>
          <a:xfrm>
            <a:off x="179512" y="734992"/>
            <a:ext cx="8964487" cy="830997"/>
          </a:xfrm>
          <a:prstGeom prst="rect">
            <a:avLst/>
          </a:prstGeom>
          <a:noFill/>
        </p:spPr>
        <p:txBody>
          <a:bodyPr wrap="square" rtlCol="0">
            <a:spAutoFit/>
          </a:bodyPr>
          <a:lstStyle/>
          <a:p>
            <a:r>
              <a:rPr lang="en-GB" sz="2400" dirty="0"/>
              <a:t>The different </a:t>
            </a:r>
            <a:r>
              <a:rPr lang="en-GB" sz="2400" b="1" dirty="0">
                <a:solidFill>
                  <a:schemeClr val="accent6">
                    <a:lumMod val="75000"/>
                  </a:schemeClr>
                </a:solidFill>
              </a:rPr>
              <a:t>levels of organisation </a:t>
            </a:r>
            <a:r>
              <a:rPr lang="en-GB" sz="2400" dirty="0"/>
              <a:t>in an ecosystem are:</a:t>
            </a:r>
          </a:p>
          <a:p>
            <a:endParaRPr lang="en-GB" sz="2400" dirty="0"/>
          </a:p>
        </p:txBody>
      </p:sp>
      <p:graphicFrame>
        <p:nvGraphicFramePr>
          <p:cNvPr id="10" name="Diagram 9"/>
          <p:cNvGraphicFramePr/>
          <p:nvPr>
            <p:extLst>
              <p:ext uri="{D42A27DB-BD31-4B8C-83A1-F6EECF244321}">
                <p14:modId xmlns:p14="http://schemas.microsoft.com/office/powerpoint/2010/main" val="204096110"/>
              </p:ext>
            </p:extLst>
          </p:nvPr>
        </p:nvGraphicFramePr>
        <p:xfrm>
          <a:off x="179512" y="1196752"/>
          <a:ext cx="6696744" cy="5328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descr="GettyImages-542566172zebra1.jpg"/>
          <p:cNvPicPr>
            <a:picLocks noChangeAspect="1"/>
          </p:cNvPicPr>
          <p:nvPr/>
        </p:nvPicPr>
        <p:blipFill>
          <a:blip r:embed="rId8" cstate="print"/>
          <a:stretch>
            <a:fillRect/>
          </a:stretch>
        </p:blipFill>
        <p:spPr>
          <a:xfrm>
            <a:off x="7164290" y="908720"/>
            <a:ext cx="1458690" cy="1116000"/>
          </a:xfrm>
          <a:prstGeom prst="rect">
            <a:avLst/>
          </a:prstGeom>
        </p:spPr>
      </p:pic>
      <p:pic>
        <p:nvPicPr>
          <p:cNvPr id="9" name="Picture 8" descr="GettyImages-512575116 zebras1.jpg"/>
          <p:cNvPicPr>
            <a:picLocks/>
          </p:cNvPicPr>
          <p:nvPr/>
        </p:nvPicPr>
        <p:blipFill>
          <a:blip r:embed="rId9" cstate="print"/>
          <a:stretch>
            <a:fillRect/>
          </a:stretch>
        </p:blipFill>
        <p:spPr>
          <a:xfrm>
            <a:off x="7128488" y="2420888"/>
            <a:ext cx="1836000" cy="1116000"/>
          </a:xfrm>
          <a:prstGeom prst="rect">
            <a:avLst/>
          </a:prstGeom>
        </p:spPr>
      </p:pic>
      <p:pic>
        <p:nvPicPr>
          <p:cNvPr id="1027" name="Picture 3"/>
          <p:cNvPicPr>
            <a:picLocks noChangeAspect="1" noChangeArrowheads="1"/>
          </p:cNvPicPr>
          <p:nvPr/>
        </p:nvPicPr>
        <p:blipFill>
          <a:blip r:embed="rId10" cstate="print"/>
          <a:srcRect/>
          <a:stretch>
            <a:fillRect/>
          </a:stretch>
        </p:blipFill>
        <p:spPr bwMode="auto">
          <a:xfrm>
            <a:off x="7128395" y="3717032"/>
            <a:ext cx="1837552" cy="1116000"/>
          </a:xfrm>
          <a:prstGeom prst="rect">
            <a:avLst/>
          </a:prstGeom>
          <a:noFill/>
          <a:ln w="9525">
            <a:noFill/>
            <a:miter lim="800000"/>
            <a:headEnd/>
            <a:tailEnd/>
          </a:ln>
        </p:spPr>
      </p:pic>
      <p:pic>
        <p:nvPicPr>
          <p:cNvPr id="12" name="Picture 11" descr="GettyImages-200207312-001zebra and buffalo.jpg"/>
          <p:cNvPicPr>
            <a:picLocks/>
          </p:cNvPicPr>
          <p:nvPr/>
        </p:nvPicPr>
        <p:blipFill>
          <a:blip r:embed="rId11" cstate="print"/>
          <a:stretch>
            <a:fillRect/>
          </a:stretch>
        </p:blipFill>
        <p:spPr>
          <a:xfrm>
            <a:off x="7128488" y="5049304"/>
            <a:ext cx="1836000" cy="1116000"/>
          </a:xfrm>
          <a:prstGeom prst="rect">
            <a:avLst/>
          </a:prstGeom>
        </p:spPr>
      </p:pic>
      <p:sp>
        <p:nvSpPr>
          <p:cNvPr id="13" name="TextBox 12"/>
          <p:cNvSpPr txBox="1"/>
          <p:nvPr/>
        </p:nvSpPr>
        <p:spPr>
          <a:xfrm>
            <a:off x="323528" y="1772816"/>
            <a:ext cx="864096" cy="369332"/>
          </a:xfrm>
          <a:prstGeom prst="rect">
            <a:avLst/>
          </a:prstGeom>
          <a:noFill/>
        </p:spPr>
        <p:txBody>
          <a:bodyPr wrap="square" rtlCol="0">
            <a:spAutoFit/>
          </a:bodyPr>
          <a:lstStyle/>
          <a:p>
            <a:r>
              <a:rPr lang="en-GB" dirty="0"/>
              <a:t>1 zebra</a:t>
            </a:r>
          </a:p>
        </p:txBody>
      </p:sp>
      <p:sp>
        <p:nvSpPr>
          <p:cNvPr id="14" name="TextBox 13"/>
          <p:cNvSpPr txBox="1"/>
          <p:nvPr/>
        </p:nvSpPr>
        <p:spPr>
          <a:xfrm>
            <a:off x="107504" y="2996952"/>
            <a:ext cx="1152128" cy="646331"/>
          </a:xfrm>
          <a:prstGeom prst="rect">
            <a:avLst/>
          </a:prstGeom>
          <a:noFill/>
        </p:spPr>
        <p:txBody>
          <a:bodyPr wrap="square" rtlCol="0">
            <a:spAutoFit/>
          </a:bodyPr>
          <a:lstStyle/>
          <a:p>
            <a:pPr algn="ctr"/>
            <a:r>
              <a:rPr lang="en-GB" dirty="0"/>
              <a:t> zebra herd</a:t>
            </a:r>
          </a:p>
        </p:txBody>
      </p:sp>
      <p:sp>
        <p:nvSpPr>
          <p:cNvPr id="15" name="TextBox 14"/>
          <p:cNvSpPr txBox="1"/>
          <p:nvPr/>
        </p:nvSpPr>
        <p:spPr>
          <a:xfrm>
            <a:off x="107504" y="4222829"/>
            <a:ext cx="1224136" cy="646331"/>
          </a:xfrm>
          <a:prstGeom prst="rect">
            <a:avLst/>
          </a:prstGeom>
          <a:noFill/>
        </p:spPr>
        <p:txBody>
          <a:bodyPr wrap="square" rtlCol="0">
            <a:spAutoFit/>
          </a:bodyPr>
          <a:lstStyle/>
          <a:p>
            <a:pPr algn="ctr"/>
            <a:r>
              <a:rPr lang="en-GB" dirty="0"/>
              <a:t>zebra   buffalo</a:t>
            </a:r>
          </a:p>
        </p:txBody>
      </p:sp>
      <p:sp>
        <p:nvSpPr>
          <p:cNvPr id="16" name="TextBox 15"/>
          <p:cNvSpPr txBox="1"/>
          <p:nvPr/>
        </p:nvSpPr>
        <p:spPr>
          <a:xfrm>
            <a:off x="107504" y="5579948"/>
            <a:ext cx="1331640" cy="369332"/>
          </a:xfrm>
          <a:prstGeom prst="rect">
            <a:avLst/>
          </a:prstGeom>
          <a:noFill/>
        </p:spPr>
        <p:txBody>
          <a:bodyPr wrap="square" rtlCol="0">
            <a:spAutoFit/>
          </a:bodyPr>
          <a:lstStyle/>
          <a:p>
            <a:r>
              <a:rPr lang="en-GB" dirty="0"/>
              <a:t>Everything</a:t>
            </a:r>
          </a:p>
        </p:txBody>
      </p:sp>
    </p:spTree>
    <p:extLst>
      <p:ext uri="{BB962C8B-B14F-4D97-AF65-F5344CB8AC3E}">
        <p14:creationId xmlns:p14="http://schemas.microsoft.com/office/powerpoint/2010/main" val="1270480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Abiotic factors</a:t>
            </a:r>
            <a:endParaRPr lang="en-GB" sz="2400" b="1" dirty="0">
              <a:solidFill>
                <a:schemeClr val="accent6"/>
              </a:solidFill>
            </a:endParaRPr>
          </a:p>
        </p:txBody>
      </p:sp>
      <p:sp>
        <p:nvSpPr>
          <p:cNvPr id="3" name="TextBox 2"/>
          <p:cNvSpPr txBox="1"/>
          <p:nvPr/>
        </p:nvSpPr>
        <p:spPr>
          <a:xfrm>
            <a:off x="179512" y="692696"/>
            <a:ext cx="8712968" cy="6432530"/>
          </a:xfrm>
          <a:prstGeom prst="rect">
            <a:avLst/>
          </a:prstGeom>
          <a:noFill/>
        </p:spPr>
        <p:txBody>
          <a:bodyPr wrap="square" rtlCol="0">
            <a:spAutoFit/>
          </a:bodyPr>
          <a:lstStyle/>
          <a:p>
            <a:r>
              <a:rPr lang="en-GB" sz="2400" b="1" dirty="0"/>
              <a:t>‘Bio</a:t>
            </a:r>
            <a:r>
              <a:rPr lang="en-GB" sz="2400" dirty="0"/>
              <a:t>’ means </a:t>
            </a:r>
            <a:r>
              <a:rPr lang="en-GB" sz="2400" b="1" dirty="0"/>
              <a:t>life</a:t>
            </a:r>
            <a:r>
              <a:rPr lang="en-GB" sz="2400" dirty="0"/>
              <a:t> in Greek.</a:t>
            </a:r>
          </a:p>
          <a:p>
            <a:pPr>
              <a:buClr>
                <a:schemeClr val="accent6">
                  <a:lumMod val="75000"/>
                </a:schemeClr>
              </a:buClr>
              <a:buFont typeface="Wingdings" pitchFamily="2" charset="2"/>
              <a:buChar char="q"/>
            </a:pPr>
            <a:r>
              <a:rPr lang="en-GB" sz="2400" dirty="0"/>
              <a:t>Biology is the study of living organisms</a:t>
            </a:r>
          </a:p>
          <a:p>
            <a:pPr>
              <a:buClr>
                <a:schemeClr val="accent6">
                  <a:lumMod val="75000"/>
                </a:schemeClr>
              </a:buClr>
              <a:buFont typeface="Wingdings" pitchFamily="2" charset="2"/>
              <a:buChar char="q"/>
            </a:pPr>
            <a:r>
              <a:rPr lang="en-GB" sz="2400" dirty="0"/>
              <a:t>A biography is an account of someone’s life</a:t>
            </a:r>
          </a:p>
          <a:p>
            <a:endParaRPr lang="en-GB" sz="1200" dirty="0"/>
          </a:p>
          <a:p>
            <a:r>
              <a:rPr lang="en-GB" sz="2400" dirty="0"/>
              <a:t>The prefix </a:t>
            </a:r>
            <a:r>
              <a:rPr lang="en-GB" sz="2400" b="1" dirty="0"/>
              <a:t>‘a’ </a:t>
            </a:r>
            <a:r>
              <a:rPr lang="en-GB" sz="2400" dirty="0"/>
              <a:t>in front of a science word often means  ‘not’ or ‘non’.</a:t>
            </a:r>
          </a:p>
          <a:p>
            <a:endParaRPr lang="en-GB" sz="1200" dirty="0"/>
          </a:p>
          <a:p>
            <a:endParaRPr lang="en-GB" sz="2400" dirty="0"/>
          </a:p>
          <a:p>
            <a:endParaRPr lang="en-GB" sz="2400" dirty="0"/>
          </a:p>
          <a:p>
            <a:r>
              <a:rPr lang="en-GB" sz="2400" dirty="0"/>
              <a:t>Examples of abiotic factors which may affect a community are:</a:t>
            </a:r>
          </a:p>
          <a:p>
            <a:endParaRPr lang="en-GB" sz="1600" dirty="0"/>
          </a:p>
          <a:p>
            <a:pPr>
              <a:buClr>
                <a:schemeClr val="accent6">
                  <a:lumMod val="75000"/>
                </a:schemeClr>
              </a:buClr>
              <a:buFont typeface="Wingdings" pitchFamily="2" charset="2"/>
              <a:buChar char="Ø"/>
            </a:pPr>
            <a:r>
              <a:rPr lang="en-GB" sz="2400" dirty="0"/>
              <a:t> Light Intensity</a:t>
            </a:r>
          </a:p>
          <a:p>
            <a:pPr>
              <a:buClr>
                <a:schemeClr val="accent6">
                  <a:lumMod val="75000"/>
                </a:schemeClr>
              </a:buClr>
              <a:buFont typeface="Wingdings" pitchFamily="2" charset="2"/>
              <a:buChar char="Ø"/>
            </a:pPr>
            <a:r>
              <a:rPr lang="en-GB" sz="2400" dirty="0"/>
              <a:t> Temperature</a:t>
            </a:r>
          </a:p>
          <a:p>
            <a:pPr>
              <a:buClr>
                <a:schemeClr val="accent6">
                  <a:lumMod val="75000"/>
                </a:schemeClr>
              </a:buClr>
              <a:buFont typeface="Wingdings" pitchFamily="2" charset="2"/>
              <a:buChar char="Ø"/>
            </a:pPr>
            <a:r>
              <a:rPr lang="en-GB" sz="2400" dirty="0"/>
              <a:t> Moisture levels</a:t>
            </a:r>
          </a:p>
          <a:p>
            <a:pPr>
              <a:buClr>
                <a:schemeClr val="accent6">
                  <a:lumMod val="75000"/>
                </a:schemeClr>
              </a:buClr>
              <a:buFont typeface="Wingdings" pitchFamily="2" charset="2"/>
              <a:buChar char="Ø"/>
            </a:pPr>
            <a:r>
              <a:rPr lang="en-GB" sz="2400" dirty="0"/>
              <a:t>Pollutants</a:t>
            </a:r>
          </a:p>
          <a:p>
            <a:pPr>
              <a:buClr>
                <a:schemeClr val="accent6">
                  <a:lumMod val="75000"/>
                </a:schemeClr>
              </a:buClr>
              <a:buFont typeface="Wingdings" pitchFamily="2" charset="2"/>
              <a:buChar char="Ø"/>
            </a:pPr>
            <a:r>
              <a:rPr lang="en-GB" sz="2400" dirty="0"/>
              <a:t> Soil pH and mineral content</a:t>
            </a:r>
          </a:p>
          <a:p>
            <a:pPr>
              <a:buClr>
                <a:schemeClr val="accent6">
                  <a:lumMod val="75000"/>
                </a:schemeClr>
              </a:buClr>
              <a:buFont typeface="Wingdings" pitchFamily="2" charset="2"/>
              <a:buChar char="Ø"/>
            </a:pPr>
            <a:r>
              <a:rPr lang="en-GB" sz="2400" dirty="0"/>
              <a:t> Carbon dioxide levels for plants</a:t>
            </a:r>
          </a:p>
          <a:p>
            <a:pPr>
              <a:buClr>
                <a:schemeClr val="accent6">
                  <a:lumMod val="75000"/>
                </a:schemeClr>
              </a:buClr>
              <a:buFont typeface="Wingdings" pitchFamily="2" charset="2"/>
              <a:buChar char="Ø"/>
            </a:pPr>
            <a:r>
              <a:rPr lang="en-GB" sz="2400" dirty="0"/>
              <a:t> Oxygen levels for aquatic animals (living in water)</a:t>
            </a:r>
          </a:p>
          <a:p>
            <a:endParaRPr lang="en-GB" dirty="0"/>
          </a:p>
          <a:p>
            <a:endParaRPr lang="en-GB" dirty="0"/>
          </a:p>
        </p:txBody>
      </p:sp>
      <p:pic>
        <p:nvPicPr>
          <p:cNvPr id="3074" name="Picture 2"/>
          <p:cNvPicPr>
            <a:picLocks noChangeAspect="1" noChangeArrowheads="1"/>
          </p:cNvPicPr>
          <p:nvPr/>
        </p:nvPicPr>
        <p:blipFill>
          <a:blip r:embed="rId3" cstate="print"/>
          <a:srcRect/>
          <a:stretch>
            <a:fillRect/>
          </a:stretch>
        </p:blipFill>
        <p:spPr bwMode="auto">
          <a:xfrm>
            <a:off x="6635477" y="3789040"/>
            <a:ext cx="2112987" cy="2175287"/>
          </a:xfrm>
          <a:prstGeom prst="rect">
            <a:avLst/>
          </a:prstGeom>
          <a:noFill/>
          <a:ln w="28575">
            <a:solidFill>
              <a:schemeClr val="accent6">
                <a:lumMod val="75000"/>
              </a:schemeClr>
            </a:solidFill>
            <a:miter lim="800000"/>
            <a:headEnd/>
            <a:tailEnd/>
          </a:ln>
          <a:effectLst>
            <a:outerShdw blurRad="50800" dist="38100" dir="5400000" algn="t" rotWithShape="0">
              <a:prstClr val="black">
                <a:alpha val="40000"/>
              </a:prstClr>
            </a:outerShdw>
          </a:effectLst>
        </p:spPr>
      </p:pic>
      <p:sp>
        <p:nvSpPr>
          <p:cNvPr id="6" name="TextBox 5"/>
          <p:cNvSpPr txBox="1"/>
          <p:nvPr/>
        </p:nvSpPr>
        <p:spPr>
          <a:xfrm>
            <a:off x="251520" y="2556193"/>
            <a:ext cx="8640960" cy="584775"/>
          </a:xfrm>
          <a:prstGeom prst="rect">
            <a:avLst/>
          </a:prstGeom>
          <a:solidFill>
            <a:schemeClr val="accent6">
              <a:lumMod val="60000"/>
              <a:lumOff val="40000"/>
            </a:schemeClr>
          </a:solidFill>
          <a:ln>
            <a:solidFill>
              <a:schemeClr val="accent6">
                <a:lumMod val="75000"/>
              </a:schemeClr>
            </a:solidFill>
          </a:ln>
          <a:scene3d>
            <a:camera prst="orthographicFront"/>
            <a:lightRig rig="threePt" dir="t"/>
          </a:scene3d>
          <a:sp3d>
            <a:bevelT/>
          </a:sp3d>
        </p:spPr>
        <p:txBody>
          <a:bodyPr wrap="square" rtlCol="0">
            <a:spAutoFit/>
          </a:bodyPr>
          <a:lstStyle/>
          <a:p>
            <a:pPr algn="ctr"/>
            <a:r>
              <a:rPr lang="en-GB" sz="3200" dirty="0"/>
              <a:t>An </a:t>
            </a:r>
            <a:r>
              <a:rPr lang="en-GB" sz="3200" b="1" dirty="0">
                <a:solidFill>
                  <a:schemeClr val="accent6">
                    <a:lumMod val="75000"/>
                  </a:schemeClr>
                </a:solidFill>
              </a:rPr>
              <a:t>abiotic factor </a:t>
            </a:r>
            <a:r>
              <a:rPr lang="en-GB" sz="3200" dirty="0"/>
              <a:t>is a </a:t>
            </a:r>
            <a:r>
              <a:rPr lang="en-GB" sz="3200" b="1" dirty="0"/>
              <a:t>non-living or physical  factor</a:t>
            </a:r>
            <a:r>
              <a:rPr lang="en-GB" sz="3200" dirty="0"/>
              <a:t>. </a:t>
            </a:r>
          </a:p>
        </p:txBody>
      </p:sp>
    </p:spTree>
    <p:extLst>
      <p:ext uri="{BB962C8B-B14F-4D97-AF65-F5344CB8AC3E}">
        <p14:creationId xmlns:p14="http://schemas.microsoft.com/office/powerpoint/2010/main" val="1113305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Abiotic factors</a:t>
            </a:r>
            <a:endParaRPr lang="en-GB" sz="2400" b="1" dirty="0">
              <a:solidFill>
                <a:schemeClr val="accent6"/>
              </a:solidFill>
            </a:endParaRPr>
          </a:p>
        </p:txBody>
      </p:sp>
      <p:sp>
        <p:nvSpPr>
          <p:cNvPr id="3" name="TextBox 2"/>
          <p:cNvSpPr txBox="1"/>
          <p:nvPr/>
        </p:nvSpPr>
        <p:spPr>
          <a:xfrm>
            <a:off x="179512" y="692696"/>
            <a:ext cx="8712968" cy="1569660"/>
          </a:xfrm>
          <a:prstGeom prst="rect">
            <a:avLst/>
          </a:prstGeom>
          <a:noFill/>
        </p:spPr>
        <p:txBody>
          <a:bodyPr wrap="square" rtlCol="0">
            <a:spAutoFit/>
          </a:bodyPr>
          <a:lstStyle/>
          <a:p>
            <a:endParaRPr lang="en-GB" sz="1200" dirty="0"/>
          </a:p>
          <a:p>
            <a:endParaRPr lang="en-GB" sz="2400" dirty="0"/>
          </a:p>
          <a:p>
            <a:endParaRPr lang="en-GB" sz="2400" dirty="0"/>
          </a:p>
          <a:p>
            <a:endParaRPr lang="en-GB" dirty="0"/>
          </a:p>
          <a:p>
            <a:endParaRPr lang="en-GB" dirty="0"/>
          </a:p>
        </p:txBody>
      </p:sp>
      <p:graphicFrame>
        <p:nvGraphicFramePr>
          <p:cNvPr id="7" name="Table 6"/>
          <p:cNvGraphicFramePr>
            <a:graphicFrameLocks noGrp="1"/>
          </p:cNvGraphicFramePr>
          <p:nvPr/>
        </p:nvGraphicFramePr>
        <p:xfrm>
          <a:off x="251520" y="764704"/>
          <a:ext cx="8640960" cy="5577840"/>
        </p:xfrm>
        <a:graphic>
          <a:graphicData uri="http://schemas.openxmlformats.org/drawingml/2006/table">
            <a:tbl>
              <a:tblPr firstRow="1" bandRow="1">
                <a:tableStyleId>{93296810-A885-4BE3-A3E7-6D5BEEA58F35}</a:tableStyleId>
              </a:tblPr>
              <a:tblGrid>
                <a:gridCol w="2448853">
                  <a:extLst>
                    <a:ext uri="{9D8B030D-6E8A-4147-A177-3AD203B41FA5}">
                      <a16:colId xmlns:a16="http://schemas.microsoft.com/office/drawing/2014/main" val="20000"/>
                    </a:ext>
                  </a:extLst>
                </a:gridCol>
                <a:gridCol w="6192107">
                  <a:extLst>
                    <a:ext uri="{9D8B030D-6E8A-4147-A177-3AD203B41FA5}">
                      <a16:colId xmlns:a16="http://schemas.microsoft.com/office/drawing/2014/main" val="20001"/>
                    </a:ext>
                  </a:extLst>
                </a:gridCol>
              </a:tblGrid>
              <a:tr h="370840">
                <a:tc>
                  <a:txBody>
                    <a:bodyPr/>
                    <a:lstStyle/>
                    <a:p>
                      <a:pPr algn="ctr"/>
                      <a:r>
                        <a:rPr lang="en-GB" sz="2400" dirty="0"/>
                        <a:t>Abiotic Factor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 Potential</a:t>
                      </a:r>
                      <a:r>
                        <a:rPr lang="en-GB" sz="2400" baseline="0" dirty="0"/>
                        <a:t> effects on a community</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sz="2400" dirty="0"/>
                        <a:t>Temperature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t> A</a:t>
                      </a:r>
                      <a:r>
                        <a:rPr lang="en-GB" sz="2400" baseline="0" dirty="0"/>
                        <a:t> rise in environmental temperature can change the distribution of organisms e.g. Mediterranean species of birds and insects have started to be found in the UK.</a:t>
                      </a:r>
                    </a:p>
                    <a:p>
                      <a:r>
                        <a:rPr lang="en-GB" sz="2400" baseline="0" dirty="0"/>
                        <a:t>An increase in sea temperature is a major factor in the bleaching of corals.</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sz="2400" dirty="0"/>
                        <a:t>Light Intensity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t> As trees increase</a:t>
                      </a:r>
                      <a:r>
                        <a:rPr lang="en-GB" sz="2400" baseline="0" dirty="0"/>
                        <a:t> in height more shade is produced which alters the species which can live there.</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sz="2400" dirty="0"/>
                        <a:t>Water availability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t>Plants which are</a:t>
                      </a:r>
                      <a:r>
                        <a:rPr lang="en-GB" sz="2400" baseline="0" dirty="0"/>
                        <a:t> adapted to live</a:t>
                      </a:r>
                      <a:r>
                        <a:rPr lang="en-GB" sz="2400" dirty="0"/>
                        <a:t> in dry</a:t>
                      </a:r>
                      <a:r>
                        <a:rPr lang="en-GB" sz="2400" baseline="0" dirty="0"/>
                        <a:t> soil will not grow as well if the soil becomes too damp. </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r>
                        <a:rPr lang="en-GB" sz="2400" dirty="0"/>
                        <a:t>Pollutants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dirty="0"/>
                        <a:t>Certain</a:t>
                      </a:r>
                      <a:r>
                        <a:rPr lang="en-GB" sz="2400" baseline="0" dirty="0"/>
                        <a:t> lichens will not survive if the level of sulfur dioxide in the air is too high.</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113305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–Abiotic factors</a:t>
            </a:r>
            <a:endParaRPr lang="en-GB" sz="2400" b="1" dirty="0">
              <a:solidFill>
                <a:schemeClr val="accent6"/>
              </a:solidFill>
            </a:endParaRPr>
          </a:p>
        </p:txBody>
      </p:sp>
      <p:sp>
        <p:nvSpPr>
          <p:cNvPr id="5" name="TextBox 4"/>
          <p:cNvSpPr txBox="1"/>
          <p:nvPr/>
        </p:nvSpPr>
        <p:spPr>
          <a:xfrm>
            <a:off x="179512" y="908720"/>
            <a:ext cx="8712968" cy="1200329"/>
          </a:xfrm>
          <a:prstGeom prst="rect">
            <a:avLst/>
          </a:prstGeom>
          <a:noFill/>
        </p:spPr>
        <p:txBody>
          <a:bodyPr wrap="square" rtlCol="0">
            <a:spAutoFit/>
          </a:bodyPr>
          <a:lstStyle/>
          <a:p>
            <a:pPr algn="ctr"/>
            <a:r>
              <a:rPr lang="en-GB" sz="2400" dirty="0"/>
              <a:t>Some organisms live in environments which are very extreme, such as at </a:t>
            </a:r>
            <a:r>
              <a:rPr lang="en-GB" sz="2400" b="1" dirty="0">
                <a:solidFill>
                  <a:schemeClr val="accent6">
                    <a:lumMod val="75000"/>
                  </a:schemeClr>
                </a:solidFill>
              </a:rPr>
              <a:t>high temperature</a:t>
            </a:r>
            <a:r>
              <a:rPr lang="en-GB" sz="2400" dirty="0"/>
              <a:t>, </a:t>
            </a:r>
            <a:r>
              <a:rPr lang="en-GB" sz="2400" b="1" dirty="0">
                <a:solidFill>
                  <a:schemeClr val="accent6">
                    <a:lumMod val="75000"/>
                  </a:schemeClr>
                </a:solidFill>
              </a:rPr>
              <a:t>pressure</a:t>
            </a:r>
            <a:r>
              <a:rPr lang="en-GB" sz="2400" dirty="0"/>
              <a:t> or </a:t>
            </a:r>
            <a:r>
              <a:rPr lang="en-GB" sz="2400" b="1" dirty="0">
                <a:solidFill>
                  <a:schemeClr val="accent6">
                    <a:lumMod val="75000"/>
                  </a:schemeClr>
                </a:solidFill>
              </a:rPr>
              <a:t>salt</a:t>
            </a:r>
            <a:r>
              <a:rPr lang="en-GB" sz="2400" dirty="0"/>
              <a:t> concentration.</a:t>
            </a:r>
          </a:p>
          <a:p>
            <a:pPr algn="ctr"/>
            <a:r>
              <a:rPr lang="en-GB" sz="2400" dirty="0"/>
              <a:t>These organisms are called </a:t>
            </a:r>
            <a:r>
              <a:rPr lang="en-GB" sz="2400" b="1" dirty="0">
                <a:solidFill>
                  <a:schemeClr val="accent6">
                    <a:lumMod val="75000"/>
                  </a:schemeClr>
                </a:solidFill>
              </a:rPr>
              <a:t>extremophiles.</a:t>
            </a:r>
            <a:endParaRPr lang="en-GB" b="1" dirty="0">
              <a:solidFill>
                <a:schemeClr val="accent6">
                  <a:lumMod val="75000"/>
                </a:schemeClr>
              </a:solidFill>
            </a:endParaRPr>
          </a:p>
        </p:txBody>
      </p:sp>
      <p:sp>
        <p:nvSpPr>
          <p:cNvPr id="6" name="Rectangle 5"/>
          <p:cNvSpPr/>
          <p:nvPr/>
        </p:nvSpPr>
        <p:spPr>
          <a:xfrm>
            <a:off x="179512" y="2348880"/>
            <a:ext cx="2286001" cy="2031325"/>
          </a:xfrm>
          <a:prstGeom prst="rect">
            <a:avLst/>
          </a:prstGeom>
          <a:ln/>
        </p:spPr>
        <p:style>
          <a:lnRef idx="1">
            <a:schemeClr val="accent6"/>
          </a:lnRef>
          <a:fillRef idx="2">
            <a:schemeClr val="accent6"/>
          </a:fillRef>
          <a:effectRef idx="1">
            <a:schemeClr val="accent6"/>
          </a:effectRef>
          <a:fontRef idx="minor">
            <a:schemeClr val="dk1"/>
          </a:fontRef>
        </p:style>
        <p:txBody>
          <a:bodyPr>
            <a:spAutoFit/>
          </a:bodyPr>
          <a:lstStyle/>
          <a:p>
            <a:pPr lvl="0"/>
            <a:r>
              <a:rPr lang="en-GB" dirty="0">
                <a:solidFill>
                  <a:prstClr val="black"/>
                </a:solidFill>
              </a:rPr>
              <a:t>-phile means ‘a strong liking for’.</a:t>
            </a:r>
          </a:p>
          <a:p>
            <a:pPr lvl="0"/>
            <a:r>
              <a:rPr lang="en-GB" dirty="0">
                <a:solidFill>
                  <a:prstClr val="black"/>
                </a:solidFill>
              </a:rPr>
              <a:t>Acidophile - describes an organism that lives in acidic conditions.</a:t>
            </a:r>
          </a:p>
          <a:p>
            <a:pPr lvl="0"/>
            <a:r>
              <a:rPr lang="en-GB" dirty="0">
                <a:solidFill>
                  <a:prstClr val="black"/>
                </a:solidFill>
              </a:rPr>
              <a:t>Hydrophilic means water loving. </a:t>
            </a:r>
          </a:p>
        </p:txBody>
      </p:sp>
      <p:pic>
        <p:nvPicPr>
          <p:cNvPr id="6146" name="Picture 2"/>
          <p:cNvPicPr>
            <a:picLocks noChangeAspect="1" noChangeArrowheads="1"/>
          </p:cNvPicPr>
          <p:nvPr/>
        </p:nvPicPr>
        <p:blipFill>
          <a:blip r:embed="rId3" cstate="print"/>
          <a:srcRect/>
          <a:stretch>
            <a:fillRect/>
          </a:stretch>
        </p:blipFill>
        <p:spPr bwMode="auto">
          <a:xfrm>
            <a:off x="3059832" y="2276872"/>
            <a:ext cx="5059680" cy="2846070"/>
          </a:xfrm>
          <a:prstGeom prst="rect">
            <a:avLst/>
          </a:prstGeom>
          <a:noFill/>
          <a:ln w="9525">
            <a:solidFill>
              <a:schemeClr val="accent6">
                <a:lumMod val="50000"/>
              </a:schemeClr>
            </a:solidFill>
            <a:miter lim="800000"/>
            <a:headEnd/>
            <a:tailEnd/>
          </a:ln>
        </p:spPr>
      </p:pic>
      <p:sp>
        <p:nvSpPr>
          <p:cNvPr id="8" name="TextBox 7"/>
          <p:cNvSpPr txBox="1"/>
          <p:nvPr/>
        </p:nvSpPr>
        <p:spPr>
          <a:xfrm>
            <a:off x="179512" y="5301208"/>
            <a:ext cx="8496944" cy="830997"/>
          </a:xfrm>
          <a:prstGeom prst="rect">
            <a:avLst/>
          </a:prstGeom>
          <a:noFill/>
        </p:spPr>
        <p:txBody>
          <a:bodyPr wrap="square" rtlCol="0">
            <a:spAutoFit/>
          </a:bodyPr>
          <a:lstStyle/>
          <a:p>
            <a:pPr algn="ctr"/>
            <a:r>
              <a:rPr lang="en-GB" sz="2400" dirty="0"/>
              <a:t>The vivid colours in this hot spring in Yellowstone National Park are the results of micro organisms living in this </a:t>
            </a:r>
            <a:r>
              <a:rPr lang="en-GB" sz="2400" b="1" dirty="0">
                <a:solidFill>
                  <a:schemeClr val="accent6">
                    <a:lumMod val="75000"/>
                  </a:schemeClr>
                </a:solidFill>
              </a:rPr>
              <a:t>extreme</a:t>
            </a:r>
            <a:r>
              <a:rPr lang="en-GB" sz="2400" dirty="0"/>
              <a:t> environment.</a:t>
            </a:r>
          </a:p>
        </p:txBody>
      </p:sp>
    </p:spTree>
    <p:extLst>
      <p:ext uri="{BB962C8B-B14F-4D97-AF65-F5344CB8AC3E}">
        <p14:creationId xmlns:p14="http://schemas.microsoft.com/office/powerpoint/2010/main" val="1113305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Abiotic factors</a:t>
            </a:r>
            <a:endParaRPr lang="en-GB" sz="2400" b="1" dirty="0">
              <a:solidFill>
                <a:schemeClr val="accent6"/>
              </a:solidFill>
            </a:endParaRPr>
          </a:p>
        </p:txBody>
      </p:sp>
      <p:pic>
        <p:nvPicPr>
          <p:cNvPr id="10242" name="Picture 2" descr="https://microbewiki.kenyon.edu/images/e/ee/Black_smoker.jpg"/>
          <p:cNvPicPr>
            <a:picLocks noChangeAspect="1" noChangeArrowheads="1"/>
          </p:cNvPicPr>
          <p:nvPr/>
        </p:nvPicPr>
        <p:blipFill>
          <a:blip r:embed="rId3" cstate="print">
            <a:lum bright="10000"/>
          </a:blip>
          <a:srcRect/>
          <a:stretch>
            <a:fillRect/>
          </a:stretch>
        </p:blipFill>
        <p:spPr bwMode="auto">
          <a:xfrm>
            <a:off x="5025330" y="1772816"/>
            <a:ext cx="3867150" cy="3528392"/>
          </a:xfrm>
          <a:prstGeom prst="rect">
            <a:avLst/>
          </a:prstGeom>
          <a:noFill/>
          <a:ln w="28575">
            <a:solidFill>
              <a:schemeClr val="tx1"/>
            </a:solidFill>
          </a:ln>
          <a:effectLst>
            <a:outerShdw blurRad="50800" dist="38100" dir="5400000" algn="t" rotWithShape="0">
              <a:prstClr val="black">
                <a:alpha val="40000"/>
              </a:prstClr>
            </a:outerShdw>
          </a:effectLst>
        </p:spPr>
      </p:pic>
      <p:sp>
        <p:nvSpPr>
          <p:cNvPr id="4" name="TextBox 3"/>
          <p:cNvSpPr txBox="1"/>
          <p:nvPr/>
        </p:nvSpPr>
        <p:spPr>
          <a:xfrm>
            <a:off x="251520" y="1124744"/>
            <a:ext cx="4464496" cy="4893647"/>
          </a:xfrm>
          <a:prstGeom prst="rect">
            <a:avLst/>
          </a:prstGeom>
          <a:solidFill>
            <a:schemeClr val="accent6">
              <a:lumMod val="20000"/>
              <a:lumOff val="80000"/>
            </a:schemeClr>
          </a:solidFill>
          <a:ln w="19050">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dirty="0"/>
              <a:t>A particular species of </a:t>
            </a:r>
            <a:r>
              <a:rPr lang="en-GB" sz="2400" b="1" dirty="0">
                <a:solidFill>
                  <a:schemeClr val="accent6">
                    <a:lumMod val="75000"/>
                  </a:schemeClr>
                </a:solidFill>
              </a:rPr>
              <a:t>bacteria </a:t>
            </a:r>
            <a:r>
              <a:rPr lang="en-GB" sz="2400" dirty="0"/>
              <a:t>has been found living 2500m below the surface of the sea in </a:t>
            </a:r>
            <a:r>
              <a:rPr lang="en-GB" sz="2400" b="1" dirty="0">
                <a:solidFill>
                  <a:schemeClr val="accent6">
                    <a:lumMod val="75000"/>
                  </a:schemeClr>
                </a:solidFill>
              </a:rPr>
              <a:t>hydrothermal ocean vents</a:t>
            </a:r>
            <a:r>
              <a:rPr lang="en-GB" sz="2400" dirty="0"/>
              <a:t>. Temperatures are over 100</a:t>
            </a:r>
            <a:r>
              <a:rPr lang="en-GB" sz="2400" dirty="0">
                <a:sym typeface="Symbol"/>
              </a:rPr>
              <a:t>C , it is very acidic and pressures are very high. These conditions are very extreme. </a:t>
            </a:r>
          </a:p>
          <a:p>
            <a:r>
              <a:rPr lang="en-GB" sz="2400" dirty="0">
                <a:sym typeface="Symbol"/>
              </a:rPr>
              <a:t>These bacteria are </a:t>
            </a:r>
            <a:r>
              <a:rPr lang="en-GB" sz="2400" b="1" dirty="0">
                <a:solidFill>
                  <a:schemeClr val="accent6">
                    <a:lumMod val="75000"/>
                  </a:schemeClr>
                </a:solidFill>
                <a:sym typeface="Symbol"/>
              </a:rPr>
              <a:t>extremophiles</a:t>
            </a:r>
            <a:r>
              <a:rPr lang="en-GB" sz="2400" dirty="0">
                <a:sym typeface="Symbol"/>
              </a:rPr>
              <a:t>.</a:t>
            </a:r>
          </a:p>
          <a:p>
            <a:r>
              <a:rPr lang="en-GB" sz="2400" dirty="0">
                <a:sym typeface="Symbol"/>
              </a:rPr>
              <a:t>In order to survive, the </a:t>
            </a:r>
            <a:r>
              <a:rPr lang="en-GB" sz="2400" b="1" dirty="0">
                <a:solidFill>
                  <a:schemeClr val="accent6">
                    <a:lumMod val="75000"/>
                  </a:schemeClr>
                </a:solidFill>
                <a:sym typeface="Symbol"/>
              </a:rPr>
              <a:t>enzymes</a:t>
            </a:r>
            <a:r>
              <a:rPr lang="en-GB" sz="2400" dirty="0">
                <a:sym typeface="Symbol"/>
              </a:rPr>
              <a:t> found in these bacteria are specially</a:t>
            </a:r>
            <a:r>
              <a:rPr lang="en-GB" sz="2400" b="1" dirty="0">
                <a:solidFill>
                  <a:schemeClr val="accent6">
                    <a:lumMod val="75000"/>
                  </a:schemeClr>
                </a:solidFill>
                <a:sym typeface="Symbol"/>
              </a:rPr>
              <a:t> adapted </a:t>
            </a:r>
            <a:r>
              <a:rPr lang="en-GB" sz="2400" dirty="0">
                <a:sym typeface="Symbol"/>
              </a:rPr>
              <a:t>so they do not denature at high temperature.</a:t>
            </a:r>
            <a:endParaRPr lang="en-GB" sz="2400" dirty="0"/>
          </a:p>
        </p:txBody>
      </p:sp>
    </p:spTree>
    <p:extLst>
      <p:ext uri="{BB962C8B-B14F-4D97-AF65-F5344CB8AC3E}">
        <p14:creationId xmlns:p14="http://schemas.microsoft.com/office/powerpoint/2010/main" val="1113305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Biotic factors</a:t>
            </a:r>
            <a:endParaRPr lang="en-GB" sz="2400" b="1" dirty="0">
              <a:solidFill>
                <a:schemeClr val="accent6"/>
              </a:solidFill>
            </a:endParaRPr>
          </a:p>
        </p:txBody>
      </p:sp>
      <p:sp>
        <p:nvSpPr>
          <p:cNvPr id="5" name="TextBox 4"/>
          <p:cNvSpPr txBox="1"/>
          <p:nvPr/>
        </p:nvSpPr>
        <p:spPr>
          <a:xfrm>
            <a:off x="251520" y="764704"/>
            <a:ext cx="8640960" cy="461665"/>
          </a:xfrm>
          <a:prstGeom prst="rect">
            <a:avLst/>
          </a:prstGeom>
          <a:solidFill>
            <a:schemeClr val="accent6">
              <a:lumMod val="60000"/>
              <a:lumOff val="40000"/>
            </a:schemeClr>
          </a:solidFill>
          <a:scene3d>
            <a:camera prst="orthographicFront"/>
            <a:lightRig rig="threePt" dir="t"/>
          </a:scene3d>
          <a:sp3d>
            <a:bevelT w="165100" prst="coolSlant"/>
          </a:sp3d>
        </p:spPr>
        <p:txBody>
          <a:bodyPr wrap="square" rtlCol="0">
            <a:spAutoFit/>
          </a:bodyPr>
          <a:lstStyle/>
          <a:p>
            <a:pPr algn="ctr"/>
            <a:r>
              <a:rPr lang="en-GB" sz="2400" b="1" u="sng" dirty="0"/>
              <a:t>Bio</a:t>
            </a:r>
            <a:r>
              <a:rPr lang="en-GB" sz="2400" dirty="0"/>
              <a:t>tic factors means </a:t>
            </a:r>
            <a:r>
              <a:rPr lang="en-GB" sz="2400" b="1" dirty="0"/>
              <a:t>living</a:t>
            </a:r>
            <a:r>
              <a:rPr lang="en-GB" sz="2400" dirty="0"/>
              <a:t> factors.</a:t>
            </a:r>
          </a:p>
        </p:txBody>
      </p:sp>
      <p:sp>
        <p:nvSpPr>
          <p:cNvPr id="6" name="TextBox 5"/>
          <p:cNvSpPr txBox="1"/>
          <p:nvPr/>
        </p:nvSpPr>
        <p:spPr>
          <a:xfrm>
            <a:off x="3347864" y="2492896"/>
            <a:ext cx="2376264" cy="1569660"/>
          </a:xfrm>
          <a:prstGeom prst="rect">
            <a:avLst/>
          </a:prstGeom>
          <a:solidFill>
            <a:schemeClr val="accent6">
              <a:lumMod val="75000"/>
            </a:schemeClr>
          </a:solidFill>
          <a:ln w="28575">
            <a:solidFill>
              <a:schemeClr val="tx1"/>
            </a:solidFill>
          </a:ln>
        </p:spPr>
        <p:txBody>
          <a:bodyPr wrap="square" rtlCol="0">
            <a:spAutoFit/>
          </a:bodyPr>
          <a:lstStyle/>
          <a:p>
            <a:pPr algn="ctr"/>
            <a:r>
              <a:rPr lang="en-GB" sz="2400" b="1" dirty="0">
                <a:solidFill>
                  <a:schemeClr val="bg1"/>
                </a:solidFill>
              </a:rPr>
              <a:t>Biotic factors which can affect a community are:</a:t>
            </a:r>
          </a:p>
        </p:txBody>
      </p:sp>
      <p:grpSp>
        <p:nvGrpSpPr>
          <p:cNvPr id="14" name="Group 13"/>
          <p:cNvGrpSpPr/>
          <p:nvPr/>
        </p:nvGrpSpPr>
        <p:grpSpPr>
          <a:xfrm>
            <a:off x="6588224" y="1340768"/>
            <a:ext cx="2304256" cy="2808312"/>
            <a:chOff x="6482570" y="1299086"/>
            <a:chExt cx="1740776" cy="3214708"/>
          </a:xfrm>
        </p:grpSpPr>
        <p:sp>
          <p:nvSpPr>
            <p:cNvPr id="7" name="TextBox 6"/>
            <p:cNvSpPr txBox="1"/>
            <p:nvPr/>
          </p:nvSpPr>
          <p:spPr>
            <a:xfrm>
              <a:off x="6482570" y="1299086"/>
              <a:ext cx="1740776" cy="1374031"/>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dirty="0"/>
                <a:t>Low </a:t>
              </a:r>
              <a:r>
                <a:rPr lang="en-GB" b="1" u="sng" dirty="0"/>
                <a:t>food availability </a:t>
              </a:r>
              <a:r>
                <a:rPr lang="en-GB" dirty="0"/>
                <a:t>means organisms find it harder to survive and breed.</a:t>
              </a:r>
            </a:p>
          </p:txBody>
        </p:sp>
        <p:pic>
          <p:nvPicPr>
            <p:cNvPr id="4098" name="Picture 2"/>
            <p:cNvPicPr>
              <a:picLocks noChangeAspect="1" noChangeArrowheads="1"/>
            </p:cNvPicPr>
            <p:nvPr/>
          </p:nvPicPr>
          <p:blipFill>
            <a:blip r:embed="rId3" cstate="print"/>
            <a:srcRect/>
            <a:stretch>
              <a:fillRect/>
            </a:stretch>
          </p:blipFill>
          <p:spPr bwMode="auto">
            <a:xfrm>
              <a:off x="6482788" y="2700369"/>
              <a:ext cx="1740557" cy="1813425"/>
            </a:xfrm>
            <a:prstGeom prst="rect">
              <a:avLst/>
            </a:prstGeom>
            <a:noFill/>
            <a:ln w="9525">
              <a:solidFill>
                <a:schemeClr val="accent6">
                  <a:lumMod val="75000"/>
                </a:schemeClr>
              </a:solidFill>
              <a:miter lim="800000"/>
              <a:headEnd/>
              <a:tailEnd/>
            </a:ln>
          </p:spPr>
        </p:pic>
      </p:grpSp>
      <p:grpSp>
        <p:nvGrpSpPr>
          <p:cNvPr id="16" name="Group 15"/>
          <p:cNvGrpSpPr/>
          <p:nvPr/>
        </p:nvGrpSpPr>
        <p:grpSpPr>
          <a:xfrm>
            <a:off x="251520" y="1340768"/>
            <a:ext cx="2448272" cy="2507506"/>
            <a:chOff x="257513" y="1124744"/>
            <a:chExt cx="2244498" cy="2507506"/>
          </a:xfrm>
          <a:solidFill>
            <a:schemeClr val="accent6">
              <a:lumMod val="20000"/>
              <a:lumOff val="80000"/>
            </a:schemeClr>
          </a:solidFill>
        </p:grpSpPr>
        <p:pic>
          <p:nvPicPr>
            <p:cNvPr id="13" name="Picture 12" descr="ThinkstockPhotos-55908742leopard.jpg"/>
            <p:cNvPicPr>
              <a:picLocks noChangeAspect="1"/>
            </p:cNvPicPr>
            <p:nvPr/>
          </p:nvPicPr>
          <p:blipFill>
            <a:blip r:embed="rId4" cstate="print"/>
            <a:stretch>
              <a:fillRect/>
            </a:stretch>
          </p:blipFill>
          <p:spPr>
            <a:xfrm>
              <a:off x="257513" y="1124744"/>
              <a:ext cx="2244498" cy="1754504"/>
            </a:xfrm>
            <a:prstGeom prst="rect">
              <a:avLst/>
            </a:prstGeom>
            <a:grpFill/>
            <a:ln>
              <a:solidFill>
                <a:schemeClr val="accent6">
                  <a:lumMod val="75000"/>
                </a:schemeClr>
              </a:solidFill>
            </a:ln>
          </p:spPr>
        </p:pic>
        <p:sp>
          <p:nvSpPr>
            <p:cNvPr id="15" name="TextBox 14"/>
            <p:cNvSpPr txBox="1"/>
            <p:nvPr/>
          </p:nvSpPr>
          <p:spPr>
            <a:xfrm>
              <a:off x="257513" y="2708920"/>
              <a:ext cx="2244498" cy="923330"/>
            </a:xfrm>
            <a:prstGeom prst="rect">
              <a:avLst/>
            </a:prstGeom>
            <a:grpFill/>
            <a:ln>
              <a:solidFill>
                <a:schemeClr val="accent6">
                  <a:lumMod val="75000"/>
                </a:schemeClr>
              </a:solidFill>
            </a:ln>
          </p:spPr>
          <p:txBody>
            <a:bodyPr wrap="square" rtlCol="0">
              <a:spAutoFit/>
            </a:bodyPr>
            <a:lstStyle/>
            <a:p>
              <a:r>
                <a:rPr lang="en-GB" b="1" u="sng" dirty="0"/>
                <a:t>New predators </a:t>
              </a:r>
              <a:r>
                <a:rPr lang="en-GB" dirty="0"/>
                <a:t>which organisms might not be able to defend against.</a:t>
              </a:r>
            </a:p>
          </p:txBody>
        </p:sp>
      </p:grpSp>
      <p:pic>
        <p:nvPicPr>
          <p:cNvPr id="25" name="Picture 24" descr="ThinkstockPhotos-660882668 clostridium difficile.jpg"/>
          <p:cNvPicPr>
            <a:picLocks noChangeAspect="1"/>
          </p:cNvPicPr>
          <p:nvPr/>
        </p:nvPicPr>
        <p:blipFill>
          <a:blip r:embed="rId5" cstate="print"/>
          <a:stretch>
            <a:fillRect/>
          </a:stretch>
        </p:blipFill>
        <p:spPr>
          <a:xfrm>
            <a:off x="251520" y="4005064"/>
            <a:ext cx="2376264" cy="1368152"/>
          </a:xfrm>
          <a:prstGeom prst="rect">
            <a:avLst/>
          </a:prstGeom>
          <a:ln>
            <a:solidFill>
              <a:schemeClr val="accent6">
                <a:lumMod val="75000"/>
              </a:schemeClr>
            </a:solidFill>
          </a:ln>
        </p:spPr>
      </p:pic>
      <p:sp>
        <p:nvSpPr>
          <p:cNvPr id="22" name="TextBox 21"/>
          <p:cNvSpPr txBox="1"/>
          <p:nvPr/>
        </p:nvSpPr>
        <p:spPr>
          <a:xfrm>
            <a:off x="6156176" y="4581129"/>
            <a:ext cx="2736304" cy="1754326"/>
          </a:xfrm>
          <a:prstGeom prst="rect">
            <a:avLst/>
          </a:prstGeom>
          <a:solidFill>
            <a:schemeClr val="accent6">
              <a:lumMod val="20000"/>
              <a:lumOff val="80000"/>
            </a:schemeClr>
          </a:solidFill>
          <a:ln>
            <a:solidFill>
              <a:schemeClr val="accent6">
                <a:lumMod val="75000"/>
              </a:schemeClr>
            </a:solidFill>
          </a:ln>
        </p:spPr>
        <p:txBody>
          <a:bodyPr wrap="square" lIns="108000" rIns="72000" rtlCol="0">
            <a:spAutoFit/>
          </a:bodyPr>
          <a:lstStyle/>
          <a:p>
            <a:r>
              <a:rPr lang="en-GB" b="1" u="sng" dirty="0"/>
              <a:t>One species outcompeting another </a:t>
            </a:r>
            <a:r>
              <a:rPr lang="en-GB" dirty="0"/>
              <a:t>so the numbers are no longer sufficient to breed. In most of the UK, grey squirrels have  outcompeted red squirrels.</a:t>
            </a:r>
          </a:p>
        </p:txBody>
      </p:sp>
      <p:pic>
        <p:nvPicPr>
          <p:cNvPr id="4102" name="Picture 6"/>
          <p:cNvPicPr>
            <a:picLocks noChangeAspect="1" noChangeArrowheads="1"/>
          </p:cNvPicPr>
          <p:nvPr/>
        </p:nvPicPr>
        <p:blipFill>
          <a:blip r:embed="rId6" cstate="print"/>
          <a:srcRect/>
          <a:stretch>
            <a:fillRect/>
          </a:stretch>
        </p:blipFill>
        <p:spPr bwMode="auto">
          <a:xfrm>
            <a:off x="3923928" y="4581128"/>
            <a:ext cx="2264550" cy="1753200"/>
          </a:xfrm>
          <a:prstGeom prst="rect">
            <a:avLst/>
          </a:prstGeom>
          <a:noFill/>
          <a:ln w="9525">
            <a:solidFill>
              <a:schemeClr val="accent6">
                <a:lumMod val="75000"/>
              </a:schemeClr>
            </a:solidFill>
            <a:miter lim="800000"/>
            <a:headEnd/>
            <a:tailEnd/>
          </a:ln>
        </p:spPr>
      </p:pic>
      <p:sp>
        <p:nvSpPr>
          <p:cNvPr id="18" name="TextBox 17"/>
          <p:cNvSpPr txBox="1"/>
          <p:nvPr/>
        </p:nvSpPr>
        <p:spPr>
          <a:xfrm>
            <a:off x="251520" y="5301208"/>
            <a:ext cx="2376264" cy="120032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b="1" u="sng" dirty="0"/>
              <a:t>New pathogens </a:t>
            </a:r>
            <a:r>
              <a:rPr lang="en-GB" dirty="0"/>
              <a:t>being introduced and organisms having no resistance.</a:t>
            </a:r>
          </a:p>
        </p:txBody>
      </p:sp>
      <p:cxnSp>
        <p:nvCxnSpPr>
          <p:cNvPr id="27" name="Straight Arrow Connector 26"/>
          <p:cNvCxnSpPr/>
          <p:nvPr/>
        </p:nvCxnSpPr>
        <p:spPr>
          <a:xfrm flipV="1">
            <a:off x="5724128" y="2132858"/>
            <a:ext cx="720080" cy="360038"/>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flipH="1" flipV="1">
            <a:off x="2699792" y="2060848"/>
            <a:ext cx="648072" cy="432048"/>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p:nvPr/>
        </p:nvCxnSpPr>
        <p:spPr>
          <a:xfrm>
            <a:off x="5724128" y="4077072"/>
            <a:ext cx="648072" cy="504056"/>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p:nvPr/>
        </p:nvCxnSpPr>
        <p:spPr>
          <a:xfrm flipH="1">
            <a:off x="2627784" y="4077072"/>
            <a:ext cx="720080" cy="504056"/>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3305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Interdependence </a:t>
            </a:r>
            <a:endParaRPr lang="en-GB" sz="2400" b="1" dirty="0">
              <a:solidFill>
                <a:schemeClr val="accent6"/>
              </a:solidFill>
            </a:endParaRPr>
          </a:p>
        </p:txBody>
      </p:sp>
      <p:sp>
        <p:nvSpPr>
          <p:cNvPr id="49" name="Rectangle 48"/>
          <p:cNvSpPr/>
          <p:nvPr/>
        </p:nvSpPr>
        <p:spPr>
          <a:xfrm>
            <a:off x="251520" y="2276872"/>
            <a:ext cx="2160000" cy="1980000"/>
          </a:xfrm>
          <a:prstGeom prst="rect">
            <a:avLst/>
          </a:prstGeom>
          <a:ln w="28575">
            <a:solidFill>
              <a:schemeClr val="accent6">
                <a:lumMod val="75000"/>
              </a:schemeClr>
            </a:solidFill>
          </a:ln>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400" b="1" dirty="0">
                <a:solidFill>
                  <a:schemeClr val="accent6">
                    <a:lumMod val="75000"/>
                  </a:schemeClr>
                </a:solidFill>
              </a:rPr>
              <a:t>Plants</a:t>
            </a:r>
            <a:r>
              <a:rPr lang="en-US" sz="2400" dirty="0"/>
              <a:t> in a community or habitat compete with each other for:</a:t>
            </a:r>
          </a:p>
        </p:txBody>
      </p:sp>
      <p:sp>
        <p:nvSpPr>
          <p:cNvPr id="7" name="TextBox 6"/>
          <p:cNvSpPr txBox="1"/>
          <p:nvPr/>
        </p:nvSpPr>
        <p:spPr>
          <a:xfrm>
            <a:off x="251520" y="1013827"/>
            <a:ext cx="8640960" cy="830997"/>
          </a:xfrm>
          <a:prstGeom prst="rect">
            <a:avLst/>
          </a:prstGeom>
          <a:gradFill flip="none" rotWithShape="1">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path path="circle">
              <a:fillToRect l="100000" t="100000"/>
            </a:path>
            <a:tileRect r="-100000" b="-100000"/>
          </a:gradFill>
          <a:ln w="28575">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dirty="0"/>
              <a:t>To</a:t>
            </a:r>
            <a:r>
              <a:rPr lang="en-GB" sz="2400" b="1" dirty="0">
                <a:solidFill>
                  <a:schemeClr val="accent6">
                    <a:lumMod val="75000"/>
                  </a:schemeClr>
                </a:solidFill>
              </a:rPr>
              <a:t> survive </a:t>
            </a:r>
            <a:r>
              <a:rPr lang="en-GB" sz="2400" dirty="0"/>
              <a:t>and </a:t>
            </a:r>
            <a:r>
              <a:rPr lang="en-GB" sz="2400" b="1" dirty="0">
                <a:solidFill>
                  <a:schemeClr val="accent6">
                    <a:lumMod val="75000"/>
                  </a:schemeClr>
                </a:solidFill>
              </a:rPr>
              <a:t>reproduce</a:t>
            </a:r>
            <a:r>
              <a:rPr lang="en-GB" sz="2400" dirty="0"/>
              <a:t>, organisms require a </a:t>
            </a:r>
            <a:r>
              <a:rPr lang="en-GB" sz="2400" b="1" dirty="0">
                <a:solidFill>
                  <a:schemeClr val="accent6">
                    <a:lumMod val="75000"/>
                  </a:schemeClr>
                </a:solidFill>
              </a:rPr>
              <a:t>supply of materials </a:t>
            </a:r>
            <a:r>
              <a:rPr lang="en-GB" sz="2400" dirty="0"/>
              <a:t>from their </a:t>
            </a:r>
            <a:r>
              <a:rPr lang="en-GB" sz="2400" b="1" dirty="0">
                <a:solidFill>
                  <a:schemeClr val="accent6">
                    <a:lumMod val="75000"/>
                  </a:schemeClr>
                </a:solidFill>
              </a:rPr>
              <a:t>surroundings</a:t>
            </a:r>
            <a:r>
              <a:rPr lang="en-GB" sz="2400" dirty="0"/>
              <a:t> </a:t>
            </a:r>
            <a:r>
              <a:rPr lang="en-GB" sz="2400" u="sng" dirty="0"/>
              <a:t>and</a:t>
            </a:r>
            <a:r>
              <a:rPr lang="en-GB" sz="2400" dirty="0"/>
              <a:t> from </a:t>
            </a:r>
            <a:r>
              <a:rPr lang="en-GB" sz="2400" b="1" dirty="0">
                <a:solidFill>
                  <a:schemeClr val="accent6">
                    <a:lumMod val="75000"/>
                  </a:schemeClr>
                </a:solidFill>
              </a:rPr>
              <a:t>other living organisms </a:t>
            </a:r>
            <a:r>
              <a:rPr lang="en-GB" sz="2400" dirty="0"/>
              <a:t>there.</a:t>
            </a:r>
          </a:p>
        </p:txBody>
      </p:sp>
      <p:sp>
        <p:nvSpPr>
          <p:cNvPr id="9" name="TextBox 8"/>
          <p:cNvSpPr txBox="1"/>
          <p:nvPr/>
        </p:nvSpPr>
        <p:spPr>
          <a:xfrm>
            <a:off x="3635896" y="2492896"/>
            <a:ext cx="2376264" cy="461665"/>
          </a:xfrm>
          <a:prstGeom prst="rect">
            <a:avLst/>
          </a:prstGeom>
          <a:noFill/>
        </p:spPr>
        <p:txBody>
          <a:bodyPr wrap="square" rtlCol="0">
            <a:spAutoFit/>
          </a:bodyPr>
          <a:lstStyle/>
          <a:p>
            <a:r>
              <a:rPr lang="en-GB" sz="2400" dirty="0"/>
              <a:t>Light</a:t>
            </a:r>
          </a:p>
        </p:txBody>
      </p:sp>
      <p:sp>
        <p:nvSpPr>
          <p:cNvPr id="10" name="TextBox 9"/>
          <p:cNvSpPr txBox="1"/>
          <p:nvPr/>
        </p:nvSpPr>
        <p:spPr>
          <a:xfrm>
            <a:off x="3635896" y="2996952"/>
            <a:ext cx="2376264" cy="461665"/>
          </a:xfrm>
          <a:prstGeom prst="rect">
            <a:avLst/>
          </a:prstGeom>
          <a:noFill/>
        </p:spPr>
        <p:txBody>
          <a:bodyPr wrap="square" rtlCol="0">
            <a:spAutoFit/>
          </a:bodyPr>
          <a:lstStyle/>
          <a:p>
            <a:r>
              <a:rPr lang="en-GB" sz="2400" dirty="0"/>
              <a:t>Space</a:t>
            </a:r>
          </a:p>
        </p:txBody>
      </p:sp>
      <p:sp>
        <p:nvSpPr>
          <p:cNvPr id="11" name="TextBox 10"/>
          <p:cNvSpPr txBox="1"/>
          <p:nvPr/>
        </p:nvSpPr>
        <p:spPr>
          <a:xfrm>
            <a:off x="3635896" y="3534107"/>
            <a:ext cx="3456384" cy="830997"/>
          </a:xfrm>
          <a:prstGeom prst="rect">
            <a:avLst/>
          </a:prstGeom>
          <a:noFill/>
        </p:spPr>
        <p:txBody>
          <a:bodyPr wrap="square" rtlCol="0">
            <a:spAutoFit/>
          </a:bodyPr>
          <a:lstStyle/>
          <a:p>
            <a:r>
              <a:rPr lang="en-GB" sz="2400" dirty="0"/>
              <a:t>Water and mineral </a:t>
            </a:r>
          </a:p>
          <a:p>
            <a:r>
              <a:rPr lang="en-GB" sz="2400" dirty="0"/>
              <a:t>ions from the soil</a:t>
            </a:r>
          </a:p>
        </p:txBody>
      </p:sp>
      <p:pic>
        <p:nvPicPr>
          <p:cNvPr id="12" name="Picture 11" descr="ThinkstockPhotos-499689946forest floor.jpg"/>
          <p:cNvPicPr>
            <a:picLocks/>
          </p:cNvPicPr>
          <p:nvPr/>
        </p:nvPicPr>
        <p:blipFill>
          <a:blip r:embed="rId3" cstate="print"/>
          <a:stretch>
            <a:fillRect/>
          </a:stretch>
        </p:blipFill>
        <p:spPr>
          <a:xfrm>
            <a:off x="6588224" y="2276872"/>
            <a:ext cx="2304256" cy="1980000"/>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13" name="Right Arrow 12"/>
          <p:cNvSpPr/>
          <p:nvPr/>
        </p:nvSpPr>
        <p:spPr>
          <a:xfrm>
            <a:off x="2555776" y="2564904"/>
            <a:ext cx="1080120" cy="360040"/>
          </a:xfrm>
          <a:prstGeom prst="rightArrow">
            <a:avLst/>
          </a:prstGeom>
          <a:solidFill>
            <a:schemeClr val="bg1">
              <a:lumMod val="5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4" name="Right Arrow 13"/>
          <p:cNvSpPr/>
          <p:nvPr/>
        </p:nvSpPr>
        <p:spPr>
          <a:xfrm>
            <a:off x="2555776" y="3068960"/>
            <a:ext cx="1080120" cy="360040"/>
          </a:xfrm>
          <a:prstGeom prst="rightArrow">
            <a:avLst/>
          </a:prstGeom>
          <a:solidFill>
            <a:schemeClr val="bg1">
              <a:lumMod val="5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7" name="Right Arrow 16"/>
          <p:cNvSpPr/>
          <p:nvPr/>
        </p:nvSpPr>
        <p:spPr>
          <a:xfrm>
            <a:off x="2555776" y="3573016"/>
            <a:ext cx="1080120" cy="360040"/>
          </a:xfrm>
          <a:prstGeom prst="rightArrow">
            <a:avLst/>
          </a:prstGeom>
          <a:solidFill>
            <a:schemeClr val="bg1">
              <a:lumMod val="5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8" name="TextBox 17"/>
          <p:cNvSpPr txBox="1"/>
          <p:nvPr/>
        </p:nvSpPr>
        <p:spPr>
          <a:xfrm>
            <a:off x="251520" y="4473336"/>
            <a:ext cx="2160240" cy="1980000"/>
          </a:xfrm>
          <a:prstGeom prst="rect">
            <a:avLst/>
          </a:prstGeom>
          <a:ln>
            <a:solidFill>
              <a:schemeClr val="accent6">
                <a:lumMod val="75000"/>
              </a:schemeClr>
            </a:solidFill>
          </a:ln>
        </p:spPr>
        <p:style>
          <a:lnRef idx="3">
            <a:schemeClr val="lt1"/>
          </a:lnRef>
          <a:fillRef idx="1">
            <a:schemeClr val="accent6"/>
          </a:fillRef>
          <a:effectRef idx="1">
            <a:schemeClr val="accent6"/>
          </a:effectRef>
          <a:fontRef idx="minor">
            <a:schemeClr val="lt1"/>
          </a:fontRef>
        </p:style>
        <p:txBody>
          <a:bodyPr wrap="square" rtlCol="0">
            <a:spAutoFit/>
          </a:bodyPr>
          <a:lstStyle/>
          <a:p>
            <a:r>
              <a:rPr lang="en-GB" sz="2400" b="1" dirty="0"/>
              <a:t>Animals</a:t>
            </a:r>
            <a:r>
              <a:rPr lang="en-GB" sz="2400" dirty="0"/>
              <a:t> in a community often compete with each other for:</a:t>
            </a:r>
          </a:p>
        </p:txBody>
      </p:sp>
      <p:pic>
        <p:nvPicPr>
          <p:cNvPr id="19" name="Picture 18" descr="GettyImages-614517268deer.jpg"/>
          <p:cNvPicPr>
            <a:picLocks/>
          </p:cNvPicPr>
          <p:nvPr/>
        </p:nvPicPr>
        <p:blipFill>
          <a:blip r:embed="rId4" cstate="print"/>
          <a:stretch>
            <a:fillRect/>
          </a:stretch>
        </p:blipFill>
        <p:spPr>
          <a:xfrm>
            <a:off x="6588224" y="4509120"/>
            <a:ext cx="2304000" cy="1980000"/>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20" name="Right Arrow 19"/>
          <p:cNvSpPr/>
          <p:nvPr/>
        </p:nvSpPr>
        <p:spPr>
          <a:xfrm>
            <a:off x="2555776" y="4797152"/>
            <a:ext cx="1080120" cy="360040"/>
          </a:xfrm>
          <a:prstGeom prst="rightArrow">
            <a:avLst/>
          </a:prstGeom>
          <a:solidFill>
            <a:schemeClr val="tx1"/>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4" name="Right Arrow 23"/>
          <p:cNvSpPr/>
          <p:nvPr/>
        </p:nvSpPr>
        <p:spPr>
          <a:xfrm>
            <a:off x="2555776" y="5301208"/>
            <a:ext cx="1080120" cy="360040"/>
          </a:xfrm>
          <a:prstGeom prst="rightArrow">
            <a:avLst/>
          </a:prstGeom>
          <a:solidFill>
            <a:schemeClr val="tx1"/>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5" name="Right Arrow 24"/>
          <p:cNvSpPr/>
          <p:nvPr/>
        </p:nvSpPr>
        <p:spPr>
          <a:xfrm>
            <a:off x="2555776" y="5805264"/>
            <a:ext cx="1080120" cy="360040"/>
          </a:xfrm>
          <a:prstGeom prst="rightArrow">
            <a:avLst/>
          </a:prstGeom>
          <a:solidFill>
            <a:schemeClr val="tx1"/>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6" name="TextBox 25"/>
          <p:cNvSpPr txBox="1"/>
          <p:nvPr/>
        </p:nvSpPr>
        <p:spPr>
          <a:xfrm>
            <a:off x="3635896" y="4725144"/>
            <a:ext cx="2376264" cy="461665"/>
          </a:xfrm>
          <a:prstGeom prst="rect">
            <a:avLst/>
          </a:prstGeom>
          <a:noFill/>
        </p:spPr>
        <p:txBody>
          <a:bodyPr wrap="square" rtlCol="0">
            <a:spAutoFit/>
          </a:bodyPr>
          <a:lstStyle/>
          <a:p>
            <a:r>
              <a:rPr lang="en-GB" sz="2400" dirty="0"/>
              <a:t>Food</a:t>
            </a:r>
          </a:p>
        </p:txBody>
      </p:sp>
      <p:sp>
        <p:nvSpPr>
          <p:cNvPr id="27" name="TextBox 26"/>
          <p:cNvSpPr txBox="1"/>
          <p:nvPr/>
        </p:nvSpPr>
        <p:spPr>
          <a:xfrm>
            <a:off x="3635896" y="5229200"/>
            <a:ext cx="2376264" cy="461665"/>
          </a:xfrm>
          <a:prstGeom prst="rect">
            <a:avLst/>
          </a:prstGeom>
          <a:noFill/>
        </p:spPr>
        <p:txBody>
          <a:bodyPr wrap="square" rtlCol="0">
            <a:spAutoFit/>
          </a:bodyPr>
          <a:lstStyle/>
          <a:p>
            <a:r>
              <a:rPr lang="en-GB" sz="2400" dirty="0"/>
              <a:t>Mates</a:t>
            </a:r>
          </a:p>
        </p:txBody>
      </p:sp>
      <p:sp>
        <p:nvSpPr>
          <p:cNvPr id="28" name="TextBox 27"/>
          <p:cNvSpPr txBox="1"/>
          <p:nvPr/>
        </p:nvSpPr>
        <p:spPr>
          <a:xfrm>
            <a:off x="3635896" y="5733256"/>
            <a:ext cx="2376264" cy="461665"/>
          </a:xfrm>
          <a:prstGeom prst="rect">
            <a:avLst/>
          </a:prstGeom>
          <a:noFill/>
        </p:spPr>
        <p:txBody>
          <a:bodyPr wrap="square" rtlCol="0">
            <a:spAutoFit/>
          </a:bodyPr>
          <a:lstStyle/>
          <a:p>
            <a:r>
              <a:rPr lang="en-GB" sz="2400" dirty="0"/>
              <a:t>Territory</a:t>
            </a:r>
          </a:p>
        </p:txBody>
      </p:sp>
    </p:spTree>
    <p:extLst>
      <p:ext uri="{BB962C8B-B14F-4D97-AF65-F5344CB8AC3E}">
        <p14:creationId xmlns:p14="http://schemas.microsoft.com/office/powerpoint/2010/main" val="1113305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Interdependence</a:t>
            </a:r>
            <a:endParaRPr lang="en-GB" sz="2400" b="1" dirty="0">
              <a:solidFill>
                <a:schemeClr val="accent6"/>
              </a:solidFill>
            </a:endParaRPr>
          </a:p>
        </p:txBody>
      </p:sp>
      <p:sp>
        <p:nvSpPr>
          <p:cNvPr id="3" name="TextBox 2"/>
          <p:cNvSpPr txBox="1"/>
          <p:nvPr/>
        </p:nvSpPr>
        <p:spPr>
          <a:xfrm>
            <a:off x="179512" y="764704"/>
            <a:ext cx="8568952" cy="1200329"/>
          </a:xfrm>
          <a:prstGeom prst="rect">
            <a:avLst/>
          </a:prstGeom>
          <a:noFill/>
        </p:spPr>
        <p:txBody>
          <a:bodyPr wrap="square" rtlCol="0">
            <a:spAutoFit/>
          </a:bodyPr>
          <a:lstStyle/>
          <a:p>
            <a:pPr algn="ctr"/>
            <a:r>
              <a:rPr lang="en-GB" sz="2400" dirty="0"/>
              <a:t>Within a community each species </a:t>
            </a:r>
            <a:r>
              <a:rPr lang="en-GB" sz="2400" b="1" dirty="0">
                <a:solidFill>
                  <a:schemeClr val="accent6">
                    <a:lumMod val="75000"/>
                  </a:schemeClr>
                </a:solidFill>
              </a:rPr>
              <a:t>depends</a:t>
            </a:r>
            <a:r>
              <a:rPr lang="en-GB" sz="2400" dirty="0"/>
              <a:t> on other species for their </a:t>
            </a:r>
            <a:r>
              <a:rPr lang="en-GB" sz="2400" b="1" dirty="0">
                <a:solidFill>
                  <a:schemeClr val="accent6">
                    <a:lumMod val="75000"/>
                  </a:schemeClr>
                </a:solidFill>
              </a:rPr>
              <a:t>survival</a:t>
            </a:r>
            <a:r>
              <a:rPr lang="en-GB" sz="2400" dirty="0"/>
              <a:t>. This is called </a:t>
            </a:r>
            <a:r>
              <a:rPr lang="en-GB" sz="2400" b="1" u="sng" dirty="0">
                <a:solidFill>
                  <a:schemeClr val="accent6">
                    <a:lumMod val="75000"/>
                  </a:schemeClr>
                </a:solidFill>
              </a:rPr>
              <a:t>interdependence. </a:t>
            </a:r>
            <a:r>
              <a:rPr lang="en-GB" sz="2400" dirty="0"/>
              <a:t>If one species is removed it can affect the whole community.</a:t>
            </a:r>
          </a:p>
        </p:txBody>
      </p:sp>
      <p:pic>
        <p:nvPicPr>
          <p:cNvPr id="2050" name="Picture 2"/>
          <p:cNvPicPr>
            <a:picLocks noChangeArrowheads="1"/>
          </p:cNvPicPr>
          <p:nvPr/>
        </p:nvPicPr>
        <p:blipFill>
          <a:blip r:embed="rId3" cstate="print"/>
          <a:srcRect/>
          <a:stretch>
            <a:fillRect/>
          </a:stretch>
        </p:blipFill>
        <p:spPr bwMode="auto">
          <a:xfrm>
            <a:off x="179512" y="4077344"/>
            <a:ext cx="2160240" cy="2375992"/>
          </a:xfrm>
          <a:prstGeom prst="rect">
            <a:avLst/>
          </a:prstGeom>
          <a:noFill/>
          <a:ln w="9525">
            <a:noFill/>
            <a:miter lim="800000"/>
            <a:headEnd/>
            <a:tailEnd/>
          </a:ln>
        </p:spPr>
      </p:pic>
      <p:grpSp>
        <p:nvGrpSpPr>
          <p:cNvPr id="8" name="Group 7"/>
          <p:cNvGrpSpPr/>
          <p:nvPr/>
        </p:nvGrpSpPr>
        <p:grpSpPr>
          <a:xfrm>
            <a:off x="179512" y="1981875"/>
            <a:ext cx="4608512" cy="1951181"/>
            <a:chOff x="395536" y="1772816"/>
            <a:chExt cx="4608512" cy="1951181"/>
          </a:xfrm>
        </p:grpSpPr>
        <p:pic>
          <p:nvPicPr>
            <p:cNvPr id="4" name="Picture 3" descr="ThinkstockPhotos-538486468bee.jpg"/>
            <p:cNvPicPr>
              <a:picLocks noChangeAspect="1"/>
            </p:cNvPicPr>
            <p:nvPr/>
          </p:nvPicPr>
          <p:blipFill>
            <a:blip r:embed="rId4" cstate="print"/>
            <a:stretch>
              <a:fillRect/>
            </a:stretch>
          </p:blipFill>
          <p:spPr>
            <a:xfrm>
              <a:off x="395536" y="1772816"/>
              <a:ext cx="2160240" cy="1944216"/>
            </a:xfrm>
            <a:prstGeom prst="rect">
              <a:avLst/>
            </a:prstGeom>
            <a:ln>
              <a:solidFill>
                <a:schemeClr val="accent6">
                  <a:lumMod val="50000"/>
                </a:schemeClr>
              </a:solidFill>
            </a:ln>
          </p:spPr>
        </p:pic>
        <p:sp>
          <p:nvSpPr>
            <p:cNvPr id="6" name="TextBox 5"/>
            <p:cNvSpPr txBox="1"/>
            <p:nvPr/>
          </p:nvSpPr>
          <p:spPr>
            <a:xfrm>
              <a:off x="2699792" y="1785005"/>
              <a:ext cx="2304256" cy="1938992"/>
            </a:xfrm>
            <a:prstGeom prst="rect">
              <a:avLst/>
            </a:prstGeom>
            <a:noFill/>
            <a:ln>
              <a:solidFill>
                <a:schemeClr val="accent6">
                  <a:lumMod val="75000"/>
                </a:schemeClr>
              </a:solidFill>
            </a:ln>
          </p:spPr>
          <p:txBody>
            <a:bodyPr wrap="square" rtlCol="0">
              <a:spAutoFit/>
            </a:bodyPr>
            <a:lstStyle/>
            <a:p>
              <a:pPr algn="ctr"/>
              <a:r>
                <a:rPr lang="en-GB" sz="2400" dirty="0"/>
                <a:t>Many flowering plants rely on insects like bees or butterflies for pollination.</a:t>
              </a:r>
            </a:p>
          </p:txBody>
        </p:sp>
      </p:grpSp>
      <p:sp>
        <p:nvSpPr>
          <p:cNvPr id="7" name="Rectangle 6"/>
          <p:cNvSpPr/>
          <p:nvPr/>
        </p:nvSpPr>
        <p:spPr>
          <a:xfrm>
            <a:off x="2483768" y="4077336"/>
            <a:ext cx="2286000" cy="2376000"/>
          </a:xfrm>
          <a:prstGeom prst="rect">
            <a:avLst/>
          </a:prstGeom>
          <a:noFill/>
          <a:ln>
            <a:solidFill>
              <a:schemeClr val="accent6">
                <a:lumMod val="75000"/>
              </a:schemeClr>
            </a:solidFill>
          </a:ln>
        </p:spPr>
        <p:txBody>
          <a:bodyPr wrap="square">
            <a:spAutoFit/>
          </a:bodyPr>
          <a:lstStyle/>
          <a:p>
            <a:pPr lvl="0" algn="ctr"/>
            <a:r>
              <a:rPr lang="en-GB" sz="2400" dirty="0">
                <a:solidFill>
                  <a:prstClr val="black"/>
                </a:solidFill>
              </a:rPr>
              <a:t> Animals or birds may carry plant seeds away from the parent plant to reduce competition.</a:t>
            </a:r>
          </a:p>
        </p:txBody>
      </p:sp>
      <p:grpSp>
        <p:nvGrpSpPr>
          <p:cNvPr id="13" name="Group 12"/>
          <p:cNvGrpSpPr/>
          <p:nvPr/>
        </p:nvGrpSpPr>
        <p:grpSpPr>
          <a:xfrm>
            <a:off x="4932040" y="2060848"/>
            <a:ext cx="1876425" cy="4440689"/>
            <a:chOff x="5431879" y="1484197"/>
            <a:chExt cx="1876425" cy="4440689"/>
          </a:xfrm>
        </p:grpSpPr>
        <p:sp>
          <p:nvSpPr>
            <p:cNvPr id="11" name="TextBox 10"/>
            <p:cNvSpPr txBox="1"/>
            <p:nvPr/>
          </p:nvSpPr>
          <p:spPr>
            <a:xfrm>
              <a:off x="5436096" y="1484197"/>
              <a:ext cx="1872208" cy="1200329"/>
            </a:xfrm>
            <a:prstGeom prst="rect">
              <a:avLst/>
            </a:prstGeom>
            <a:solidFill>
              <a:schemeClr val="bg1"/>
            </a:solidFill>
            <a:ln>
              <a:solidFill>
                <a:schemeClr val="accent6">
                  <a:lumMod val="75000"/>
                </a:schemeClr>
              </a:solidFill>
            </a:ln>
          </p:spPr>
          <p:txBody>
            <a:bodyPr wrap="square" rtlCol="0">
              <a:spAutoFit/>
            </a:bodyPr>
            <a:lstStyle/>
            <a:p>
              <a:pPr algn="ctr"/>
              <a:r>
                <a:rPr lang="en-GB" sz="2400" dirty="0"/>
                <a:t>Pandas rely on bamboo for food.</a:t>
              </a:r>
            </a:p>
          </p:txBody>
        </p:sp>
        <p:pic>
          <p:nvPicPr>
            <p:cNvPr id="2052" name="Picture 4"/>
            <p:cNvPicPr>
              <a:picLocks noChangeAspect="1" noChangeArrowheads="1"/>
            </p:cNvPicPr>
            <p:nvPr/>
          </p:nvPicPr>
          <p:blipFill>
            <a:blip r:embed="rId5" cstate="print"/>
            <a:srcRect/>
            <a:stretch>
              <a:fillRect/>
            </a:stretch>
          </p:blipFill>
          <p:spPr bwMode="auto">
            <a:xfrm>
              <a:off x="5431879" y="2828542"/>
              <a:ext cx="1876425" cy="3096344"/>
            </a:xfrm>
            <a:prstGeom prst="rect">
              <a:avLst/>
            </a:prstGeom>
            <a:noFill/>
            <a:ln w="9525">
              <a:solidFill>
                <a:schemeClr val="accent6">
                  <a:lumMod val="75000"/>
                </a:schemeClr>
              </a:solidFill>
              <a:miter lim="800000"/>
              <a:headEnd/>
              <a:tailEnd/>
            </a:ln>
          </p:spPr>
        </p:pic>
      </p:grpSp>
      <p:pic>
        <p:nvPicPr>
          <p:cNvPr id="2053" name="Picture 5"/>
          <p:cNvPicPr>
            <a:picLocks noChangeAspect="1" noChangeArrowheads="1"/>
          </p:cNvPicPr>
          <p:nvPr/>
        </p:nvPicPr>
        <p:blipFill>
          <a:blip r:embed="rId6" cstate="print"/>
          <a:srcRect/>
          <a:stretch>
            <a:fillRect/>
          </a:stretch>
        </p:blipFill>
        <p:spPr bwMode="auto">
          <a:xfrm>
            <a:off x="6984776" y="1988840"/>
            <a:ext cx="2051720" cy="2016224"/>
          </a:xfrm>
          <a:prstGeom prst="rect">
            <a:avLst/>
          </a:prstGeom>
          <a:noFill/>
          <a:ln w="9525">
            <a:solidFill>
              <a:schemeClr val="accent6">
                <a:lumMod val="75000"/>
              </a:schemeClr>
            </a:solidFill>
            <a:miter lim="800000"/>
            <a:headEnd/>
            <a:tailEnd/>
          </a:ln>
        </p:spPr>
      </p:pic>
      <p:sp>
        <p:nvSpPr>
          <p:cNvPr id="16" name="TextBox 15"/>
          <p:cNvSpPr txBox="1"/>
          <p:nvPr/>
        </p:nvSpPr>
        <p:spPr>
          <a:xfrm>
            <a:off x="6948264" y="4145012"/>
            <a:ext cx="2088232" cy="2308324"/>
          </a:xfrm>
          <a:prstGeom prst="rect">
            <a:avLst/>
          </a:prstGeom>
          <a:noFill/>
          <a:ln>
            <a:solidFill>
              <a:schemeClr val="accent6">
                <a:lumMod val="75000"/>
              </a:schemeClr>
            </a:solidFill>
          </a:ln>
        </p:spPr>
        <p:txBody>
          <a:bodyPr wrap="square" rtlCol="0">
            <a:spAutoFit/>
          </a:bodyPr>
          <a:lstStyle/>
          <a:p>
            <a:pPr algn="ctr"/>
            <a:r>
              <a:rPr lang="en-GB" sz="2400" dirty="0"/>
              <a:t>Clown fish are protected  from predators by the stinging tentacles of the anemone.</a:t>
            </a:r>
          </a:p>
        </p:txBody>
      </p:sp>
      <p:sp>
        <p:nvSpPr>
          <p:cNvPr id="14" name="TextBox 13"/>
          <p:cNvSpPr txBox="1"/>
          <p:nvPr/>
        </p:nvSpPr>
        <p:spPr>
          <a:xfrm>
            <a:off x="8100392" y="3573016"/>
            <a:ext cx="864096" cy="369332"/>
          </a:xfrm>
          <a:prstGeom prst="rect">
            <a:avLst/>
          </a:prstGeom>
          <a:noFill/>
        </p:spPr>
        <p:txBody>
          <a:bodyPr wrap="square" rtlCol="0">
            <a:spAutoFit/>
          </a:bodyPr>
          <a:lstStyle/>
          <a:p>
            <a:r>
              <a:rPr lang="en-GB" b="1" dirty="0">
                <a:solidFill>
                  <a:schemeClr val="bg1"/>
                </a:solidFill>
              </a:rPr>
              <a:t>Shelter</a:t>
            </a:r>
          </a:p>
        </p:txBody>
      </p:sp>
      <p:sp>
        <p:nvSpPr>
          <p:cNvPr id="15" name="TextBox 14"/>
          <p:cNvSpPr txBox="1"/>
          <p:nvPr/>
        </p:nvSpPr>
        <p:spPr>
          <a:xfrm>
            <a:off x="467544" y="2060848"/>
            <a:ext cx="1440160" cy="369332"/>
          </a:xfrm>
          <a:prstGeom prst="rect">
            <a:avLst/>
          </a:prstGeom>
          <a:noFill/>
        </p:spPr>
        <p:txBody>
          <a:bodyPr wrap="square" rtlCol="0">
            <a:spAutoFit/>
          </a:bodyPr>
          <a:lstStyle/>
          <a:p>
            <a:r>
              <a:rPr lang="en-GB" b="1" dirty="0">
                <a:solidFill>
                  <a:schemeClr val="bg1"/>
                </a:solidFill>
              </a:rPr>
              <a:t>pollination</a:t>
            </a:r>
          </a:p>
        </p:txBody>
      </p:sp>
      <p:sp>
        <p:nvSpPr>
          <p:cNvPr id="17" name="TextBox 16"/>
          <p:cNvSpPr txBox="1"/>
          <p:nvPr/>
        </p:nvSpPr>
        <p:spPr>
          <a:xfrm>
            <a:off x="467544" y="4139788"/>
            <a:ext cx="1656184" cy="369332"/>
          </a:xfrm>
          <a:prstGeom prst="rect">
            <a:avLst/>
          </a:prstGeom>
          <a:noFill/>
        </p:spPr>
        <p:txBody>
          <a:bodyPr wrap="square" rtlCol="0">
            <a:spAutoFit/>
          </a:bodyPr>
          <a:lstStyle/>
          <a:p>
            <a:r>
              <a:rPr lang="en-GB" b="1" dirty="0">
                <a:solidFill>
                  <a:schemeClr val="bg1"/>
                </a:solidFill>
              </a:rPr>
              <a:t>Seed dispersal</a:t>
            </a:r>
          </a:p>
        </p:txBody>
      </p:sp>
      <p:sp>
        <p:nvSpPr>
          <p:cNvPr id="18" name="TextBox 17"/>
          <p:cNvSpPr txBox="1"/>
          <p:nvPr/>
        </p:nvSpPr>
        <p:spPr>
          <a:xfrm>
            <a:off x="5076056" y="3429000"/>
            <a:ext cx="1152128" cy="369332"/>
          </a:xfrm>
          <a:prstGeom prst="rect">
            <a:avLst/>
          </a:prstGeom>
          <a:noFill/>
        </p:spPr>
        <p:txBody>
          <a:bodyPr wrap="square" rtlCol="0">
            <a:spAutoFit/>
          </a:bodyPr>
          <a:lstStyle/>
          <a:p>
            <a:r>
              <a:rPr lang="en-GB" b="1" dirty="0">
                <a:solidFill>
                  <a:schemeClr val="bg1"/>
                </a:solidFill>
              </a:rPr>
              <a:t>food</a:t>
            </a:r>
          </a:p>
        </p:txBody>
      </p:sp>
    </p:spTree>
    <p:extLst>
      <p:ext uri="{BB962C8B-B14F-4D97-AF65-F5344CB8AC3E}">
        <p14:creationId xmlns:p14="http://schemas.microsoft.com/office/powerpoint/2010/main" val="1113305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Interdependence</a:t>
            </a:r>
            <a:endParaRPr lang="en-GB" sz="2400" b="1" dirty="0">
              <a:solidFill>
                <a:schemeClr val="accent6"/>
              </a:solidFill>
            </a:endParaRPr>
          </a:p>
        </p:txBody>
      </p:sp>
      <p:sp>
        <p:nvSpPr>
          <p:cNvPr id="14" name="TextBox 13"/>
          <p:cNvSpPr txBox="1"/>
          <p:nvPr/>
        </p:nvSpPr>
        <p:spPr>
          <a:xfrm>
            <a:off x="8100392" y="3573016"/>
            <a:ext cx="864096" cy="369332"/>
          </a:xfrm>
          <a:prstGeom prst="rect">
            <a:avLst/>
          </a:prstGeom>
          <a:noFill/>
        </p:spPr>
        <p:txBody>
          <a:bodyPr wrap="square" rtlCol="0">
            <a:spAutoFit/>
          </a:bodyPr>
          <a:lstStyle/>
          <a:p>
            <a:r>
              <a:rPr lang="en-GB" b="1" dirty="0">
                <a:solidFill>
                  <a:schemeClr val="bg1"/>
                </a:solidFill>
              </a:rPr>
              <a:t>Shelter</a:t>
            </a:r>
          </a:p>
        </p:txBody>
      </p:sp>
      <p:sp>
        <p:nvSpPr>
          <p:cNvPr id="15" name="TextBox 14"/>
          <p:cNvSpPr txBox="1"/>
          <p:nvPr/>
        </p:nvSpPr>
        <p:spPr>
          <a:xfrm>
            <a:off x="467544" y="2060848"/>
            <a:ext cx="1440160" cy="369332"/>
          </a:xfrm>
          <a:prstGeom prst="rect">
            <a:avLst/>
          </a:prstGeom>
          <a:noFill/>
        </p:spPr>
        <p:txBody>
          <a:bodyPr wrap="square" rtlCol="0">
            <a:spAutoFit/>
          </a:bodyPr>
          <a:lstStyle/>
          <a:p>
            <a:r>
              <a:rPr lang="en-GB" b="1" dirty="0">
                <a:solidFill>
                  <a:schemeClr val="bg1"/>
                </a:solidFill>
              </a:rPr>
              <a:t>pollination</a:t>
            </a:r>
          </a:p>
        </p:txBody>
      </p:sp>
      <p:sp>
        <p:nvSpPr>
          <p:cNvPr id="17" name="TextBox 16"/>
          <p:cNvSpPr txBox="1"/>
          <p:nvPr/>
        </p:nvSpPr>
        <p:spPr>
          <a:xfrm>
            <a:off x="467544" y="4139788"/>
            <a:ext cx="1656184" cy="369332"/>
          </a:xfrm>
          <a:prstGeom prst="rect">
            <a:avLst/>
          </a:prstGeom>
          <a:noFill/>
        </p:spPr>
        <p:txBody>
          <a:bodyPr wrap="square" rtlCol="0">
            <a:spAutoFit/>
          </a:bodyPr>
          <a:lstStyle/>
          <a:p>
            <a:r>
              <a:rPr lang="en-GB" b="1" dirty="0">
                <a:solidFill>
                  <a:schemeClr val="bg1"/>
                </a:solidFill>
              </a:rPr>
              <a:t>Seed dispersal</a:t>
            </a:r>
          </a:p>
        </p:txBody>
      </p:sp>
      <p:sp>
        <p:nvSpPr>
          <p:cNvPr id="18" name="TextBox 17"/>
          <p:cNvSpPr txBox="1"/>
          <p:nvPr/>
        </p:nvSpPr>
        <p:spPr>
          <a:xfrm>
            <a:off x="5076056" y="3429000"/>
            <a:ext cx="1152128" cy="369332"/>
          </a:xfrm>
          <a:prstGeom prst="rect">
            <a:avLst/>
          </a:prstGeom>
          <a:noFill/>
        </p:spPr>
        <p:txBody>
          <a:bodyPr wrap="square" rtlCol="0">
            <a:spAutoFit/>
          </a:bodyPr>
          <a:lstStyle/>
          <a:p>
            <a:r>
              <a:rPr lang="en-GB" b="1" dirty="0">
                <a:solidFill>
                  <a:schemeClr val="bg1"/>
                </a:solidFill>
              </a:rPr>
              <a:t>food</a:t>
            </a:r>
          </a:p>
        </p:txBody>
      </p:sp>
      <p:graphicFrame>
        <p:nvGraphicFramePr>
          <p:cNvPr id="8" name="Table 7"/>
          <p:cNvGraphicFramePr>
            <a:graphicFrameLocks noGrp="1"/>
          </p:cNvGraphicFramePr>
          <p:nvPr/>
        </p:nvGraphicFramePr>
        <p:xfrm>
          <a:off x="299864" y="980728"/>
          <a:ext cx="4776192" cy="2865120"/>
        </p:xfrm>
        <a:graphic>
          <a:graphicData uri="http://schemas.openxmlformats.org/drawingml/2006/table">
            <a:tbl>
              <a:tblPr firstRow="1" bandRow="1">
                <a:tableStyleId>{5C22544A-7EE6-4342-B048-85BDC9FD1C3A}</a:tableStyleId>
              </a:tblPr>
              <a:tblGrid>
                <a:gridCol w="4776192">
                  <a:extLst>
                    <a:ext uri="{9D8B030D-6E8A-4147-A177-3AD203B41FA5}">
                      <a16:colId xmlns:a16="http://schemas.microsoft.com/office/drawing/2014/main" val="20000"/>
                    </a:ext>
                  </a:extLst>
                </a:gridCol>
              </a:tblGrid>
              <a:tr h="370840">
                <a:tc>
                  <a:txBody>
                    <a:bodyPr/>
                    <a:lstStyle/>
                    <a:p>
                      <a:pPr algn="ctr"/>
                      <a:r>
                        <a:rPr lang="en-GB" sz="3200" dirty="0">
                          <a:solidFill>
                            <a:schemeClr val="tx1"/>
                          </a:solidFill>
                        </a:rPr>
                        <a:t>Parasitism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370840">
                <a:tc>
                  <a:txBody>
                    <a:bodyPr/>
                    <a:lstStyle/>
                    <a:p>
                      <a:r>
                        <a:rPr lang="en-GB" sz="2400" dirty="0">
                          <a:solidFill>
                            <a:schemeClr val="tx1"/>
                          </a:solidFill>
                        </a:rPr>
                        <a:t>A</a:t>
                      </a:r>
                      <a:r>
                        <a:rPr lang="en-GB" sz="2400" baseline="0" dirty="0">
                          <a:solidFill>
                            <a:schemeClr val="tx1"/>
                          </a:solidFill>
                        </a:rPr>
                        <a:t> parasite lives on or in a host organism. The </a:t>
                      </a:r>
                      <a:r>
                        <a:rPr lang="en-GB" sz="2400" b="1" baseline="0" dirty="0">
                          <a:solidFill>
                            <a:schemeClr val="tx1"/>
                          </a:solidFill>
                        </a:rPr>
                        <a:t>parasite gains benefit </a:t>
                      </a:r>
                      <a:r>
                        <a:rPr lang="en-GB" sz="2400" baseline="0" dirty="0">
                          <a:solidFill>
                            <a:schemeClr val="tx1"/>
                          </a:solidFill>
                        </a:rPr>
                        <a:t>from the relationship but this may </a:t>
                      </a:r>
                      <a:r>
                        <a:rPr lang="en-GB" sz="2400" b="1" baseline="0" dirty="0">
                          <a:solidFill>
                            <a:schemeClr val="tx1"/>
                          </a:solidFill>
                        </a:rPr>
                        <a:t>weaken</a:t>
                      </a:r>
                      <a:r>
                        <a:rPr lang="en-GB" sz="2400" baseline="0" dirty="0">
                          <a:solidFill>
                            <a:schemeClr val="tx1"/>
                          </a:solidFill>
                        </a:rPr>
                        <a:t> or even kill the </a:t>
                      </a:r>
                      <a:r>
                        <a:rPr lang="en-GB" sz="2400" b="1" baseline="0" dirty="0">
                          <a:solidFill>
                            <a:schemeClr val="tx1"/>
                          </a:solidFill>
                        </a:rPr>
                        <a:t>host </a:t>
                      </a:r>
                      <a:r>
                        <a:rPr lang="en-GB" sz="2400" baseline="0" dirty="0">
                          <a:solidFill>
                            <a:schemeClr val="tx1"/>
                          </a:solidFill>
                        </a:rPr>
                        <a:t>organism. The host gets no benefit from this arrangement.</a:t>
                      </a: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1"/>
                  </a:ext>
                </a:extLst>
              </a:tr>
            </a:tbl>
          </a:graphicData>
        </a:graphic>
      </p:graphicFrame>
      <p:pic>
        <p:nvPicPr>
          <p:cNvPr id="9" name="Picture 8" descr="mistletoe-2993567_1920.jpg"/>
          <p:cNvPicPr>
            <a:picLocks noChangeAspect="1"/>
          </p:cNvPicPr>
          <p:nvPr/>
        </p:nvPicPr>
        <p:blipFill>
          <a:blip r:embed="rId3" cstate="print"/>
          <a:stretch>
            <a:fillRect/>
          </a:stretch>
        </p:blipFill>
        <p:spPr>
          <a:xfrm>
            <a:off x="5292080" y="980728"/>
            <a:ext cx="3574152" cy="2008599"/>
          </a:xfrm>
          <a:prstGeom prst="rect">
            <a:avLst/>
          </a:prstGeom>
          <a:ln>
            <a:solidFill>
              <a:schemeClr val="tx1"/>
            </a:solidFill>
          </a:ln>
        </p:spPr>
      </p:pic>
      <p:pic>
        <p:nvPicPr>
          <p:cNvPr id="10" name="Picture 9" descr="13534462215775.tif"/>
          <p:cNvPicPr>
            <a:picLocks noChangeAspect="1"/>
          </p:cNvPicPr>
          <p:nvPr/>
        </p:nvPicPr>
        <p:blipFill>
          <a:blip r:embed="rId4" cstate="print"/>
          <a:stretch>
            <a:fillRect/>
          </a:stretch>
        </p:blipFill>
        <p:spPr>
          <a:xfrm>
            <a:off x="2781725" y="3933056"/>
            <a:ext cx="2294331" cy="2464135"/>
          </a:xfrm>
          <a:prstGeom prst="rect">
            <a:avLst/>
          </a:prstGeom>
          <a:ln>
            <a:solidFill>
              <a:schemeClr val="tx1"/>
            </a:solidFill>
          </a:ln>
        </p:spPr>
      </p:pic>
      <p:sp>
        <p:nvSpPr>
          <p:cNvPr id="12" name="TextBox 11"/>
          <p:cNvSpPr txBox="1"/>
          <p:nvPr/>
        </p:nvSpPr>
        <p:spPr>
          <a:xfrm>
            <a:off x="5364088" y="2996952"/>
            <a:ext cx="3528392" cy="3416320"/>
          </a:xfrm>
          <a:prstGeom prst="rect">
            <a:avLst/>
          </a:prstGeom>
          <a:noFill/>
        </p:spPr>
        <p:txBody>
          <a:bodyPr wrap="square" rtlCol="0">
            <a:spAutoFit/>
          </a:bodyPr>
          <a:lstStyle/>
          <a:p>
            <a:r>
              <a:rPr lang="en-GB" sz="2400" dirty="0"/>
              <a:t>Mistletoe plants grow on a wide variety of host trees. The roots grow into the xylem and phloem tissue of the tree. The mistletoe gains water and nutrients from the host tree. Side effects for the tree include reduced growth.</a:t>
            </a:r>
          </a:p>
        </p:txBody>
      </p:sp>
      <p:sp>
        <p:nvSpPr>
          <p:cNvPr id="13" name="TextBox 12"/>
          <p:cNvSpPr txBox="1"/>
          <p:nvPr/>
        </p:nvSpPr>
        <p:spPr>
          <a:xfrm>
            <a:off x="251520" y="4005064"/>
            <a:ext cx="2376264" cy="2308324"/>
          </a:xfrm>
          <a:prstGeom prst="rect">
            <a:avLst/>
          </a:prstGeom>
          <a:noFill/>
        </p:spPr>
        <p:txBody>
          <a:bodyPr wrap="square" rtlCol="0">
            <a:spAutoFit/>
          </a:bodyPr>
          <a:lstStyle/>
          <a:p>
            <a:r>
              <a:rPr lang="en-GB" sz="2400" dirty="0"/>
              <a:t>Fleas live on the skin of their host. They bite and feed off the blood of the host. </a:t>
            </a:r>
          </a:p>
        </p:txBody>
      </p:sp>
    </p:spTree>
    <p:extLst>
      <p:ext uri="{BB962C8B-B14F-4D97-AF65-F5344CB8AC3E}">
        <p14:creationId xmlns:p14="http://schemas.microsoft.com/office/powerpoint/2010/main" val="1113305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Interdependence</a:t>
            </a:r>
            <a:endParaRPr lang="en-GB" sz="2400" b="1" dirty="0">
              <a:solidFill>
                <a:schemeClr val="accent6"/>
              </a:solidFill>
            </a:endParaRPr>
          </a:p>
        </p:txBody>
      </p:sp>
      <p:sp>
        <p:nvSpPr>
          <p:cNvPr id="14" name="TextBox 13"/>
          <p:cNvSpPr txBox="1"/>
          <p:nvPr/>
        </p:nvSpPr>
        <p:spPr>
          <a:xfrm>
            <a:off x="8100392" y="3573016"/>
            <a:ext cx="864096" cy="369332"/>
          </a:xfrm>
          <a:prstGeom prst="rect">
            <a:avLst/>
          </a:prstGeom>
          <a:noFill/>
        </p:spPr>
        <p:txBody>
          <a:bodyPr wrap="square" rtlCol="0">
            <a:spAutoFit/>
          </a:bodyPr>
          <a:lstStyle/>
          <a:p>
            <a:r>
              <a:rPr lang="en-GB" b="1" dirty="0">
                <a:solidFill>
                  <a:schemeClr val="bg1"/>
                </a:solidFill>
              </a:rPr>
              <a:t>Shelter</a:t>
            </a:r>
          </a:p>
        </p:txBody>
      </p:sp>
      <p:sp>
        <p:nvSpPr>
          <p:cNvPr id="15" name="TextBox 14"/>
          <p:cNvSpPr txBox="1"/>
          <p:nvPr/>
        </p:nvSpPr>
        <p:spPr>
          <a:xfrm>
            <a:off x="467544" y="2060848"/>
            <a:ext cx="1440160" cy="369332"/>
          </a:xfrm>
          <a:prstGeom prst="rect">
            <a:avLst/>
          </a:prstGeom>
          <a:noFill/>
        </p:spPr>
        <p:txBody>
          <a:bodyPr wrap="square" rtlCol="0">
            <a:spAutoFit/>
          </a:bodyPr>
          <a:lstStyle/>
          <a:p>
            <a:r>
              <a:rPr lang="en-GB" b="1" dirty="0">
                <a:solidFill>
                  <a:schemeClr val="bg1"/>
                </a:solidFill>
              </a:rPr>
              <a:t>pollination</a:t>
            </a:r>
          </a:p>
        </p:txBody>
      </p:sp>
      <p:sp>
        <p:nvSpPr>
          <p:cNvPr id="17" name="TextBox 16"/>
          <p:cNvSpPr txBox="1"/>
          <p:nvPr/>
        </p:nvSpPr>
        <p:spPr>
          <a:xfrm>
            <a:off x="467544" y="4139788"/>
            <a:ext cx="1656184" cy="369332"/>
          </a:xfrm>
          <a:prstGeom prst="rect">
            <a:avLst/>
          </a:prstGeom>
          <a:noFill/>
        </p:spPr>
        <p:txBody>
          <a:bodyPr wrap="square" rtlCol="0">
            <a:spAutoFit/>
          </a:bodyPr>
          <a:lstStyle/>
          <a:p>
            <a:r>
              <a:rPr lang="en-GB" b="1" dirty="0">
                <a:solidFill>
                  <a:schemeClr val="bg1"/>
                </a:solidFill>
              </a:rPr>
              <a:t>Seed dispersal</a:t>
            </a:r>
          </a:p>
        </p:txBody>
      </p:sp>
      <p:sp>
        <p:nvSpPr>
          <p:cNvPr id="18" name="TextBox 17"/>
          <p:cNvSpPr txBox="1"/>
          <p:nvPr/>
        </p:nvSpPr>
        <p:spPr>
          <a:xfrm>
            <a:off x="5076056" y="3429000"/>
            <a:ext cx="1152128" cy="369332"/>
          </a:xfrm>
          <a:prstGeom prst="rect">
            <a:avLst/>
          </a:prstGeom>
          <a:noFill/>
        </p:spPr>
        <p:txBody>
          <a:bodyPr wrap="square" rtlCol="0">
            <a:spAutoFit/>
          </a:bodyPr>
          <a:lstStyle/>
          <a:p>
            <a:r>
              <a:rPr lang="en-GB" b="1" dirty="0">
                <a:solidFill>
                  <a:schemeClr val="bg1"/>
                </a:solidFill>
              </a:rPr>
              <a:t>food</a:t>
            </a:r>
          </a:p>
        </p:txBody>
      </p:sp>
      <p:graphicFrame>
        <p:nvGraphicFramePr>
          <p:cNvPr id="8" name="Table 7"/>
          <p:cNvGraphicFramePr>
            <a:graphicFrameLocks noGrp="1"/>
          </p:cNvGraphicFramePr>
          <p:nvPr/>
        </p:nvGraphicFramePr>
        <p:xfrm>
          <a:off x="1524000" y="908720"/>
          <a:ext cx="6096000" cy="176784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tblGrid>
              <a:tr h="370840">
                <a:tc>
                  <a:txBody>
                    <a:bodyPr/>
                    <a:lstStyle/>
                    <a:p>
                      <a:pPr algn="ctr"/>
                      <a:r>
                        <a:rPr lang="en-GB" sz="3200" dirty="0">
                          <a:solidFill>
                            <a:schemeClr val="tx1"/>
                          </a:solidFill>
                        </a:rPr>
                        <a:t>Mutualism</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370840">
                <a:tc>
                  <a:txBody>
                    <a:bodyPr/>
                    <a:lstStyle/>
                    <a:p>
                      <a:r>
                        <a:rPr lang="en-GB" sz="2400" b="0" dirty="0"/>
                        <a:t>A</a:t>
                      </a:r>
                      <a:r>
                        <a:rPr lang="en-GB" sz="2400" b="0" baseline="0" dirty="0"/>
                        <a:t> mutualistic relationship is one in which </a:t>
                      </a:r>
                      <a:r>
                        <a:rPr lang="en-GB" sz="2400" b="1" baseline="0" dirty="0"/>
                        <a:t>two</a:t>
                      </a:r>
                      <a:r>
                        <a:rPr lang="en-GB" sz="2400" b="0" baseline="0" dirty="0"/>
                        <a:t> </a:t>
                      </a:r>
                      <a:r>
                        <a:rPr lang="en-GB" sz="2400" b="1" baseline="0" dirty="0"/>
                        <a:t>different species </a:t>
                      </a:r>
                      <a:r>
                        <a:rPr lang="en-GB" sz="2400" b="0" baseline="0" dirty="0"/>
                        <a:t>live closely with each other and </a:t>
                      </a:r>
                      <a:r>
                        <a:rPr lang="en-GB" sz="2400" b="1" baseline="0" dirty="0"/>
                        <a:t>both gain benefit </a:t>
                      </a:r>
                      <a:r>
                        <a:rPr lang="en-GB" sz="2400" b="0" baseline="0" dirty="0"/>
                        <a:t>from this.</a:t>
                      </a:r>
                      <a:endParaRPr lang="en-GB" sz="2400" b="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1"/>
                  </a:ext>
                </a:extLst>
              </a:tr>
            </a:tbl>
          </a:graphicData>
        </a:graphic>
      </p:graphicFrame>
      <p:pic>
        <p:nvPicPr>
          <p:cNvPr id="9" name="Picture 8" descr="rhinoceros-2808194_1920.jpg"/>
          <p:cNvPicPr>
            <a:picLocks noChangeAspect="1"/>
          </p:cNvPicPr>
          <p:nvPr/>
        </p:nvPicPr>
        <p:blipFill>
          <a:blip r:embed="rId3" cstate="print"/>
          <a:stretch>
            <a:fillRect/>
          </a:stretch>
        </p:blipFill>
        <p:spPr>
          <a:xfrm>
            <a:off x="827584" y="2876512"/>
            <a:ext cx="3168352" cy="2308340"/>
          </a:xfrm>
          <a:prstGeom prst="rect">
            <a:avLst/>
          </a:prstGeom>
        </p:spPr>
      </p:pic>
      <p:pic>
        <p:nvPicPr>
          <p:cNvPr id="1027" name="Picture 3"/>
          <p:cNvPicPr>
            <a:picLocks noChangeAspect="1" noChangeArrowheads="1"/>
          </p:cNvPicPr>
          <p:nvPr/>
        </p:nvPicPr>
        <p:blipFill>
          <a:blip r:embed="rId4" cstate="print"/>
          <a:srcRect/>
          <a:stretch>
            <a:fillRect/>
          </a:stretch>
        </p:blipFill>
        <p:spPr bwMode="auto">
          <a:xfrm>
            <a:off x="4931990" y="2852937"/>
            <a:ext cx="3600450" cy="2304256"/>
          </a:xfrm>
          <a:prstGeom prst="rect">
            <a:avLst/>
          </a:prstGeom>
          <a:noFill/>
          <a:ln w="9525">
            <a:noFill/>
            <a:miter lim="800000"/>
            <a:headEnd/>
            <a:tailEnd/>
          </a:ln>
        </p:spPr>
      </p:pic>
      <p:sp>
        <p:nvSpPr>
          <p:cNvPr id="13" name="TextBox 12"/>
          <p:cNvSpPr txBox="1"/>
          <p:nvPr/>
        </p:nvSpPr>
        <p:spPr>
          <a:xfrm>
            <a:off x="827584" y="5157192"/>
            <a:ext cx="3168352" cy="1477328"/>
          </a:xfrm>
          <a:prstGeom prst="rect">
            <a:avLst/>
          </a:prstGeom>
          <a:noFill/>
        </p:spPr>
        <p:txBody>
          <a:bodyPr wrap="square" rtlCol="0">
            <a:spAutoFit/>
          </a:bodyPr>
          <a:lstStyle/>
          <a:p>
            <a:r>
              <a:rPr lang="en-GB" dirty="0"/>
              <a:t>Oxpecker birds eat ticks and larvae which infect the skin of animals like rhinos and buffalo. They are known as cleaner species.</a:t>
            </a:r>
          </a:p>
        </p:txBody>
      </p:sp>
      <p:sp>
        <p:nvSpPr>
          <p:cNvPr id="16" name="TextBox 15"/>
          <p:cNvSpPr txBox="1"/>
          <p:nvPr/>
        </p:nvSpPr>
        <p:spPr>
          <a:xfrm>
            <a:off x="4932040" y="5157192"/>
            <a:ext cx="3600400" cy="1477328"/>
          </a:xfrm>
          <a:prstGeom prst="rect">
            <a:avLst/>
          </a:prstGeom>
          <a:noFill/>
        </p:spPr>
        <p:txBody>
          <a:bodyPr wrap="square" rtlCol="0">
            <a:spAutoFit/>
          </a:bodyPr>
          <a:lstStyle/>
          <a:p>
            <a:r>
              <a:rPr lang="en-GB" dirty="0"/>
              <a:t>Lichen is a mutual relationship between algae and fungi. The algae photosynthesise and produce food for both species. Fungi provide a protective sheltered environment.</a:t>
            </a:r>
          </a:p>
        </p:txBody>
      </p:sp>
    </p:spTree>
    <p:extLst>
      <p:ext uri="{BB962C8B-B14F-4D97-AF65-F5344CB8AC3E}">
        <p14:creationId xmlns:p14="http://schemas.microsoft.com/office/powerpoint/2010/main" val="1113305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5655"/>
            <a:ext cx="9937104" cy="657041"/>
          </a:xfrm>
        </p:spPr>
        <p:txBody>
          <a:bodyPr>
            <a:noAutofit/>
          </a:bodyPr>
          <a:lstStyle/>
          <a:p>
            <a:pPr marL="342900" marR="0" lvl="1" algn="l"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Core practical</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TextBox 2"/>
          <p:cNvSpPr txBox="1"/>
          <p:nvPr/>
        </p:nvSpPr>
        <p:spPr>
          <a:xfrm>
            <a:off x="179512" y="620688"/>
            <a:ext cx="8784976" cy="2677656"/>
          </a:xfrm>
          <a:prstGeom prst="rect">
            <a:avLst/>
          </a:prstGeom>
          <a:noFill/>
        </p:spPr>
        <p:txBody>
          <a:bodyPr wrap="square" rtlCol="0">
            <a:spAutoFit/>
          </a:bodyPr>
          <a:lstStyle/>
          <a:p>
            <a:r>
              <a:rPr lang="en-GB" sz="2400" dirty="0"/>
              <a:t>It is important for </a:t>
            </a:r>
            <a:r>
              <a:rPr lang="en-GB" sz="2400" b="1" dirty="0">
                <a:solidFill>
                  <a:schemeClr val="accent6">
                    <a:lumMod val="75000"/>
                  </a:schemeClr>
                </a:solidFill>
              </a:rPr>
              <a:t>ecologists</a:t>
            </a:r>
            <a:r>
              <a:rPr lang="en-GB" sz="2400" dirty="0"/>
              <a:t> to be able to determine the </a:t>
            </a:r>
            <a:r>
              <a:rPr lang="en-GB" sz="2400" b="1" dirty="0">
                <a:solidFill>
                  <a:schemeClr val="accent6">
                    <a:lumMod val="75000"/>
                  </a:schemeClr>
                </a:solidFill>
              </a:rPr>
              <a:t>distribution</a:t>
            </a:r>
            <a:r>
              <a:rPr lang="en-GB" sz="2400" dirty="0"/>
              <a:t> and </a:t>
            </a:r>
            <a:r>
              <a:rPr lang="en-GB" sz="2400" b="1" dirty="0">
                <a:solidFill>
                  <a:schemeClr val="accent6">
                    <a:lumMod val="75000"/>
                  </a:schemeClr>
                </a:solidFill>
              </a:rPr>
              <a:t>abundance</a:t>
            </a:r>
            <a:r>
              <a:rPr lang="en-GB" sz="2400" dirty="0"/>
              <a:t> (how many) of a </a:t>
            </a:r>
            <a:r>
              <a:rPr lang="en-GB" sz="2400" b="1" dirty="0">
                <a:solidFill>
                  <a:schemeClr val="accent6">
                    <a:lumMod val="75000"/>
                  </a:schemeClr>
                </a:solidFill>
              </a:rPr>
              <a:t>species</a:t>
            </a:r>
            <a:r>
              <a:rPr lang="en-GB" sz="2400" dirty="0"/>
              <a:t> in an </a:t>
            </a:r>
            <a:r>
              <a:rPr lang="en-GB" sz="2400" b="1" dirty="0">
                <a:solidFill>
                  <a:schemeClr val="accent6">
                    <a:lumMod val="75000"/>
                  </a:schemeClr>
                </a:solidFill>
              </a:rPr>
              <a:t>ecosystem</a:t>
            </a:r>
            <a:r>
              <a:rPr lang="en-GB" sz="2400" dirty="0"/>
              <a:t>. If one species is in decline, it can affect the whole ecosystem.</a:t>
            </a:r>
          </a:p>
          <a:p>
            <a:r>
              <a:rPr lang="en-GB" sz="2400" b="1" dirty="0">
                <a:solidFill>
                  <a:schemeClr val="accent6">
                    <a:lumMod val="75000"/>
                  </a:schemeClr>
                </a:solidFill>
              </a:rPr>
              <a:t>Sampling</a:t>
            </a:r>
            <a:r>
              <a:rPr lang="en-GB" sz="2400" dirty="0"/>
              <a:t> techniques are used to estimate the size of a population.</a:t>
            </a:r>
          </a:p>
          <a:p>
            <a:r>
              <a:rPr lang="en-GB" sz="2400" b="1" dirty="0">
                <a:solidFill>
                  <a:schemeClr val="accent6">
                    <a:lumMod val="75000"/>
                  </a:schemeClr>
                </a:solidFill>
              </a:rPr>
              <a:t>Quadrats</a:t>
            </a:r>
            <a:r>
              <a:rPr lang="en-GB" sz="2400" dirty="0"/>
              <a:t> are often used to do this and they can be used in a random way or by placing them along a line through an area called a</a:t>
            </a:r>
            <a:r>
              <a:rPr lang="en-GB" sz="2400" b="1" dirty="0">
                <a:solidFill>
                  <a:schemeClr val="accent6">
                    <a:lumMod val="75000"/>
                  </a:schemeClr>
                </a:solidFill>
              </a:rPr>
              <a:t>  belt transect</a:t>
            </a:r>
            <a:r>
              <a:rPr lang="en-GB" sz="2400" dirty="0"/>
              <a:t>.</a:t>
            </a:r>
          </a:p>
        </p:txBody>
      </p:sp>
      <p:pic>
        <p:nvPicPr>
          <p:cNvPr id="87041" name="Picture 1"/>
          <p:cNvPicPr>
            <a:picLocks noChangeAspect="1" noChangeArrowheads="1"/>
          </p:cNvPicPr>
          <p:nvPr/>
        </p:nvPicPr>
        <p:blipFill>
          <a:blip r:embed="rId3" cstate="print"/>
          <a:srcRect/>
          <a:stretch>
            <a:fillRect/>
          </a:stretch>
        </p:blipFill>
        <p:spPr bwMode="auto">
          <a:xfrm>
            <a:off x="323528" y="3284984"/>
            <a:ext cx="2664761" cy="2592288"/>
          </a:xfrm>
          <a:prstGeom prst="rect">
            <a:avLst/>
          </a:prstGeom>
          <a:noFill/>
          <a:ln w="28575">
            <a:solidFill>
              <a:schemeClr val="accent6">
                <a:lumMod val="50000"/>
              </a:schemeClr>
            </a:solidFill>
            <a:miter lim="800000"/>
            <a:headEnd/>
            <a:tailEnd/>
          </a:ln>
          <a:effectLst>
            <a:outerShdw blurRad="50800" dist="38100" dir="5400000" algn="t" rotWithShape="0">
              <a:prstClr val="black">
                <a:alpha val="40000"/>
              </a:prstClr>
            </a:outerShdw>
          </a:effectLst>
        </p:spPr>
      </p:pic>
      <p:sp>
        <p:nvSpPr>
          <p:cNvPr id="7" name="TextBox 6"/>
          <p:cNvSpPr txBox="1"/>
          <p:nvPr/>
        </p:nvSpPr>
        <p:spPr>
          <a:xfrm>
            <a:off x="3203848" y="3199616"/>
            <a:ext cx="5616624" cy="2677656"/>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en-GB" sz="2400" dirty="0"/>
              <a:t>Quadrats are frames usually with an area of 0.25m</a:t>
            </a:r>
            <a:r>
              <a:rPr lang="en-GB" sz="2400" baseline="30000" dirty="0"/>
              <a:t>2</a:t>
            </a:r>
            <a:r>
              <a:rPr lang="en-GB" sz="2400" dirty="0"/>
              <a:t>. They are placed on the ground and the organisms (usually plants) inside the frame are counted.  </a:t>
            </a:r>
          </a:p>
          <a:p>
            <a:r>
              <a:rPr lang="en-GB" sz="2400" dirty="0"/>
              <a:t>Quadrats are used to calculate population density, population frequency or percentage cover in an area.</a:t>
            </a:r>
          </a:p>
        </p:txBody>
      </p:sp>
      <p:sp>
        <p:nvSpPr>
          <p:cNvPr id="8" name="TextBox 7"/>
          <p:cNvSpPr txBox="1"/>
          <p:nvPr/>
        </p:nvSpPr>
        <p:spPr>
          <a:xfrm>
            <a:off x="251520" y="6011996"/>
            <a:ext cx="8568952"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GB" dirty="0"/>
              <a:t>You need to be able to understand and calculate the mean, mode and median.</a:t>
            </a:r>
          </a:p>
        </p:txBody>
      </p:sp>
      <p:sp>
        <p:nvSpPr>
          <p:cNvPr id="9" name="TextBox 8"/>
          <p:cNvSpPr txBox="1"/>
          <p:nvPr/>
        </p:nvSpPr>
        <p:spPr>
          <a:xfrm>
            <a:off x="7668344" y="5147900"/>
            <a:ext cx="1008112" cy="369332"/>
          </a:xfrm>
          <a:prstGeom prst="rect">
            <a:avLst/>
          </a:prstGeom>
          <a:noFill/>
        </p:spPr>
        <p:txBody>
          <a:bodyPr wrap="square" rtlCol="0">
            <a:spAutoFit/>
          </a:bodyPr>
          <a:lstStyle/>
          <a:p>
            <a:r>
              <a:rPr lang="en-GB" dirty="0">
                <a:hlinkClick r:id="rId4"/>
              </a:rPr>
              <a:t>video</a:t>
            </a:r>
            <a:endParaRPr lang="en-GB" dirty="0"/>
          </a:p>
        </p:txBody>
      </p:sp>
    </p:spTree>
    <p:extLst>
      <p:ext uri="{BB962C8B-B14F-4D97-AF65-F5344CB8AC3E}">
        <p14:creationId xmlns:p14="http://schemas.microsoft.com/office/powerpoint/2010/main" val="4347948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6632"/>
            <a:ext cx="8424936"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–Core Practical</a:t>
            </a:r>
            <a:endParaRPr lang="en-GB" sz="2400" b="1" dirty="0">
              <a:solidFill>
                <a:schemeClr val="accent6"/>
              </a:solidFill>
            </a:endParaRPr>
          </a:p>
        </p:txBody>
      </p:sp>
      <p:sp>
        <p:nvSpPr>
          <p:cNvPr id="14" name="TextBox 13"/>
          <p:cNvSpPr txBox="1"/>
          <p:nvPr/>
        </p:nvSpPr>
        <p:spPr>
          <a:xfrm>
            <a:off x="8100392" y="3573016"/>
            <a:ext cx="864096" cy="369332"/>
          </a:xfrm>
          <a:prstGeom prst="rect">
            <a:avLst/>
          </a:prstGeom>
          <a:noFill/>
        </p:spPr>
        <p:txBody>
          <a:bodyPr wrap="square" rtlCol="0">
            <a:spAutoFit/>
          </a:bodyPr>
          <a:lstStyle/>
          <a:p>
            <a:r>
              <a:rPr lang="en-GB" b="1" dirty="0">
                <a:solidFill>
                  <a:schemeClr val="bg1"/>
                </a:solidFill>
              </a:rPr>
              <a:t>Shelter</a:t>
            </a:r>
          </a:p>
        </p:txBody>
      </p:sp>
      <p:sp>
        <p:nvSpPr>
          <p:cNvPr id="15" name="TextBox 14"/>
          <p:cNvSpPr txBox="1"/>
          <p:nvPr/>
        </p:nvSpPr>
        <p:spPr>
          <a:xfrm>
            <a:off x="467544" y="2060848"/>
            <a:ext cx="1440160" cy="369332"/>
          </a:xfrm>
          <a:prstGeom prst="rect">
            <a:avLst/>
          </a:prstGeom>
          <a:noFill/>
        </p:spPr>
        <p:txBody>
          <a:bodyPr wrap="square" rtlCol="0">
            <a:spAutoFit/>
          </a:bodyPr>
          <a:lstStyle/>
          <a:p>
            <a:r>
              <a:rPr lang="en-GB" b="1" dirty="0">
                <a:solidFill>
                  <a:schemeClr val="bg1"/>
                </a:solidFill>
              </a:rPr>
              <a:t>pollination</a:t>
            </a:r>
          </a:p>
        </p:txBody>
      </p:sp>
      <p:sp>
        <p:nvSpPr>
          <p:cNvPr id="17" name="TextBox 16"/>
          <p:cNvSpPr txBox="1"/>
          <p:nvPr/>
        </p:nvSpPr>
        <p:spPr>
          <a:xfrm>
            <a:off x="467544" y="4139788"/>
            <a:ext cx="1656184" cy="369332"/>
          </a:xfrm>
          <a:prstGeom prst="rect">
            <a:avLst/>
          </a:prstGeom>
          <a:noFill/>
        </p:spPr>
        <p:txBody>
          <a:bodyPr wrap="square" rtlCol="0">
            <a:spAutoFit/>
          </a:bodyPr>
          <a:lstStyle/>
          <a:p>
            <a:r>
              <a:rPr lang="en-GB" b="1" dirty="0">
                <a:solidFill>
                  <a:schemeClr val="bg1"/>
                </a:solidFill>
              </a:rPr>
              <a:t>Seed dispersal</a:t>
            </a:r>
          </a:p>
        </p:txBody>
      </p:sp>
      <p:sp>
        <p:nvSpPr>
          <p:cNvPr id="18" name="TextBox 17"/>
          <p:cNvSpPr txBox="1"/>
          <p:nvPr/>
        </p:nvSpPr>
        <p:spPr>
          <a:xfrm>
            <a:off x="5076056" y="3429000"/>
            <a:ext cx="1152128" cy="369332"/>
          </a:xfrm>
          <a:prstGeom prst="rect">
            <a:avLst/>
          </a:prstGeom>
          <a:noFill/>
        </p:spPr>
        <p:txBody>
          <a:bodyPr wrap="square" rtlCol="0">
            <a:spAutoFit/>
          </a:bodyPr>
          <a:lstStyle/>
          <a:p>
            <a:r>
              <a:rPr lang="en-GB" b="1" dirty="0">
                <a:solidFill>
                  <a:schemeClr val="bg1"/>
                </a:solidFill>
              </a:rPr>
              <a:t>food</a:t>
            </a:r>
          </a:p>
        </p:txBody>
      </p:sp>
      <p:sp>
        <p:nvSpPr>
          <p:cNvPr id="9" name="TextBox 8"/>
          <p:cNvSpPr txBox="1"/>
          <p:nvPr/>
        </p:nvSpPr>
        <p:spPr>
          <a:xfrm>
            <a:off x="179512" y="692696"/>
            <a:ext cx="8784976" cy="5878532"/>
          </a:xfrm>
          <a:prstGeom prst="rect">
            <a:avLst/>
          </a:prstGeom>
          <a:noFill/>
        </p:spPr>
        <p:txBody>
          <a:bodyPr wrap="square" rtlCol="0">
            <a:spAutoFit/>
          </a:bodyPr>
          <a:lstStyle/>
          <a:p>
            <a:pPr algn="ctr"/>
            <a:r>
              <a:rPr lang="en-GB" sz="2400" dirty="0"/>
              <a:t>How to determine the number of organisms in a given area.</a:t>
            </a:r>
          </a:p>
          <a:p>
            <a:pPr marL="457200" indent="-457200">
              <a:buAutoNum type="arabicPeriod"/>
            </a:pPr>
            <a:r>
              <a:rPr lang="en-GB" sz="2200" dirty="0"/>
              <a:t>Measure the area of the land to be sampled in m</a:t>
            </a:r>
            <a:r>
              <a:rPr lang="en-GB" sz="2200" baseline="30000" dirty="0"/>
              <a:t>2</a:t>
            </a:r>
            <a:endParaRPr lang="en-GB" sz="2200" dirty="0"/>
          </a:p>
          <a:p>
            <a:pPr marL="457200" indent="-457200">
              <a:buAutoNum type="arabicPeriod"/>
            </a:pPr>
            <a:r>
              <a:rPr lang="en-GB" sz="2200" dirty="0"/>
              <a:t>Place a quadrat of known area on the ground randomly. Count the number of organisms of the species being measured which fall within the quadrat.</a:t>
            </a:r>
          </a:p>
          <a:p>
            <a:pPr marL="457200" indent="-457200">
              <a:buAutoNum type="arabicPeriod"/>
            </a:pPr>
            <a:r>
              <a:rPr lang="en-GB" sz="2200" dirty="0"/>
              <a:t>Use a random number generator to give the coordinates for the next quadrat.</a:t>
            </a:r>
          </a:p>
          <a:p>
            <a:pPr marL="457200" indent="-457200">
              <a:buAutoNum type="arabicPeriod"/>
            </a:pPr>
            <a:r>
              <a:rPr lang="en-GB" sz="2200" dirty="0"/>
              <a:t>Continue  so that at least 10% of the chosen land area is sampled randomly. If the area was 100m</a:t>
            </a:r>
            <a:r>
              <a:rPr lang="en-GB" sz="2200" baseline="30000" dirty="0"/>
              <a:t>2</a:t>
            </a:r>
            <a:r>
              <a:rPr lang="en-GB" sz="2200" dirty="0"/>
              <a:t> then at least 10 quadrats of 1m</a:t>
            </a:r>
            <a:r>
              <a:rPr lang="en-GB" sz="2200" baseline="30000" dirty="0"/>
              <a:t>2</a:t>
            </a:r>
            <a:r>
              <a:rPr lang="en-GB" sz="2200" dirty="0"/>
              <a:t> should be completed.</a:t>
            </a:r>
          </a:p>
          <a:p>
            <a:pPr marL="457200" indent="-457200">
              <a:buAutoNum type="arabicPeriod" startAt="5"/>
            </a:pPr>
            <a:r>
              <a:rPr lang="en-GB" sz="2200" dirty="0"/>
              <a:t>Calculate the mean number of organisms per quadrat.</a:t>
            </a:r>
          </a:p>
          <a:p>
            <a:pPr marL="914400" lvl="1" indent="-457200"/>
            <a:r>
              <a:rPr lang="en-GB" sz="2200" dirty="0"/>
              <a:t>		Mean = total number of organisms</a:t>
            </a:r>
          </a:p>
          <a:p>
            <a:pPr marL="457200" indent="-457200"/>
            <a:r>
              <a:rPr lang="en-GB" sz="2200" dirty="0"/>
              <a:t>				    number of quadrats</a:t>
            </a:r>
          </a:p>
          <a:p>
            <a:pPr marL="457200" indent="-457200"/>
            <a:r>
              <a:rPr lang="en-GB" sz="2200" dirty="0"/>
              <a:t>6. 	Work out the mean number of organisms per m</a:t>
            </a:r>
            <a:r>
              <a:rPr lang="en-GB" sz="2200" baseline="30000" dirty="0"/>
              <a:t>2</a:t>
            </a:r>
            <a:r>
              <a:rPr lang="en-GB" sz="2200" dirty="0"/>
              <a:t> if the quadrat is not 1m</a:t>
            </a:r>
            <a:r>
              <a:rPr lang="en-GB" sz="2200" baseline="30000" dirty="0"/>
              <a:t>2</a:t>
            </a:r>
            <a:r>
              <a:rPr lang="en-GB" sz="2200" dirty="0"/>
              <a:t>.</a:t>
            </a:r>
          </a:p>
          <a:p>
            <a:pPr marL="457200" indent="-457200"/>
            <a:r>
              <a:rPr lang="en-GB" sz="2200" dirty="0"/>
              <a:t>7. 	Multiple the mean number of organisms per m</a:t>
            </a:r>
            <a:r>
              <a:rPr lang="en-GB" sz="2200" baseline="30000" dirty="0"/>
              <a:t>2</a:t>
            </a:r>
            <a:r>
              <a:rPr lang="en-GB" sz="2200" dirty="0"/>
              <a:t>  by the total area of the land sampled.</a:t>
            </a:r>
            <a:endParaRPr lang="en-GB" dirty="0"/>
          </a:p>
        </p:txBody>
      </p:sp>
      <p:cxnSp>
        <p:nvCxnSpPr>
          <p:cNvPr id="10" name="Straight Connector 9"/>
          <p:cNvCxnSpPr/>
          <p:nvPr/>
        </p:nvCxnSpPr>
        <p:spPr>
          <a:xfrm>
            <a:off x="2843808" y="4797152"/>
            <a:ext cx="338437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3305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44624"/>
            <a:ext cx="8748464"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Ecosystems and material cycles part 1 – Core Practical   </a:t>
            </a:r>
            <a:endParaRPr lang="en-GB" sz="2400" b="1" dirty="0">
              <a:solidFill>
                <a:schemeClr val="accent6"/>
              </a:solidFill>
            </a:endParaRPr>
          </a:p>
        </p:txBody>
      </p:sp>
      <p:sp>
        <p:nvSpPr>
          <p:cNvPr id="14" name="TextBox 13"/>
          <p:cNvSpPr txBox="1"/>
          <p:nvPr/>
        </p:nvSpPr>
        <p:spPr>
          <a:xfrm>
            <a:off x="8100392" y="3573016"/>
            <a:ext cx="864096" cy="369332"/>
          </a:xfrm>
          <a:prstGeom prst="rect">
            <a:avLst/>
          </a:prstGeom>
          <a:noFill/>
        </p:spPr>
        <p:txBody>
          <a:bodyPr wrap="square" rtlCol="0">
            <a:spAutoFit/>
          </a:bodyPr>
          <a:lstStyle/>
          <a:p>
            <a:r>
              <a:rPr lang="en-GB" b="1" dirty="0">
                <a:solidFill>
                  <a:schemeClr val="bg1"/>
                </a:solidFill>
              </a:rPr>
              <a:t>Shelter</a:t>
            </a:r>
          </a:p>
        </p:txBody>
      </p:sp>
      <p:sp>
        <p:nvSpPr>
          <p:cNvPr id="15" name="TextBox 14"/>
          <p:cNvSpPr txBox="1"/>
          <p:nvPr/>
        </p:nvSpPr>
        <p:spPr>
          <a:xfrm>
            <a:off x="467544" y="2060848"/>
            <a:ext cx="1440160" cy="369332"/>
          </a:xfrm>
          <a:prstGeom prst="rect">
            <a:avLst/>
          </a:prstGeom>
          <a:noFill/>
        </p:spPr>
        <p:txBody>
          <a:bodyPr wrap="square" rtlCol="0">
            <a:spAutoFit/>
          </a:bodyPr>
          <a:lstStyle/>
          <a:p>
            <a:r>
              <a:rPr lang="en-GB" b="1" dirty="0">
                <a:solidFill>
                  <a:schemeClr val="bg1"/>
                </a:solidFill>
              </a:rPr>
              <a:t>pollination</a:t>
            </a:r>
          </a:p>
        </p:txBody>
      </p:sp>
      <p:sp>
        <p:nvSpPr>
          <p:cNvPr id="17" name="TextBox 16"/>
          <p:cNvSpPr txBox="1"/>
          <p:nvPr/>
        </p:nvSpPr>
        <p:spPr>
          <a:xfrm>
            <a:off x="467544" y="4139788"/>
            <a:ext cx="1656184" cy="369332"/>
          </a:xfrm>
          <a:prstGeom prst="rect">
            <a:avLst/>
          </a:prstGeom>
          <a:noFill/>
        </p:spPr>
        <p:txBody>
          <a:bodyPr wrap="square" rtlCol="0">
            <a:spAutoFit/>
          </a:bodyPr>
          <a:lstStyle/>
          <a:p>
            <a:r>
              <a:rPr lang="en-GB" b="1" dirty="0">
                <a:solidFill>
                  <a:schemeClr val="bg1"/>
                </a:solidFill>
              </a:rPr>
              <a:t>Seed dispersal</a:t>
            </a:r>
          </a:p>
        </p:txBody>
      </p:sp>
      <p:sp>
        <p:nvSpPr>
          <p:cNvPr id="18" name="TextBox 17"/>
          <p:cNvSpPr txBox="1"/>
          <p:nvPr/>
        </p:nvSpPr>
        <p:spPr>
          <a:xfrm>
            <a:off x="5076056" y="3429000"/>
            <a:ext cx="1152128" cy="369332"/>
          </a:xfrm>
          <a:prstGeom prst="rect">
            <a:avLst/>
          </a:prstGeom>
          <a:noFill/>
        </p:spPr>
        <p:txBody>
          <a:bodyPr wrap="square" rtlCol="0">
            <a:spAutoFit/>
          </a:bodyPr>
          <a:lstStyle/>
          <a:p>
            <a:r>
              <a:rPr lang="en-GB" b="1" dirty="0">
                <a:solidFill>
                  <a:schemeClr val="bg1"/>
                </a:solidFill>
              </a:rPr>
              <a:t>food</a:t>
            </a:r>
          </a:p>
        </p:txBody>
      </p:sp>
      <p:pic>
        <p:nvPicPr>
          <p:cNvPr id="13" name="Picture 12" descr="GettyImages-493373687buttercup.jpg"/>
          <p:cNvPicPr>
            <a:picLocks noChangeAspect="1"/>
          </p:cNvPicPr>
          <p:nvPr/>
        </p:nvPicPr>
        <p:blipFill>
          <a:blip r:embed="rId3" cstate="print"/>
          <a:stretch>
            <a:fillRect/>
          </a:stretch>
        </p:blipFill>
        <p:spPr>
          <a:xfrm>
            <a:off x="179512" y="764704"/>
            <a:ext cx="3252496" cy="2160240"/>
          </a:xfrm>
          <a:prstGeom prst="rect">
            <a:avLst/>
          </a:prstGeom>
          <a:ln>
            <a:solidFill>
              <a:schemeClr val="accent6">
                <a:lumMod val="75000"/>
              </a:schemeClr>
            </a:solidFill>
          </a:ln>
        </p:spPr>
      </p:pic>
      <p:sp>
        <p:nvSpPr>
          <p:cNvPr id="16" name="TextBox 15"/>
          <p:cNvSpPr txBox="1"/>
          <p:nvPr/>
        </p:nvSpPr>
        <p:spPr>
          <a:xfrm>
            <a:off x="3419872" y="764704"/>
            <a:ext cx="5580112" cy="2160000"/>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r>
              <a:rPr lang="en-GB" sz="2200" dirty="0"/>
              <a:t>A conservation group has been concerned about the recent lack of buttercups in an area. The buttercup is important as a food source for moth larvae. They estimated the population and will compare it with data gathered over 5 years to see if it was a valid concern. </a:t>
            </a:r>
          </a:p>
        </p:txBody>
      </p:sp>
      <p:sp>
        <p:nvSpPr>
          <p:cNvPr id="19" name="TextBox 18"/>
          <p:cNvSpPr txBox="1"/>
          <p:nvPr/>
        </p:nvSpPr>
        <p:spPr>
          <a:xfrm>
            <a:off x="179512" y="2924944"/>
            <a:ext cx="8712968" cy="3508653"/>
          </a:xfrm>
          <a:prstGeom prst="rect">
            <a:avLst/>
          </a:prstGeom>
          <a:noFill/>
        </p:spPr>
        <p:txBody>
          <a:bodyPr wrap="square" rtlCol="0">
            <a:spAutoFit/>
          </a:bodyPr>
          <a:lstStyle/>
          <a:p>
            <a:r>
              <a:rPr lang="en-GB" sz="2000" dirty="0"/>
              <a:t>The conservationists sampled a field with an area of </a:t>
            </a:r>
            <a:r>
              <a:rPr lang="en-GB" sz="2000" b="1" dirty="0">
                <a:solidFill>
                  <a:schemeClr val="accent6">
                    <a:lumMod val="75000"/>
                  </a:schemeClr>
                </a:solidFill>
              </a:rPr>
              <a:t>900m</a:t>
            </a:r>
            <a:r>
              <a:rPr lang="en-GB" sz="2000" b="1" baseline="30000" dirty="0">
                <a:solidFill>
                  <a:schemeClr val="accent6">
                    <a:lumMod val="75000"/>
                  </a:schemeClr>
                </a:solidFill>
              </a:rPr>
              <a:t>2</a:t>
            </a:r>
            <a:r>
              <a:rPr lang="en-GB" sz="2000" dirty="0"/>
              <a:t>. </a:t>
            </a:r>
          </a:p>
          <a:p>
            <a:r>
              <a:rPr lang="en-GB" sz="2000" dirty="0"/>
              <a:t>They used a quadrat with an area of </a:t>
            </a:r>
            <a:r>
              <a:rPr lang="en-GB" sz="2000" b="1" dirty="0">
                <a:solidFill>
                  <a:schemeClr val="accent6">
                    <a:lumMod val="75000"/>
                  </a:schemeClr>
                </a:solidFill>
              </a:rPr>
              <a:t>0.25m</a:t>
            </a:r>
            <a:r>
              <a:rPr lang="en-GB" sz="2000" b="1" baseline="30000" dirty="0">
                <a:solidFill>
                  <a:schemeClr val="accent6">
                    <a:lumMod val="75000"/>
                  </a:schemeClr>
                </a:solidFill>
              </a:rPr>
              <a:t>2</a:t>
            </a:r>
            <a:r>
              <a:rPr lang="en-GB" sz="2000" b="1" dirty="0">
                <a:solidFill>
                  <a:schemeClr val="accent6">
                    <a:lumMod val="75000"/>
                  </a:schemeClr>
                </a:solidFill>
              </a:rPr>
              <a:t> </a:t>
            </a:r>
            <a:r>
              <a:rPr lang="en-GB" sz="2000" dirty="0"/>
              <a:t>and took </a:t>
            </a:r>
            <a:r>
              <a:rPr lang="en-GB" sz="2000" b="1" dirty="0">
                <a:solidFill>
                  <a:schemeClr val="accent6">
                    <a:lumMod val="75000"/>
                  </a:schemeClr>
                </a:solidFill>
              </a:rPr>
              <a:t>20 samples</a:t>
            </a:r>
            <a:r>
              <a:rPr lang="en-GB" sz="2000" dirty="0"/>
              <a:t>.</a:t>
            </a:r>
          </a:p>
          <a:p>
            <a:endParaRPr lang="en-GB" sz="1050" dirty="0"/>
          </a:p>
          <a:p>
            <a:r>
              <a:rPr lang="en-GB" sz="2000" dirty="0"/>
              <a:t>The mean number of buttercups per </a:t>
            </a:r>
            <a:r>
              <a:rPr lang="en-GB" sz="2000" b="1" dirty="0">
                <a:solidFill>
                  <a:schemeClr val="accent6">
                    <a:lumMod val="75000"/>
                  </a:schemeClr>
                </a:solidFill>
              </a:rPr>
              <a:t>0.25 m</a:t>
            </a:r>
            <a:r>
              <a:rPr lang="en-GB" sz="2000" b="1" baseline="30000" dirty="0">
                <a:solidFill>
                  <a:schemeClr val="accent6">
                    <a:lumMod val="75000"/>
                  </a:schemeClr>
                </a:solidFill>
              </a:rPr>
              <a:t>2</a:t>
            </a:r>
            <a:r>
              <a:rPr lang="en-GB" sz="2000" b="1" dirty="0">
                <a:solidFill>
                  <a:schemeClr val="accent6">
                    <a:lumMod val="75000"/>
                  </a:schemeClr>
                </a:solidFill>
              </a:rPr>
              <a:t> </a:t>
            </a:r>
            <a:r>
              <a:rPr lang="en-GB" sz="2000" dirty="0"/>
              <a:t>quadrat was calculated as </a:t>
            </a:r>
            <a:r>
              <a:rPr lang="en-GB" sz="2000" b="1" dirty="0">
                <a:solidFill>
                  <a:schemeClr val="accent6">
                    <a:lumMod val="75000"/>
                  </a:schemeClr>
                </a:solidFill>
              </a:rPr>
              <a:t>8</a:t>
            </a:r>
            <a:r>
              <a:rPr lang="en-GB" sz="2000" dirty="0"/>
              <a:t>.</a:t>
            </a:r>
          </a:p>
          <a:p>
            <a:endParaRPr lang="en-GB" sz="1050" dirty="0"/>
          </a:p>
          <a:p>
            <a:r>
              <a:rPr lang="en-GB" sz="2000" dirty="0"/>
              <a:t>The mean number of buttercups per m</a:t>
            </a:r>
            <a:r>
              <a:rPr lang="en-GB" sz="2000" baseline="30000" dirty="0"/>
              <a:t>2</a:t>
            </a:r>
            <a:r>
              <a:rPr lang="en-GB" sz="2000" dirty="0"/>
              <a:t> is calculated:</a:t>
            </a:r>
          </a:p>
          <a:p>
            <a:r>
              <a:rPr lang="en-GB" sz="2000" dirty="0"/>
              <a:t>  				1 </a:t>
            </a:r>
            <a:r>
              <a:rPr lang="en-GB" sz="2000" dirty="0">
                <a:sym typeface="Symbol"/>
              </a:rPr>
              <a:t> 0.25 = 4     </a:t>
            </a:r>
          </a:p>
          <a:p>
            <a:r>
              <a:rPr lang="en-GB" sz="2000" dirty="0">
                <a:sym typeface="Symbol"/>
              </a:rPr>
              <a:t>				 8 X 4 = </a:t>
            </a:r>
            <a:r>
              <a:rPr lang="en-GB" sz="2000" b="1" dirty="0">
                <a:solidFill>
                  <a:schemeClr val="accent6">
                    <a:lumMod val="75000"/>
                  </a:schemeClr>
                </a:solidFill>
                <a:sym typeface="Symbol"/>
              </a:rPr>
              <a:t>32 buttercups per </a:t>
            </a:r>
            <a:r>
              <a:rPr lang="en-GB" sz="2000" b="1" dirty="0">
                <a:solidFill>
                  <a:schemeClr val="accent6">
                    <a:lumMod val="75000"/>
                  </a:schemeClr>
                </a:solidFill>
              </a:rPr>
              <a:t>m</a:t>
            </a:r>
            <a:r>
              <a:rPr lang="en-GB" sz="2000" b="1" baseline="30000" dirty="0">
                <a:solidFill>
                  <a:schemeClr val="accent6">
                    <a:lumMod val="75000"/>
                  </a:schemeClr>
                </a:solidFill>
              </a:rPr>
              <a:t>2</a:t>
            </a:r>
            <a:endParaRPr lang="en-GB" sz="2000" b="1" dirty="0">
              <a:solidFill>
                <a:schemeClr val="accent6">
                  <a:lumMod val="75000"/>
                </a:schemeClr>
              </a:solidFill>
            </a:endParaRPr>
          </a:p>
          <a:p>
            <a:endParaRPr lang="en-GB" sz="1050" dirty="0"/>
          </a:p>
          <a:p>
            <a:r>
              <a:rPr lang="en-GB" sz="2000" dirty="0"/>
              <a:t>The </a:t>
            </a:r>
            <a:r>
              <a:rPr lang="en-GB" sz="2000" b="1" dirty="0">
                <a:solidFill>
                  <a:schemeClr val="accent6">
                    <a:lumMod val="75000"/>
                  </a:schemeClr>
                </a:solidFill>
              </a:rPr>
              <a:t>estimated</a:t>
            </a:r>
            <a:r>
              <a:rPr lang="en-GB" sz="2000" dirty="0"/>
              <a:t> </a:t>
            </a:r>
            <a:r>
              <a:rPr lang="en-GB" sz="2000" b="1" dirty="0">
                <a:solidFill>
                  <a:schemeClr val="accent6">
                    <a:lumMod val="75000"/>
                  </a:schemeClr>
                </a:solidFill>
              </a:rPr>
              <a:t>population</a:t>
            </a:r>
            <a:r>
              <a:rPr lang="en-GB" sz="2000" dirty="0"/>
              <a:t> of buttercups in the field was calculated as follows:</a:t>
            </a:r>
          </a:p>
          <a:p>
            <a:endParaRPr lang="en-GB" sz="1050" dirty="0"/>
          </a:p>
          <a:p>
            <a:pPr algn="ctr"/>
            <a:r>
              <a:rPr lang="en-GB" sz="2000" dirty="0"/>
              <a:t>	</a:t>
            </a:r>
            <a:r>
              <a:rPr lang="en-GB" sz="2000" b="1" dirty="0"/>
              <a:t>Mean number of buttercups (m</a:t>
            </a:r>
            <a:r>
              <a:rPr lang="en-GB" sz="2000" b="1" baseline="30000" dirty="0"/>
              <a:t>2</a:t>
            </a:r>
            <a:r>
              <a:rPr lang="en-GB" sz="2000" b="1" dirty="0"/>
              <a:t> ) x total area of the field (m</a:t>
            </a:r>
            <a:r>
              <a:rPr lang="en-GB" sz="2000" b="1" baseline="30000" dirty="0"/>
              <a:t>2 </a:t>
            </a:r>
            <a:r>
              <a:rPr lang="en-GB" sz="2000" b="1" dirty="0"/>
              <a:t>)</a:t>
            </a:r>
            <a:r>
              <a:rPr lang="en-GB" sz="2000" dirty="0"/>
              <a:t>	 32 x 900 = </a:t>
            </a:r>
            <a:r>
              <a:rPr lang="en-GB" sz="2000" b="1" dirty="0">
                <a:solidFill>
                  <a:schemeClr val="accent6">
                    <a:lumMod val="75000"/>
                  </a:schemeClr>
                </a:solidFill>
              </a:rPr>
              <a:t>28 800 buttercups in the field </a:t>
            </a:r>
            <a:r>
              <a:rPr lang="en-GB" sz="2000" dirty="0"/>
              <a:t>for year 1.</a:t>
            </a:r>
            <a:endParaRPr lang="en-GB" dirty="0"/>
          </a:p>
        </p:txBody>
      </p:sp>
    </p:spTree>
    <p:extLst>
      <p:ext uri="{BB962C8B-B14F-4D97-AF65-F5344CB8AC3E}">
        <p14:creationId xmlns:p14="http://schemas.microsoft.com/office/powerpoint/2010/main" val="1113305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2308324"/>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pPr marL="457200" indent="-457200">
              <a:lnSpc>
                <a:spcPct val="150000"/>
              </a:lnSpc>
              <a:buFont typeface="Arial" charset="0"/>
              <a:buChar char="•"/>
            </a:pPr>
            <a:endParaRPr lang="en-GB" sz="2400" b="1"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TextBox 5"/>
          <p:cNvSpPr txBox="1"/>
          <p:nvPr/>
        </p:nvSpPr>
        <p:spPr>
          <a:xfrm>
            <a:off x="193328" y="2056686"/>
            <a:ext cx="5170760" cy="4801314"/>
          </a:xfrm>
          <a:prstGeom prst="rect">
            <a:avLst/>
          </a:prstGeom>
          <a:noFill/>
        </p:spPr>
        <p:txBody>
          <a:bodyPr wrap="square" rtlCol="0">
            <a:spAutoFit/>
          </a:bodyPr>
          <a:lstStyle/>
          <a:p>
            <a:r>
              <a:rPr lang="en-US" sz="2800" b="1" dirty="0">
                <a:solidFill>
                  <a:schemeClr val="bg1">
                    <a:lumMod val="50000"/>
                  </a:schemeClr>
                </a:solidFill>
              </a:rPr>
              <a:t>Levels of organisation in ecosystems and interactions between organisms</a:t>
            </a:r>
            <a:endParaRPr lang="en-GB" sz="2800" b="1" dirty="0">
              <a:solidFill>
                <a:schemeClr val="bg1">
                  <a:lumMod val="50000"/>
                </a:schemeClr>
              </a:solidFill>
            </a:endParaRPr>
          </a:p>
          <a:p>
            <a:r>
              <a:rPr lang="en-GB" sz="2400" b="1" dirty="0">
                <a:solidFill>
                  <a:schemeClr val="tx1">
                    <a:lumMod val="50000"/>
                    <a:lumOff val="50000"/>
                  </a:schemeClr>
                </a:solidFill>
              </a:rPr>
              <a:t>Part 1 (9.1-9.6)</a:t>
            </a:r>
          </a:p>
          <a:p>
            <a:pPr marL="457200" indent="-457200">
              <a:lnSpc>
                <a:spcPct val="150000"/>
              </a:lnSpc>
              <a:buFont typeface="Arial" charset="0"/>
              <a:buChar char="•"/>
            </a:pPr>
            <a:r>
              <a:rPr lang="en-GB" sz="2400" b="1" dirty="0">
                <a:solidFill>
                  <a:schemeClr val="tx1">
                    <a:lumMod val="50000"/>
                    <a:lumOff val="50000"/>
                  </a:schemeClr>
                </a:solidFill>
              </a:rPr>
              <a:t>Levels of organisation</a:t>
            </a:r>
          </a:p>
          <a:p>
            <a:pPr marL="457200" indent="-457200">
              <a:lnSpc>
                <a:spcPct val="150000"/>
              </a:lnSpc>
              <a:buFont typeface="Arial" charset="0"/>
              <a:buChar char="•"/>
            </a:pPr>
            <a:r>
              <a:rPr lang="en-GB" sz="2400" b="1" dirty="0">
                <a:solidFill>
                  <a:schemeClr val="tx1">
                    <a:lumMod val="50000"/>
                    <a:lumOff val="50000"/>
                  </a:schemeClr>
                </a:solidFill>
              </a:rPr>
              <a:t>Abiotic and biotic factors</a:t>
            </a:r>
          </a:p>
          <a:p>
            <a:pPr marL="457200" indent="-457200">
              <a:lnSpc>
                <a:spcPct val="150000"/>
              </a:lnSpc>
              <a:buFont typeface="Arial" charset="0"/>
              <a:buChar char="•"/>
            </a:pPr>
            <a:r>
              <a:rPr lang="en-GB" sz="2400" b="1" dirty="0">
                <a:solidFill>
                  <a:schemeClr val="tx1">
                    <a:lumMod val="50000"/>
                    <a:lumOff val="50000"/>
                  </a:schemeClr>
                </a:solidFill>
              </a:rPr>
              <a:t>Interdependence</a:t>
            </a:r>
          </a:p>
          <a:p>
            <a:pPr marL="457200" indent="-457200">
              <a:lnSpc>
                <a:spcPct val="150000"/>
              </a:lnSpc>
              <a:buFont typeface="Arial" charset="0"/>
              <a:buChar char="•"/>
            </a:pPr>
            <a:r>
              <a:rPr lang="en-GB" sz="2400" b="1" dirty="0">
                <a:solidFill>
                  <a:schemeClr val="tx1">
                    <a:lumMod val="50000"/>
                    <a:lumOff val="50000"/>
                  </a:schemeClr>
                </a:solidFill>
              </a:rPr>
              <a:t>Core Practical</a:t>
            </a:r>
          </a:p>
          <a:p>
            <a:pPr marL="457200" indent="-457200">
              <a:lnSpc>
                <a:spcPct val="150000"/>
              </a:lnSpc>
              <a:buFont typeface="Arial" charset="0"/>
              <a:buChar char="•"/>
            </a:pPr>
            <a:endParaRPr lang="en-GB" sz="2400" b="1"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994288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0"/>
            <a:ext cx="8712968" cy="657041"/>
          </a:xfrm>
        </p:spPr>
        <p:txBody>
          <a:bodyPr>
            <a:noAutofit/>
          </a:bodyPr>
          <a:lstStyle/>
          <a:p>
            <a:pPr marL="342900" lvl="1" algn="r" defTabSz="342900" rtl="0">
              <a:spcBef>
                <a:spcPct val="20000"/>
              </a:spcBef>
            </a:pPr>
            <a:r>
              <a:rPr lang="en-US" sz="2400" b="1" dirty="0">
                <a:solidFill>
                  <a:schemeClr val="accent6"/>
                </a:solidFill>
              </a:rPr>
              <a:t>Ecosystems and material cycles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48680"/>
            <a:ext cx="8915400" cy="5878532"/>
          </a:xfrm>
          <a:prstGeom prst="rect">
            <a:avLst/>
          </a:prstGeom>
          <a:noFill/>
        </p:spPr>
        <p:txBody>
          <a:bodyPr wrap="square" rtlCol="0">
            <a:spAutoFit/>
          </a:bodyPr>
          <a:lstStyle/>
          <a:p>
            <a:pPr marL="457200" indent="-457200">
              <a:lnSpc>
                <a:spcPct val="150000"/>
              </a:lnSpc>
            </a:pPr>
            <a:r>
              <a:rPr lang="en-GB" sz="2400" dirty="0"/>
              <a:t>1. What is the definition of an ecosystem?</a:t>
            </a:r>
          </a:p>
          <a:p>
            <a:pPr marL="457200" indent="-457200">
              <a:lnSpc>
                <a:spcPct val="150000"/>
              </a:lnSpc>
            </a:pPr>
            <a:r>
              <a:rPr lang="en-GB" sz="2400" dirty="0"/>
              <a:t>2. What is the definition of an abiotic factor?</a:t>
            </a:r>
          </a:p>
          <a:p>
            <a:pPr marL="457200" indent="-457200">
              <a:lnSpc>
                <a:spcPct val="150000"/>
              </a:lnSpc>
            </a:pPr>
            <a:r>
              <a:rPr lang="en-GB" sz="2400" dirty="0"/>
              <a:t>3. List three abiotic factors which can affect an aquatic organism.</a:t>
            </a:r>
          </a:p>
          <a:p>
            <a:pPr marL="457200" indent="-457200">
              <a:lnSpc>
                <a:spcPct val="150000"/>
              </a:lnSpc>
            </a:pPr>
            <a:r>
              <a:rPr lang="en-GB" sz="2400" dirty="0"/>
              <a:t>4. List three abiotic factors which can affect a plant. </a:t>
            </a:r>
          </a:p>
          <a:p>
            <a:pPr marL="457200" indent="-457200">
              <a:lnSpc>
                <a:spcPct val="150000"/>
              </a:lnSpc>
            </a:pPr>
            <a:r>
              <a:rPr lang="en-GB" sz="2400" dirty="0"/>
              <a:t>5. What is the definition of a biotic factor?</a:t>
            </a:r>
          </a:p>
          <a:p>
            <a:pPr marL="457200" indent="-457200">
              <a:lnSpc>
                <a:spcPct val="150000"/>
              </a:lnSpc>
            </a:pPr>
            <a:r>
              <a:rPr lang="en-GB" sz="2400" dirty="0"/>
              <a:t>6. List three biotic factors which can affect a community.</a:t>
            </a:r>
          </a:p>
          <a:p>
            <a:pPr marL="457200" indent="-457200">
              <a:lnSpc>
                <a:spcPct val="150000"/>
              </a:lnSpc>
            </a:pPr>
            <a:r>
              <a:rPr lang="en-GB" sz="2400" dirty="0"/>
              <a:t>7. Complete the table:</a:t>
            </a:r>
          </a:p>
          <a:p>
            <a:pPr marL="457200" indent="-457200">
              <a:lnSpc>
                <a:spcPct val="150000"/>
              </a:lnSpc>
            </a:pPr>
            <a:endParaRPr lang="en-GB" sz="2400" dirty="0"/>
          </a:p>
          <a:p>
            <a:pPr marL="342900" indent="-342900"/>
            <a:endParaRPr lang="en-GB" sz="2400" dirty="0"/>
          </a:p>
          <a:p>
            <a:pPr marL="342900" indent="-342900"/>
            <a:endParaRPr lang="en-GB" sz="2400" dirty="0"/>
          </a:p>
          <a:p>
            <a:pPr marL="342900" indent="-342900"/>
            <a:endParaRPr lang="en-GB" sz="1600" dirty="0"/>
          </a:p>
          <a:p>
            <a:pPr>
              <a:lnSpc>
                <a:spcPct val="150000"/>
              </a:lnSpc>
            </a:pPr>
            <a:endParaRPr lang="en-GB" sz="1600" dirty="0"/>
          </a:p>
        </p:txBody>
      </p:sp>
      <p:graphicFrame>
        <p:nvGraphicFramePr>
          <p:cNvPr id="7" name="Table 6"/>
          <p:cNvGraphicFramePr>
            <a:graphicFrameLocks noGrp="1"/>
          </p:cNvGraphicFramePr>
          <p:nvPr/>
        </p:nvGraphicFramePr>
        <p:xfrm>
          <a:off x="539552" y="4509120"/>
          <a:ext cx="8064896" cy="1879600"/>
        </p:xfrm>
        <a:graphic>
          <a:graphicData uri="http://schemas.openxmlformats.org/drawingml/2006/table">
            <a:tbl>
              <a:tblPr firstRow="1" bandRow="1">
                <a:tableStyleId>{93296810-A885-4BE3-A3E7-6D5BEEA58F35}</a:tableStyleId>
              </a:tblPr>
              <a:tblGrid>
                <a:gridCol w="2448272">
                  <a:extLst>
                    <a:ext uri="{9D8B030D-6E8A-4147-A177-3AD203B41FA5}">
                      <a16:colId xmlns:a16="http://schemas.microsoft.com/office/drawing/2014/main" val="20000"/>
                    </a:ext>
                  </a:extLst>
                </a:gridCol>
                <a:gridCol w="5616624">
                  <a:extLst>
                    <a:ext uri="{9D8B030D-6E8A-4147-A177-3AD203B41FA5}">
                      <a16:colId xmlns:a16="http://schemas.microsoft.com/office/drawing/2014/main" val="20001"/>
                    </a:ext>
                  </a:extLst>
                </a:gridCol>
              </a:tblGrid>
              <a:tr h="0">
                <a:tc>
                  <a:txBody>
                    <a:bodyPr/>
                    <a:lstStyle/>
                    <a:p>
                      <a:r>
                        <a:rPr lang="en-GB" sz="2000" dirty="0"/>
                        <a:t>Level of organisation</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2000" dirty="0"/>
                        <a:t>Definition</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GB" sz="1800" b="1" dirty="0"/>
                        <a:t>Organism</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800" b="1"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endParaRPr lang="en-GB" sz="1800" b="1"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1800" b="1" dirty="0"/>
                        <a:t>Number of a particular species in a habitat</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algn="ctr"/>
                      <a:r>
                        <a:rPr lang="en-GB" sz="1800" b="1" dirty="0"/>
                        <a:t>Community</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800" b="1"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pPr algn="ctr"/>
                      <a:r>
                        <a:rPr lang="en-GB" sz="1800" b="1" dirty="0"/>
                        <a:t>Ecosystem</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800" b="1"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76416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7355860"/>
          </a:xfrm>
          <a:prstGeom prst="rect">
            <a:avLst/>
          </a:prstGeom>
          <a:noFill/>
        </p:spPr>
        <p:txBody>
          <a:bodyPr wrap="square" rtlCol="0">
            <a:spAutoFit/>
          </a:bodyPr>
          <a:lstStyle/>
          <a:p>
            <a:pPr marL="457200" indent="-457200"/>
            <a:r>
              <a:rPr lang="en-GB" sz="2400" dirty="0"/>
              <a:t>8.  List two ways a daisy plant may depend on another species for its                   survival. </a:t>
            </a:r>
          </a:p>
          <a:p>
            <a:r>
              <a:rPr lang="en-GB" sz="2400" dirty="0"/>
              <a:t>9.   Define the term </a:t>
            </a:r>
            <a:r>
              <a:rPr lang="en-GB" sz="2400" b="1" i="1" dirty="0"/>
              <a:t>interdependence</a:t>
            </a:r>
            <a:r>
              <a:rPr lang="en-GB" sz="2400" dirty="0"/>
              <a:t>.</a:t>
            </a:r>
          </a:p>
          <a:p>
            <a:pPr marL="457200" indent="-457200">
              <a:buAutoNum type="arabicPeriod" startAt="10"/>
            </a:pPr>
            <a:r>
              <a:rPr lang="en-GB" sz="2400" dirty="0"/>
              <a:t>What is the definition of a parasitic relationship?</a:t>
            </a:r>
          </a:p>
          <a:p>
            <a:pPr marL="457200" indent="-457200">
              <a:buAutoNum type="arabicPeriod" startAt="10"/>
            </a:pPr>
            <a:r>
              <a:rPr lang="en-GB" sz="2400" dirty="0"/>
              <a:t>Name two parasitic organisms and their hosts.</a:t>
            </a:r>
          </a:p>
          <a:p>
            <a:pPr marL="457200" indent="-457200">
              <a:buAutoNum type="arabicPeriod" startAt="10"/>
            </a:pPr>
            <a:r>
              <a:rPr lang="en-GB" sz="2400" dirty="0"/>
              <a:t>What type of relationship exists between a bee and a flowering plant?</a:t>
            </a:r>
          </a:p>
          <a:p>
            <a:pPr marL="457200" indent="-457200">
              <a:buAutoNum type="arabicPeriod" startAt="10"/>
            </a:pPr>
            <a:r>
              <a:rPr lang="en-GB" sz="2400" dirty="0"/>
              <a:t> What is a quadrat used for?</a:t>
            </a:r>
          </a:p>
          <a:p>
            <a:pPr marL="457200" indent="-457200">
              <a:buAutoNum type="arabicPeriod" startAt="10"/>
            </a:pPr>
            <a:r>
              <a:rPr lang="en-GB" sz="2400" dirty="0"/>
              <a:t>If a quadrat has sides of 0.5m, what is the area of the quadrat?</a:t>
            </a:r>
          </a:p>
          <a:p>
            <a:pPr marL="457200" indent="-457200">
              <a:buAutoNum type="arabicPeriod" startAt="10"/>
            </a:pPr>
            <a:r>
              <a:rPr lang="en-GB" sz="2400" dirty="0"/>
              <a:t> What is the equation for calculating the mean number of organisms of a species in a specific area?</a:t>
            </a:r>
          </a:p>
          <a:p>
            <a:pPr marL="457200" indent="-457200">
              <a:buAutoNum type="arabicPeriod" startAt="10"/>
            </a:pPr>
            <a:r>
              <a:rPr lang="en-GB" sz="2400" dirty="0"/>
              <a:t>What equipment would be needed to measure how species distribution changes from an area of high light intensity to a shaded area?</a:t>
            </a:r>
          </a:p>
          <a:p>
            <a:pPr marL="457200" indent="-457200">
              <a:buAutoNum type="arabicPeriod" startAt="10"/>
            </a:pPr>
            <a:endParaRPr lang="en-GB" sz="2400" dirty="0"/>
          </a:p>
          <a:p>
            <a:pPr marL="457200" indent="-457200">
              <a:buAutoNum type="arabicPeriod" startAt="10"/>
            </a:pPr>
            <a:endParaRPr lang="en-GB" sz="2400" dirty="0"/>
          </a:p>
          <a:p>
            <a:pPr marL="457200" indent="-457200"/>
            <a:endParaRPr lang="en-GB" sz="2400" dirty="0"/>
          </a:p>
          <a:p>
            <a:pPr marL="457200" indent="-457200">
              <a:buAutoNum type="arabicPeriod" startAt="10"/>
            </a:pPr>
            <a:endParaRPr lang="en-GB" sz="2400" dirty="0"/>
          </a:p>
          <a:p>
            <a:pPr marL="457200" indent="-457200">
              <a:buAutoNum type="arabicPeriod" startAt="10"/>
            </a:pPr>
            <a:endParaRPr lang="en-GB" sz="2400" dirty="0"/>
          </a:p>
          <a:p>
            <a:pPr marL="342900" indent="-342900"/>
            <a:endParaRPr lang="en-GB" sz="1600" dirty="0"/>
          </a:p>
        </p:txBody>
      </p:sp>
    </p:spTree>
    <p:extLst>
      <p:ext uri="{BB962C8B-B14F-4D97-AF65-F5344CB8AC3E}">
        <p14:creationId xmlns:p14="http://schemas.microsoft.com/office/powerpoint/2010/main" val="476416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979512"/>
            <a:ext cx="4824536" cy="5257800"/>
          </a:xfrm>
          <a:prstGeom prst="rect">
            <a:avLst/>
          </a:prstGeom>
        </p:spPr>
      </p:pic>
      <p:sp>
        <p:nvSpPr>
          <p:cNvPr id="7" name="TextBox 6"/>
          <p:cNvSpPr txBox="1"/>
          <p:nvPr/>
        </p:nvSpPr>
        <p:spPr>
          <a:xfrm>
            <a:off x="0" y="980728"/>
            <a:ext cx="4716016" cy="5078313"/>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r>
              <a:rPr lang="en-GB" sz="3200" b="1" dirty="0">
                <a:solidFill>
                  <a:schemeClr val="tx1">
                    <a:lumMod val="50000"/>
                    <a:lumOff val="50000"/>
                  </a:schemeClr>
                </a:solidFill>
              </a:rPr>
              <a:t>Ecosystems and material cycles</a:t>
            </a:r>
          </a:p>
          <a:p>
            <a:r>
              <a:rPr lang="en-GB" sz="3200" b="1" dirty="0">
                <a:solidFill>
                  <a:schemeClr val="tx1">
                    <a:lumMod val="50000"/>
                    <a:lumOff val="50000"/>
                  </a:schemeClr>
                </a:solidFill>
              </a:rPr>
              <a:t>Part 1 (9.1-9.6)</a:t>
            </a:r>
          </a:p>
          <a:p>
            <a:pPr marL="457200" indent="-457200">
              <a:lnSpc>
                <a:spcPct val="150000"/>
              </a:lnSpc>
              <a:buFont typeface="Arial" charset="0"/>
              <a:buChar char="•"/>
            </a:pPr>
            <a:r>
              <a:rPr lang="en-GB" sz="2000" b="1" dirty="0">
                <a:solidFill>
                  <a:schemeClr val="bg1">
                    <a:lumMod val="50000"/>
                  </a:schemeClr>
                </a:solidFill>
              </a:rPr>
              <a:t>Communities</a:t>
            </a:r>
          </a:p>
          <a:p>
            <a:pPr marL="457200" indent="-457200">
              <a:lnSpc>
                <a:spcPct val="150000"/>
              </a:lnSpc>
              <a:buFont typeface="Arial" charset="0"/>
              <a:buChar char="•"/>
            </a:pPr>
            <a:r>
              <a:rPr lang="en-GB" sz="2000" b="1" dirty="0">
                <a:solidFill>
                  <a:schemeClr val="bg1">
                    <a:lumMod val="50000"/>
                  </a:schemeClr>
                </a:solidFill>
              </a:rPr>
              <a:t>Abiotic factors</a:t>
            </a:r>
          </a:p>
          <a:p>
            <a:pPr marL="457200" indent="-457200">
              <a:lnSpc>
                <a:spcPct val="150000"/>
              </a:lnSpc>
              <a:buFont typeface="Arial" charset="0"/>
              <a:buChar char="•"/>
            </a:pPr>
            <a:r>
              <a:rPr lang="en-GB" sz="2000" b="1" dirty="0">
                <a:solidFill>
                  <a:schemeClr val="bg1">
                    <a:lumMod val="50000"/>
                  </a:schemeClr>
                </a:solidFill>
              </a:rPr>
              <a:t>Biotic Factors</a:t>
            </a:r>
          </a:p>
          <a:p>
            <a:pPr marL="457200" indent="-457200">
              <a:lnSpc>
                <a:spcPct val="150000"/>
              </a:lnSpc>
              <a:buFont typeface="Arial" charset="0"/>
              <a:buChar char="•"/>
            </a:pPr>
            <a:r>
              <a:rPr lang="en-GB" sz="2000" b="1" dirty="0">
                <a:solidFill>
                  <a:schemeClr val="bg1">
                    <a:lumMod val="50000"/>
                  </a:schemeClr>
                </a:solidFill>
              </a:rPr>
              <a:t>Adaptations</a:t>
            </a:r>
            <a:endParaRPr lang="en-GB" sz="2000" dirty="0">
              <a:solidFill>
                <a:schemeClr val="bg1">
                  <a:lumMod val="50000"/>
                </a:schemeClr>
              </a:solidFill>
            </a:endParaRPr>
          </a:p>
          <a:p>
            <a:endParaRPr lang="en-GB" dirty="0"/>
          </a:p>
        </p:txBody>
      </p:sp>
    </p:spTree>
    <p:extLst>
      <p:ext uri="{BB962C8B-B14F-4D97-AF65-F5344CB8AC3E}">
        <p14:creationId xmlns:p14="http://schemas.microsoft.com/office/powerpoint/2010/main" val="1921545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1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48680"/>
            <a:ext cx="8915400" cy="6986528"/>
          </a:xfrm>
          <a:prstGeom prst="rect">
            <a:avLst/>
          </a:prstGeom>
          <a:noFill/>
        </p:spPr>
        <p:txBody>
          <a:bodyPr wrap="square" rtlCol="0">
            <a:spAutoFit/>
          </a:bodyPr>
          <a:lstStyle/>
          <a:p>
            <a:pPr marL="457200" indent="-457200">
              <a:lnSpc>
                <a:spcPct val="150000"/>
              </a:lnSpc>
              <a:buAutoNum type="arabicPeriod"/>
            </a:pPr>
            <a:r>
              <a:rPr lang="en-GB" sz="2400" dirty="0"/>
              <a:t>What is the definition of an ecosystem? </a:t>
            </a:r>
          </a:p>
          <a:p>
            <a:pPr marL="457200" indent="-457200">
              <a:lnSpc>
                <a:spcPct val="150000"/>
              </a:lnSpc>
            </a:pPr>
            <a:r>
              <a:rPr lang="en-GB" sz="2400" b="1" i="1" dirty="0">
                <a:solidFill>
                  <a:srgbClr val="00B050"/>
                </a:solidFill>
              </a:rPr>
              <a:t>	The interaction of a community of living organisms with the non-living parts of their environment.</a:t>
            </a:r>
            <a:endParaRPr lang="en-GB" sz="2400" dirty="0"/>
          </a:p>
          <a:p>
            <a:pPr marL="457200" indent="-457200">
              <a:lnSpc>
                <a:spcPct val="150000"/>
              </a:lnSpc>
            </a:pPr>
            <a:r>
              <a:rPr lang="en-GB" sz="2400" dirty="0"/>
              <a:t>2. What is the definition of an abiotic factor? </a:t>
            </a:r>
            <a:r>
              <a:rPr lang="en-GB" sz="2400" b="1" i="1" dirty="0">
                <a:solidFill>
                  <a:srgbClr val="00B050"/>
                </a:solidFill>
              </a:rPr>
              <a:t>A non living factor</a:t>
            </a:r>
          </a:p>
          <a:p>
            <a:pPr marL="457200" indent="-457200">
              <a:lnSpc>
                <a:spcPct val="150000"/>
              </a:lnSpc>
            </a:pPr>
            <a:r>
              <a:rPr lang="en-GB" sz="2400" dirty="0"/>
              <a:t>3. List three abiotic factors which can affect an aquatic organism.</a:t>
            </a:r>
          </a:p>
          <a:p>
            <a:pPr>
              <a:lnSpc>
                <a:spcPct val="150000"/>
              </a:lnSpc>
            </a:pPr>
            <a:r>
              <a:rPr lang="en-GB" sz="2400" b="1" i="1" dirty="0">
                <a:solidFill>
                  <a:srgbClr val="00B050"/>
                </a:solidFill>
              </a:rPr>
              <a:t>	Oxygen levels</a:t>
            </a:r>
          </a:p>
          <a:p>
            <a:pPr>
              <a:lnSpc>
                <a:spcPct val="150000"/>
              </a:lnSpc>
            </a:pPr>
            <a:r>
              <a:rPr lang="en-GB" sz="2400" b="1" i="1" dirty="0">
                <a:solidFill>
                  <a:srgbClr val="00B050"/>
                </a:solidFill>
              </a:rPr>
              <a:t>	Temperature</a:t>
            </a:r>
          </a:p>
          <a:p>
            <a:pPr>
              <a:lnSpc>
                <a:spcPct val="150000"/>
              </a:lnSpc>
            </a:pPr>
            <a:r>
              <a:rPr lang="en-GB" sz="2400" b="1" i="1" dirty="0">
                <a:solidFill>
                  <a:srgbClr val="00B050"/>
                </a:solidFill>
              </a:rPr>
              <a:t>	Carbon dioxide levels</a:t>
            </a:r>
          </a:p>
          <a:p>
            <a:pPr>
              <a:lnSpc>
                <a:spcPct val="150000"/>
              </a:lnSpc>
            </a:pPr>
            <a:r>
              <a:rPr lang="en-GB" sz="2400" b="1" i="1" dirty="0">
                <a:solidFill>
                  <a:srgbClr val="00B050"/>
                </a:solidFill>
              </a:rPr>
              <a:t>	Light intensity</a:t>
            </a:r>
          </a:p>
          <a:p>
            <a:pPr marL="457200" indent="-457200">
              <a:lnSpc>
                <a:spcPct val="150000"/>
              </a:lnSpc>
            </a:pPr>
            <a:endParaRPr lang="en-GB" sz="2400" dirty="0"/>
          </a:p>
          <a:p>
            <a:pPr marL="342900" indent="-342900"/>
            <a:endParaRPr lang="en-GB" sz="2400" dirty="0"/>
          </a:p>
          <a:p>
            <a:pPr marL="342900" indent="-342900"/>
            <a:endParaRPr lang="en-GB" sz="2400" dirty="0"/>
          </a:p>
          <a:p>
            <a:pPr marL="342900" indent="-342900"/>
            <a:endParaRPr lang="en-GB" sz="1600" dirty="0"/>
          </a:p>
          <a:p>
            <a:pPr>
              <a:lnSpc>
                <a:spcPct val="150000"/>
              </a:lnSpc>
            </a:pPr>
            <a:endParaRPr lang="en-GB" sz="1600" dirty="0"/>
          </a:p>
        </p:txBody>
      </p:sp>
    </p:spTree>
    <p:extLst>
      <p:ext uri="{BB962C8B-B14F-4D97-AF65-F5344CB8AC3E}">
        <p14:creationId xmlns:p14="http://schemas.microsoft.com/office/powerpoint/2010/main" val="4764167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1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48680"/>
            <a:ext cx="8915400" cy="8371523"/>
          </a:xfrm>
          <a:prstGeom prst="rect">
            <a:avLst/>
          </a:prstGeom>
          <a:noFill/>
        </p:spPr>
        <p:txBody>
          <a:bodyPr wrap="square" rtlCol="0">
            <a:spAutoFit/>
          </a:bodyPr>
          <a:lstStyle/>
          <a:p>
            <a:pPr marL="457200" indent="-457200">
              <a:lnSpc>
                <a:spcPct val="150000"/>
              </a:lnSpc>
            </a:pPr>
            <a:r>
              <a:rPr lang="en-GB" sz="2100" dirty="0"/>
              <a:t>4. List three abiotic factors which can affect a plant. </a:t>
            </a:r>
          </a:p>
          <a:p>
            <a:pPr>
              <a:lnSpc>
                <a:spcPct val="150000"/>
              </a:lnSpc>
            </a:pPr>
            <a:r>
              <a:rPr lang="en-GB" sz="2100" b="1" i="1" dirty="0">
                <a:solidFill>
                  <a:srgbClr val="00B050"/>
                </a:solidFill>
              </a:rPr>
              <a:t>	Light intensity</a:t>
            </a:r>
          </a:p>
          <a:p>
            <a:pPr>
              <a:lnSpc>
                <a:spcPct val="150000"/>
              </a:lnSpc>
            </a:pPr>
            <a:r>
              <a:rPr lang="en-GB" sz="2100" b="1" i="1" dirty="0">
                <a:solidFill>
                  <a:srgbClr val="00B050"/>
                </a:solidFill>
              </a:rPr>
              <a:t>	Temperature</a:t>
            </a:r>
          </a:p>
          <a:p>
            <a:pPr>
              <a:lnSpc>
                <a:spcPct val="150000"/>
              </a:lnSpc>
            </a:pPr>
            <a:r>
              <a:rPr lang="en-GB" sz="2100" b="1" i="1" dirty="0">
                <a:solidFill>
                  <a:srgbClr val="00B050"/>
                </a:solidFill>
              </a:rPr>
              <a:t>	Carbon dioxide levels</a:t>
            </a:r>
          </a:p>
          <a:p>
            <a:pPr>
              <a:lnSpc>
                <a:spcPct val="150000"/>
              </a:lnSpc>
            </a:pPr>
            <a:r>
              <a:rPr lang="en-GB" sz="2100" b="1" i="1" dirty="0">
                <a:solidFill>
                  <a:srgbClr val="00B050"/>
                </a:solidFill>
              </a:rPr>
              <a:t>	Oxygen levels</a:t>
            </a:r>
          </a:p>
          <a:p>
            <a:pPr>
              <a:lnSpc>
                <a:spcPct val="150000"/>
              </a:lnSpc>
            </a:pPr>
            <a:r>
              <a:rPr lang="en-GB" sz="2100" b="1" i="1" dirty="0">
                <a:solidFill>
                  <a:srgbClr val="00B050"/>
                </a:solidFill>
              </a:rPr>
              <a:t>	Pollutants</a:t>
            </a:r>
          </a:p>
          <a:p>
            <a:pPr marL="457200" indent="-457200">
              <a:lnSpc>
                <a:spcPct val="150000"/>
              </a:lnSpc>
            </a:pPr>
            <a:r>
              <a:rPr lang="en-GB" sz="2100" dirty="0"/>
              <a:t>5. What is the definition of a biotic factor?</a:t>
            </a:r>
          </a:p>
          <a:p>
            <a:pPr marL="457200" indent="-457200">
              <a:lnSpc>
                <a:spcPct val="150000"/>
              </a:lnSpc>
            </a:pPr>
            <a:r>
              <a:rPr lang="en-GB" sz="2100" dirty="0"/>
              <a:t>	</a:t>
            </a:r>
            <a:r>
              <a:rPr lang="en-GB" sz="2100" b="1" i="1" dirty="0">
                <a:solidFill>
                  <a:srgbClr val="00B050"/>
                </a:solidFill>
              </a:rPr>
              <a:t>A living factor which may affect a community</a:t>
            </a:r>
          </a:p>
          <a:p>
            <a:pPr marL="457200" indent="-457200">
              <a:lnSpc>
                <a:spcPct val="150000"/>
              </a:lnSpc>
            </a:pPr>
            <a:r>
              <a:rPr lang="en-GB" sz="2100" dirty="0"/>
              <a:t>6. List three biotic factors which can affect a community.</a:t>
            </a:r>
          </a:p>
          <a:p>
            <a:pPr>
              <a:lnSpc>
                <a:spcPct val="150000"/>
              </a:lnSpc>
            </a:pPr>
            <a:r>
              <a:rPr lang="en-GB" sz="2100" dirty="0"/>
              <a:t>	</a:t>
            </a:r>
            <a:r>
              <a:rPr lang="en-GB" sz="2100" b="1" i="1" dirty="0">
                <a:solidFill>
                  <a:srgbClr val="00B050"/>
                </a:solidFill>
              </a:rPr>
              <a:t>Food availability</a:t>
            </a:r>
          </a:p>
          <a:p>
            <a:pPr>
              <a:lnSpc>
                <a:spcPct val="150000"/>
              </a:lnSpc>
            </a:pPr>
            <a:r>
              <a:rPr lang="en-GB" sz="2100" b="1" i="1" dirty="0">
                <a:solidFill>
                  <a:srgbClr val="00B050"/>
                </a:solidFill>
              </a:rPr>
              <a:t>	A new predator or pathogen</a:t>
            </a:r>
          </a:p>
          <a:p>
            <a:pPr>
              <a:lnSpc>
                <a:spcPct val="150000"/>
              </a:lnSpc>
            </a:pPr>
            <a:r>
              <a:rPr lang="en-GB" sz="2100" b="1" i="1" dirty="0">
                <a:solidFill>
                  <a:srgbClr val="00B050"/>
                </a:solidFill>
              </a:rPr>
              <a:t>	One species outcompeting another</a:t>
            </a:r>
          </a:p>
          <a:p>
            <a:pPr marL="457200" indent="-457200">
              <a:lnSpc>
                <a:spcPct val="150000"/>
              </a:lnSpc>
            </a:pPr>
            <a:endParaRPr lang="en-GB" sz="2400" dirty="0"/>
          </a:p>
          <a:p>
            <a:pPr marL="457200" indent="-457200">
              <a:lnSpc>
                <a:spcPct val="150000"/>
              </a:lnSpc>
            </a:pPr>
            <a:endParaRPr lang="en-GB" sz="2400" dirty="0"/>
          </a:p>
          <a:p>
            <a:pPr marL="342900" indent="-342900"/>
            <a:endParaRPr lang="en-GB" sz="2400" dirty="0"/>
          </a:p>
          <a:p>
            <a:pPr marL="342900" indent="-342900"/>
            <a:endParaRPr lang="en-GB" sz="2400" dirty="0"/>
          </a:p>
          <a:p>
            <a:pPr marL="342900" indent="-342900"/>
            <a:endParaRPr lang="en-GB" sz="1600" dirty="0"/>
          </a:p>
          <a:p>
            <a:pPr>
              <a:lnSpc>
                <a:spcPct val="150000"/>
              </a:lnSpc>
            </a:pPr>
            <a:endParaRPr lang="en-GB" sz="1600" dirty="0"/>
          </a:p>
        </p:txBody>
      </p:sp>
    </p:spTree>
    <p:extLst>
      <p:ext uri="{BB962C8B-B14F-4D97-AF65-F5344CB8AC3E}">
        <p14:creationId xmlns:p14="http://schemas.microsoft.com/office/powerpoint/2010/main" val="4764167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1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48680"/>
            <a:ext cx="8915400" cy="3108543"/>
          </a:xfrm>
          <a:prstGeom prst="rect">
            <a:avLst/>
          </a:prstGeom>
          <a:noFill/>
        </p:spPr>
        <p:txBody>
          <a:bodyPr wrap="square" rtlCol="0">
            <a:spAutoFit/>
          </a:bodyPr>
          <a:lstStyle/>
          <a:p>
            <a:pPr marL="457200" indent="-457200">
              <a:lnSpc>
                <a:spcPct val="150000"/>
              </a:lnSpc>
            </a:pPr>
            <a:r>
              <a:rPr lang="en-GB" sz="2400" dirty="0"/>
              <a:t>7. Complete the table:</a:t>
            </a:r>
          </a:p>
          <a:p>
            <a:pPr marL="457200" indent="-457200">
              <a:lnSpc>
                <a:spcPct val="150000"/>
              </a:lnSpc>
            </a:pPr>
            <a:endParaRPr lang="en-GB" sz="2400" dirty="0"/>
          </a:p>
          <a:p>
            <a:pPr marL="457200" indent="-457200">
              <a:lnSpc>
                <a:spcPct val="150000"/>
              </a:lnSpc>
            </a:pPr>
            <a:endParaRPr lang="en-GB" sz="2400" dirty="0"/>
          </a:p>
          <a:p>
            <a:pPr marL="342900" indent="-342900"/>
            <a:endParaRPr lang="en-GB" sz="2400" dirty="0"/>
          </a:p>
          <a:p>
            <a:pPr marL="342900" indent="-342900"/>
            <a:endParaRPr lang="en-GB" sz="2400" dirty="0"/>
          </a:p>
          <a:p>
            <a:pPr marL="342900" indent="-342900"/>
            <a:endParaRPr lang="en-GB" sz="1600" dirty="0"/>
          </a:p>
          <a:p>
            <a:pPr>
              <a:lnSpc>
                <a:spcPct val="150000"/>
              </a:lnSpc>
            </a:pPr>
            <a:endParaRPr lang="en-GB" sz="1600" dirty="0"/>
          </a:p>
        </p:txBody>
      </p:sp>
      <p:graphicFrame>
        <p:nvGraphicFramePr>
          <p:cNvPr id="7" name="Table 6"/>
          <p:cNvGraphicFramePr>
            <a:graphicFrameLocks noGrp="1"/>
          </p:cNvGraphicFramePr>
          <p:nvPr/>
        </p:nvGraphicFramePr>
        <p:xfrm>
          <a:off x="539552" y="1268760"/>
          <a:ext cx="8064896" cy="3322320"/>
        </p:xfrm>
        <a:graphic>
          <a:graphicData uri="http://schemas.openxmlformats.org/drawingml/2006/table">
            <a:tbl>
              <a:tblPr firstRow="1" bandRow="1">
                <a:tableStyleId>{93296810-A885-4BE3-A3E7-6D5BEEA58F35}</a:tableStyleId>
              </a:tblPr>
              <a:tblGrid>
                <a:gridCol w="2448272">
                  <a:extLst>
                    <a:ext uri="{9D8B030D-6E8A-4147-A177-3AD203B41FA5}">
                      <a16:colId xmlns:a16="http://schemas.microsoft.com/office/drawing/2014/main" val="20000"/>
                    </a:ext>
                  </a:extLst>
                </a:gridCol>
                <a:gridCol w="5616624">
                  <a:extLst>
                    <a:ext uri="{9D8B030D-6E8A-4147-A177-3AD203B41FA5}">
                      <a16:colId xmlns:a16="http://schemas.microsoft.com/office/drawing/2014/main" val="20001"/>
                    </a:ext>
                  </a:extLst>
                </a:gridCol>
              </a:tblGrid>
              <a:tr h="365880">
                <a:tc>
                  <a:txBody>
                    <a:bodyPr/>
                    <a:lstStyle/>
                    <a:p>
                      <a:r>
                        <a:rPr lang="en-GB" sz="2000" dirty="0"/>
                        <a:t>Level of organisation</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2000" dirty="0"/>
                        <a:t>Definition</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42426">
                <a:tc>
                  <a:txBody>
                    <a:bodyPr/>
                    <a:lstStyle/>
                    <a:p>
                      <a:pPr algn="ctr"/>
                      <a:r>
                        <a:rPr lang="en-GB" sz="2400" b="1" dirty="0"/>
                        <a:t>Organism</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2400" b="1" dirty="0">
                          <a:solidFill>
                            <a:srgbClr val="00B050"/>
                          </a:solidFill>
                        </a:rPr>
                        <a:t>An individual</a:t>
                      </a:r>
                      <a:r>
                        <a:rPr lang="en-GB" sz="2400" b="1" baseline="0" dirty="0">
                          <a:solidFill>
                            <a:srgbClr val="00B050"/>
                          </a:solidFill>
                        </a:rPr>
                        <a:t> living thing</a:t>
                      </a:r>
                      <a:endParaRPr lang="en-GB" sz="2400" b="1" dirty="0">
                        <a:solidFill>
                          <a:srgbClr val="00B050"/>
                        </a:solidFill>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2426">
                <a:tc>
                  <a:txBody>
                    <a:bodyPr/>
                    <a:lstStyle/>
                    <a:p>
                      <a:pPr algn="ctr"/>
                      <a:r>
                        <a:rPr lang="en-GB" sz="2400" b="1" dirty="0">
                          <a:solidFill>
                            <a:srgbClr val="00B050"/>
                          </a:solidFill>
                        </a:rPr>
                        <a:t>Population</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2400" b="1" dirty="0"/>
                        <a:t>Number of a particular species in a habitat</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42426">
                <a:tc>
                  <a:txBody>
                    <a:bodyPr/>
                    <a:lstStyle/>
                    <a:p>
                      <a:pPr algn="ctr"/>
                      <a:r>
                        <a:rPr lang="en-GB" sz="2400" b="1" dirty="0"/>
                        <a:t>Community</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2400" b="1" dirty="0">
                          <a:solidFill>
                            <a:srgbClr val="00B050"/>
                          </a:solidFill>
                        </a:rPr>
                        <a:t>Lots of different populations living in an area</a:t>
                      </a:r>
                      <a:r>
                        <a:rPr lang="en-GB" sz="2400" b="1" baseline="0" dirty="0">
                          <a:solidFill>
                            <a:srgbClr val="00B050"/>
                          </a:solidFill>
                        </a:rPr>
                        <a:t> or habitat.</a:t>
                      </a:r>
                      <a:endParaRPr lang="en-GB" sz="2400" b="1" dirty="0">
                        <a:solidFill>
                          <a:srgbClr val="00B050"/>
                        </a:solidFill>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42426">
                <a:tc>
                  <a:txBody>
                    <a:bodyPr/>
                    <a:lstStyle/>
                    <a:p>
                      <a:pPr algn="ctr"/>
                      <a:r>
                        <a:rPr lang="en-GB" sz="2400" b="1" dirty="0"/>
                        <a:t>Ecosystem</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2400" b="1" dirty="0">
                          <a:solidFill>
                            <a:srgbClr val="00B050"/>
                          </a:solidFill>
                        </a:rPr>
                        <a:t>The interaction of</a:t>
                      </a:r>
                      <a:r>
                        <a:rPr lang="en-GB" sz="2400" b="1" baseline="0" dirty="0">
                          <a:solidFill>
                            <a:srgbClr val="00B050"/>
                          </a:solidFill>
                        </a:rPr>
                        <a:t> a community of living organisms with the non-living parts of their environment.</a:t>
                      </a:r>
                      <a:endParaRPr lang="en-GB" sz="2400" b="1" dirty="0">
                        <a:solidFill>
                          <a:srgbClr val="00B050"/>
                        </a:solidFill>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Rectangle 7"/>
          <p:cNvSpPr/>
          <p:nvPr/>
        </p:nvSpPr>
        <p:spPr>
          <a:xfrm>
            <a:off x="251520" y="4869160"/>
            <a:ext cx="8424936" cy="1569660"/>
          </a:xfrm>
          <a:prstGeom prst="rect">
            <a:avLst/>
          </a:prstGeom>
        </p:spPr>
        <p:txBody>
          <a:bodyPr wrap="square">
            <a:spAutoFit/>
          </a:bodyPr>
          <a:lstStyle/>
          <a:p>
            <a:r>
              <a:rPr lang="en-GB" sz="2400" dirty="0"/>
              <a:t>8. List two ways a daisy plant may depend on another species for its survival. </a:t>
            </a:r>
          </a:p>
          <a:p>
            <a:r>
              <a:rPr lang="en-GB" sz="2400" i="1" dirty="0">
                <a:solidFill>
                  <a:srgbClr val="00B050"/>
                </a:solidFill>
              </a:rPr>
              <a:t>	</a:t>
            </a:r>
            <a:r>
              <a:rPr lang="en-GB" sz="2400" b="1" i="1" dirty="0">
                <a:solidFill>
                  <a:srgbClr val="00B050"/>
                </a:solidFill>
              </a:rPr>
              <a:t>Pollination       </a:t>
            </a:r>
          </a:p>
          <a:p>
            <a:r>
              <a:rPr lang="en-GB" sz="2400" b="1" i="1" dirty="0">
                <a:solidFill>
                  <a:srgbClr val="00B050"/>
                </a:solidFill>
              </a:rPr>
              <a:t>	Seed dispersal</a:t>
            </a:r>
            <a:endParaRPr lang="en-GB" sz="2400" dirty="0"/>
          </a:p>
        </p:txBody>
      </p:sp>
    </p:spTree>
    <p:extLst>
      <p:ext uri="{BB962C8B-B14F-4D97-AF65-F5344CB8AC3E}">
        <p14:creationId xmlns:p14="http://schemas.microsoft.com/office/powerpoint/2010/main" val="476416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1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6617196"/>
          </a:xfrm>
          <a:prstGeom prst="rect">
            <a:avLst/>
          </a:prstGeom>
          <a:noFill/>
        </p:spPr>
        <p:txBody>
          <a:bodyPr wrap="square" rtlCol="0">
            <a:spAutoFit/>
          </a:bodyPr>
          <a:lstStyle/>
          <a:p>
            <a:pPr marL="457200" indent="-457200"/>
            <a:r>
              <a:rPr lang="en-GB" sz="2400" dirty="0"/>
              <a:t>9. Define the term </a:t>
            </a:r>
            <a:r>
              <a:rPr lang="en-GB" sz="2400" b="1" i="1" dirty="0"/>
              <a:t>interdependence</a:t>
            </a:r>
            <a:r>
              <a:rPr lang="en-GB" sz="2400" dirty="0"/>
              <a:t>.</a:t>
            </a:r>
            <a:r>
              <a:rPr lang="en-GB" sz="2400" b="1" i="1" dirty="0">
                <a:solidFill>
                  <a:srgbClr val="00B050"/>
                </a:solidFill>
              </a:rPr>
              <a:t> </a:t>
            </a:r>
          </a:p>
          <a:p>
            <a:pPr marL="457200" indent="-457200"/>
            <a:r>
              <a:rPr lang="en-GB" sz="2400" b="1" i="1" dirty="0">
                <a:solidFill>
                  <a:srgbClr val="00B050"/>
                </a:solidFill>
              </a:rPr>
              <a:t>	Organisms depend on each other for survival. A change in the population of one species can have a large effect on other species in the same community.</a:t>
            </a:r>
            <a:endParaRPr lang="en-GB" sz="2400" dirty="0"/>
          </a:p>
          <a:p>
            <a:pPr marL="457200" indent="-457200"/>
            <a:r>
              <a:rPr lang="en-GB" sz="2400" dirty="0"/>
              <a:t>10. What is the definition of a parasitic relationship?</a:t>
            </a:r>
          </a:p>
          <a:p>
            <a:pPr marL="457200" indent="-457200"/>
            <a:r>
              <a:rPr lang="en-GB" sz="2400" dirty="0"/>
              <a:t>	</a:t>
            </a:r>
            <a:r>
              <a:rPr lang="en-GB" sz="2400" b="1" i="1" dirty="0">
                <a:solidFill>
                  <a:srgbClr val="00B050"/>
                </a:solidFill>
              </a:rPr>
              <a:t>Parasites are organisms that live on or in a host organism. The parasite benefits from this arrangement, but the host suffers as a result.</a:t>
            </a:r>
          </a:p>
          <a:p>
            <a:pPr marL="457200" indent="-457200"/>
            <a:r>
              <a:rPr lang="en-GB" sz="2400" dirty="0"/>
              <a:t>11. Name two parasitic organisms and their hosts.</a:t>
            </a:r>
          </a:p>
          <a:p>
            <a:pPr marL="457200" indent="-457200"/>
            <a:r>
              <a:rPr lang="en-GB" sz="2400" dirty="0"/>
              <a:t>	</a:t>
            </a:r>
            <a:r>
              <a:rPr lang="en-GB" sz="2400" b="1" i="1" dirty="0">
                <a:solidFill>
                  <a:srgbClr val="00B050"/>
                </a:solidFill>
              </a:rPr>
              <a:t>Tapeworm and human</a:t>
            </a:r>
          </a:p>
          <a:p>
            <a:pPr marL="457200" indent="-457200"/>
            <a:r>
              <a:rPr lang="en-GB" sz="2400" b="1" i="1" dirty="0">
                <a:solidFill>
                  <a:srgbClr val="00B050"/>
                </a:solidFill>
              </a:rPr>
              <a:t>	Flea and dog</a:t>
            </a:r>
            <a:r>
              <a:rPr lang="en-GB" sz="2400" dirty="0"/>
              <a:t>	</a:t>
            </a:r>
          </a:p>
          <a:p>
            <a:pPr marL="457200" indent="-457200">
              <a:buAutoNum type="arabicPeriod" startAt="12"/>
            </a:pPr>
            <a:r>
              <a:rPr lang="en-GB" sz="2400" dirty="0"/>
              <a:t>What type of relationship exists between a bee and a flowering plant?</a:t>
            </a:r>
          </a:p>
          <a:p>
            <a:pPr marL="457200" indent="-457200"/>
            <a:r>
              <a:rPr lang="en-GB" sz="2400" dirty="0"/>
              <a:t>	</a:t>
            </a:r>
            <a:r>
              <a:rPr lang="en-GB" sz="2400" b="1" i="1" dirty="0">
                <a:solidFill>
                  <a:srgbClr val="00B050"/>
                </a:solidFill>
              </a:rPr>
              <a:t>Mutualism</a:t>
            </a:r>
          </a:p>
          <a:p>
            <a:pPr marL="457200" indent="-457200"/>
            <a:r>
              <a:rPr lang="en-GB" sz="2400" dirty="0"/>
              <a:t> </a:t>
            </a:r>
          </a:p>
          <a:p>
            <a:pPr marL="457200" indent="-457200">
              <a:buAutoNum type="arabicPeriod" startAt="10"/>
            </a:pPr>
            <a:endParaRPr lang="en-GB" sz="2400" dirty="0"/>
          </a:p>
          <a:p>
            <a:pPr marL="457200" indent="-457200">
              <a:buAutoNum type="arabicPeriod" startAt="10"/>
            </a:pPr>
            <a:endParaRPr lang="en-GB" sz="2400" dirty="0"/>
          </a:p>
          <a:p>
            <a:pPr marL="342900" indent="-342900"/>
            <a:endParaRPr lang="en-GB" sz="1600" dirty="0"/>
          </a:p>
        </p:txBody>
      </p:sp>
    </p:spTree>
    <p:extLst>
      <p:ext uri="{BB962C8B-B14F-4D97-AF65-F5344CB8AC3E}">
        <p14:creationId xmlns:p14="http://schemas.microsoft.com/office/powerpoint/2010/main" val="4764167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1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179512" y="836712"/>
            <a:ext cx="8712968" cy="6370975"/>
          </a:xfrm>
          <a:prstGeom prst="rect">
            <a:avLst/>
          </a:prstGeom>
        </p:spPr>
        <p:txBody>
          <a:bodyPr wrap="square">
            <a:spAutoFit/>
          </a:bodyPr>
          <a:lstStyle/>
          <a:p>
            <a:pPr marL="457200" indent="-457200"/>
            <a:r>
              <a:rPr lang="en-GB" sz="2400" dirty="0"/>
              <a:t>13. What is a quadrat used for?</a:t>
            </a:r>
          </a:p>
          <a:p>
            <a:pPr marL="457200" indent="-457200"/>
            <a:r>
              <a:rPr lang="en-GB" sz="2400" dirty="0"/>
              <a:t>	</a:t>
            </a:r>
            <a:r>
              <a:rPr lang="en-GB" sz="2400" b="1" i="1" dirty="0">
                <a:solidFill>
                  <a:srgbClr val="00B050"/>
                </a:solidFill>
              </a:rPr>
              <a:t>It is a square frame of a known area which is used to measure abundance or distribution of organisms.</a:t>
            </a:r>
            <a:r>
              <a:rPr lang="en-GB" sz="2400" dirty="0"/>
              <a:t> </a:t>
            </a:r>
          </a:p>
          <a:p>
            <a:pPr marL="457200" indent="-457200"/>
            <a:r>
              <a:rPr lang="en-GB" sz="2400" dirty="0"/>
              <a:t>14. If a quadrat has sides of 0.5m, what is the area of the quadrat?</a:t>
            </a:r>
          </a:p>
          <a:p>
            <a:pPr marL="457200" indent="-457200"/>
            <a:r>
              <a:rPr lang="en-GB" sz="2400" dirty="0"/>
              <a:t>	</a:t>
            </a:r>
            <a:r>
              <a:rPr lang="en-GB" sz="2400" b="1" i="1" dirty="0">
                <a:solidFill>
                  <a:srgbClr val="00B050"/>
                </a:solidFill>
              </a:rPr>
              <a:t>0.5 x 0.5 = 0.25m</a:t>
            </a:r>
            <a:r>
              <a:rPr lang="en-GB" sz="2400" b="1" i="1" baseline="30000" dirty="0">
                <a:solidFill>
                  <a:srgbClr val="00B050"/>
                </a:solidFill>
              </a:rPr>
              <a:t>2</a:t>
            </a:r>
            <a:endParaRPr lang="en-GB" sz="2400" b="1" i="1" dirty="0">
              <a:solidFill>
                <a:srgbClr val="00B050"/>
              </a:solidFill>
            </a:endParaRPr>
          </a:p>
          <a:p>
            <a:pPr marL="457200" indent="-457200">
              <a:buAutoNum type="arabicPeriod" startAt="15"/>
            </a:pPr>
            <a:r>
              <a:rPr lang="en-GB" sz="2400" dirty="0"/>
              <a:t>What is the equation for calculating the mean number of organisms of a species in a specific area?</a:t>
            </a:r>
          </a:p>
          <a:p>
            <a:pPr marL="457200" indent="-457200"/>
            <a:r>
              <a:rPr lang="en-GB" sz="2400" dirty="0"/>
              <a:t>	</a:t>
            </a:r>
            <a:r>
              <a:rPr lang="en-GB" sz="2400" b="1" i="1" dirty="0">
                <a:solidFill>
                  <a:srgbClr val="00B050"/>
                </a:solidFill>
              </a:rPr>
              <a:t>mean number of organisms per m</a:t>
            </a:r>
            <a:r>
              <a:rPr lang="en-GB" sz="2400" b="1" i="1" baseline="30000" dirty="0">
                <a:solidFill>
                  <a:srgbClr val="00B050"/>
                </a:solidFill>
              </a:rPr>
              <a:t>2</a:t>
            </a:r>
            <a:r>
              <a:rPr lang="en-GB" sz="2400" b="1" i="1" dirty="0">
                <a:solidFill>
                  <a:srgbClr val="00B050"/>
                </a:solidFill>
              </a:rPr>
              <a:t>  x total area of the land m</a:t>
            </a:r>
            <a:r>
              <a:rPr lang="en-GB" sz="2400" b="1" i="1" baseline="30000" dirty="0">
                <a:solidFill>
                  <a:srgbClr val="00B050"/>
                </a:solidFill>
              </a:rPr>
              <a:t>2</a:t>
            </a:r>
            <a:r>
              <a:rPr lang="en-GB" sz="2400" b="1" i="1" dirty="0">
                <a:solidFill>
                  <a:srgbClr val="00B050"/>
                </a:solidFill>
              </a:rPr>
              <a:t> </a:t>
            </a:r>
          </a:p>
          <a:p>
            <a:pPr marL="457200" indent="-457200">
              <a:buAutoNum type="arabicPeriod" startAt="16"/>
            </a:pPr>
            <a:r>
              <a:rPr lang="en-GB" sz="2400" dirty="0"/>
              <a:t>What equipment would be needed to measure how species distribution changes from an area of high light intensity to a shaded area?</a:t>
            </a:r>
          </a:p>
          <a:p>
            <a:pPr marL="457200" indent="-457200"/>
            <a:r>
              <a:rPr lang="en-GB" sz="2400" dirty="0"/>
              <a:t>	</a:t>
            </a:r>
            <a:r>
              <a:rPr lang="en-GB" sz="2400" b="1" i="1" dirty="0">
                <a:solidFill>
                  <a:srgbClr val="00B050"/>
                </a:solidFill>
              </a:rPr>
              <a:t>quadrat</a:t>
            </a:r>
          </a:p>
          <a:p>
            <a:pPr marL="457200" indent="-457200"/>
            <a:r>
              <a:rPr lang="en-GB" sz="2400" b="1" i="1" dirty="0">
                <a:solidFill>
                  <a:srgbClr val="00B050"/>
                </a:solidFill>
              </a:rPr>
              <a:t>	tape measure marked in meters</a:t>
            </a:r>
          </a:p>
          <a:p>
            <a:pPr marL="457200" indent="-457200"/>
            <a:r>
              <a:rPr lang="en-GB" sz="2400" b="1" i="1" dirty="0">
                <a:solidFill>
                  <a:srgbClr val="00B050"/>
                </a:solidFill>
              </a:rPr>
              <a:t>	light meter</a:t>
            </a:r>
          </a:p>
          <a:p>
            <a:pPr marL="457200" indent="-457200"/>
            <a:endParaRPr lang="en-GB" sz="2400" b="1" i="1" dirty="0">
              <a:solidFill>
                <a:srgbClr val="00B050"/>
              </a:solidFill>
            </a:endParaRPr>
          </a:p>
          <a:p>
            <a:pPr marL="457200" indent="-457200"/>
            <a:endParaRPr lang="en-GB" sz="2400" b="1" i="1" dirty="0">
              <a:solidFill>
                <a:srgbClr val="00B050"/>
              </a:solidFill>
            </a:endParaRPr>
          </a:p>
          <a:p>
            <a:pPr marL="457200" indent="-457200"/>
            <a:endParaRPr lang="en-GB" sz="2400" dirty="0"/>
          </a:p>
        </p:txBody>
      </p:sp>
    </p:spTree>
    <p:extLst>
      <p:ext uri="{BB962C8B-B14F-4D97-AF65-F5344CB8AC3E}">
        <p14:creationId xmlns:p14="http://schemas.microsoft.com/office/powerpoint/2010/main" val="476416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476672"/>
            <a:ext cx="6228184" cy="6201698"/>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sz="1400" dirty="0"/>
          </a:p>
          <a:p>
            <a:r>
              <a:rPr lang="en-GB" sz="3600" b="1" dirty="0">
                <a:solidFill>
                  <a:schemeClr val="tx1">
                    <a:lumMod val="50000"/>
                    <a:lumOff val="50000"/>
                  </a:schemeClr>
                </a:solidFill>
              </a:rPr>
              <a:t>Trophic levels, </a:t>
            </a:r>
          </a:p>
          <a:p>
            <a:r>
              <a:rPr lang="en-GB" sz="3600" b="1" dirty="0">
                <a:solidFill>
                  <a:schemeClr val="tx1">
                    <a:lumMod val="50000"/>
                    <a:lumOff val="50000"/>
                  </a:schemeClr>
                </a:solidFill>
              </a:rPr>
              <a:t>biomass and energy</a:t>
            </a:r>
          </a:p>
          <a:p>
            <a:r>
              <a:rPr lang="en-GB" sz="3600" b="1" dirty="0">
                <a:solidFill>
                  <a:schemeClr val="tx1">
                    <a:lumMod val="50000"/>
                    <a:lumOff val="50000"/>
                  </a:schemeClr>
                </a:solidFill>
              </a:rPr>
              <a:t>transfers</a:t>
            </a:r>
          </a:p>
          <a:p>
            <a:r>
              <a:rPr lang="en-GB" sz="3600" b="1" dirty="0">
                <a:solidFill>
                  <a:schemeClr val="tx1">
                    <a:lumMod val="50000"/>
                    <a:lumOff val="50000"/>
                  </a:schemeClr>
                </a:solidFill>
              </a:rPr>
              <a:t>Part 2 (9.7B-9.8B)</a:t>
            </a:r>
          </a:p>
          <a:p>
            <a:endParaRPr lang="en-GB" sz="1400" dirty="0">
              <a:solidFill>
                <a:schemeClr val="tx1">
                  <a:lumMod val="50000"/>
                  <a:lumOff val="50000"/>
                </a:schemeClr>
              </a:solidFill>
            </a:endParaRPr>
          </a:p>
          <a:p>
            <a:pPr marL="457200" indent="-457200">
              <a:lnSpc>
                <a:spcPct val="150000"/>
              </a:lnSpc>
              <a:buFont typeface="Arial" charset="0"/>
              <a:buChar char="•"/>
            </a:pPr>
            <a:r>
              <a:rPr lang="en-US" b="1" dirty="0">
                <a:solidFill>
                  <a:schemeClr val="tx1">
                    <a:lumMod val="50000"/>
                    <a:lumOff val="50000"/>
                  </a:schemeClr>
                </a:solidFill>
              </a:rPr>
              <a:t>Food chains and trophic levels (biology only)</a:t>
            </a:r>
          </a:p>
          <a:p>
            <a:pPr marL="457200" indent="-457200">
              <a:lnSpc>
                <a:spcPct val="150000"/>
              </a:lnSpc>
              <a:buFont typeface="Arial" charset="0"/>
              <a:buChar char="•"/>
            </a:pPr>
            <a:r>
              <a:rPr lang="en-US" b="1" dirty="0">
                <a:solidFill>
                  <a:schemeClr val="tx1">
                    <a:lumMod val="50000"/>
                    <a:lumOff val="50000"/>
                  </a:schemeClr>
                </a:solidFill>
              </a:rPr>
              <a:t>Pyramid of biomass (biology only)</a:t>
            </a:r>
          </a:p>
          <a:p>
            <a:pPr marL="457200" indent="-457200">
              <a:lnSpc>
                <a:spcPct val="150000"/>
              </a:lnSpc>
              <a:buFont typeface="Arial" charset="0"/>
              <a:buChar char="•"/>
            </a:pPr>
            <a:r>
              <a:rPr lang="en-US" b="1" dirty="0">
                <a:solidFill>
                  <a:schemeClr val="tx1">
                    <a:lumMod val="50000"/>
                    <a:lumOff val="50000"/>
                  </a:schemeClr>
                </a:solidFill>
              </a:rPr>
              <a:t>Energy Transfers (biology only)</a:t>
            </a: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203848" y="0"/>
            <a:ext cx="6538114"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35655"/>
            <a:ext cx="781236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Ecosystem and material cycles part 2 – Food chains and trophic levels  </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TextBox 2"/>
          <p:cNvSpPr txBox="1"/>
          <p:nvPr/>
        </p:nvSpPr>
        <p:spPr>
          <a:xfrm>
            <a:off x="251520" y="908720"/>
            <a:ext cx="8640960" cy="1938992"/>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400" b="1" dirty="0">
                <a:solidFill>
                  <a:schemeClr val="accent6">
                    <a:lumMod val="75000"/>
                  </a:schemeClr>
                </a:solidFill>
              </a:rPr>
              <a:t>Food chains </a:t>
            </a:r>
            <a:r>
              <a:rPr lang="en-GB" sz="2400" dirty="0"/>
              <a:t>are used to represent the </a:t>
            </a:r>
            <a:r>
              <a:rPr lang="en-GB" sz="2400" b="1" dirty="0">
                <a:solidFill>
                  <a:schemeClr val="accent6">
                    <a:lumMod val="75000"/>
                  </a:schemeClr>
                </a:solidFill>
              </a:rPr>
              <a:t>feeding relationships </a:t>
            </a:r>
            <a:r>
              <a:rPr lang="en-GB" sz="2400" dirty="0"/>
              <a:t>within a </a:t>
            </a:r>
            <a:r>
              <a:rPr lang="en-GB" sz="2400" b="1" dirty="0">
                <a:solidFill>
                  <a:schemeClr val="accent6">
                    <a:lumMod val="75000"/>
                  </a:schemeClr>
                </a:solidFill>
              </a:rPr>
              <a:t>community</a:t>
            </a:r>
            <a:r>
              <a:rPr lang="en-GB" sz="2400" dirty="0"/>
              <a:t>.  </a:t>
            </a:r>
            <a:r>
              <a:rPr lang="en-GB" sz="2400" b="1" u="sng" dirty="0">
                <a:solidFill>
                  <a:schemeClr val="accent6">
                    <a:lumMod val="75000"/>
                  </a:schemeClr>
                </a:solidFill>
              </a:rPr>
              <a:t>All</a:t>
            </a:r>
            <a:r>
              <a:rPr lang="en-GB" sz="2400" dirty="0"/>
              <a:t> food chains </a:t>
            </a:r>
            <a:r>
              <a:rPr lang="en-GB" sz="2400" b="1" dirty="0">
                <a:solidFill>
                  <a:schemeClr val="accent6">
                    <a:lumMod val="75000"/>
                  </a:schemeClr>
                </a:solidFill>
              </a:rPr>
              <a:t>begin</a:t>
            </a:r>
            <a:r>
              <a:rPr lang="en-GB" sz="2400" dirty="0"/>
              <a:t> with a </a:t>
            </a:r>
            <a:r>
              <a:rPr lang="en-GB" sz="2400" b="1" dirty="0">
                <a:solidFill>
                  <a:schemeClr val="accent6">
                    <a:lumMod val="75000"/>
                  </a:schemeClr>
                </a:solidFill>
              </a:rPr>
              <a:t>producer</a:t>
            </a:r>
            <a:r>
              <a:rPr lang="en-GB" sz="2400" dirty="0"/>
              <a:t> which </a:t>
            </a:r>
            <a:r>
              <a:rPr lang="en-GB" sz="2400" b="1" dirty="0">
                <a:solidFill>
                  <a:schemeClr val="accent6">
                    <a:lumMod val="75000"/>
                  </a:schemeClr>
                </a:solidFill>
              </a:rPr>
              <a:t>synthesises</a:t>
            </a:r>
            <a:r>
              <a:rPr lang="en-GB" sz="2400" dirty="0"/>
              <a:t> molecules.  Molecules are made when atoms are joined by chemical bonds. This is usually a </a:t>
            </a:r>
            <a:r>
              <a:rPr lang="en-GB" sz="2400" b="1" dirty="0">
                <a:solidFill>
                  <a:schemeClr val="accent6">
                    <a:lumMod val="75000"/>
                  </a:schemeClr>
                </a:solidFill>
              </a:rPr>
              <a:t>green plant </a:t>
            </a:r>
            <a:r>
              <a:rPr lang="en-GB" sz="2400" dirty="0"/>
              <a:t>or </a:t>
            </a:r>
            <a:r>
              <a:rPr lang="en-GB" sz="2400" b="1" dirty="0">
                <a:solidFill>
                  <a:schemeClr val="accent6">
                    <a:lumMod val="75000"/>
                  </a:schemeClr>
                </a:solidFill>
              </a:rPr>
              <a:t>alga</a:t>
            </a:r>
            <a:r>
              <a:rPr lang="en-GB" sz="2400" dirty="0"/>
              <a:t> which makes </a:t>
            </a:r>
            <a:r>
              <a:rPr lang="en-GB" sz="2400" b="1" dirty="0">
                <a:solidFill>
                  <a:schemeClr val="accent6">
                    <a:lumMod val="75000"/>
                  </a:schemeClr>
                </a:solidFill>
              </a:rPr>
              <a:t>glucose </a:t>
            </a:r>
            <a:r>
              <a:rPr lang="en-GB" sz="2400" dirty="0"/>
              <a:t>molecules by </a:t>
            </a:r>
            <a:r>
              <a:rPr lang="en-GB" sz="2400" b="1" dirty="0">
                <a:solidFill>
                  <a:schemeClr val="accent6">
                    <a:lumMod val="75000"/>
                  </a:schemeClr>
                </a:solidFill>
              </a:rPr>
              <a:t>photosynthesis</a:t>
            </a:r>
            <a:r>
              <a:rPr lang="en-GB" sz="2400" dirty="0"/>
              <a:t>.</a:t>
            </a:r>
          </a:p>
        </p:txBody>
      </p:sp>
      <p:sp>
        <p:nvSpPr>
          <p:cNvPr id="4" name="TextBox 3"/>
          <p:cNvSpPr txBox="1"/>
          <p:nvPr/>
        </p:nvSpPr>
        <p:spPr>
          <a:xfrm>
            <a:off x="251520" y="3068960"/>
            <a:ext cx="3816424" cy="2308324"/>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400" dirty="0"/>
              <a:t>Photosynthetic organisms are the producers of </a:t>
            </a:r>
            <a:r>
              <a:rPr lang="en-GB" sz="2400" b="1" dirty="0">
                <a:solidFill>
                  <a:schemeClr val="accent6">
                    <a:lumMod val="75000"/>
                  </a:schemeClr>
                </a:solidFill>
              </a:rPr>
              <a:t>biomass</a:t>
            </a:r>
            <a:r>
              <a:rPr lang="en-GB" sz="2400" dirty="0"/>
              <a:t> for life on Earth.</a:t>
            </a:r>
          </a:p>
          <a:p>
            <a:pPr algn="ctr"/>
            <a:endParaRPr lang="en-GB" sz="2400" dirty="0"/>
          </a:p>
          <a:p>
            <a:pPr algn="ctr"/>
            <a:r>
              <a:rPr lang="en-GB" sz="2400" b="1" dirty="0">
                <a:solidFill>
                  <a:schemeClr val="accent6">
                    <a:lumMod val="75000"/>
                  </a:schemeClr>
                </a:solidFill>
              </a:rPr>
              <a:t>Biomass</a:t>
            </a:r>
            <a:r>
              <a:rPr lang="en-GB" sz="2400" dirty="0"/>
              <a:t> is the mass of</a:t>
            </a:r>
            <a:r>
              <a:rPr lang="en-GB" sz="2400" b="1" dirty="0">
                <a:solidFill>
                  <a:schemeClr val="accent6">
                    <a:lumMod val="75000"/>
                  </a:schemeClr>
                </a:solidFill>
              </a:rPr>
              <a:t> living material</a:t>
            </a:r>
            <a:r>
              <a:rPr lang="en-GB" sz="2400" dirty="0"/>
              <a:t> in an organism.</a:t>
            </a:r>
          </a:p>
        </p:txBody>
      </p:sp>
      <p:pic>
        <p:nvPicPr>
          <p:cNvPr id="1026" name="Picture 2"/>
          <p:cNvPicPr>
            <a:picLocks noChangeAspect="1" noChangeArrowheads="1"/>
          </p:cNvPicPr>
          <p:nvPr/>
        </p:nvPicPr>
        <p:blipFill>
          <a:blip r:embed="rId2" cstate="print"/>
          <a:srcRect/>
          <a:stretch>
            <a:fillRect/>
          </a:stretch>
        </p:blipFill>
        <p:spPr bwMode="auto">
          <a:xfrm>
            <a:off x="5004048" y="3068960"/>
            <a:ext cx="3838813" cy="2307600"/>
          </a:xfrm>
          <a:prstGeom prst="rect">
            <a:avLst/>
          </a:prstGeom>
          <a:noFill/>
          <a:ln w="9525">
            <a:noFill/>
            <a:miter lim="800000"/>
            <a:headEnd/>
            <a:tailEnd/>
          </a:ln>
        </p:spPr>
      </p:pic>
      <p:sp>
        <p:nvSpPr>
          <p:cNvPr id="6" name="TextBox 5"/>
          <p:cNvSpPr txBox="1"/>
          <p:nvPr/>
        </p:nvSpPr>
        <p:spPr>
          <a:xfrm>
            <a:off x="251520" y="5398237"/>
            <a:ext cx="8640960" cy="1200329"/>
          </a:xfrm>
          <a:prstGeom prst="rect">
            <a:avLst/>
          </a:prstGeom>
          <a:noFill/>
        </p:spPr>
        <p:txBody>
          <a:bodyPr wrap="square" rtlCol="0">
            <a:spAutoFit/>
          </a:bodyPr>
          <a:lstStyle/>
          <a:p>
            <a:pPr algn="ctr"/>
            <a:r>
              <a:rPr lang="en-GB" sz="2400" b="1" dirty="0">
                <a:solidFill>
                  <a:schemeClr val="accent6">
                    <a:lumMod val="75000"/>
                  </a:schemeClr>
                </a:solidFill>
              </a:rPr>
              <a:t>Producers</a:t>
            </a:r>
            <a:r>
              <a:rPr lang="en-GB" sz="2400" dirty="0"/>
              <a:t> are eaten by </a:t>
            </a:r>
            <a:r>
              <a:rPr lang="en-GB" sz="2400" b="1" dirty="0">
                <a:solidFill>
                  <a:schemeClr val="accent6">
                    <a:lumMod val="75000"/>
                  </a:schemeClr>
                </a:solidFill>
              </a:rPr>
              <a:t>primary consumers </a:t>
            </a:r>
            <a:r>
              <a:rPr lang="en-GB" sz="2400" dirty="0"/>
              <a:t>which in turn may be eaten by </a:t>
            </a:r>
            <a:r>
              <a:rPr lang="en-GB" sz="2400" b="1" dirty="0">
                <a:solidFill>
                  <a:schemeClr val="accent6">
                    <a:lumMod val="75000"/>
                  </a:schemeClr>
                </a:solidFill>
              </a:rPr>
              <a:t>secondary consumers </a:t>
            </a:r>
            <a:r>
              <a:rPr lang="en-GB" sz="2400" dirty="0"/>
              <a:t>which may be eaten by </a:t>
            </a:r>
            <a:r>
              <a:rPr lang="en-GB" sz="2400" b="1" dirty="0">
                <a:solidFill>
                  <a:schemeClr val="accent6">
                    <a:lumMod val="75000"/>
                  </a:schemeClr>
                </a:solidFill>
              </a:rPr>
              <a:t>tertiary consumers</a:t>
            </a:r>
            <a:r>
              <a:rPr lang="en-GB" sz="2400" dirty="0"/>
              <a:t>.</a:t>
            </a:r>
          </a:p>
        </p:txBody>
      </p:sp>
    </p:spTree>
    <p:extLst>
      <p:ext uri="{BB962C8B-B14F-4D97-AF65-F5344CB8AC3E}">
        <p14:creationId xmlns:p14="http://schemas.microsoft.com/office/powerpoint/2010/main" val="4347948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88640"/>
            <a:ext cx="8316416" cy="579315"/>
          </a:xfrm>
        </p:spPr>
        <p:txBody>
          <a:bodyPr>
            <a:noAutofit/>
          </a:bodyPr>
          <a:lstStyle/>
          <a:p>
            <a:pPr marL="342900" lvl="1" algn="r" defTabSz="342900" rtl="0">
              <a:spcBef>
                <a:spcPct val="20000"/>
              </a:spcBef>
            </a:pPr>
            <a:r>
              <a:rPr lang="en-US" sz="2000" b="1" dirty="0">
                <a:solidFill>
                  <a:schemeClr val="accent6"/>
                </a:solidFill>
              </a:rPr>
              <a:t>Ecosystem and material cycles part 2 –Food chains and trophic levels </a:t>
            </a:r>
            <a:br>
              <a:rPr lang="en-US" sz="2000" b="1" dirty="0">
                <a:solidFill>
                  <a:schemeClr val="accent6"/>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6" name="TextBox 5"/>
          <p:cNvSpPr txBox="1"/>
          <p:nvPr/>
        </p:nvSpPr>
        <p:spPr>
          <a:xfrm>
            <a:off x="251520" y="908720"/>
            <a:ext cx="4896544" cy="156966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400" b="1" dirty="0">
                <a:solidFill>
                  <a:schemeClr val="accent6">
                    <a:lumMod val="75000"/>
                  </a:schemeClr>
                </a:solidFill>
              </a:rPr>
              <a:t>Trophic levels </a:t>
            </a:r>
            <a:r>
              <a:rPr lang="en-GB" sz="2400" dirty="0"/>
              <a:t>are defined as the </a:t>
            </a:r>
            <a:r>
              <a:rPr lang="en-GB" sz="2400" b="1" dirty="0">
                <a:solidFill>
                  <a:schemeClr val="accent6">
                    <a:lumMod val="75000"/>
                  </a:schemeClr>
                </a:solidFill>
              </a:rPr>
              <a:t>feeding levels </a:t>
            </a:r>
            <a:r>
              <a:rPr lang="en-GB" sz="2400" dirty="0"/>
              <a:t>within an ecosystem. Trophic levels can be represented by numbers.</a:t>
            </a:r>
          </a:p>
        </p:txBody>
      </p:sp>
      <p:graphicFrame>
        <p:nvGraphicFramePr>
          <p:cNvPr id="8" name="Diagram 7"/>
          <p:cNvGraphicFramePr/>
          <p:nvPr/>
        </p:nvGraphicFramePr>
        <p:xfrm>
          <a:off x="2771800" y="764704"/>
          <a:ext cx="6408712" cy="5616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p:cNvPicPr>
            <a:picLocks noChangeAspect="1" noChangeArrowheads="1"/>
          </p:cNvPicPr>
          <p:nvPr/>
        </p:nvPicPr>
        <p:blipFill>
          <a:blip r:embed="rId8" cstate="print"/>
          <a:srcRect/>
          <a:stretch>
            <a:fillRect/>
          </a:stretch>
        </p:blipFill>
        <p:spPr bwMode="auto">
          <a:xfrm>
            <a:off x="827584" y="2636912"/>
            <a:ext cx="1872208" cy="1584176"/>
          </a:xfrm>
          <a:prstGeom prst="rect">
            <a:avLst/>
          </a:prstGeom>
          <a:noFill/>
          <a:ln w="9525">
            <a:solidFill>
              <a:schemeClr val="accent6">
                <a:lumMod val="75000"/>
              </a:schemeClr>
            </a:solidFill>
            <a:miter lim="800000"/>
            <a:headEnd/>
            <a:tailEnd/>
          </a:ln>
        </p:spPr>
      </p:pic>
      <p:sp>
        <p:nvSpPr>
          <p:cNvPr id="11" name="TextBox 10"/>
          <p:cNvSpPr txBox="1"/>
          <p:nvPr/>
        </p:nvSpPr>
        <p:spPr>
          <a:xfrm>
            <a:off x="251520" y="4365104"/>
            <a:ext cx="3024336" cy="1323439"/>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GB" sz="2000" dirty="0"/>
              <a:t>Carne = meat</a:t>
            </a:r>
          </a:p>
          <a:p>
            <a:r>
              <a:rPr lang="en-GB" sz="2000" dirty="0"/>
              <a:t>Herb   = plant</a:t>
            </a:r>
          </a:p>
          <a:p>
            <a:r>
              <a:rPr lang="en-GB" sz="2000" dirty="0"/>
              <a:t>Omni  = plant &amp; meat</a:t>
            </a:r>
          </a:p>
          <a:p>
            <a:r>
              <a:rPr lang="en-GB" sz="2000" dirty="0"/>
              <a:t>vore    = eater</a:t>
            </a:r>
          </a:p>
        </p:txBody>
      </p:sp>
    </p:spTree>
    <p:extLst>
      <p:ext uri="{BB962C8B-B14F-4D97-AF65-F5344CB8AC3E}">
        <p14:creationId xmlns:p14="http://schemas.microsoft.com/office/powerpoint/2010/main" val="1111756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404664"/>
            <a:ext cx="8028384" cy="579315"/>
          </a:xfrm>
        </p:spPr>
        <p:txBody>
          <a:bodyPr>
            <a:noAutofit/>
          </a:bodyPr>
          <a:lstStyle/>
          <a:p>
            <a:pPr marL="342900" lvl="1" algn="r" defTabSz="342900" rtl="0">
              <a:spcBef>
                <a:spcPct val="20000"/>
              </a:spcBef>
            </a:pPr>
            <a:r>
              <a:rPr lang="en-US" sz="2400" b="1" dirty="0">
                <a:solidFill>
                  <a:schemeClr val="accent6"/>
                </a:solidFill>
              </a:rPr>
              <a:t>Ecosystem and material cycles part 2 </a:t>
            </a:r>
            <a:r>
              <a:rPr lang="en-US" b="1" dirty="0">
                <a:solidFill>
                  <a:schemeClr val="accent6"/>
                </a:solidFill>
              </a:rPr>
              <a:t>– Pyramids of biomass </a:t>
            </a:r>
            <a:br>
              <a:rPr lang="en-US" b="1" dirty="0">
                <a:solidFill>
                  <a:schemeClr val="accent6"/>
                </a:solidFill>
              </a:rPr>
            </a:br>
            <a:r>
              <a:rPr lang="en-US" b="1" dirty="0">
                <a:solidFill>
                  <a:schemeClr val="accent6"/>
                </a:solidFill>
              </a:rPr>
              <a:t>(biology only)</a:t>
            </a:r>
            <a:br>
              <a:rPr lang="en-US" b="1" dirty="0">
                <a:solidFill>
                  <a:schemeClr val="accent6"/>
                </a:solidFill>
              </a:rPr>
            </a:b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TextBox 2"/>
          <p:cNvSpPr txBox="1"/>
          <p:nvPr/>
        </p:nvSpPr>
        <p:spPr>
          <a:xfrm>
            <a:off x="251520" y="908720"/>
            <a:ext cx="4536504" cy="4524315"/>
          </a:xfrm>
          <a:prstGeom prst="rect">
            <a:avLst/>
          </a:prstGeom>
          <a:noFill/>
        </p:spPr>
        <p:txBody>
          <a:bodyPr wrap="square" rtlCol="0">
            <a:spAutoFit/>
          </a:bodyPr>
          <a:lstStyle/>
          <a:p>
            <a:r>
              <a:rPr lang="en-GB" sz="2400" b="1" dirty="0">
                <a:solidFill>
                  <a:schemeClr val="accent6">
                    <a:lumMod val="75000"/>
                  </a:schemeClr>
                </a:solidFill>
              </a:rPr>
              <a:t>Biomass</a:t>
            </a:r>
            <a:r>
              <a:rPr lang="en-GB" sz="2400" dirty="0"/>
              <a:t> is defined as the amount of </a:t>
            </a:r>
            <a:r>
              <a:rPr lang="en-GB" sz="2400" b="1" dirty="0">
                <a:solidFill>
                  <a:schemeClr val="accent6">
                    <a:lumMod val="75000"/>
                  </a:schemeClr>
                </a:solidFill>
              </a:rPr>
              <a:t>living material </a:t>
            </a:r>
            <a:r>
              <a:rPr lang="en-GB" sz="2400" dirty="0"/>
              <a:t>at each </a:t>
            </a:r>
            <a:r>
              <a:rPr lang="en-GB" sz="2400" b="1" dirty="0">
                <a:solidFill>
                  <a:schemeClr val="accent6">
                    <a:lumMod val="75000"/>
                  </a:schemeClr>
                </a:solidFill>
              </a:rPr>
              <a:t>trophic</a:t>
            </a:r>
            <a:r>
              <a:rPr lang="en-GB" sz="2400" dirty="0"/>
              <a:t> (feeding) level.</a:t>
            </a:r>
          </a:p>
          <a:p>
            <a:endParaRPr lang="en-GB" sz="2400" dirty="0"/>
          </a:p>
          <a:p>
            <a:r>
              <a:rPr lang="en-GB" sz="2400" b="1" dirty="0">
                <a:solidFill>
                  <a:schemeClr val="accent6">
                    <a:lumMod val="75000"/>
                  </a:schemeClr>
                </a:solidFill>
              </a:rPr>
              <a:t>Pyramids of biomass </a:t>
            </a:r>
            <a:r>
              <a:rPr lang="en-GB" sz="2400" dirty="0"/>
              <a:t>can be constructed to represent the relative amount of biomass in each level of a food chain. </a:t>
            </a:r>
          </a:p>
          <a:p>
            <a:endParaRPr lang="en-GB" sz="2400" dirty="0"/>
          </a:p>
          <a:p>
            <a:r>
              <a:rPr lang="en-GB" sz="2400" b="1" dirty="0">
                <a:solidFill>
                  <a:schemeClr val="accent6">
                    <a:lumMod val="75000"/>
                  </a:schemeClr>
                </a:solidFill>
              </a:rPr>
              <a:t>Trophic level 1 </a:t>
            </a:r>
            <a:r>
              <a:rPr lang="en-GB" sz="2400" dirty="0"/>
              <a:t>(plant or alga) is always at the </a:t>
            </a:r>
            <a:r>
              <a:rPr lang="en-GB" sz="2400" b="1" dirty="0">
                <a:solidFill>
                  <a:schemeClr val="accent6">
                    <a:lumMod val="75000"/>
                  </a:schemeClr>
                </a:solidFill>
              </a:rPr>
              <a:t>bottom</a:t>
            </a:r>
            <a:r>
              <a:rPr lang="en-GB" sz="2400" dirty="0"/>
              <a:t> of the pyramid.</a:t>
            </a:r>
            <a:endParaRPr lang="en-GB" dirty="0"/>
          </a:p>
        </p:txBody>
      </p:sp>
      <p:grpSp>
        <p:nvGrpSpPr>
          <p:cNvPr id="9" name="Group 8"/>
          <p:cNvGrpSpPr/>
          <p:nvPr/>
        </p:nvGrpSpPr>
        <p:grpSpPr>
          <a:xfrm>
            <a:off x="4716016" y="1052736"/>
            <a:ext cx="4032448" cy="3528392"/>
            <a:chOff x="5299795" y="3140968"/>
            <a:chExt cx="3600400" cy="2592288"/>
          </a:xfrm>
        </p:grpSpPr>
        <p:sp>
          <p:nvSpPr>
            <p:cNvPr id="4" name="Rectangle 3"/>
            <p:cNvSpPr/>
            <p:nvPr/>
          </p:nvSpPr>
          <p:spPr>
            <a:xfrm>
              <a:off x="5299795" y="5085184"/>
              <a:ext cx="3600400" cy="648072"/>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Oak tree (Trophic level 1)</a:t>
              </a:r>
            </a:p>
          </p:txBody>
        </p:sp>
        <p:grpSp>
          <p:nvGrpSpPr>
            <p:cNvPr id="8" name="Group 7"/>
            <p:cNvGrpSpPr/>
            <p:nvPr/>
          </p:nvGrpSpPr>
          <p:grpSpPr>
            <a:xfrm>
              <a:off x="5868144" y="3140968"/>
              <a:ext cx="2520000" cy="1944216"/>
              <a:chOff x="5868144" y="3140968"/>
              <a:chExt cx="2520000" cy="1944216"/>
            </a:xfrm>
          </p:grpSpPr>
          <p:sp>
            <p:nvSpPr>
              <p:cNvPr id="5" name="Rectangle 4"/>
              <p:cNvSpPr/>
              <p:nvPr/>
            </p:nvSpPr>
            <p:spPr>
              <a:xfrm>
                <a:off x="5868144" y="4437112"/>
                <a:ext cx="2520000" cy="648072"/>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t>Caterpillar (level 2)</a:t>
                </a:r>
              </a:p>
            </p:txBody>
          </p:sp>
          <p:sp>
            <p:nvSpPr>
              <p:cNvPr id="6" name="Rectangle 5"/>
              <p:cNvSpPr/>
              <p:nvPr/>
            </p:nvSpPr>
            <p:spPr>
              <a:xfrm>
                <a:off x="6199895" y="3789040"/>
                <a:ext cx="1800000" cy="648072"/>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solidFill>
                      <a:schemeClr val="accent6">
                        <a:lumMod val="50000"/>
                      </a:schemeClr>
                    </a:solidFill>
                  </a:rPr>
                  <a:t>Sparrow (level 3)</a:t>
                </a:r>
              </a:p>
            </p:txBody>
          </p:sp>
          <p:sp>
            <p:nvSpPr>
              <p:cNvPr id="7" name="Rectangle 6"/>
              <p:cNvSpPr/>
              <p:nvPr/>
            </p:nvSpPr>
            <p:spPr>
              <a:xfrm>
                <a:off x="6778531" y="3140968"/>
                <a:ext cx="656456" cy="648072"/>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solidFill>
                      <a:schemeClr val="bg1">
                        <a:lumMod val="50000"/>
                      </a:schemeClr>
                    </a:solidFill>
                  </a:rPr>
                  <a:t>Cat </a:t>
                </a:r>
                <a:r>
                  <a:rPr lang="en-GB" sz="1400" b="1" dirty="0">
                    <a:solidFill>
                      <a:schemeClr val="bg1">
                        <a:lumMod val="50000"/>
                      </a:schemeClr>
                    </a:solidFill>
                  </a:rPr>
                  <a:t>(level 4)</a:t>
                </a:r>
              </a:p>
            </p:txBody>
          </p:sp>
        </p:grpSp>
      </p:grpSp>
      <p:sp>
        <p:nvSpPr>
          <p:cNvPr id="10" name="TextBox 9"/>
          <p:cNvSpPr txBox="1"/>
          <p:nvPr/>
        </p:nvSpPr>
        <p:spPr>
          <a:xfrm>
            <a:off x="4716016" y="4797152"/>
            <a:ext cx="4104456" cy="1631216"/>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GB" sz="2000" dirty="0"/>
              <a:t>The diagram is a</a:t>
            </a:r>
            <a:r>
              <a:rPr lang="en-GB" sz="2000" b="1" dirty="0">
                <a:solidFill>
                  <a:schemeClr val="tx1"/>
                </a:solidFill>
              </a:rPr>
              <a:t> pyramid </a:t>
            </a:r>
            <a:r>
              <a:rPr lang="en-GB" sz="2000" dirty="0"/>
              <a:t>shape because the amount of </a:t>
            </a:r>
            <a:r>
              <a:rPr lang="en-GB" sz="2000" b="1" dirty="0">
                <a:solidFill>
                  <a:schemeClr val="tx1"/>
                </a:solidFill>
              </a:rPr>
              <a:t>biomass</a:t>
            </a:r>
            <a:r>
              <a:rPr lang="en-GB" sz="2000" dirty="0"/>
              <a:t> and energy available at each trophic level </a:t>
            </a:r>
            <a:r>
              <a:rPr lang="en-GB" sz="2000" b="1" dirty="0">
                <a:solidFill>
                  <a:schemeClr val="tx1"/>
                </a:solidFill>
              </a:rPr>
              <a:t>decreases</a:t>
            </a:r>
            <a:r>
              <a:rPr lang="en-GB" sz="2000" dirty="0"/>
              <a:t>. This is why the length of a food chain is limited.</a:t>
            </a:r>
          </a:p>
        </p:txBody>
      </p:sp>
      <p:sp>
        <p:nvSpPr>
          <p:cNvPr id="11" name="TextBox 10"/>
          <p:cNvSpPr txBox="1"/>
          <p:nvPr/>
        </p:nvSpPr>
        <p:spPr>
          <a:xfrm>
            <a:off x="251520" y="5661248"/>
            <a:ext cx="4320480" cy="369332"/>
          </a:xfrm>
          <a:prstGeom prst="rect">
            <a:avLst/>
          </a:prstGeom>
          <a:noFill/>
        </p:spPr>
        <p:txBody>
          <a:bodyPr wrap="square" rtlCol="0">
            <a:spAutoFit/>
          </a:bodyPr>
          <a:lstStyle/>
          <a:p>
            <a:r>
              <a:rPr lang="en-GB" b="1" dirty="0">
                <a:solidFill>
                  <a:schemeClr val="accent6">
                    <a:lumMod val="75000"/>
                  </a:schemeClr>
                </a:solidFill>
              </a:rPr>
              <a:t>Oak tree </a:t>
            </a:r>
            <a:r>
              <a:rPr lang="en-GB" b="1" dirty="0">
                <a:solidFill>
                  <a:schemeClr val="accent6">
                    <a:lumMod val="75000"/>
                  </a:schemeClr>
                </a:solidFill>
                <a:sym typeface="Wingdings" pitchFamily="2" charset="2"/>
              </a:rPr>
              <a:t> caterpillars  sparrows  cat</a:t>
            </a:r>
            <a:endParaRPr lang="en-GB" b="1" dirty="0">
              <a:solidFill>
                <a:schemeClr val="accent6">
                  <a:lumMod val="75000"/>
                </a:schemeClr>
              </a:solidFill>
            </a:endParaRPr>
          </a:p>
        </p:txBody>
      </p:sp>
      <p:pic>
        <p:nvPicPr>
          <p:cNvPr id="1026" name="Picture 2" descr="C:\Users\Amanda\AppData\Local\Microsoft\Windows\INetCache\IE\AL9NBD5A\7gmjd6ebk1[1].png"/>
          <p:cNvPicPr>
            <a:picLocks noChangeAspect="1" noChangeArrowheads="1"/>
          </p:cNvPicPr>
          <p:nvPr/>
        </p:nvPicPr>
        <p:blipFill>
          <a:blip r:embed="rId3" cstate="print"/>
          <a:srcRect/>
          <a:stretch>
            <a:fillRect/>
          </a:stretch>
        </p:blipFill>
        <p:spPr bwMode="auto">
          <a:xfrm>
            <a:off x="4644008" y="3886034"/>
            <a:ext cx="864096" cy="667710"/>
          </a:xfrm>
          <a:prstGeom prst="rect">
            <a:avLst/>
          </a:prstGeom>
          <a:noFill/>
        </p:spPr>
      </p:pic>
      <p:pic>
        <p:nvPicPr>
          <p:cNvPr id="1027" name="Picture 3" descr="C:\Users\Amanda\AppData\Local\Microsoft\Windows\INetCache\IE\IQRIJWE2\1412358898[1].png"/>
          <p:cNvPicPr>
            <a:picLocks noChangeAspect="1" noChangeArrowheads="1"/>
          </p:cNvPicPr>
          <p:nvPr/>
        </p:nvPicPr>
        <p:blipFill>
          <a:blip r:embed="rId4" cstate="print"/>
          <a:srcRect/>
          <a:stretch>
            <a:fillRect/>
          </a:stretch>
        </p:blipFill>
        <p:spPr bwMode="auto">
          <a:xfrm>
            <a:off x="5508104" y="3429000"/>
            <a:ext cx="538137" cy="182518"/>
          </a:xfrm>
          <a:prstGeom prst="rect">
            <a:avLst/>
          </a:prstGeom>
          <a:noFill/>
        </p:spPr>
      </p:pic>
      <p:pic>
        <p:nvPicPr>
          <p:cNvPr id="1028" name="Picture 4" descr="C:\Users\Amanda\AppData\Local\Microsoft\Windows\INetCache\IE\XKJ01LBH\sparrow[1].png"/>
          <p:cNvPicPr>
            <a:picLocks noChangeAspect="1" noChangeArrowheads="1"/>
          </p:cNvPicPr>
          <p:nvPr/>
        </p:nvPicPr>
        <p:blipFill>
          <a:blip r:embed="rId5" cstate="print"/>
          <a:srcRect/>
          <a:stretch>
            <a:fillRect/>
          </a:stretch>
        </p:blipFill>
        <p:spPr bwMode="auto">
          <a:xfrm>
            <a:off x="7350976" y="1988841"/>
            <a:ext cx="245360" cy="288032"/>
          </a:xfrm>
          <a:prstGeom prst="rect">
            <a:avLst/>
          </a:prstGeom>
          <a:noFill/>
        </p:spPr>
      </p:pic>
      <p:pic>
        <p:nvPicPr>
          <p:cNvPr id="1029" name="Picture 5" descr="C:\Users\Amanda\AppData\Local\Microsoft\Windows\INetCache\IE\XKJ01LBH\Cat_illustration[1].jpg"/>
          <p:cNvPicPr>
            <a:picLocks noChangeAspect="1" noChangeArrowheads="1"/>
          </p:cNvPicPr>
          <p:nvPr/>
        </p:nvPicPr>
        <p:blipFill>
          <a:blip r:embed="rId6" cstate="print"/>
          <a:srcRect/>
          <a:stretch>
            <a:fillRect/>
          </a:stretch>
        </p:blipFill>
        <p:spPr bwMode="auto">
          <a:xfrm>
            <a:off x="6444208" y="620688"/>
            <a:ext cx="504452" cy="420495"/>
          </a:xfrm>
          <a:prstGeom prst="rect">
            <a:avLst/>
          </a:prstGeom>
          <a:noFill/>
        </p:spPr>
      </p:pic>
    </p:spTree>
    <p:extLst>
      <p:ext uri="{BB962C8B-B14F-4D97-AF65-F5344CB8AC3E}">
        <p14:creationId xmlns:p14="http://schemas.microsoft.com/office/powerpoint/2010/main" val="1111756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620689"/>
            <a:ext cx="8712968" cy="1200329"/>
          </a:xfrm>
          <a:prstGeom prst="rect">
            <a:avLst/>
          </a:prstGeom>
          <a:noFill/>
        </p:spPr>
        <p:txBody>
          <a:bodyPr wrap="square" rtlCol="0">
            <a:spAutoFit/>
          </a:bodyPr>
          <a:lstStyle/>
          <a:p>
            <a:r>
              <a:rPr lang="en-GB" sz="2400" b="1" dirty="0">
                <a:solidFill>
                  <a:schemeClr val="accent6">
                    <a:lumMod val="75000"/>
                  </a:schemeClr>
                </a:solidFill>
              </a:rPr>
              <a:t>Producers</a:t>
            </a:r>
            <a:r>
              <a:rPr lang="en-GB" sz="2400" dirty="0"/>
              <a:t> are mostly </a:t>
            </a:r>
            <a:r>
              <a:rPr lang="en-GB" sz="2400" b="1" dirty="0">
                <a:solidFill>
                  <a:schemeClr val="accent6">
                    <a:lumMod val="75000"/>
                  </a:schemeClr>
                </a:solidFill>
              </a:rPr>
              <a:t>plants</a:t>
            </a:r>
            <a:r>
              <a:rPr lang="en-GB" sz="2400" dirty="0"/>
              <a:t> and </a:t>
            </a:r>
            <a:r>
              <a:rPr lang="en-GB" sz="2400" b="1" dirty="0">
                <a:solidFill>
                  <a:schemeClr val="accent6">
                    <a:lumMod val="75000"/>
                  </a:schemeClr>
                </a:solidFill>
              </a:rPr>
              <a:t>algae</a:t>
            </a:r>
            <a:r>
              <a:rPr lang="en-GB" sz="2400" dirty="0"/>
              <a:t>.  They transfer about </a:t>
            </a:r>
            <a:r>
              <a:rPr lang="en-GB" sz="2400" b="1" dirty="0">
                <a:solidFill>
                  <a:schemeClr val="accent6">
                    <a:lumMod val="75000"/>
                  </a:schemeClr>
                </a:solidFill>
              </a:rPr>
              <a:t>1% </a:t>
            </a:r>
            <a:r>
              <a:rPr lang="en-GB" sz="2400" dirty="0"/>
              <a:t>of the </a:t>
            </a:r>
            <a:r>
              <a:rPr lang="en-GB" sz="2400" b="1" dirty="0">
                <a:solidFill>
                  <a:schemeClr val="accent6">
                    <a:lumMod val="75000"/>
                  </a:schemeClr>
                </a:solidFill>
              </a:rPr>
              <a:t>incident energy </a:t>
            </a:r>
            <a:r>
              <a:rPr lang="en-GB" sz="2400" dirty="0"/>
              <a:t>from light for </a:t>
            </a:r>
            <a:r>
              <a:rPr lang="en-GB" sz="2400" b="1" dirty="0">
                <a:solidFill>
                  <a:schemeClr val="accent6">
                    <a:lumMod val="75000"/>
                  </a:schemeClr>
                </a:solidFill>
              </a:rPr>
              <a:t>photosynthesis</a:t>
            </a:r>
            <a:r>
              <a:rPr lang="en-GB" sz="2400" dirty="0"/>
              <a:t>.</a:t>
            </a:r>
          </a:p>
          <a:p>
            <a:endParaRPr lang="en-GB" sz="2400" dirty="0"/>
          </a:p>
        </p:txBody>
      </p:sp>
      <p:sp>
        <p:nvSpPr>
          <p:cNvPr id="5" name="Rectangle 4"/>
          <p:cNvSpPr/>
          <p:nvPr/>
        </p:nvSpPr>
        <p:spPr>
          <a:xfrm>
            <a:off x="7092280" y="1052737"/>
            <a:ext cx="1670150" cy="1200329"/>
          </a:xfrm>
          <a:prstGeom prst="rect">
            <a:avLst/>
          </a:prstGeom>
          <a:solidFill>
            <a:schemeClr val="bg1">
              <a:lumMod val="85000"/>
            </a:schemeClr>
          </a:solidFill>
        </p:spPr>
        <p:style>
          <a:lnRef idx="2">
            <a:schemeClr val="accent6"/>
          </a:lnRef>
          <a:fillRef idx="1">
            <a:schemeClr val="lt1"/>
          </a:fillRef>
          <a:effectRef idx="0">
            <a:schemeClr val="accent6"/>
          </a:effectRef>
          <a:fontRef idx="minor">
            <a:schemeClr val="dk1"/>
          </a:fontRef>
        </p:style>
        <p:txBody>
          <a:bodyPr wrap="square">
            <a:spAutoFit/>
          </a:bodyPr>
          <a:lstStyle/>
          <a:p>
            <a:pPr lvl="0" algn="ctr"/>
            <a:r>
              <a:rPr lang="en-GB" dirty="0">
                <a:solidFill>
                  <a:prstClr val="black"/>
                </a:solidFill>
              </a:rPr>
              <a:t>Incident light is the light which shines on the producer.</a:t>
            </a:r>
          </a:p>
        </p:txBody>
      </p:sp>
      <p:grpSp>
        <p:nvGrpSpPr>
          <p:cNvPr id="12" name="Group 11"/>
          <p:cNvGrpSpPr/>
          <p:nvPr/>
        </p:nvGrpSpPr>
        <p:grpSpPr>
          <a:xfrm>
            <a:off x="1691680" y="1844824"/>
            <a:ext cx="5256584" cy="886414"/>
            <a:chOff x="251520" y="764704"/>
            <a:chExt cx="8424936" cy="1800200"/>
          </a:xfrm>
        </p:grpSpPr>
        <p:pic>
          <p:nvPicPr>
            <p:cNvPr id="13" name="Picture 2"/>
            <p:cNvPicPr>
              <a:picLocks noChangeAspect="1" noChangeArrowheads="1"/>
            </p:cNvPicPr>
            <p:nvPr/>
          </p:nvPicPr>
          <p:blipFill>
            <a:blip r:embed="rId3" cstate="print"/>
            <a:srcRect/>
            <a:stretch>
              <a:fillRect/>
            </a:stretch>
          </p:blipFill>
          <p:spPr bwMode="auto">
            <a:xfrm>
              <a:off x="3861845" y="764704"/>
              <a:ext cx="1286219" cy="1728192"/>
            </a:xfrm>
            <a:prstGeom prst="rect">
              <a:avLst/>
            </a:prstGeom>
            <a:noFill/>
            <a:ln w="9525">
              <a:noFill/>
              <a:miter lim="800000"/>
              <a:headEnd/>
              <a:tailEnd/>
            </a:ln>
          </p:spPr>
        </p:pic>
        <p:pic>
          <p:nvPicPr>
            <p:cNvPr id="14" name="Picture 4" descr="https://static.pexels.com/photos/212324/pexels-photo-212324.jpeg"/>
            <p:cNvPicPr>
              <a:picLocks noChangeArrowheads="1"/>
            </p:cNvPicPr>
            <p:nvPr/>
          </p:nvPicPr>
          <p:blipFill>
            <a:blip r:embed="rId4" cstate="print"/>
            <a:srcRect/>
            <a:stretch>
              <a:fillRect/>
            </a:stretch>
          </p:blipFill>
          <p:spPr bwMode="auto">
            <a:xfrm>
              <a:off x="251520" y="836904"/>
              <a:ext cx="2340000" cy="1728000"/>
            </a:xfrm>
            <a:prstGeom prst="rect">
              <a:avLst/>
            </a:prstGeom>
            <a:noFill/>
          </p:spPr>
        </p:pic>
        <p:pic>
          <p:nvPicPr>
            <p:cNvPr id="15" name="Picture 6" descr="https://static.pexels.com/photos/57481/fox-red-fox-red-licking-57481.jpeg"/>
            <p:cNvPicPr>
              <a:picLocks noChangeAspect="1" noChangeArrowheads="1"/>
            </p:cNvPicPr>
            <p:nvPr/>
          </p:nvPicPr>
          <p:blipFill>
            <a:blip r:embed="rId5" cstate="print"/>
            <a:srcRect/>
            <a:stretch>
              <a:fillRect/>
            </a:stretch>
          </p:blipFill>
          <p:spPr bwMode="auto">
            <a:xfrm>
              <a:off x="6372200" y="764704"/>
              <a:ext cx="2304256" cy="1728192"/>
            </a:xfrm>
            <a:prstGeom prst="rect">
              <a:avLst/>
            </a:prstGeom>
            <a:noFill/>
          </p:spPr>
        </p:pic>
        <p:sp>
          <p:nvSpPr>
            <p:cNvPr id="16" name="Right Arrow 15"/>
            <p:cNvSpPr/>
            <p:nvPr/>
          </p:nvSpPr>
          <p:spPr>
            <a:xfrm>
              <a:off x="2699792" y="1412776"/>
              <a:ext cx="1080120" cy="432048"/>
            </a:xfrm>
            <a:prstGeom prst="rightArrow">
              <a:avLst/>
            </a:prstGeom>
            <a:solidFill>
              <a:schemeClr val="bg1">
                <a:lumMod val="5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7" name="Right Arrow 16"/>
            <p:cNvSpPr/>
            <p:nvPr/>
          </p:nvSpPr>
          <p:spPr>
            <a:xfrm>
              <a:off x="5220072" y="1412776"/>
              <a:ext cx="1080120" cy="432048"/>
            </a:xfrm>
            <a:prstGeom prst="rightArrow">
              <a:avLst/>
            </a:prstGeom>
            <a:solidFill>
              <a:schemeClr val="bg1">
                <a:lumMod val="5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pic>
        <p:nvPicPr>
          <p:cNvPr id="4098" name="Picture 2"/>
          <p:cNvPicPr>
            <a:picLocks noChangeAspect="1" noChangeArrowheads="1"/>
          </p:cNvPicPr>
          <p:nvPr/>
        </p:nvPicPr>
        <p:blipFill>
          <a:blip r:embed="rId6" cstate="print"/>
          <a:srcRect/>
          <a:stretch>
            <a:fillRect/>
          </a:stretch>
        </p:blipFill>
        <p:spPr bwMode="auto">
          <a:xfrm>
            <a:off x="323528" y="1412776"/>
            <a:ext cx="736787" cy="782657"/>
          </a:xfrm>
          <a:prstGeom prst="rect">
            <a:avLst/>
          </a:prstGeom>
          <a:noFill/>
          <a:ln w="9525">
            <a:noFill/>
            <a:miter lim="800000"/>
            <a:headEnd/>
            <a:tailEnd/>
          </a:ln>
        </p:spPr>
      </p:pic>
      <p:cxnSp>
        <p:nvCxnSpPr>
          <p:cNvPr id="23" name="Straight Arrow Connector 22"/>
          <p:cNvCxnSpPr/>
          <p:nvPr/>
        </p:nvCxnSpPr>
        <p:spPr>
          <a:xfrm>
            <a:off x="1043608" y="1844824"/>
            <a:ext cx="504056" cy="36004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25" name="TextBox 24"/>
          <p:cNvSpPr txBox="1"/>
          <p:nvPr/>
        </p:nvSpPr>
        <p:spPr>
          <a:xfrm>
            <a:off x="251520" y="2924944"/>
            <a:ext cx="8605464" cy="34778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200" dirty="0"/>
              <a:t>Only </a:t>
            </a:r>
            <a:r>
              <a:rPr lang="en-GB" sz="2200" b="1" dirty="0">
                <a:solidFill>
                  <a:schemeClr val="accent6">
                    <a:lumMod val="75000"/>
                  </a:schemeClr>
                </a:solidFill>
              </a:rPr>
              <a:t>10%</a:t>
            </a:r>
            <a:r>
              <a:rPr lang="en-GB" sz="2200" dirty="0"/>
              <a:t> of the</a:t>
            </a:r>
            <a:r>
              <a:rPr lang="en-GB" sz="2200" b="1" dirty="0">
                <a:solidFill>
                  <a:schemeClr val="accent6">
                    <a:lumMod val="75000"/>
                  </a:schemeClr>
                </a:solidFill>
              </a:rPr>
              <a:t> biomass </a:t>
            </a:r>
            <a:r>
              <a:rPr lang="en-GB" sz="2200" dirty="0"/>
              <a:t>from </a:t>
            </a:r>
            <a:r>
              <a:rPr lang="en-GB" sz="2200" b="1" dirty="0">
                <a:solidFill>
                  <a:schemeClr val="accent6">
                    <a:lumMod val="75000"/>
                  </a:schemeClr>
                </a:solidFill>
              </a:rPr>
              <a:t>each trophic level </a:t>
            </a:r>
            <a:r>
              <a:rPr lang="en-GB" sz="2200" dirty="0"/>
              <a:t>is </a:t>
            </a:r>
            <a:r>
              <a:rPr lang="en-GB" sz="2200" b="1" dirty="0">
                <a:solidFill>
                  <a:schemeClr val="accent6">
                    <a:lumMod val="75000"/>
                  </a:schemeClr>
                </a:solidFill>
              </a:rPr>
              <a:t>transferred</a:t>
            </a:r>
            <a:r>
              <a:rPr lang="en-GB" sz="2200" dirty="0"/>
              <a:t> into useful forms for the next level.</a:t>
            </a:r>
          </a:p>
          <a:p>
            <a:r>
              <a:rPr lang="en-GB" sz="2200" b="1" dirty="0">
                <a:solidFill>
                  <a:schemeClr val="accent6">
                    <a:lumMod val="75000"/>
                  </a:schemeClr>
                </a:solidFill>
              </a:rPr>
              <a:t> Loss of useful forms of energy </a:t>
            </a:r>
            <a:r>
              <a:rPr lang="en-GB" sz="2200" dirty="0"/>
              <a:t>are due to:</a:t>
            </a:r>
          </a:p>
          <a:p>
            <a:pPr>
              <a:buFont typeface="Arial" pitchFamily="34" charset="0"/>
              <a:buChar char="•"/>
            </a:pPr>
            <a:r>
              <a:rPr lang="en-GB" sz="2200" dirty="0">
                <a:solidFill>
                  <a:schemeClr val="tx1"/>
                </a:solidFill>
              </a:rPr>
              <a:t> Not</a:t>
            </a:r>
            <a:r>
              <a:rPr lang="en-GB" sz="2200" b="1" dirty="0">
                <a:solidFill>
                  <a:schemeClr val="accent6">
                    <a:lumMod val="75000"/>
                  </a:schemeClr>
                </a:solidFill>
              </a:rPr>
              <a:t> </a:t>
            </a:r>
            <a:r>
              <a:rPr lang="en-GB" sz="2200" dirty="0"/>
              <a:t>all </a:t>
            </a:r>
            <a:r>
              <a:rPr lang="en-GB" sz="2200" b="1" dirty="0">
                <a:solidFill>
                  <a:schemeClr val="accent6">
                    <a:lumMod val="75000"/>
                  </a:schemeClr>
                </a:solidFill>
              </a:rPr>
              <a:t>ingested material </a:t>
            </a:r>
            <a:r>
              <a:rPr lang="en-GB" sz="2200" dirty="0"/>
              <a:t>(food taken in) being </a:t>
            </a:r>
            <a:r>
              <a:rPr lang="en-GB" sz="2200" b="1" dirty="0">
                <a:solidFill>
                  <a:schemeClr val="accent6">
                    <a:lumMod val="75000"/>
                  </a:schemeClr>
                </a:solidFill>
              </a:rPr>
              <a:t>absorbed</a:t>
            </a:r>
            <a:r>
              <a:rPr lang="en-GB" sz="2200" dirty="0"/>
              <a:t> into the body. </a:t>
            </a:r>
          </a:p>
          <a:p>
            <a:r>
              <a:rPr lang="en-GB" sz="2200" dirty="0"/>
              <a:t>   Some is </a:t>
            </a:r>
            <a:r>
              <a:rPr lang="en-GB" sz="2200" b="1" dirty="0">
                <a:solidFill>
                  <a:schemeClr val="accent6">
                    <a:lumMod val="75000"/>
                  </a:schemeClr>
                </a:solidFill>
              </a:rPr>
              <a:t>egested</a:t>
            </a:r>
            <a:r>
              <a:rPr lang="en-GB" sz="2200" dirty="0"/>
              <a:t> as </a:t>
            </a:r>
            <a:r>
              <a:rPr lang="en-GB" sz="2200" b="1" dirty="0">
                <a:solidFill>
                  <a:schemeClr val="accent6">
                    <a:lumMod val="75000"/>
                  </a:schemeClr>
                </a:solidFill>
              </a:rPr>
              <a:t>faeces</a:t>
            </a:r>
            <a:r>
              <a:rPr lang="en-GB" sz="2200" dirty="0"/>
              <a:t>.</a:t>
            </a:r>
          </a:p>
          <a:p>
            <a:pPr>
              <a:buFont typeface="Arial" pitchFamily="34" charset="0"/>
              <a:buChar char="•"/>
            </a:pPr>
            <a:r>
              <a:rPr lang="en-GB" sz="2200" dirty="0">
                <a:solidFill>
                  <a:schemeClr val="tx1"/>
                </a:solidFill>
              </a:rPr>
              <a:t> Not all the absorbed material being used to make new biomass. Some is                                                                      lost as waste such as carbon dioxide and water in respiration and water and urea in urine.</a:t>
            </a:r>
          </a:p>
          <a:p>
            <a:pPr>
              <a:buFont typeface="Arial" pitchFamily="34" charset="0"/>
              <a:buChar char="•"/>
            </a:pPr>
            <a:r>
              <a:rPr lang="en-GB" sz="2200" dirty="0">
                <a:solidFill>
                  <a:schemeClr val="tx1"/>
                </a:solidFill>
              </a:rPr>
              <a:t> Large amounts of glucose are used up in respiration and provide energy</a:t>
            </a:r>
          </a:p>
          <a:p>
            <a:r>
              <a:rPr lang="en-GB" sz="2200" dirty="0">
                <a:solidFill>
                  <a:schemeClr val="tx1"/>
                </a:solidFill>
              </a:rPr>
              <a:t>  for movement, growth and keeping a constant body temperature.</a:t>
            </a:r>
          </a:p>
        </p:txBody>
      </p:sp>
      <p:sp>
        <p:nvSpPr>
          <p:cNvPr id="19" name="Rectangle 18"/>
          <p:cNvSpPr/>
          <p:nvPr/>
        </p:nvSpPr>
        <p:spPr>
          <a:xfrm>
            <a:off x="467544" y="0"/>
            <a:ext cx="8676456" cy="830997"/>
          </a:xfrm>
          <a:prstGeom prst="rect">
            <a:avLst/>
          </a:prstGeom>
        </p:spPr>
        <p:txBody>
          <a:bodyPr wrap="square">
            <a:spAutoFit/>
          </a:bodyPr>
          <a:lstStyle/>
          <a:p>
            <a:pPr algn="r"/>
            <a:r>
              <a:rPr lang="en-US" sz="2400" b="1" dirty="0">
                <a:solidFill>
                  <a:schemeClr val="accent6"/>
                </a:solidFill>
              </a:rPr>
              <a:t>Ecosystem and material cycles part 2 – Energy Transfers (biology only)</a:t>
            </a:r>
            <a:endParaRPr lang="en-GB" sz="2400" dirty="0"/>
          </a:p>
        </p:txBody>
      </p:sp>
    </p:spTree>
    <p:extLst>
      <p:ext uri="{BB962C8B-B14F-4D97-AF65-F5344CB8AC3E}">
        <p14:creationId xmlns:p14="http://schemas.microsoft.com/office/powerpoint/2010/main" val="1111756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1"/>
          <p:cNvGrpSpPr/>
          <p:nvPr/>
        </p:nvGrpSpPr>
        <p:grpSpPr>
          <a:xfrm>
            <a:off x="2123728" y="1412776"/>
            <a:ext cx="6264696" cy="1318462"/>
            <a:chOff x="251520" y="764704"/>
            <a:chExt cx="8424936" cy="1800200"/>
          </a:xfrm>
        </p:grpSpPr>
        <p:pic>
          <p:nvPicPr>
            <p:cNvPr id="13" name="Picture 2"/>
            <p:cNvPicPr>
              <a:picLocks noChangeAspect="1" noChangeArrowheads="1"/>
            </p:cNvPicPr>
            <p:nvPr/>
          </p:nvPicPr>
          <p:blipFill>
            <a:blip r:embed="rId3" cstate="print"/>
            <a:srcRect/>
            <a:stretch>
              <a:fillRect/>
            </a:stretch>
          </p:blipFill>
          <p:spPr bwMode="auto">
            <a:xfrm>
              <a:off x="3861845" y="764704"/>
              <a:ext cx="1286219" cy="1728192"/>
            </a:xfrm>
            <a:prstGeom prst="rect">
              <a:avLst/>
            </a:prstGeom>
            <a:noFill/>
            <a:ln w="9525">
              <a:noFill/>
              <a:miter lim="800000"/>
              <a:headEnd/>
              <a:tailEnd/>
            </a:ln>
          </p:spPr>
        </p:pic>
        <p:pic>
          <p:nvPicPr>
            <p:cNvPr id="14" name="Picture 4" descr="https://static.pexels.com/photos/212324/pexels-photo-212324.jpeg"/>
            <p:cNvPicPr>
              <a:picLocks noChangeArrowheads="1"/>
            </p:cNvPicPr>
            <p:nvPr/>
          </p:nvPicPr>
          <p:blipFill>
            <a:blip r:embed="rId4" cstate="print"/>
            <a:srcRect/>
            <a:stretch>
              <a:fillRect/>
            </a:stretch>
          </p:blipFill>
          <p:spPr bwMode="auto">
            <a:xfrm>
              <a:off x="251520" y="836904"/>
              <a:ext cx="2340000" cy="1728000"/>
            </a:xfrm>
            <a:prstGeom prst="rect">
              <a:avLst/>
            </a:prstGeom>
            <a:noFill/>
          </p:spPr>
        </p:pic>
        <p:pic>
          <p:nvPicPr>
            <p:cNvPr id="15" name="Picture 6" descr="https://static.pexels.com/photos/57481/fox-red-fox-red-licking-57481.jpeg"/>
            <p:cNvPicPr>
              <a:picLocks noChangeAspect="1" noChangeArrowheads="1"/>
            </p:cNvPicPr>
            <p:nvPr/>
          </p:nvPicPr>
          <p:blipFill>
            <a:blip r:embed="rId5" cstate="print"/>
            <a:srcRect/>
            <a:stretch>
              <a:fillRect/>
            </a:stretch>
          </p:blipFill>
          <p:spPr bwMode="auto">
            <a:xfrm>
              <a:off x="6372200" y="764704"/>
              <a:ext cx="2304256" cy="1728192"/>
            </a:xfrm>
            <a:prstGeom prst="rect">
              <a:avLst/>
            </a:prstGeom>
            <a:noFill/>
          </p:spPr>
        </p:pic>
        <p:sp>
          <p:nvSpPr>
            <p:cNvPr id="16" name="Right Arrow 15"/>
            <p:cNvSpPr/>
            <p:nvPr/>
          </p:nvSpPr>
          <p:spPr>
            <a:xfrm>
              <a:off x="2699792" y="1412776"/>
              <a:ext cx="1080120" cy="432048"/>
            </a:xfrm>
            <a:prstGeom prst="rightArrow">
              <a:avLst/>
            </a:prstGeom>
            <a:solidFill>
              <a:schemeClr val="bg1">
                <a:lumMod val="5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7" name="Right Arrow 16"/>
            <p:cNvSpPr/>
            <p:nvPr/>
          </p:nvSpPr>
          <p:spPr>
            <a:xfrm>
              <a:off x="5220072" y="1412776"/>
              <a:ext cx="1080120" cy="432048"/>
            </a:xfrm>
            <a:prstGeom prst="rightArrow">
              <a:avLst/>
            </a:prstGeom>
            <a:solidFill>
              <a:schemeClr val="bg1">
                <a:lumMod val="5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pic>
        <p:nvPicPr>
          <p:cNvPr id="4098" name="Picture 2"/>
          <p:cNvPicPr>
            <a:picLocks noChangeAspect="1" noChangeArrowheads="1"/>
          </p:cNvPicPr>
          <p:nvPr/>
        </p:nvPicPr>
        <p:blipFill>
          <a:blip r:embed="rId6" cstate="print"/>
          <a:srcRect/>
          <a:stretch>
            <a:fillRect/>
          </a:stretch>
        </p:blipFill>
        <p:spPr bwMode="auto">
          <a:xfrm>
            <a:off x="251520" y="1124744"/>
            <a:ext cx="736787" cy="782657"/>
          </a:xfrm>
          <a:prstGeom prst="rect">
            <a:avLst/>
          </a:prstGeom>
          <a:noFill/>
          <a:ln w="9525">
            <a:noFill/>
            <a:miter lim="800000"/>
            <a:headEnd/>
            <a:tailEnd/>
          </a:ln>
        </p:spPr>
      </p:pic>
      <p:cxnSp>
        <p:nvCxnSpPr>
          <p:cNvPr id="23" name="Straight Arrow Connector 22"/>
          <p:cNvCxnSpPr/>
          <p:nvPr/>
        </p:nvCxnSpPr>
        <p:spPr>
          <a:xfrm>
            <a:off x="1043608" y="1844824"/>
            <a:ext cx="504056" cy="36004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2411760" y="2852936"/>
            <a:ext cx="1368152" cy="369332"/>
          </a:xfrm>
          <a:prstGeom prst="rect">
            <a:avLst/>
          </a:prstGeom>
          <a:noFill/>
        </p:spPr>
        <p:txBody>
          <a:bodyPr wrap="square" rtlCol="0">
            <a:spAutoFit/>
          </a:bodyPr>
          <a:lstStyle/>
          <a:p>
            <a:r>
              <a:rPr lang="en-GB" dirty="0"/>
              <a:t>    6000g</a:t>
            </a:r>
          </a:p>
        </p:txBody>
      </p:sp>
      <p:sp>
        <p:nvSpPr>
          <p:cNvPr id="24" name="TextBox 23"/>
          <p:cNvSpPr txBox="1"/>
          <p:nvPr/>
        </p:nvSpPr>
        <p:spPr>
          <a:xfrm>
            <a:off x="4716016" y="2852936"/>
            <a:ext cx="1368152" cy="369332"/>
          </a:xfrm>
          <a:prstGeom prst="rect">
            <a:avLst/>
          </a:prstGeom>
          <a:noFill/>
        </p:spPr>
        <p:txBody>
          <a:bodyPr wrap="square" rtlCol="0">
            <a:spAutoFit/>
          </a:bodyPr>
          <a:lstStyle/>
          <a:p>
            <a:r>
              <a:rPr lang="en-GB" dirty="0"/>
              <a:t>     500g</a:t>
            </a:r>
          </a:p>
        </p:txBody>
      </p:sp>
      <p:sp>
        <p:nvSpPr>
          <p:cNvPr id="26" name="TextBox 25"/>
          <p:cNvSpPr txBox="1"/>
          <p:nvPr/>
        </p:nvSpPr>
        <p:spPr>
          <a:xfrm>
            <a:off x="6876256" y="2852936"/>
            <a:ext cx="1368152" cy="369332"/>
          </a:xfrm>
          <a:prstGeom prst="rect">
            <a:avLst/>
          </a:prstGeom>
          <a:noFill/>
        </p:spPr>
        <p:txBody>
          <a:bodyPr wrap="square" rtlCol="0">
            <a:spAutoFit/>
          </a:bodyPr>
          <a:lstStyle/>
          <a:p>
            <a:r>
              <a:rPr lang="en-GB" dirty="0"/>
              <a:t>       170g</a:t>
            </a:r>
          </a:p>
        </p:txBody>
      </p:sp>
      <p:sp>
        <p:nvSpPr>
          <p:cNvPr id="28" name="TextBox 27"/>
          <p:cNvSpPr txBox="1"/>
          <p:nvPr/>
        </p:nvSpPr>
        <p:spPr>
          <a:xfrm>
            <a:off x="179512" y="2708920"/>
            <a:ext cx="2232248" cy="646331"/>
          </a:xfrm>
          <a:prstGeom prst="rect">
            <a:avLst/>
          </a:prstGeom>
          <a:noFill/>
        </p:spPr>
        <p:txBody>
          <a:bodyPr wrap="square" rtlCol="0">
            <a:spAutoFit/>
          </a:bodyPr>
          <a:lstStyle/>
          <a:p>
            <a:r>
              <a:rPr lang="en-GB" b="1" dirty="0"/>
              <a:t>Biomass available </a:t>
            </a:r>
            <a:r>
              <a:rPr lang="en-GB" dirty="0"/>
              <a:t>at each trophic level</a:t>
            </a:r>
          </a:p>
        </p:txBody>
      </p:sp>
      <p:sp>
        <p:nvSpPr>
          <p:cNvPr id="29" name="TextBox 28"/>
          <p:cNvSpPr txBox="1"/>
          <p:nvPr/>
        </p:nvSpPr>
        <p:spPr>
          <a:xfrm>
            <a:off x="395536" y="3573016"/>
            <a:ext cx="8208912" cy="3139321"/>
          </a:xfrm>
          <a:prstGeom prst="rect">
            <a:avLst/>
          </a:prstGeom>
          <a:noFill/>
        </p:spPr>
        <p:txBody>
          <a:bodyPr wrap="square" rtlCol="0">
            <a:spAutoFit/>
          </a:bodyPr>
          <a:lstStyle/>
          <a:p>
            <a:r>
              <a:rPr lang="en-GB" sz="2000" dirty="0"/>
              <a:t>The rabbit population has 6000g of biomass from the grass available.</a:t>
            </a:r>
          </a:p>
          <a:p>
            <a:r>
              <a:rPr lang="en-GB" sz="2000" dirty="0"/>
              <a:t>The fox population has 500g of biomass available from the rabbits.</a:t>
            </a:r>
          </a:p>
          <a:p>
            <a:r>
              <a:rPr lang="en-GB" sz="2000" dirty="0"/>
              <a:t>170g is the amount of biomass that has been used by the fox.</a:t>
            </a:r>
          </a:p>
          <a:p>
            <a:pPr algn="ctr"/>
            <a:endParaRPr lang="en-GB" sz="2000" dirty="0"/>
          </a:p>
          <a:p>
            <a:pPr algn="ctr"/>
            <a:r>
              <a:rPr lang="en-GB" sz="2000" dirty="0"/>
              <a:t>The following equation can be used to find out the </a:t>
            </a:r>
            <a:r>
              <a:rPr lang="en-GB" sz="2000" b="1" dirty="0"/>
              <a:t>efficiency</a:t>
            </a:r>
            <a:r>
              <a:rPr lang="en-GB" sz="2000" dirty="0"/>
              <a:t> of biomass transfer between two trophic levels as a percentage:</a:t>
            </a:r>
          </a:p>
          <a:p>
            <a:pPr algn="ctr"/>
            <a:endParaRPr lang="en-GB" sz="2000" b="1" dirty="0">
              <a:solidFill>
                <a:schemeClr val="accent6">
                  <a:lumMod val="75000"/>
                </a:schemeClr>
              </a:solidFill>
            </a:endParaRPr>
          </a:p>
          <a:p>
            <a:r>
              <a:rPr lang="en-GB" sz="2000" b="1" dirty="0">
                <a:solidFill>
                  <a:schemeClr val="accent6">
                    <a:lumMod val="75000"/>
                  </a:schemeClr>
                </a:solidFill>
              </a:rPr>
              <a:t>Efficiency of biomass transfer </a:t>
            </a:r>
            <a:r>
              <a:rPr lang="en-GB" sz="2000" dirty="0"/>
              <a:t>= biomass transferred to the next level  x 100 </a:t>
            </a:r>
          </a:p>
          <a:p>
            <a:r>
              <a:rPr lang="en-GB" sz="2000" dirty="0"/>
              <a:t>		                         biomass available at the previous level</a:t>
            </a:r>
          </a:p>
          <a:p>
            <a:pPr algn="ctr"/>
            <a:endParaRPr lang="en-GB" dirty="0"/>
          </a:p>
        </p:txBody>
      </p:sp>
      <p:cxnSp>
        <p:nvCxnSpPr>
          <p:cNvPr id="31" name="Straight Connector 30"/>
          <p:cNvCxnSpPr/>
          <p:nvPr/>
        </p:nvCxnSpPr>
        <p:spPr>
          <a:xfrm>
            <a:off x="3779912" y="6093296"/>
            <a:ext cx="374441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1979712" y="836712"/>
            <a:ext cx="5616624" cy="461665"/>
          </a:xfrm>
          <a:prstGeom prst="rect">
            <a:avLst/>
          </a:prstGeom>
          <a:noFill/>
        </p:spPr>
        <p:txBody>
          <a:bodyPr wrap="square" rtlCol="0">
            <a:spAutoFit/>
          </a:bodyPr>
          <a:lstStyle/>
          <a:p>
            <a:pPr algn="ctr"/>
            <a:r>
              <a:rPr lang="en-GB" sz="2400" b="1" u="sng" dirty="0"/>
              <a:t>Calculating efficiency of biomass transfer</a:t>
            </a:r>
          </a:p>
        </p:txBody>
      </p:sp>
      <p:sp>
        <p:nvSpPr>
          <p:cNvPr id="19" name="Title 18"/>
          <p:cNvSpPr>
            <a:spLocks noGrp="1"/>
          </p:cNvSpPr>
          <p:nvPr>
            <p:ph type="ctrTitle"/>
          </p:nvPr>
        </p:nvSpPr>
        <p:spPr>
          <a:xfrm>
            <a:off x="827088" y="-81156"/>
            <a:ext cx="8316912" cy="830997"/>
          </a:xfrm>
          <a:prstGeom prst="rect">
            <a:avLst/>
          </a:prstGeom>
        </p:spPr>
        <p:txBody>
          <a:bodyPr wrap="square">
            <a:spAutoFit/>
          </a:bodyPr>
          <a:lstStyle/>
          <a:p>
            <a:pPr algn="r"/>
            <a:r>
              <a:rPr lang="en-US" sz="2400" b="1" dirty="0">
                <a:solidFill>
                  <a:schemeClr val="accent6"/>
                </a:solidFill>
              </a:rPr>
              <a:t>Ecosystem and material cycles part 2 – Energy Transfers( biology only)</a:t>
            </a:r>
            <a:endParaRPr lang="en-GB" sz="2400" dirty="0"/>
          </a:p>
        </p:txBody>
      </p:sp>
    </p:spTree>
    <p:extLst>
      <p:ext uri="{BB962C8B-B14F-4D97-AF65-F5344CB8AC3E}">
        <p14:creationId xmlns:p14="http://schemas.microsoft.com/office/powerpoint/2010/main" val="1111756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16632"/>
            <a:ext cx="8316416" cy="579315"/>
          </a:xfrm>
        </p:spPr>
        <p:txBody>
          <a:bodyPr>
            <a:noAutofit/>
          </a:bodyPr>
          <a:lstStyle/>
          <a:p>
            <a:pPr marL="342900" lvl="1" algn="r" defTabSz="342900" rtl="0">
              <a:spcBef>
                <a:spcPct val="20000"/>
              </a:spcBef>
            </a:pPr>
            <a:br>
              <a:rPr lang="en-US" sz="2000" b="1" dirty="0">
                <a:solidFill>
                  <a:schemeClr val="accent6"/>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grpSp>
        <p:nvGrpSpPr>
          <p:cNvPr id="3" name="Group 11"/>
          <p:cNvGrpSpPr/>
          <p:nvPr/>
        </p:nvGrpSpPr>
        <p:grpSpPr>
          <a:xfrm>
            <a:off x="2123728" y="1412776"/>
            <a:ext cx="6264696" cy="1318462"/>
            <a:chOff x="251520" y="764704"/>
            <a:chExt cx="8424936" cy="1800200"/>
          </a:xfrm>
        </p:grpSpPr>
        <p:pic>
          <p:nvPicPr>
            <p:cNvPr id="13" name="Picture 2"/>
            <p:cNvPicPr>
              <a:picLocks noChangeAspect="1" noChangeArrowheads="1"/>
            </p:cNvPicPr>
            <p:nvPr/>
          </p:nvPicPr>
          <p:blipFill>
            <a:blip r:embed="rId3" cstate="print"/>
            <a:srcRect/>
            <a:stretch>
              <a:fillRect/>
            </a:stretch>
          </p:blipFill>
          <p:spPr bwMode="auto">
            <a:xfrm>
              <a:off x="3861845" y="764704"/>
              <a:ext cx="1286219" cy="1728192"/>
            </a:xfrm>
            <a:prstGeom prst="rect">
              <a:avLst/>
            </a:prstGeom>
            <a:noFill/>
            <a:ln w="9525">
              <a:noFill/>
              <a:miter lim="800000"/>
              <a:headEnd/>
              <a:tailEnd/>
            </a:ln>
          </p:spPr>
        </p:pic>
        <p:pic>
          <p:nvPicPr>
            <p:cNvPr id="14" name="Picture 4" descr="https://static.pexels.com/photos/212324/pexels-photo-212324.jpeg"/>
            <p:cNvPicPr>
              <a:picLocks noChangeArrowheads="1"/>
            </p:cNvPicPr>
            <p:nvPr/>
          </p:nvPicPr>
          <p:blipFill>
            <a:blip r:embed="rId4" cstate="print"/>
            <a:srcRect/>
            <a:stretch>
              <a:fillRect/>
            </a:stretch>
          </p:blipFill>
          <p:spPr bwMode="auto">
            <a:xfrm>
              <a:off x="251520" y="836904"/>
              <a:ext cx="2340000" cy="1728000"/>
            </a:xfrm>
            <a:prstGeom prst="rect">
              <a:avLst/>
            </a:prstGeom>
            <a:noFill/>
          </p:spPr>
        </p:pic>
        <p:pic>
          <p:nvPicPr>
            <p:cNvPr id="15" name="Picture 6" descr="https://static.pexels.com/photos/57481/fox-red-fox-red-licking-57481.jpeg"/>
            <p:cNvPicPr>
              <a:picLocks noChangeAspect="1" noChangeArrowheads="1"/>
            </p:cNvPicPr>
            <p:nvPr/>
          </p:nvPicPr>
          <p:blipFill>
            <a:blip r:embed="rId5" cstate="print"/>
            <a:srcRect/>
            <a:stretch>
              <a:fillRect/>
            </a:stretch>
          </p:blipFill>
          <p:spPr bwMode="auto">
            <a:xfrm>
              <a:off x="6372200" y="764704"/>
              <a:ext cx="2304256" cy="1728192"/>
            </a:xfrm>
            <a:prstGeom prst="rect">
              <a:avLst/>
            </a:prstGeom>
            <a:noFill/>
          </p:spPr>
        </p:pic>
        <p:sp>
          <p:nvSpPr>
            <p:cNvPr id="16" name="Right Arrow 15"/>
            <p:cNvSpPr/>
            <p:nvPr/>
          </p:nvSpPr>
          <p:spPr>
            <a:xfrm>
              <a:off x="2699792" y="1412776"/>
              <a:ext cx="1080120" cy="432048"/>
            </a:xfrm>
            <a:prstGeom prst="rightArrow">
              <a:avLst/>
            </a:prstGeom>
            <a:solidFill>
              <a:schemeClr val="bg1">
                <a:lumMod val="5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7" name="Right Arrow 16"/>
            <p:cNvSpPr/>
            <p:nvPr/>
          </p:nvSpPr>
          <p:spPr>
            <a:xfrm>
              <a:off x="5220072" y="1412776"/>
              <a:ext cx="1080120" cy="432048"/>
            </a:xfrm>
            <a:prstGeom prst="rightArrow">
              <a:avLst/>
            </a:prstGeom>
            <a:solidFill>
              <a:schemeClr val="bg1">
                <a:lumMod val="5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pic>
        <p:nvPicPr>
          <p:cNvPr id="4098" name="Picture 2"/>
          <p:cNvPicPr>
            <a:picLocks noChangeAspect="1" noChangeArrowheads="1"/>
          </p:cNvPicPr>
          <p:nvPr/>
        </p:nvPicPr>
        <p:blipFill>
          <a:blip r:embed="rId6" cstate="print"/>
          <a:srcRect/>
          <a:stretch>
            <a:fillRect/>
          </a:stretch>
        </p:blipFill>
        <p:spPr bwMode="auto">
          <a:xfrm>
            <a:off x="251520" y="1124744"/>
            <a:ext cx="736787" cy="782657"/>
          </a:xfrm>
          <a:prstGeom prst="rect">
            <a:avLst/>
          </a:prstGeom>
          <a:noFill/>
          <a:ln w="9525">
            <a:noFill/>
            <a:miter lim="800000"/>
            <a:headEnd/>
            <a:tailEnd/>
          </a:ln>
        </p:spPr>
      </p:pic>
      <p:cxnSp>
        <p:nvCxnSpPr>
          <p:cNvPr id="23" name="Straight Arrow Connector 22"/>
          <p:cNvCxnSpPr/>
          <p:nvPr/>
        </p:nvCxnSpPr>
        <p:spPr>
          <a:xfrm>
            <a:off x="1043608" y="1844824"/>
            <a:ext cx="504056" cy="36004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2411760" y="2852936"/>
            <a:ext cx="1368152" cy="369332"/>
          </a:xfrm>
          <a:prstGeom prst="rect">
            <a:avLst/>
          </a:prstGeom>
          <a:noFill/>
        </p:spPr>
        <p:txBody>
          <a:bodyPr wrap="square" rtlCol="0">
            <a:spAutoFit/>
          </a:bodyPr>
          <a:lstStyle/>
          <a:p>
            <a:r>
              <a:rPr lang="en-GB" dirty="0"/>
              <a:t>    6000g</a:t>
            </a:r>
          </a:p>
        </p:txBody>
      </p:sp>
      <p:sp>
        <p:nvSpPr>
          <p:cNvPr id="24" name="TextBox 23"/>
          <p:cNvSpPr txBox="1"/>
          <p:nvPr/>
        </p:nvSpPr>
        <p:spPr>
          <a:xfrm>
            <a:off x="4716016" y="2852936"/>
            <a:ext cx="1368152" cy="369332"/>
          </a:xfrm>
          <a:prstGeom prst="rect">
            <a:avLst/>
          </a:prstGeom>
          <a:noFill/>
        </p:spPr>
        <p:txBody>
          <a:bodyPr wrap="square" rtlCol="0">
            <a:spAutoFit/>
          </a:bodyPr>
          <a:lstStyle/>
          <a:p>
            <a:r>
              <a:rPr lang="en-GB" dirty="0"/>
              <a:t>     500g</a:t>
            </a:r>
          </a:p>
        </p:txBody>
      </p:sp>
      <p:sp>
        <p:nvSpPr>
          <p:cNvPr id="26" name="TextBox 25"/>
          <p:cNvSpPr txBox="1"/>
          <p:nvPr/>
        </p:nvSpPr>
        <p:spPr>
          <a:xfrm>
            <a:off x="6876256" y="2852936"/>
            <a:ext cx="1368152" cy="369332"/>
          </a:xfrm>
          <a:prstGeom prst="rect">
            <a:avLst/>
          </a:prstGeom>
          <a:noFill/>
        </p:spPr>
        <p:txBody>
          <a:bodyPr wrap="square" rtlCol="0">
            <a:spAutoFit/>
          </a:bodyPr>
          <a:lstStyle/>
          <a:p>
            <a:r>
              <a:rPr lang="en-GB" dirty="0"/>
              <a:t>       170g</a:t>
            </a:r>
          </a:p>
        </p:txBody>
      </p:sp>
      <p:sp>
        <p:nvSpPr>
          <p:cNvPr id="28" name="TextBox 27"/>
          <p:cNvSpPr txBox="1"/>
          <p:nvPr/>
        </p:nvSpPr>
        <p:spPr>
          <a:xfrm>
            <a:off x="179512" y="2708920"/>
            <a:ext cx="2232248" cy="646331"/>
          </a:xfrm>
          <a:prstGeom prst="rect">
            <a:avLst/>
          </a:prstGeom>
          <a:noFill/>
        </p:spPr>
        <p:txBody>
          <a:bodyPr wrap="square" rtlCol="0">
            <a:spAutoFit/>
          </a:bodyPr>
          <a:lstStyle/>
          <a:p>
            <a:r>
              <a:rPr lang="en-GB" dirty="0"/>
              <a:t>Biomass available at each trophic level</a:t>
            </a:r>
          </a:p>
        </p:txBody>
      </p:sp>
      <p:sp>
        <p:nvSpPr>
          <p:cNvPr id="18" name="TextBox 17"/>
          <p:cNvSpPr txBox="1"/>
          <p:nvPr/>
        </p:nvSpPr>
        <p:spPr>
          <a:xfrm>
            <a:off x="611560" y="3573016"/>
            <a:ext cx="8136904" cy="1938992"/>
          </a:xfrm>
          <a:prstGeom prst="rect">
            <a:avLst/>
          </a:prstGeom>
          <a:noFill/>
        </p:spPr>
        <p:txBody>
          <a:bodyPr wrap="square" rtlCol="0">
            <a:spAutoFit/>
          </a:bodyPr>
          <a:lstStyle/>
          <a:p>
            <a:r>
              <a:rPr lang="en-GB" sz="2400" dirty="0"/>
              <a:t>Calculate the efficiency of biomass transfer  between the grass and the rabbit .</a:t>
            </a:r>
          </a:p>
          <a:p>
            <a:endParaRPr lang="en-GB" dirty="0"/>
          </a:p>
          <a:p>
            <a:endParaRPr lang="en-GB" dirty="0"/>
          </a:p>
          <a:p>
            <a:endParaRPr lang="en-GB" dirty="0"/>
          </a:p>
          <a:p>
            <a:endParaRPr lang="en-GB" dirty="0"/>
          </a:p>
        </p:txBody>
      </p:sp>
      <p:pic>
        <p:nvPicPr>
          <p:cNvPr id="5122" name="Picture 2"/>
          <p:cNvPicPr>
            <a:picLocks noChangeAspect="1" noChangeArrowheads="1"/>
          </p:cNvPicPr>
          <p:nvPr/>
        </p:nvPicPr>
        <p:blipFill>
          <a:blip r:embed="rId7" cstate="print"/>
          <a:srcRect/>
          <a:stretch>
            <a:fillRect/>
          </a:stretch>
        </p:blipFill>
        <p:spPr bwMode="auto">
          <a:xfrm>
            <a:off x="683568" y="4389859"/>
            <a:ext cx="7124700" cy="695325"/>
          </a:xfrm>
          <a:prstGeom prst="rect">
            <a:avLst/>
          </a:prstGeom>
          <a:noFill/>
          <a:ln w="9525">
            <a:noFill/>
            <a:miter lim="800000"/>
            <a:headEnd/>
            <a:tailEnd/>
          </a:ln>
        </p:spPr>
      </p:pic>
      <p:sp>
        <p:nvSpPr>
          <p:cNvPr id="19" name="TextBox 18"/>
          <p:cNvSpPr txBox="1"/>
          <p:nvPr/>
        </p:nvSpPr>
        <p:spPr>
          <a:xfrm>
            <a:off x="683568" y="5190291"/>
            <a:ext cx="7992888" cy="830997"/>
          </a:xfrm>
          <a:prstGeom prst="rect">
            <a:avLst/>
          </a:prstGeom>
          <a:solidFill>
            <a:schemeClr val="accent6">
              <a:lumMod val="40000"/>
              <a:lumOff val="60000"/>
            </a:schemeClr>
          </a:solidFill>
        </p:spPr>
        <p:txBody>
          <a:bodyPr wrap="square" rtlCol="0">
            <a:spAutoFit/>
          </a:bodyPr>
          <a:lstStyle/>
          <a:p>
            <a:r>
              <a:rPr lang="en-GB" sz="2400" dirty="0"/>
              <a:t>Efficiency of biomass transfer = 500   x 100    =  8.3% </a:t>
            </a:r>
          </a:p>
          <a:p>
            <a:r>
              <a:rPr lang="en-GB" sz="2400" dirty="0"/>
              <a:t>			  	   6000</a:t>
            </a:r>
          </a:p>
        </p:txBody>
      </p:sp>
      <p:cxnSp>
        <p:nvCxnSpPr>
          <p:cNvPr id="21" name="Straight Connector 20"/>
          <p:cNvCxnSpPr/>
          <p:nvPr/>
        </p:nvCxnSpPr>
        <p:spPr>
          <a:xfrm>
            <a:off x="4644008" y="5589240"/>
            <a:ext cx="50405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0" name="Rectangle 19"/>
          <p:cNvSpPr/>
          <p:nvPr/>
        </p:nvSpPr>
        <p:spPr>
          <a:xfrm>
            <a:off x="1259632" y="0"/>
            <a:ext cx="7884368" cy="830997"/>
          </a:xfrm>
          <a:prstGeom prst="rect">
            <a:avLst/>
          </a:prstGeom>
        </p:spPr>
        <p:txBody>
          <a:bodyPr wrap="square">
            <a:spAutoFit/>
          </a:bodyPr>
          <a:lstStyle/>
          <a:p>
            <a:pPr algn="r"/>
            <a:r>
              <a:rPr lang="en-US" sz="2400" b="1" dirty="0">
                <a:solidFill>
                  <a:schemeClr val="accent6"/>
                </a:solidFill>
              </a:rPr>
              <a:t>Ecosystem and material cycles part 2 – Energy Transfers (biology only)</a:t>
            </a:r>
            <a:endParaRPr lang="en-GB" sz="2400" dirty="0"/>
          </a:p>
        </p:txBody>
      </p:sp>
    </p:spTree>
    <p:extLst>
      <p:ext uri="{BB962C8B-B14F-4D97-AF65-F5344CB8AC3E}">
        <p14:creationId xmlns:p14="http://schemas.microsoft.com/office/powerpoint/2010/main" val="1111756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2308324"/>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pPr marL="457200" indent="-457200">
              <a:lnSpc>
                <a:spcPct val="150000"/>
              </a:lnSpc>
              <a:buFont typeface="Arial" charset="0"/>
              <a:buChar char="•"/>
            </a:pPr>
            <a:endParaRPr lang="en-GB" sz="2400" b="1"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TextBox 5"/>
          <p:cNvSpPr txBox="1"/>
          <p:nvPr/>
        </p:nvSpPr>
        <p:spPr>
          <a:xfrm>
            <a:off x="193328" y="2056686"/>
            <a:ext cx="5818832" cy="4431983"/>
          </a:xfrm>
          <a:prstGeom prst="rect">
            <a:avLst/>
          </a:prstGeom>
          <a:noFill/>
        </p:spPr>
        <p:txBody>
          <a:bodyPr wrap="square" rtlCol="0">
            <a:spAutoFit/>
          </a:bodyPr>
          <a:lstStyle/>
          <a:p>
            <a:r>
              <a:rPr lang="en-GB" sz="4400" b="1" dirty="0">
                <a:solidFill>
                  <a:schemeClr val="tx1">
                    <a:lumMod val="50000"/>
                    <a:lumOff val="50000"/>
                  </a:schemeClr>
                </a:solidFill>
              </a:rPr>
              <a:t>Trophic levels, biomass and energy transfers</a:t>
            </a:r>
          </a:p>
          <a:p>
            <a:r>
              <a:rPr lang="en-GB" sz="4400" b="1" dirty="0">
                <a:solidFill>
                  <a:schemeClr val="tx1">
                    <a:lumMod val="50000"/>
                    <a:lumOff val="50000"/>
                  </a:schemeClr>
                </a:solidFill>
              </a:rPr>
              <a:t>Part 2 (9.7B- 9.8B)</a:t>
            </a:r>
          </a:p>
          <a:p>
            <a:endParaRPr lang="en-GB" sz="2400" dirty="0">
              <a:solidFill>
                <a:schemeClr val="tx1">
                  <a:lumMod val="50000"/>
                  <a:lumOff val="50000"/>
                </a:schemeClr>
              </a:solidFill>
            </a:endParaRPr>
          </a:p>
          <a:p>
            <a:pPr marL="457200" indent="-457200">
              <a:lnSpc>
                <a:spcPct val="150000"/>
              </a:lnSpc>
              <a:buFont typeface="Arial" charset="0"/>
              <a:buChar char="•"/>
            </a:pPr>
            <a:r>
              <a:rPr lang="en-US" sz="2400" b="1" dirty="0">
                <a:solidFill>
                  <a:schemeClr val="tx1">
                    <a:lumMod val="50000"/>
                    <a:lumOff val="50000"/>
                  </a:schemeClr>
                </a:solidFill>
              </a:rPr>
              <a:t>Food chains and trophic levels </a:t>
            </a:r>
          </a:p>
          <a:p>
            <a:pPr marL="457200" indent="-457200">
              <a:lnSpc>
                <a:spcPct val="150000"/>
              </a:lnSpc>
              <a:buFont typeface="Arial" charset="0"/>
              <a:buChar char="•"/>
            </a:pPr>
            <a:r>
              <a:rPr lang="en-US" sz="2400" b="1" dirty="0">
                <a:solidFill>
                  <a:schemeClr val="tx1">
                    <a:lumMod val="50000"/>
                    <a:lumOff val="50000"/>
                  </a:schemeClr>
                </a:solidFill>
              </a:rPr>
              <a:t>Pyramid of biomass</a:t>
            </a:r>
          </a:p>
          <a:p>
            <a:pPr marL="457200" indent="-457200">
              <a:lnSpc>
                <a:spcPct val="150000"/>
              </a:lnSpc>
              <a:buFont typeface="Arial" charset="0"/>
              <a:buChar char="•"/>
            </a:pPr>
            <a:r>
              <a:rPr lang="en-US" sz="2400" b="1" dirty="0">
                <a:solidFill>
                  <a:schemeClr val="tx1">
                    <a:lumMod val="50000"/>
                    <a:lumOff val="50000"/>
                  </a:schemeClr>
                </a:solidFill>
              </a:rPr>
              <a:t>Energy Transfers</a:t>
            </a:r>
            <a:endParaRPr lang="en-GB" sz="2400" b="1"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994288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Organisation of an ecosystem 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6140142"/>
          </a:xfrm>
          <a:prstGeom prst="rect">
            <a:avLst/>
          </a:prstGeom>
          <a:noFill/>
        </p:spPr>
        <p:txBody>
          <a:bodyPr wrap="square" rtlCol="0">
            <a:spAutoFit/>
          </a:bodyPr>
          <a:lstStyle/>
          <a:p>
            <a:pPr marL="457200" indent="-457200">
              <a:lnSpc>
                <a:spcPct val="150000"/>
              </a:lnSpc>
            </a:pPr>
            <a:r>
              <a:rPr lang="en-GB" sz="2400" dirty="0"/>
              <a:t>Biology Only</a:t>
            </a:r>
          </a:p>
          <a:p>
            <a:pPr marL="457200" indent="-457200">
              <a:lnSpc>
                <a:spcPct val="150000"/>
              </a:lnSpc>
              <a:buAutoNum type="arabicPeriod"/>
            </a:pPr>
            <a:r>
              <a:rPr lang="en-GB" sz="2400" dirty="0"/>
              <a:t>What is biomass?</a:t>
            </a:r>
          </a:p>
          <a:p>
            <a:pPr marL="457200" indent="-457200">
              <a:lnSpc>
                <a:spcPct val="150000"/>
              </a:lnSpc>
              <a:buAutoNum type="arabicPeriod"/>
            </a:pPr>
            <a:r>
              <a:rPr lang="en-GB" sz="2400" dirty="0"/>
              <a:t>What does a food chain show?</a:t>
            </a:r>
          </a:p>
          <a:p>
            <a:pPr marL="457200" indent="-457200">
              <a:lnSpc>
                <a:spcPct val="150000"/>
              </a:lnSpc>
              <a:buAutoNum type="arabicPeriod"/>
            </a:pPr>
            <a:r>
              <a:rPr lang="en-GB" sz="2400" dirty="0"/>
              <a:t>What do all food chains begin with?</a:t>
            </a:r>
          </a:p>
          <a:p>
            <a:pPr marL="457200" indent="-457200">
              <a:lnSpc>
                <a:spcPct val="150000"/>
              </a:lnSpc>
              <a:buAutoNum type="arabicPeriod"/>
            </a:pPr>
            <a:r>
              <a:rPr lang="en-GB" sz="2400" dirty="0"/>
              <a:t>Name two different types of organism which would be found at the start of a food chain.</a:t>
            </a:r>
          </a:p>
          <a:p>
            <a:pPr marL="457200" indent="-457200">
              <a:lnSpc>
                <a:spcPct val="150000"/>
              </a:lnSpc>
              <a:buAutoNum type="arabicPeriod"/>
            </a:pPr>
            <a:r>
              <a:rPr lang="en-GB" sz="2400" dirty="0"/>
              <a:t>What is meant by the terms mode and median?</a:t>
            </a:r>
          </a:p>
          <a:p>
            <a:pPr marL="457200" indent="-457200">
              <a:lnSpc>
                <a:spcPct val="150000"/>
              </a:lnSpc>
              <a:buAutoNum type="arabicPeriod"/>
            </a:pPr>
            <a:r>
              <a:rPr lang="en-US" sz="2400" dirty="0"/>
              <a:t>Define the term trophic level.</a:t>
            </a:r>
          </a:p>
          <a:p>
            <a:pPr marL="457200" indent="-457200">
              <a:lnSpc>
                <a:spcPct val="150000"/>
              </a:lnSpc>
              <a:buAutoNum type="arabicPeriod"/>
            </a:pPr>
            <a:r>
              <a:rPr lang="en-US" sz="2400" dirty="0"/>
              <a:t>What does a pyramid of biomass represent?</a:t>
            </a:r>
          </a:p>
          <a:p>
            <a:pPr marL="457200" indent="-457200">
              <a:lnSpc>
                <a:spcPct val="150000"/>
              </a:lnSpc>
            </a:pPr>
            <a:endParaRPr lang="en-GB" sz="2300" dirty="0"/>
          </a:p>
          <a:p>
            <a:pPr marL="457200" indent="-457200">
              <a:lnSpc>
                <a:spcPct val="150000"/>
              </a:lnSpc>
            </a:pPr>
            <a:endParaRPr lang="en-GB" sz="2300" dirty="0"/>
          </a:p>
        </p:txBody>
      </p:sp>
    </p:spTree>
    <p:extLst>
      <p:ext uri="{BB962C8B-B14F-4D97-AF65-F5344CB8AC3E}">
        <p14:creationId xmlns:p14="http://schemas.microsoft.com/office/powerpoint/2010/main" val="14873591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Trophic levels in an ecosystem part 4–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48680"/>
            <a:ext cx="8915400" cy="5021055"/>
          </a:xfrm>
          <a:prstGeom prst="rect">
            <a:avLst/>
          </a:prstGeom>
          <a:noFill/>
        </p:spPr>
        <p:txBody>
          <a:bodyPr wrap="square" rtlCol="0">
            <a:spAutoFit/>
          </a:bodyPr>
          <a:lstStyle/>
          <a:p>
            <a:pPr marL="457200" indent="-457200">
              <a:lnSpc>
                <a:spcPct val="150000"/>
              </a:lnSpc>
            </a:pPr>
            <a:r>
              <a:rPr lang="en-US" sz="2400" dirty="0"/>
              <a:t>8. 	How much energy as a percentage is transferred by producers from incident light for photosynthesis ?</a:t>
            </a:r>
          </a:p>
          <a:p>
            <a:pPr marL="457200" indent="-457200">
              <a:lnSpc>
                <a:spcPct val="150000"/>
              </a:lnSpc>
              <a:buAutoNum type="arabicPeriod" startAt="9"/>
            </a:pPr>
            <a:r>
              <a:rPr lang="en-US" sz="2400" dirty="0"/>
              <a:t>Approximately how much biomass, as a percentage, is transferred from a trophic level to the one above it?</a:t>
            </a:r>
          </a:p>
          <a:p>
            <a:pPr marL="457200" indent="-457200">
              <a:lnSpc>
                <a:spcPct val="150000"/>
              </a:lnSpc>
              <a:buAutoNum type="arabicPeriod" startAt="9"/>
            </a:pPr>
            <a:r>
              <a:rPr lang="en-US" sz="2400" dirty="0"/>
              <a:t>List </a:t>
            </a:r>
            <a:r>
              <a:rPr lang="en-US" sz="2400" b="1" dirty="0"/>
              <a:t>two</a:t>
            </a:r>
            <a:r>
              <a:rPr lang="en-US" sz="2400" dirty="0"/>
              <a:t> ways in which biomass can be lost at each stage of a food chain.</a:t>
            </a:r>
          </a:p>
          <a:p>
            <a:pPr marL="457200" indent="-457200">
              <a:lnSpc>
                <a:spcPct val="150000"/>
              </a:lnSpc>
              <a:buAutoNum type="arabicPeriod" startAt="9"/>
            </a:pPr>
            <a:r>
              <a:rPr lang="en-US" sz="2400" dirty="0"/>
              <a:t> What is the equation which should be used to calculate the efficiency of biomass transfer between trophic levels as a percentage?</a:t>
            </a:r>
            <a:endParaRPr lang="en-GB" sz="2400" dirty="0"/>
          </a:p>
        </p:txBody>
      </p:sp>
    </p:spTree>
    <p:extLst>
      <p:ext uri="{BB962C8B-B14F-4D97-AF65-F5344CB8AC3E}">
        <p14:creationId xmlns:p14="http://schemas.microsoft.com/office/powerpoint/2010/main" val="15220801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009" y="1268760"/>
            <a:ext cx="4360900" cy="4752528"/>
          </a:xfrm>
          <a:prstGeom prst="rect">
            <a:avLst/>
          </a:prstGeom>
        </p:spPr>
      </p:pic>
      <p:sp>
        <p:nvSpPr>
          <p:cNvPr id="7" name="TextBox 6"/>
          <p:cNvSpPr txBox="1"/>
          <p:nvPr/>
        </p:nvSpPr>
        <p:spPr>
          <a:xfrm>
            <a:off x="0" y="980728"/>
            <a:ext cx="4716016" cy="1200329"/>
          </a:xfrm>
          <a:prstGeom prst="rect">
            <a:avLst/>
          </a:prstGeom>
          <a:noFill/>
        </p:spPr>
        <p:txBody>
          <a:bodyPr wrap="square" rtlCol="0">
            <a:spAutoFit/>
          </a:bodyPr>
          <a:lstStyle/>
          <a:p>
            <a:r>
              <a:rPr lang="en-GB" sz="7200" b="1" dirty="0">
                <a:latin typeface="+mj-lt"/>
                <a:ea typeface="Beirut" charset="-78"/>
                <a:cs typeface="Beirut" charset="-78"/>
              </a:rPr>
              <a:t>AnswerIT!</a:t>
            </a:r>
            <a:endParaRPr lang="en-GB" dirty="0"/>
          </a:p>
        </p:txBody>
      </p:sp>
      <p:sp>
        <p:nvSpPr>
          <p:cNvPr id="8" name="TextBox 7"/>
          <p:cNvSpPr txBox="1"/>
          <p:nvPr/>
        </p:nvSpPr>
        <p:spPr>
          <a:xfrm>
            <a:off x="0" y="2060848"/>
            <a:ext cx="5818832" cy="4431983"/>
          </a:xfrm>
          <a:prstGeom prst="rect">
            <a:avLst/>
          </a:prstGeom>
          <a:noFill/>
        </p:spPr>
        <p:txBody>
          <a:bodyPr wrap="square" rtlCol="0">
            <a:spAutoFit/>
          </a:bodyPr>
          <a:lstStyle/>
          <a:p>
            <a:r>
              <a:rPr lang="en-GB" sz="4400" b="1" dirty="0">
                <a:solidFill>
                  <a:schemeClr val="tx1">
                    <a:lumMod val="50000"/>
                    <a:lumOff val="50000"/>
                  </a:schemeClr>
                </a:solidFill>
              </a:rPr>
              <a:t>Trophic levels, biomass and energy transfers</a:t>
            </a:r>
          </a:p>
          <a:p>
            <a:r>
              <a:rPr lang="en-GB" sz="4400" b="1" dirty="0">
                <a:solidFill>
                  <a:schemeClr val="tx1">
                    <a:lumMod val="50000"/>
                    <a:lumOff val="50000"/>
                  </a:schemeClr>
                </a:solidFill>
              </a:rPr>
              <a:t>Part 2 </a:t>
            </a:r>
          </a:p>
          <a:p>
            <a:endParaRPr lang="en-GB" sz="2400" dirty="0">
              <a:solidFill>
                <a:schemeClr val="tx1">
                  <a:lumMod val="50000"/>
                  <a:lumOff val="50000"/>
                </a:schemeClr>
              </a:solidFill>
            </a:endParaRPr>
          </a:p>
          <a:p>
            <a:pPr marL="457200" indent="-457200">
              <a:lnSpc>
                <a:spcPct val="150000"/>
              </a:lnSpc>
              <a:buFont typeface="Arial" charset="0"/>
              <a:buChar char="•"/>
            </a:pPr>
            <a:r>
              <a:rPr lang="en-US" sz="2400" b="1" dirty="0">
                <a:solidFill>
                  <a:schemeClr val="tx1">
                    <a:lumMod val="50000"/>
                    <a:lumOff val="50000"/>
                  </a:schemeClr>
                </a:solidFill>
              </a:rPr>
              <a:t>Food chains and trophic levels</a:t>
            </a:r>
          </a:p>
          <a:p>
            <a:pPr marL="457200" indent="-457200">
              <a:lnSpc>
                <a:spcPct val="150000"/>
              </a:lnSpc>
              <a:buFont typeface="Arial" charset="0"/>
              <a:buChar char="•"/>
            </a:pPr>
            <a:r>
              <a:rPr lang="en-US" sz="2400" b="1" dirty="0">
                <a:solidFill>
                  <a:schemeClr val="tx1">
                    <a:lumMod val="50000"/>
                    <a:lumOff val="50000"/>
                  </a:schemeClr>
                </a:solidFill>
              </a:rPr>
              <a:t>Pyramid of biomass</a:t>
            </a:r>
          </a:p>
          <a:p>
            <a:pPr marL="457200" indent="-457200">
              <a:lnSpc>
                <a:spcPct val="150000"/>
              </a:lnSpc>
              <a:buFont typeface="Arial" charset="0"/>
              <a:buChar char="•"/>
            </a:pPr>
            <a:r>
              <a:rPr lang="en-US" sz="2400" b="1" dirty="0">
                <a:solidFill>
                  <a:schemeClr val="tx1">
                    <a:lumMod val="50000"/>
                    <a:lumOff val="50000"/>
                  </a:schemeClr>
                </a:solidFill>
              </a:rPr>
              <a:t>Energy Transfers</a:t>
            </a:r>
            <a:endParaRPr lang="en-GB" sz="2400" b="1"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9215456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 Ecosystems and material cycles part 2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6994222"/>
          </a:xfrm>
          <a:prstGeom prst="rect">
            <a:avLst/>
          </a:prstGeom>
          <a:noFill/>
        </p:spPr>
        <p:txBody>
          <a:bodyPr wrap="square" rtlCol="0">
            <a:spAutoFit/>
          </a:bodyPr>
          <a:lstStyle/>
          <a:p>
            <a:pPr marL="457200" indent="-457200">
              <a:lnSpc>
                <a:spcPct val="150000"/>
              </a:lnSpc>
              <a:buAutoNum type="arabicPeriod"/>
            </a:pPr>
            <a:r>
              <a:rPr lang="en-GB" sz="2300" dirty="0"/>
              <a:t>What is biomass? </a:t>
            </a:r>
            <a:r>
              <a:rPr lang="en-GB" sz="2300" b="1" i="1" dirty="0">
                <a:solidFill>
                  <a:srgbClr val="00B050"/>
                </a:solidFill>
              </a:rPr>
              <a:t>Amount of living material in an organism</a:t>
            </a:r>
            <a:endParaRPr lang="en-GB" sz="2300" dirty="0"/>
          </a:p>
          <a:p>
            <a:pPr marL="457200" indent="-457200">
              <a:lnSpc>
                <a:spcPct val="150000"/>
              </a:lnSpc>
              <a:buAutoNum type="arabicPeriod"/>
            </a:pPr>
            <a:r>
              <a:rPr lang="en-GB" sz="2300" dirty="0"/>
              <a:t>What does a food chain show? </a:t>
            </a:r>
            <a:r>
              <a:rPr lang="en-GB" sz="2300" b="1" i="1" dirty="0">
                <a:solidFill>
                  <a:srgbClr val="00B050"/>
                </a:solidFill>
              </a:rPr>
              <a:t>Feeding relationships within a community</a:t>
            </a:r>
          </a:p>
          <a:p>
            <a:pPr marL="457200" indent="-457200">
              <a:lnSpc>
                <a:spcPct val="150000"/>
              </a:lnSpc>
              <a:buAutoNum type="arabicPeriod"/>
            </a:pPr>
            <a:r>
              <a:rPr lang="en-GB" sz="2300" dirty="0"/>
              <a:t>What do all food chains begin with? </a:t>
            </a:r>
            <a:r>
              <a:rPr lang="en-GB" sz="2300" b="1" i="1" dirty="0">
                <a:solidFill>
                  <a:srgbClr val="00B050"/>
                </a:solidFill>
              </a:rPr>
              <a:t>A producer</a:t>
            </a:r>
            <a:endParaRPr lang="en-GB" sz="2300" dirty="0"/>
          </a:p>
          <a:p>
            <a:pPr marL="457200" indent="-457200">
              <a:lnSpc>
                <a:spcPct val="150000"/>
              </a:lnSpc>
              <a:buAutoNum type="arabicPeriod"/>
            </a:pPr>
            <a:r>
              <a:rPr lang="en-GB" sz="2300" dirty="0"/>
              <a:t>Name two different types of organism which would be found at the start of a food chain. </a:t>
            </a:r>
            <a:r>
              <a:rPr lang="en-GB" sz="2300" b="1" i="1" dirty="0">
                <a:solidFill>
                  <a:srgbClr val="00B050"/>
                </a:solidFill>
              </a:rPr>
              <a:t>Green plant</a:t>
            </a:r>
          </a:p>
          <a:p>
            <a:pPr marL="457200" indent="-457200">
              <a:lnSpc>
                <a:spcPct val="150000"/>
              </a:lnSpc>
            </a:pPr>
            <a:r>
              <a:rPr lang="en-GB" sz="2300" b="1" i="1" dirty="0">
                <a:solidFill>
                  <a:srgbClr val="00B050"/>
                </a:solidFill>
              </a:rPr>
              <a:t>				    Alga</a:t>
            </a:r>
            <a:endParaRPr lang="en-GB" sz="2300" dirty="0"/>
          </a:p>
          <a:p>
            <a:pPr marL="457200" indent="-457200">
              <a:lnSpc>
                <a:spcPct val="150000"/>
              </a:lnSpc>
            </a:pPr>
            <a:r>
              <a:rPr lang="en-GB" sz="2300" dirty="0"/>
              <a:t>5. What is meant by the terms mode and median?</a:t>
            </a:r>
          </a:p>
          <a:p>
            <a:pPr marL="457200" indent="-457200">
              <a:lnSpc>
                <a:spcPct val="150000"/>
              </a:lnSpc>
            </a:pPr>
            <a:r>
              <a:rPr lang="en-GB" sz="2300" dirty="0"/>
              <a:t>      </a:t>
            </a:r>
            <a:r>
              <a:rPr lang="en-GB" sz="2300" b="1" i="1" dirty="0">
                <a:solidFill>
                  <a:srgbClr val="00B050"/>
                </a:solidFill>
              </a:rPr>
              <a:t>Mode = number which occurs most often in a set of data.</a:t>
            </a:r>
          </a:p>
          <a:p>
            <a:pPr marL="457200" indent="-457200">
              <a:lnSpc>
                <a:spcPct val="150000"/>
              </a:lnSpc>
            </a:pPr>
            <a:r>
              <a:rPr lang="en-GB" sz="2300" b="1" i="1" dirty="0">
                <a:solidFill>
                  <a:srgbClr val="00B050"/>
                </a:solidFill>
              </a:rPr>
              <a:t>       Median = middle value in a set of data</a:t>
            </a:r>
          </a:p>
          <a:p>
            <a:pPr marL="457200" indent="-457200">
              <a:lnSpc>
                <a:spcPct val="150000"/>
              </a:lnSpc>
            </a:pPr>
            <a:endParaRPr lang="en-GB" sz="2300" b="1" i="1" dirty="0">
              <a:solidFill>
                <a:srgbClr val="00B050"/>
              </a:solidFill>
            </a:endParaRPr>
          </a:p>
          <a:p>
            <a:pPr marL="457200" indent="-457200">
              <a:lnSpc>
                <a:spcPct val="150000"/>
              </a:lnSpc>
            </a:pPr>
            <a:endParaRPr lang="en-GB" sz="2300" dirty="0"/>
          </a:p>
          <a:p>
            <a:pPr marL="457200" indent="-457200">
              <a:lnSpc>
                <a:spcPct val="150000"/>
              </a:lnSpc>
            </a:pPr>
            <a:endParaRPr lang="en-GB" sz="2300" dirty="0"/>
          </a:p>
        </p:txBody>
      </p:sp>
    </p:spTree>
    <p:extLst>
      <p:ext uri="{BB962C8B-B14F-4D97-AF65-F5344CB8AC3E}">
        <p14:creationId xmlns:p14="http://schemas.microsoft.com/office/powerpoint/2010/main" val="14873591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2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28600" y="908720"/>
            <a:ext cx="8915400" cy="4431983"/>
          </a:xfrm>
          <a:prstGeom prst="rect">
            <a:avLst/>
          </a:prstGeom>
          <a:noFill/>
        </p:spPr>
        <p:txBody>
          <a:bodyPr wrap="square" rtlCol="0">
            <a:spAutoFit/>
          </a:bodyPr>
          <a:lstStyle/>
          <a:p>
            <a:pPr marL="457200" indent="-457200">
              <a:lnSpc>
                <a:spcPct val="150000"/>
              </a:lnSpc>
            </a:pPr>
            <a:r>
              <a:rPr lang="en-US" sz="2400" dirty="0"/>
              <a:t>6. 	Define the term trophic level.</a:t>
            </a:r>
            <a:r>
              <a:rPr lang="en-US" sz="2400" b="1" i="1" dirty="0">
                <a:solidFill>
                  <a:srgbClr val="00B050"/>
                </a:solidFill>
              </a:rPr>
              <a:t> Feeding level within an ecosystem</a:t>
            </a:r>
            <a:endParaRPr lang="en-US" sz="2400" dirty="0"/>
          </a:p>
          <a:p>
            <a:pPr marL="457200" indent="-457200">
              <a:lnSpc>
                <a:spcPct val="150000"/>
              </a:lnSpc>
              <a:buAutoNum type="arabicPeriod" startAt="7"/>
            </a:pPr>
            <a:r>
              <a:rPr lang="en-US" sz="2400" dirty="0"/>
              <a:t>What does the pyramid of biomass represent? </a:t>
            </a:r>
            <a:r>
              <a:rPr lang="en-US" sz="2400" b="1" i="1" dirty="0">
                <a:solidFill>
                  <a:srgbClr val="00B050"/>
                </a:solidFill>
              </a:rPr>
              <a:t>The relative amounts of biomass at each level of a food chain.</a:t>
            </a:r>
          </a:p>
          <a:p>
            <a:pPr marL="457200" indent="-457200">
              <a:lnSpc>
                <a:spcPct val="150000"/>
              </a:lnSpc>
            </a:pPr>
            <a:r>
              <a:rPr lang="en-US" sz="2400" dirty="0"/>
              <a:t>8.	How much energy as a percentage is transferred by producers from incident light for photosynthesis ? </a:t>
            </a:r>
            <a:r>
              <a:rPr lang="en-US" sz="2400" b="1" i="1" dirty="0">
                <a:solidFill>
                  <a:srgbClr val="00B050"/>
                </a:solidFill>
              </a:rPr>
              <a:t>Approximately 1%</a:t>
            </a:r>
          </a:p>
          <a:p>
            <a:pPr marL="457200" indent="-457200">
              <a:lnSpc>
                <a:spcPct val="150000"/>
              </a:lnSpc>
              <a:buAutoNum type="arabicPeriod" startAt="9"/>
            </a:pPr>
            <a:r>
              <a:rPr lang="en-US" sz="2400" dirty="0"/>
              <a:t>How much biomass as a percentage is transferred approximately from a trophic level to the one above it? </a:t>
            </a:r>
            <a:r>
              <a:rPr lang="en-US" sz="2400" b="1" i="1" dirty="0">
                <a:solidFill>
                  <a:srgbClr val="00B050"/>
                </a:solidFill>
              </a:rPr>
              <a:t>10%</a:t>
            </a:r>
          </a:p>
          <a:p>
            <a:pPr marL="457200" indent="-457200">
              <a:lnSpc>
                <a:spcPct val="150000"/>
              </a:lnSpc>
              <a:buAutoNum type="arabicPeriod" startAt="7"/>
            </a:pPr>
            <a:endParaRPr lang="en-GB" sz="2400" b="1" i="1" dirty="0">
              <a:solidFill>
                <a:srgbClr val="00B050"/>
              </a:solidFill>
            </a:endParaRPr>
          </a:p>
        </p:txBody>
      </p:sp>
    </p:spTree>
    <p:extLst>
      <p:ext uri="{BB962C8B-B14F-4D97-AF65-F5344CB8AC3E}">
        <p14:creationId xmlns:p14="http://schemas.microsoft.com/office/powerpoint/2010/main" val="15220801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2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228600" y="8367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632311"/>
          </a:xfrm>
          <a:prstGeom prst="rect">
            <a:avLst/>
          </a:prstGeom>
          <a:noFill/>
        </p:spPr>
        <p:txBody>
          <a:bodyPr wrap="square" rtlCol="0">
            <a:spAutoFit/>
          </a:bodyPr>
          <a:lstStyle/>
          <a:p>
            <a:pPr marL="457200" indent="-457200">
              <a:lnSpc>
                <a:spcPct val="150000"/>
              </a:lnSpc>
            </a:pPr>
            <a:r>
              <a:rPr lang="en-US" sz="2400" dirty="0"/>
              <a:t>10. 	List 2 ways in which biomass can be lost at each stage of a food chain.</a:t>
            </a:r>
          </a:p>
          <a:p>
            <a:pPr marL="914400" lvl="1" indent="-457200">
              <a:lnSpc>
                <a:spcPct val="150000"/>
              </a:lnSpc>
            </a:pPr>
            <a:r>
              <a:rPr lang="en-US" sz="2400" b="1" i="1" dirty="0">
                <a:solidFill>
                  <a:srgbClr val="00B050"/>
                </a:solidFill>
              </a:rPr>
              <a:t>Not all ingested food is absorbed- some is lost as faeces.</a:t>
            </a:r>
          </a:p>
          <a:p>
            <a:pPr marL="914400" lvl="1" indent="-457200">
              <a:lnSpc>
                <a:spcPct val="150000"/>
              </a:lnSpc>
            </a:pPr>
            <a:r>
              <a:rPr lang="en-US" sz="2400" b="1" i="1" dirty="0">
                <a:solidFill>
                  <a:srgbClr val="00B050"/>
                </a:solidFill>
              </a:rPr>
              <a:t>Not all absorbed food is converted into biomass – some used for keeping constant body temperature or movement.</a:t>
            </a:r>
          </a:p>
          <a:p>
            <a:pPr marL="457200" indent="-457200">
              <a:lnSpc>
                <a:spcPct val="150000"/>
              </a:lnSpc>
            </a:pPr>
            <a:r>
              <a:rPr lang="en-US" sz="2400" dirty="0"/>
              <a:t>11.	 What is the equation which should be used to calculate the efficiency of biomass transfer between trophic levels as a percentage?</a:t>
            </a:r>
          </a:p>
          <a:p>
            <a:pPr marL="457200" indent="-457200">
              <a:lnSpc>
                <a:spcPct val="150000"/>
              </a:lnSpc>
              <a:buAutoNum type="arabicPeriod" startAt="9"/>
            </a:pPr>
            <a:endParaRPr lang="en-US" sz="2400" dirty="0"/>
          </a:p>
          <a:p>
            <a:pPr marL="457200" indent="-457200">
              <a:lnSpc>
                <a:spcPct val="150000"/>
              </a:lnSpc>
              <a:buAutoNum type="arabicPeriod" startAt="9"/>
            </a:pPr>
            <a:endParaRPr lang="en-GB" sz="2400" dirty="0"/>
          </a:p>
        </p:txBody>
      </p:sp>
      <p:sp>
        <p:nvSpPr>
          <p:cNvPr id="7" name="Rectangle 6"/>
          <p:cNvSpPr/>
          <p:nvPr/>
        </p:nvSpPr>
        <p:spPr>
          <a:xfrm>
            <a:off x="683568" y="5301208"/>
            <a:ext cx="8064896" cy="707886"/>
          </a:xfrm>
          <a:prstGeom prst="rect">
            <a:avLst/>
          </a:prstGeom>
        </p:spPr>
        <p:txBody>
          <a:bodyPr wrap="square">
            <a:spAutoFit/>
          </a:bodyPr>
          <a:lstStyle/>
          <a:p>
            <a:r>
              <a:rPr lang="en-GB" sz="2000" b="1" i="1" dirty="0">
                <a:solidFill>
                  <a:srgbClr val="00B050"/>
                </a:solidFill>
              </a:rPr>
              <a:t>Efficiency of biomass transfer = biomass transferred to the next level  x 100 </a:t>
            </a:r>
          </a:p>
          <a:p>
            <a:r>
              <a:rPr lang="en-GB" sz="2000" b="1" i="1" dirty="0">
                <a:solidFill>
                  <a:srgbClr val="00B050"/>
                </a:solidFill>
              </a:rPr>
              <a:t>		                          biomass available at the previous level</a:t>
            </a:r>
          </a:p>
        </p:txBody>
      </p:sp>
      <p:cxnSp>
        <p:nvCxnSpPr>
          <p:cNvPr id="9" name="Straight Connector 8"/>
          <p:cNvCxnSpPr/>
          <p:nvPr/>
        </p:nvCxnSpPr>
        <p:spPr>
          <a:xfrm>
            <a:off x="4211960" y="5661248"/>
            <a:ext cx="3456384"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20801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476672"/>
            <a:ext cx="6228184" cy="6017032"/>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200" b="1" dirty="0">
                <a:solidFill>
                  <a:schemeClr val="tx1">
                    <a:lumMod val="50000"/>
                    <a:lumOff val="50000"/>
                  </a:schemeClr>
                </a:solidFill>
              </a:rPr>
              <a:t>Biodiversity and the</a:t>
            </a:r>
          </a:p>
          <a:p>
            <a:r>
              <a:rPr lang="en-GB" sz="3200" b="1" dirty="0">
                <a:solidFill>
                  <a:schemeClr val="tx1">
                    <a:lumMod val="50000"/>
                    <a:lumOff val="50000"/>
                  </a:schemeClr>
                </a:solidFill>
              </a:rPr>
              <a:t>effects of human </a:t>
            </a:r>
          </a:p>
          <a:p>
            <a:r>
              <a:rPr lang="en-GB" sz="3200" b="1" dirty="0">
                <a:solidFill>
                  <a:schemeClr val="tx1">
                    <a:lumMod val="50000"/>
                    <a:lumOff val="50000"/>
                  </a:schemeClr>
                </a:solidFill>
              </a:rPr>
              <a:t>interaction </a:t>
            </a:r>
          </a:p>
          <a:p>
            <a:r>
              <a:rPr lang="en-GB" sz="3200" b="1" dirty="0">
                <a:solidFill>
                  <a:schemeClr val="tx1">
                    <a:lumMod val="50000"/>
                    <a:lumOff val="50000"/>
                  </a:schemeClr>
                </a:solidFill>
              </a:rPr>
              <a:t>within ecosystems.</a:t>
            </a:r>
          </a:p>
          <a:p>
            <a:r>
              <a:rPr lang="en-GB" sz="3200" b="1" dirty="0">
                <a:solidFill>
                  <a:schemeClr val="tx1">
                    <a:lumMod val="50000"/>
                    <a:lumOff val="50000"/>
                  </a:schemeClr>
                </a:solidFill>
              </a:rPr>
              <a:t>Part 3 (9.9 – 9.10)</a:t>
            </a:r>
          </a:p>
          <a:p>
            <a:pPr marL="457200" indent="-457200">
              <a:lnSpc>
                <a:spcPct val="150000"/>
              </a:lnSpc>
              <a:buFont typeface="Arial" charset="0"/>
              <a:buChar char="•"/>
            </a:pPr>
            <a:r>
              <a:rPr lang="en-US" b="1" dirty="0">
                <a:solidFill>
                  <a:schemeClr val="tx1">
                    <a:lumMod val="50000"/>
                    <a:lumOff val="50000"/>
                  </a:schemeClr>
                </a:solidFill>
              </a:rPr>
              <a:t>Positive and  negative human interactions within ecosystems.</a:t>
            </a:r>
          </a:p>
          <a:p>
            <a:pPr marL="457200" indent="-457200">
              <a:lnSpc>
                <a:spcPct val="150000"/>
              </a:lnSpc>
              <a:buFont typeface="Arial" charset="0"/>
              <a:buChar char="•"/>
            </a:pPr>
            <a:r>
              <a:rPr lang="en-US" b="1" dirty="0">
                <a:solidFill>
                  <a:schemeClr val="tx1">
                    <a:lumMod val="50000"/>
                    <a:lumOff val="50000"/>
                  </a:schemeClr>
                </a:solidFill>
              </a:rPr>
              <a:t>Benefits of  global and local biodiversity</a:t>
            </a: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203848" y="-243408"/>
            <a:ext cx="6538114"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332656"/>
            <a:ext cx="7812360" cy="579315"/>
          </a:xfrm>
        </p:spPr>
        <p:txBody>
          <a:bodyPr>
            <a:noAutofit/>
          </a:bodyPr>
          <a:lstStyle/>
          <a:p>
            <a:pPr marL="342900" lvl="1" algn="r" defTabSz="342900" rtl="0">
              <a:spcBef>
                <a:spcPct val="20000"/>
              </a:spcBef>
            </a:pPr>
            <a:r>
              <a:rPr lang="en-US" sz="2400" b="1" dirty="0">
                <a:solidFill>
                  <a:schemeClr val="accent6"/>
                </a:solidFill>
              </a:rPr>
              <a:t> Ecosystems and material cycles part 3 –biodiversity</a:t>
            </a:r>
            <a:br>
              <a:rPr lang="en-US" sz="2400" b="1" dirty="0">
                <a:solidFill>
                  <a:schemeClr val="accent6"/>
                </a:solidFill>
              </a:rPr>
            </a:b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9" name="TextBox 8"/>
          <p:cNvSpPr txBox="1"/>
          <p:nvPr/>
        </p:nvSpPr>
        <p:spPr>
          <a:xfrm>
            <a:off x="251520" y="908720"/>
            <a:ext cx="8640960" cy="954107"/>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GB" sz="2800" dirty="0">
                <a:solidFill>
                  <a:schemeClr val="tx1"/>
                </a:solidFill>
              </a:rPr>
              <a:t>Biodiversity is the variety of all the different species of organisms on Earth, or within an ecosystem.</a:t>
            </a:r>
          </a:p>
        </p:txBody>
      </p:sp>
      <p:sp>
        <p:nvSpPr>
          <p:cNvPr id="10" name="TextBox 9"/>
          <p:cNvSpPr txBox="1"/>
          <p:nvPr/>
        </p:nvSpPr>
        <p:spPr>
          <a:xfrm>
            <a:off x="395536" y="2132856"/>
            <a:ext cx="3744416" cy="2677656"/>
          </a:xfrm>
          <a:prstGeom prst="rect">
            <a:avLst/>
          </a:prstGeom>
          <a:noFill/>
        </p:spPr>
        <p:txBody>
          <a:bodyPr wrap="square" rtlCol="0">
            <a:spAutoFit/>
          </a:bodyPr>
          <a:lstStyle/>
          <a:p>
            <a:r>
              <a:rPr lang="en-GB" sz="2400" dirty="0"/>
              <a:t>A high </a:t>
            </a:r>
            <a:r>
              <a:rPr lang="en-GB" sz="2400" b="1" dirty="0">
                <a:solidFill>
                  <a:schemeClr val="accent6">
                    <a:lumMod val="75000"/>
                  </a:schemeClr>
                </a:solidFill>
              </a:rPr>
              <a:t>biodiversity </a:t>
            </a:r>
            <a:r>
              <a:rPr lang="en-GB" sz="2400" dirty="0"/>
              <a:t>ensures the </a:t>
            </a:r>
            <a:r>
              <a:rPr lang="en-GB" sz="2400" b="1" dirty="0">
                <a:solidFill>
                  <a:schemeClr val="accent6">
                    <a:lumMod val="75000"/>
                  </a:schemeClr>
                </a:solidFill>
              </a:rPr>
              <a:t>stability</a:t>
            </a:r>
            <a:r>
              <a:rPr lang="en-GB" sz="2400" dirty="0"/>
              <a:t> of </a:t>
            </a:r>
            <a:r>
              <a:rPr lang="en-GB" sz="2400" b="1" dirty="0">
                <a:solidFill>
                  <a:schemeClr val="accent6">
                    <a:lumMod val="75000"/>
                  </a:schemeClr>
                </a:solidFill>
              </a:rPr>
              <a:t>ecosystems</a:t>
            </a:r>
            <a:r>
              <a:rPr lang="en-GB" sz="2400" dirty="0"/>
              <a:t> by </a:t>
            </a:r>
            <a:r>
              <a:rPr lang="en-GB" sz="2400" b="1" dirty="0">
                <a:solidFill>
                  <a:schemeClr val="accent6">
                    <a:lumMod val="75000"/>
                  </a:schemeClr>
                </a:solidFill>
              </a:rPr>
              <a:t>reducing</a:t>
            </a:r>
            <a:r>
              <a:rPr lang="en-GB" sz="2400" dirty="0"/>
              <a:t> the </a:t>
            </a:r>
            <a:r>
              <a:rPr lang="en-GB" sz="2400" b="1" dirty="0">
                <a:solidFill>
                  <a:schemeClr val="accent6">
                    <a:lumMod val="75000"/>
                  </a:schemeClr>
                </a:solidFill>
              </a:rPr>
              <a:t>dependence</a:t>
            </a:r>
            <a:r>
              <a:rPr lang="en-GB" sz="2400" dirty="0"/>
              <a:t> of one species on another for </a:t>
            </a:r>
            <a:r>
              <a:rPr lang="en-GB" sz="2400" b="1" dirty="0">
                <a:solidFill>
                  <a:schemeClr val="accent6">
                    <a:lumMod val="75000"/>
                  </a:schemeClr>
                </a:solidFill>
              </a:rPr>
              <a:t>food</a:t>
            </a:r>
            <a:r>
              <a:rPr lang="en-GB" sz="2400" dirty="0"/>
              <a:t>, </a:t>
            </a:r>
            <a:r>
              <a:rPr lang="en-GB" sz="2400" b="1" dirty="0">
                <a:solidFill>
                  <a:schemeClr val="accent6">
                    <a:lumMod val="75000"/>
                  </a:schemeClr>
                </a:solidFill>
              </a:rPr>
              <a:t>shelter</a:t>
            </a:r>
            <a:r>
              <a:rPr lang="en-GB" sz="2400" dirty="0"/>
              <a:t> and the maintenance of the </a:t>
            </a:r>
            <a:r>
              <a:rPr lang="en-GB" sz="2400" b="1" dirty="0">
                <a:solidFill>
                  <a:schemeClr val="accent6">
                    <a:lumMod val="75000"/>
                  </a:schemeClr>
                </a:solidFill>
              </a:rPr>
              <a:t>physical environment. </a:t>
            </a:r>
          </a:p>
        </p:txBody>
      </p:sp>
      <p:sp>
        <p:nvSpPr>
          <p:cNvPr id="12" name="TextBox 11"/>
          <p:cNvSpPr txBox="1"/>
          <p:nvPr/>
        </p:nvSpPr>
        <p:spPr>
          <a:xfrm>
            <a:off x="323528" y="5085184"/>
            <a:ext cx="3528392" cy="1323439"/>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000" dirty="0"/>
              <a:t>The physical environment includes abiotic factors such as the availability of water, soil quality and climate.</a:t>
            </a:r>
          </a:p>
        </p:txBody>
      </p:sp>
      <p:pic>
        <p:nvPicPr>
          <p:cNvPr id="13" name="Picture 12" descr="ThinkstockPhotos-539675480bodiversity.jpg"/>
          <p:cNvPicPr>
            <a:picLocks noChangeAspect="1"/>
          </p:cNvPicPr>
          <p:nvPr/>
        </p:nvPicPr>
        <p:blipFill>
          <a:blip r:embed="rId3" cstate="print"/>
          <a:stretch>
            <a:fillRect/>
          </a:stretch>
        </p:blipFill>
        <p:spPr>
          <a:xfrm>
            <a:off x="4572000" y="2139826"/>
            <a:ext cx="4248472" cy="2736304"/>
          </a:xfrm>
          <a:prstGeom prst="rect">
            <a:avLst/>
          </a:prstGeom>
        </p:spPr>
      </p:pic>
      <p:sp>
        <p:nvSpPr>
          <p:cNvPr id="14" name="TextBox 13"/>
          <p:cNvSpPr txBox="1"/>
          <p:nvPr/>
        </p:nvSpPr>
        <p:spPr>
          <a:xfrm>
            <a:off x="4499992" y="4869160"/>
            <a:ext cx="4248472" cy="1631216"/>
          </a:xfrm>
          <a:prstGeom prst="rect">
            <a:avLst/>
          </a:prstGeom>
          <a:noFill/>
        </p:spPr>
        <p:txBody>
          <a:bodyPr wrap="square" rtlCol="0">
            <a:spAutoFit/>
          </a:bodyPr>
          <a:lstStyle/>
          <a:p>
            <a:r>
              <a:rPr lang="en-GB" sz="2000" dirty="0"/>
              <a:t>Coral reefs have a high diversity. The animals shown have a wide variety of food available, lots of space and plenty of places to shelter from predators and when there is poor weather. </a:t>
            </a:r>
          </a:p>
        </p:txBody>
      </p:sp>
    </p:spTree>
    <p:extLst>
      <p:ext uri="{BB962C8B-B14F-4D97-AF65-F5344CB8AC3E}">
        <p14:creationId xmlns:p14="http://schemas.microsoft.com/office/powerpoint/2010/main" val="1111756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0528" y="0"/>
            <a:ext cx="9324528" cy="579315"/>
          </a:xfrm>
        </p:spPr>
        <p:txBody>
          <a:bodyPr>
            <a:noAutofit/>
          </a:bodyPr>
          <a:lstStyle/>
          <a:p>
            <a:pPr marL="342900" lvl="1" algn="r" defTabSz="342900" rtl="0">
              <a:spcBef>
                <a:spcPct val="20000"/>
              </a:spcBef>
            </a:pPr>
            <a:r>
              <a:rPr lang="en-US" sz="2000" b="1" dirty="0">
                <a:solidFill>
                  <a:schemeClr val="accent6"/>
                </a:solidFill>
              </a:rPr>
              <a:t>Ecosystems and material cycles part  3 </a:t>
            </a:r>
            <a:r>
              <a:rPr lang="en-US" sz="2400" b="1" dirty="0">
                <a:solidFill>
                  <a:schemeClr val="accent6"/>
                </a:solidFill>
              </a:rPr>
              <a:t>– Biodiversity</a:t>
            </a:r>
            <a:br>
              <a:rPr lang="en-US" sz="2000" b="1" dirty="0">
                <a:solidFill>
                  <a:schemeClr val="accent6"/>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TextBox 2"/>
          <p:cNvSpPr txBox="1"/>
          <p:nvPr/>
        </p:nvSpPr>
        <p:spPr>
          <a:xfrm>
            <a:off x="107504" y="692696"/>
            <a:ext cx="8712968" cy="5616922"/>
          </a:xfrm>
          <a:prstGeom prst="rect">
            <a:avLst/>
          </a:prstGeom>
          <a:noFill/>
        </p:spPr>
        <p:txBody>
          <a:bodyPr wrap="square" rtlCol="0">
            <a:spAutoFit/>
          </a:bodyPr>
          <a:lstStyle/>
          <a:p>
            <a:r>
              <a:rPr lang="en-GB" sz="2400" dirty="0"/>
              <a:t>Fishing has been a way of life for humans throughout history, however the natural </a:t>
            </a:r>
            <a:r>
              <a:rPr lang="en-GB" sz="2400" b="1" dirty="0">
                <a:solidFill>
                  <a:schemeClr val="accent6">
                    <a:lumMod val="75000"/>
                  </a:schemeClr>
                </a:solidFill>
              </a:rPr>
              <a:t>fish stocks </a:t>
            </a:r>
            <a:r>
              <a:rPr lang="en-GB" sz="2400" dirty="0"/>
              <a:t>in the oceans are </a:t>
            </a:r>
            <a:r>
              <a:rPr lang="en-GB" sz="2400" b="1" dirty="0">
                <a:solidFill>
                  <a:schemeClr val="accent6">
                    <a:lumMod val="75000"/>
                  </a:schemeClr>
                </a:solidFill>
              </a:rPr>
              <a:t>declining.</a:t>
            </a:r>
            <a:endParaRPr lang="en-GB" sz="2400" dirty="0"/>
          </a:p>
          <a:p>
            <a:endParaRPr lang="en-GB" sz="1400" dirty="0"/>
          </a:p>
          <a:p>
            <a:r>
              <a:rPr lang="en-GB" sz="2400" dirty="0"/>
              <a:t>It is important to maintain fish stocks at a </a:t>
            </a:r>
            <a:r>
              <a:rPr lang="en-GB" sz="2400" b="1" dirty="0">
                <a:solidFill>
                  <a:schemeClr val="accent6">
                    <a:lumMod val="75000"/>
                  </a:schemeClr>
                </a:solidFill>
              </a:rPr>
              <a:t>sustainable level </a:t>
            </a:r>
            <a:r>
              <a:rPr lang="en-GB" sz="2400" dirty="0"/>
              <a:t>where </a:t>
            </a:r>
            <a:r>
              <a:rPr lang="en-GB" sz="2400" b="1" dirty="0">
                <a:solidFill>
                  <a:schemeClr val="accent6">
                    <a:lumMod val="75000"/>
                  </a:schemeClr>
                </a:solidFill>
              </a:rPr>
              <a:t>breeding</a:t>
            </a:r>
            <a:r>
              <a:rPr lang="en-GB" sz="2400" dirty="0"/>
              <a:t> occurs. If this does not occur, certain </a:t>
            </a:r>
            <a:r>
              <a:rPr lang="en-GB" sz="2400" b="1" dirty="0">
                <a:solidFill>
                  <a:schemeClr val="accent6">
                    <a:lumMod val="75000"/>
                  </a:schemeClr>
                </a:solidFill>
              </a:rPr>
              <a:t>species</a:t>
            </a:r>
            <a:r>
              <a:rPr lang="en-GB" sz="2400" dirty="0"/>
              <a:t> may </a:t>
            </a:r>
            <a:r>
              <a:rPr lang="en-GB" sz="2400" b="1" dirty="0">
                <a:solidFill>
                  <a:schemeClr val="accent6">
                    <a:lumMod val="75000"/>
                  </a:schemeClr>
                </a:solidFill>
              </a:rPr>
              <a:t>disappear</a:t>
            </a:r>
            <a:r>
              <a:rPr lang="en-GB" sz="2400" dirty="0"/>
              <a:t> altogether in local areas and </a:t>
            </a:r>
            <a:r>
              <a:rPr lang="en-GB" sz="2400" b="1" dirty="0">
                <a:solidFill>
                  <a:schemeClr val="accent6">
                    <a:lumMod val="75000"/>
                  </a:schemeClr>
                </a:solidFill>
              </a:rPr>
              <a:t>reduce</a:t>
            </a:r>
            <a:r>
              <a:rPr lang="en-GB" sz="2400" dirty="0"/>
              <a:t> local </a:t>
            </a:r>
            <a:r>
              <a:rPr lang="en-GB" sz="2400" b="1" dirty="0">
                <a:solidFill>
                  <a:schemeClr val="accent6">
                    <a:lumMod val="75000"/>
                  </a:schemeClr>
                </a:solidFill>
              </a:rPr>
              <a:t>biodiversity</a:t>
            </a:r>
            <a:r>
              <a:rPr lang="en-GB" sz="2400" dirty="0"/>
              <a:t>.</a:t>
            </a:r>
          </a:p>
          <a:p>
            <a:endParaRPr lang="en-GB" sz="1400" dirty="0"/>
          </a:p>
          <a:p>
            <a:r>
              <a:rPr lang="en-GB" sz="2400" dirty="0"/>
              <a:t>In some areas,</a:t>
            </a:r>
            <a:r>
              <a:rPr lang="en-GB" sz="2400" b="1" dirty="0">
                <a:solidFill>
                  <a:schemeClr val="accent6">
                    <a:lumMod val="75000"/>
                  </a:schemeClr>
                </a:solidFill>
              </a:rPr>
              <a:t> fishing quotas </a:t>
            </a:r>
            <a:r>
              <a:rPr lang="en-GB" sz="2400" dirty="0"/>
              <a:t>are in place for the amount and type of fish which can be caught. However once a fish has been caught it is usually dead and so quotas do not always work.</a:t>
            </a:r>
          </a:p>
          <a:p>
            <a:endParaRPr lang="en-GB" sz="2400" dirty="0"/>
          </a:p>
          <a:p>
            <a:endParaRPr lang="en-GB" sz="2300" dirty="0"/>
          </a:p>
          <a:p>
            <a:endParaRPr lang="en-GB" sz="2300" dirty="0"/>
          </a:p>
          <a:p>
            <a:endParaRPr lang="en-GB" sz="2300" dirty="0"/>
          </a:p>
          <a:p>
            <a:endParaRPr lang="en-GB" sz="2300" dirty="0"/>
          </a:p>
          <a:p>
            <a:endParaRPr lang="en-GB" sz="2300" dirty="0"/>
          </a:p>
        </p:txBody>
      </p:sp>
      <p:pic>
        <p:nvPicPr>
          <p:cNvPr id="4" name="Picture 3" descr="GettyImages-629052692fish in net.jpg"/>
          <p:cNvPicPr>
            <a:picLocks noChangeAspect="1"/>
          </p:cNvPicPr>
          <p:nvPr/>
        </p:nvPicPr>
        <p:blipFill>
          <a:blip r:embed="rId3" cstate="print"/>
          <a:stretch>
            <a:fillRect/>
          </a:stretch>
        </p:blipFill>
        <p:spPr>
          <a:xfrm>
            <a:off x="251520" y="4277094"/>
            <a:ext cx="3672408" cy="2176242"/>
          </a:xfrm>
          <a:prstGeom prst="rect">
            <a:avLst/>
          </a:prstGeom>
          <a:ln w="28575">
            <a:solidFill>
              <a:schemeClr val="tx1"/>
            </a:solidFill>
          </a:ln>
        </p:spPr>
      </p:pic>
      <p:sp>
        <p:nvSpPr>
          <p:cNvPr id="5" name="Rectangle 4"/>
          <p:cNvSpPr/>
          <p:nvPr/>
        </p:nvSpPr>
        <p:spPr>
          <a:xfrm>
            <a:off x="4211960" y="4149080"/>
            <a:ext cx="4752528" cy="2308324"/>
          </a:xfrm>
          <a:prstGeom prst="rect">
            <a:avLst/>
          </a:prstGeom>
        </p:spPr>
        <p:txBody>
          <a:bodyPr wrap="square">
            <a:spAutoFit/>
          </a:bodyPr>
          <a:lstStyle/>
          <a:p>
            <a:r>
              <a:rPr lang="en-GB" sz="2400" b="1" dirty="0">
                <a:solidFill>
                  <a:schemeClr val="accent6">
                    <a:lumMod val="75000"/>
                  </a:schemeClr>
                </a:solidFill>
              </a:rPr>
              <a:t>Controls</a:t>
            </a:r>
            <a:r>
              <a:rPr lang="en-GB" sz="2400" dirty="0"/>
              <a:t> over the </a:t>
            </a:r>
            <a:r>
              <a:rPr lang="en-GB" sz="2400" b="1" dirty="0">
                <a:solidFill>
                  <a:schemeClr val="accent6">
                    <a:lumMod val="75000"/>
                  </a:schemeClr>
                </a:solidFill>
              </a:rPr>
              <a:t>size of holes </a:t>
            </a:r>
            <a:r>
              <a:rPr lang="en-GB" sz="2400" dirty="0"/>
              <a:t>in fishing nets are important. Larger holes mean that young fish can swim out of the net and </a:t>
            </a:r>
            <a:r>
              <a:rPr lang="en-GB" sz="2400" b="1" dirty="0">
                <a:solidFill>
                  <a:schemeClr val="accent6">
                    <a:lumMod val="75000"/>
                  </a:schemeClr>
                </a:solidFill>
              </a:rPr>
              <a:t>live longer </a:t>
            </a:r>
            <a:r>
              <a:rPr lang="en-GB" sz="2400" dirty="0"/>
              <a:t>to </a:t>
            </a:r>
            <a:r>
              <a:rPr lang="en-GB" sz="2400" b="1" dirty="0">
                <a:solidFill>
                  <a:schemeClr val="accent6">
                    <a:lumMod val="75000"/>
                  </a:schemeClr>
                </a:solidFill>
              </a:rPr>
              <a:t>breed</a:t>
            </a:r>
            <a:r>
              <a:rPr lang="en-GB" sz="2400" dirty="0"/>
              <a:t> and increase in </a:t>
            </a:r>
            <a:r>
              <a:rPr lang="en-GB" sz="2400" b="1" dirty="0">
                <a:solidFill>
                  <a:schemeClr val="accent6">
                    <a:lumMod val="75000"/>
                  </a:schemeClr>
                </a:solidFill>
              </a:rPr>
              <a:t>size</a:t>
            </a:r>
            <a:r>
              <a:rPr lang="en-GB" sz="2400" dirty="0"/>
              <a:t> so they can be a viable future food source.</a:t>
            </a:r>
          </a:p>
        </p:txBody>
      </p:sp>
    </p:spTree>
    <p:extLst>
      <p:ext uri="{BB962C8B-B14F-4D97-AF65-F5344CB8AC3E}">
        <p14:creationId xmlns:p14="http://schemas.microsoft.com/office/powerpoint/2010/main" val="1111756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0528" y="0"/>
            <a:ext cx="9324528" cy="579315"/>
          </a:xfrm>
        </p:spPr>
        <p:txBody>
          <a:bodyPr>
            <a:noAutofit/>
          </a:bodyPr>
          <a:lstStyle/>
          <a:p>
            <a:pPr marL="342900" lvl="1" algn="r" defTabSz="342900" rtl="0">
              <a:spcBef>
                <a:spcPct val="20000"/>
              </a:spcBef>
            </a:pPr>
            <a:r>
              <a:rPr lang="en-US" sz="2000" b="1" dirty="0">
                <a:solidFill>
                  <a:schemeClr val="accent6"/>
                </a:solidFill>
              </a:rPr>
              <a:t>Ecosystems and material cycles part 3</a:t>
            </a:r>
            <a:r>
              <a:rPr lang="en-US" sz="2400" b="1" dirty="0">
                <a:solidFill>
                  <a:schemeClr val="accent6"/>
                </a:solidFill>
              </a:rPr>
              <a:t>– Biodiversity</a:t>
            </a:r>
            <a:br>
              <a:rPr lang="en-US" sz="2000" b="1" dirty="0">
                <a:solidFill>
                  <a:schemeClr val="accent6"/>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TextBox 2"/>
          <p:cNvSpPr txBox="1"/>
          <p:nvPr/>
        </p:nvSpPr>
        <p:spPr>
          <a:xfrm>
            <a:off x="179512" y="692696"/>
            <a:ext cx="8784976" cy="3046988"/>
          </a:xfrm>
          <a:prstGeom prst="rect">
            <a:avLst/>
          </a:prstGeom>
          <a:noFill/>
        </p:spPr>
        <p:txBody>
          <a:bodyPr wrap="square" rtlCol="0">
            <a:spAutoFit/>
          </a:bodyPr>
          <a:lstStyle/>
          <a:p>
            <a:r>
              <a:rPr lang="en-GB" sz="2400" b="1" dirty="0">
                <a:solidFill>
                  <a:schemeClr val="accent6">
                    <a:lumMod val="75000"/>
                  </a:schemeClr>
                </a:solidFill>
              </a:rPr>
              <a:t>Open water fish farming </a:t>
            </a:r>
            <a:r>
              <a:rPr lang="en-GB" sz="2400" dirty="0"/>
              <a:t>can </a:t>
            </a:r>
            <a:r>
              <a:rPr lang="en-GB" sz="2400" b="1" dirty="0">
                <a:solidFill>
                  <a:schemeClr val="accent6">
                    <a:lumMod val="75000"/>
                  </a:schemeClr>
                </a:solidFill>
              </a:rPr>
              <a:t>reduce biodiversity </a:t>
            </a:r>
            <a:r>
              <a:rPr lang="en-GB" sz="2400" dirty="0"/>
              <a:t>in an area.</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p:txBody>
      </p:sp>
      <p:pic>
        <p:nvPicPr>
          <p:cNvPr id="5" name="Picture 4" descr="GettyImages-499279107 fish farm.jpg"/>
          <p:cNvPicPr>
            <a:picLocks noChangeAspect="1"/>
          </p:cNvPicPr>
          <p:nvPr/>
        </p:nvPicPr>
        <p:blipFill>
          <a:blip r:embed="rId3" cstate="print"/>
          <a:stretch>
            <a:fillRect/>
          </a:stretch>
        </p:blipFill>
        <p:spPr>
          <a:xfrm>
            <a:off x="251520" y="1268760"/>
            <a:ext cx="4898153" cy="3244232"/>
          </a:xfrm>
          <a:prstGeom prst="rect">
            <a:avLst/>
          </a:prstGeom>
        </p:spPr>
      </p:pic>
      <p:sp>
        <p:nvSpPr>
          <p:cNvPr id="7" name="TextBox 6"/>
          <p:cNvSpPr txBox="1"/>
          <p:nvPr/>
        </p:nvSpPr>
        <p:spPr>
          <a:xfrm>
            <a:off x="5220072" y="1196752"/>
            <a:ext cx="3672408" cy="3693319"/>
          </a:xfrm>
          <a:prstGeom prst="rect">
            <a:avLst/>
          </a:prstGeom>
          <a:noFill/>
        </p:spPr>
        <p:txBody>
          <a:bodyPr wrap="square" rtlCol="0">
            <a:spAutoFit/>
          </a:bodyPr>
          <a:lstStyle/>
          <a:p>
            <a:r>
              <a:rPr lang="en-GB" sz="2400" b="1" dirty="0">
                <a:solidFill>
                  <a:schemeClr val="accent6">
                    <a:lumMod val="75000"/>
                  </a:schemeClr>
                </a:solidFill>
              </a:rPr>
              <a:t>Food </a:t>
            </a:r>
            <a:r>
              <a:rPr lang="en-GB" sz="2400" dirty="0"/>
              <a:t>added to the nets can leak into the open water.  There is a lot of </a:t>
            </a:r>
            <a:r>
              <a:rPr lang="en-GB" sz="2400" b="1" dirty="0">
                <a:solidFill>
                  <a:schemeClr val="accent6">
                    <a:lumMod val="75000"/>
                  </a:schemeClr>
                </a:solidFill>
              </a:rPr>
              <a:t>waste</a:t>
            </a:r>
            <a:r>
              <a:rPr lang="en-GB" sz="2400" dirty="0"/>
              <a:t> which can cause </a:t>
            </a:r>
            <a:r>
              <a:rPr lang="en-GB" sz="2400" b="1" dirty="0">
                <a:solidFill>
                  <a:schemeClr val="accent6">
                    <a:lumMod val="75000"/>
                  </a:schemeClr>
                </a:solidFill>
              </a:rPr>
              <a:t>eutrophication</a:t>
            </a:r>
            <a:r>
              <a:rPr lang="en-GB" sz="2400" dirty="0"/>
              <a:t>. </a:t>
            </a:r>
          </a:p>
          <a:p>
            <a:r>
              <a:rPr lang="en-GB" sz="2400" dirty="0"/>
              <a:t>It may attract </a:t>
            </a:r>
            <a:r>
              <a:rPr lang="en-GB" sz="2400" b="1" dirty="0">
                <a:solidFill>
                  <a:schemeClr val="accent6">
                    <a:lumMod val="75000"/>
                  </a:schemeClr>
                </a:solidFill>
              </a:rPr>
              <a:t>predators</a:t>
            </a:r>
            <a:r>
              <a:rPr lang="en-GB" sz="2400" dirty="0"/>
              <a:t> e.g. seals which become trapped  in the netting and die. </a:t>
            </a:r>
            <a:endParaRPr lang="en-GB" dirty="0"/>
          </a:p>
          <a:p>
            <a:endParaRPr lang="en-GB" dirty="0"/>
          </a:p>
        </p:txBody>
      </p:sp>
      <p:sp>
        <p:nvSpPr>
          <p:cNvPr id="8" name="Rectangle 7"/>
          <p:cNvSpPr/>
          <p:nvPr/>
        </p:nvSpPr>
        <p:spPr>
          <a:xfrm>
            <a:off x="251520" y="4581128"/>
            <a:ext cx="8568952" cy="1938992"/>
          </a:xfrm>
          <a:prstGeom prst="rect">
            <a:avLst/>
          </a:prstGeom>
        </p:spPr>
        <p:txBody>
          <a:bodyPr wrap="square">
            <a:spAutoFit/>
          </a:bodyPr>
          <a:lstStyle/>
          <a:p>
            <a:r>
              <a:rPr lang="en-GB" sz="2400" dirty="0"/>
              <a:t>Large concentrations of fish in a small area will </a:t>
            </a:r>
            <a:r>
              <a:rPr lang="en-GB" sz="2400" b="1" dirty="0">
                <a:solidFill>
                  <a:schemeClr val="accent6">
                    <a:lumMod val="75000"/>
                  </a:schemeClr>
                </a:solidFill>
              </a:rPr>
              <a:t>encourage parasites </a:t>
            </a:r>
            <a:r>
              <a:rPr lang="en-GB" sz="2400" dirty="0"/>
              <a:t>to breed which can also </a:t>
            </a:r>
            <a:r>
              <a:rPr lang="en-GB" sz="2400" b="1" dirty="0">
                <a:solidFill>
                  <a:schemeClr val="accent6">
                    <a:lumMod val="75000"/>
                  </a:schemeClr>
                </a:solidFill>
              </a:rPr>
              <a:t>infect wild fish </a:t>
            </a:r>
            <a:r>
              <a:rPr lang="en-GB" sz="2400" dirty="0"/>
              <a:t>or animals weakening or killing them.</a:t>
            </a:r>
          </a:p>
          <a:p>
            <a:r>
              <a:rPr lang="en-GB" sz="2400" dirty="0"/>
              <a:t>If fish escape from the nets into the open sea they may be </a:t>
            </a:r>
            <a:r>
              <a:rPr lang="en-GB" sz="2400" b="1" dirty="0">
                <a:solidFill>
                  <a:schemeClr val="accent6">
                    <a:lumMod val="75000"/>
                  </a:schemeClr>
                </a:solidFill>
              </a:rPr>
              <a:t>non indigenous </a:t>
            </a:r>
            <a:r>
              <a:rPr lang="en-GB" sz="2400" dirty="0"/>
              <a:t>and cause issues for the </a:t>
            </a:r>
            <a:r>
              <a:rPr lang="en-GB" sz="2400" b="1" dirty="0">
                <a:solidFill>
                  <a:schemeClr val="accent6">
                    <a:lumMod val="75000"/>
                  </a:schemeClr>
                </a:solidFill>
              </a:rPr>
              <a:t>native indigenous </a:t>
            </a:r>
            <a:r>
              <a:rPr lang="en-GB" sz="2400" dirty="0"/>
              <a:t>species.</a:t>
            </a:r>
          </a:p>
        </p:txBody>
      </p:sp>
    </p:spTree>
    <p:extLst>
      <p:ext uri="{BB962C8B-B14F-4D97-AF65-F5344CB8AC3E}">
        <p14:creationId xmlns:p14="http://schemas.microsoft.com/office/powerpoint/2010/main" val="1111756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9632" y="44624"/>
            <a:ext cx="7812360" cy="579315"/>
          </a:xfrm>
        </p:spPr>
        <p:txBody>
          <a:bodyPr>
            <a:noAutofit/>
          </a:bodyPr>
          <a:lstStyle/>
          <a:p>
            <a:pPr marL="342900" lvl="1" algn="r" defTabSz="342900" rtl="0">
              <a:spcBef>
                <a:spcPct val="20000"/>
              </a:spcBef>
            </a:pPr>
            <a:r>
              <a:rPr lang="en-US" sz="2000" b="1" dirty="0">
                <a:solidFill>
                  <a:schemeClr val="accent6"/>
                </a:solidFill>
              </a:rPr>
              <a:t>Ecosystems and material cycles part 3 – Biodiversity</a:t>
            </a: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7" name="TextBox 6"/>
          <p:cNvSpPr txBox="1"/>
          <p:nvPr/>
        </p:nvSpPr>
        <p:spPr>
          <a:xfrm>
            <a:off x="179512" y="764704"/>
            <a:ext cx="8712968" cy="1107996"/>
          </a:xfrm>
          <a:prstGeom prst="rect">
            <a:avLst/>
          </a:prstGeom>
          <a:noFill/>
        </p:spPr>
        <p:txBody>
          <a:bodyPr wrap="square" rtlCol="0">
            <a:spAutoFit/>
          </a:bodyPr>
          <a:lstStyle/>
          <a:p>
            <a:endParaRPr lang="en-GB" sz="2400" dirty="0"/>
          </a:p>
          <a:p>
            <a:endParaRPr lang="en-GB" sz="2400" dirty="0"/>
          </a:p>
          <a:p>
            <a:endParaRPr lang="en-GB" dirty="0"/>
          </a:p>
        </p:txBody>
      </p:sp>
      <p:sp>
        <p:nvSpPr>
          <p:cNvPr id="8" name="TextBox 7"/>
          <p:cNvSpPr txBox="1"/>
          <p:nvPr/>
        </p:nvSpPr>
        <p:spPr>
          <a:xfrm>
            <a:off x="179512" y="764704"/>
            <a:ext cx="8568952" cy="830997"/>
          </a:xfrm>
          <a:prstGeom prst="rect">
            <a:avLst/>
          </a:prstGeom>
          <a:solidFill>
            <a:schemeClr val="accent6">
              <a:lumMod val="40000"/>
              <a:lumOff val="60000"/>
            </a:schemeClr>
          </a:solidFill>
          <a:ln w="19050">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b="1" dirty="0">
                <a:solidFill>
                  <a:schemeClr val="accent6">
                    <a:lumMod val="75000"/>
                  </a:schemeClr>
                </a:solidFill>
              </a:rPr>
              <a:t>Non-indigenous species </a:t>
            </a:r>
            <a:r>
              <a:rPr lang="en-GB" sz="2400" dirty="0"/>
              <a:t>are ones which </a:t>
            </a:r>
            <a:r>
              <a:rPr lang="en-GB" sz="2400" b="1" dirty="0">
                <a:solidFill>
                  <a:schemeClr val="accent6">
                    <a:lumMod val="75000"/>
                  </a:schemeClr>
                </a:solidFill>
              </a:rPr>
              <a:t>do not naturally occur </a:t>
            </a:r>
            <a:r>
              <a:rPr lang="en-GB" sz="2400" dirty="0"/>
              <a:t>in that particular ecosystem. </a:t>
            </a:r>
          </a:p>
        </p:txBody>
      </p:sp>
      <p:sp>
        <p:nvSpPr>
          <p:cNvPr id="9" name="TextBox 8"/>
          <p:cNvSpPr txBox="1"/>
          <p:nvPr/>
        </p:nvSpPr>
        <p:spPr>
          <a:xfrm>
            <a:off x="179512" y="1628800"/>
            <a:ext cx="8784976" cy="2123658"/>
          </a:xfrm>
          <a:prstGeom prst="rect">
            <a:avLst/>
          </a:prstGeom>
          <a:noFill/>
        </p:spPr>
        <p:txBody>
          <a:bodyPr wrap="square" rtlCol="0">
            <a:spAutoFit/>
          </a:bodyPr>
          <a:lstStyle/>
          <a:p>
            <a:r>
              <a:rPr lang="en-GB" sz="2200" dirty="0"/>
              <a:t> Humans may introduce non-indigenous species deliberately as a food source for example. If non-indigenous species are released, escape or are carried by other animals, birds or vehicles across countries they may disrupt the stability of an ecosystem by competing with the native indigenous species. They can also bring new pathogens which kill the native species and so reduce diversity.</a:t>
            </a:r>
            <a:endParaRPr lang="en-GB" sz="2200" i="1" dirty="0"/>
          </a:p>
        </p:txBody>
      </p:sp>
      <p:pic>
        <p:nvPicPr>
          <p:cNvPr id="12" name="Picture 11" descr="GettyImages-867171536 brown tree snake.jpg"/>
          <p:cNvPicPr>
            <a:picLocks/>
          </p:cNvPicPr>
          <p:nvPr/>
        </p:nvPicPr>
        <p:blipFill>
          <a:blip r:embed="rId3" cstate="print"/>
          <a:stretch>
            <a:fillRect/>
          </a:stretch>
        </p:blipFill>
        <p:spPr>
          <a:xfrm>
            <a:off x="179512" y="4005064"/>
            <a:ext cx="2664296" cy="2016224"/>
          </a:xfrm>
          <a:prstGeom prst="rect">
            <a:avLst/>
          </a:prstGeom>
          <a:ln>
            <a:solidFill>
              <a:schemeClr val="accent6">
                <a:lumMod val="75000"/>
              </a:schemeClr>
            </a:solidFill>
          </a:ln>
        </p:spPr>
      </p:pic>
      <p:sp>
        <p:nvSpPr>
          <p:cNvPr id="15" name="TextBox 14"/>
          <p:cNvSpPr txBox="1"/>
          <p:nvPr/>
        </p:nvSpPr>
        <p:spPr>
          <a:xfrm>
            <a:off x="467544" y="5579948"/>
            <a:ext cx="2088232" cy="369332"/>
          </a:xfrm>
          <a:prstGeom prst="rect">
            <a:avLst/>
          </a:prstGeom>
          <a:noFill/>
        </p:spPr>
        <p:txBody>
          <a:bodyPr wrap="square" rtlCol="0">
            <a:spAutoFit/>
          </a:bodyPr>
          <a:lstStyle/>
          <a:p>
            <a:r>
              <a:rPr lang="en-GB" b="1" dirty="0">
                <a:solidFill>
                  <a:schemeClr val="bg1"/>
                </a:solidFill>
              </a:rPr>
              <a:t>Brown tree snake</a:t>
            </a:r>
          </a:p>
        </p:txBody>
      </p:sp>
      <p:sp>
        <p:nvSpPr>
          <p:cNvPr id="16" name="Rectangle 15"/>
          <p:cNvSpPr/>
          <p:nvPr/>
        </p:nvSpPr>
        <p:spPr>
          <a:xfrm>
            <a:off x="2915816" y="3724577"/>
            <a:ext cx="5904656" cy="2800767"/>
          </a:xfrm>
          <a:prstGeom prst="rect">
            <a:avLst/>
          </a:prstGeom>
          <a:solidFill>
            <a:schemeClr val="accent6">
              <a:lumMod val="20000"/>
              <a:lumOff val="80000"/>
            </a:schemeClr>
          </a:solidFill>
          <a:ln>
            <a:solidFill>
              <a:schemeClr val="accent6">
                <a:lumMod val="75000"/>
              </a:schemeClr>
            </a:solidFill>
          </a:ln>
        </p:spPr>
        <p:txBody>
          <a:bodyPr wrap="square">
            <a:spAutoFit/>
          </a:bodyPr>
          <a:lstStyle/>
          <a:p>
            <a:r>
              <a:rPr lang="en-GB" sz="2200" dirty="0"/>
              <a:t>The</a:t>
            </a:r>
            <a:r>
              <a:rPr lang="en-GB" sz="2200" i="1" dirty="0"/>
              <a:t> </a:t>
            </a:r>
            <a:r>
              <a:rPr lang="en-GB" sz="2200" dirty="0"/>
              <a:t>brown tree snake was accidentally released on the island of Guam from Papua New Guinea. This led to the local extinction of most of the native birds and lizard species. Native plant species fell into decline as there were few pollinators  left. Neighbouring Pacific islands are concerned about the spread of the snake to their fragile habitats. </a:t>
            </a:r>
          </a:p>
        </p:txBody>
      </p:sp>
    </p:spTree>
    <p:extLst>
      <p:ext uri="{BB962C8B-B14F-4D97-AF65-F5344CB8AC3E}">
        <p14:creationId xmlns:p14="http://schemas.microsoft.com/office/powerpoint/2010/main" val="1111756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188640"/>
            <a:ext cx="7812360" cy="579315"/>
          </a:xfrm>
        </p:spPr>
        <p:txBody>
          <a:bodyPr>
            <a:noAutofit/>
          </a:bodyPr>
          <a:lstStyle/>
          <a:p>
            <a:pPr marL="342900" lvl="1" algn="r" defTabSz="342900" rtl="0">
              <a:spcBef>
                <a:spcPct val="20000"/>
              </a:spcBef>
            </a:pPr>
            <a:r>
              <a:rPr lang="en-US" sz="2000" b="1" dirty="0">
                <a:solidFill>
                  <a:schemeClr val="accent6"/>
                </a:solidFill>
              </a:rPr>
              <a:t>Ecosystems and material cycles part 3 –Biodiversity</a:t>
            </a:r>
            <a:br>
              <a:rPr lang="en-US" sz="2000" b="1" dirty="0">
                <a:solidFill>
                  <a:schemeClr val="accent6"/>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7" name="TextBox 6"/>
          <p:cNvSpPr txBox="1"/>
          <p:nvPr/>
        </p:nvSpPr>
        <p:spPr>
          <a:xfrm>
            <a:off x="179512" y="764704"/>
            <a:ext cx="8712968" cy="738664"/>
          </a:xfrm>
          <a:prstGeom prst="rect">
            <a:avLst/>
          </a:prstGeom>
          <a:noFill/>
        </p:spPr>
        <p:txBody>
          <a:bodyPr wrap="square" rtlCol="0">
            <a:spAutoFit/>
          </a:bodyPr>
          <a:lstStyle/>
          <a:p>
            <a:endParaRPr lang="en-GB" sz="2400" dirty="0"/>
          </a:p>
          <a:p>
            <a:endParaRPr lang="en-GB" dirty="0"/>
          </a:p>
        </p:txBody>
      </p:sp>
      <p:pic>
        <p:nvPicPr>
          <p:cNvPr id="6" name="Picture 5" descr="GettyImages-498020626 japanese knotweed.jpg"/>
          <p:cNvPicPr>
            <a:picLocks/>
          </p:cNvPicPr>
          <p:nvPr/>
        </p:nvPicPr>
        <p:blipFill>
          <a:blip r:embed="rId3" cstate="print"/>
          <a:stretch>
            <a:fillRect/>
          </a:stretch>
        </p:blipFill>
        <p:spPr>
          <a:xfrm>
            <a:off x="323528" y="908720"/>
            <a:ext cx="2340000" cy="1558800"/>
          </a:xfrm>
          <a:prstGeom prst="rect">
            <a:avLst/>
          </a:prstGeom>
          <a:ln>
            <a:solidFill>
              <a:schemeClr val="accent6">
                <a:lumMod val="75000"/>
              </a:schemeClr>
            </a:solidFill>
          </a:ln>
        </p:spPr>
      </p:pic>
      <p:sp>
        <p:nvSpPr>
          <p:cNvPr id="8" name="TextBox 7"/>
          <p:cNvSpPr txBox="1"/>
          <p:nvPr/>
        </p:nvSpPr>
        <p:spPr>
          <a:xfrm>
            <a:off x="467544" y="1988840"/>
            <a:ext cx="2160240" cy="369332"/>
          </a:xfrm>
          <a:prstGeom prst="rect">
            <a:avLst/>
          </a:prstGeom>
          <a:noFill/>
        </p:spPr>
        <p:txBody>
          <a:bodyPr wrap="square" rtlCol="0">
            <a:spAutoFit/>
          </a:bodyPr>
          <a:lstStyle/>
          <a:p>
            <a:r>
              <a:rPr lang="en-GB" b="1" dirty="0">
                <a:solidFill>
                  <a:schemeClr val="bg1"/>
                </a:solidFill>
              </a:rPr>
              <a:t>Japanese Knotweed</a:t>
            </a:r>
          </a:p>
        </p:txBody>
      </p:sp>
      <p:pic>
        <p:nvPicPr>
          <p:cNvPr id="9" name="Picture 8" descr="GettyImages-498012787 zebra mussel.jpg"/>
          <p:cNvPicPr>
            <a:picLocks noChangeAspect="1"/>
          </p:cNvPicPr>
          <p:nvPr/>
        </p:nvPicPr>
        <p:blipFill>
          <a:blip r:embed="rId4" cstate="print"/>
          <a:stretch>
            <a:fillRect/>
          </a:stretch>
        </p:blipFill>
        <p:spPr>
          <a:xfrm>
            <a:off x="6408712" y="2924944"/>
            <a:ext cx="2339752" cy="1559504"/>
          </a:xfrm>
          <a:prstGeom prst="rect">
            <a:avLst/>
          </a:prstGeom>
          <a:ln>
            <a:solidFill>
              <a:schemeClr val="accent6">
                <a:lumMod val="75000"/>
              </a:schemeClr>
            </a:solidFill>
          </a:ln>
        </p:spPr>
      </p:pic>
      <p:sp>
        <p:nvSpPr>
          <p:cNvPr id="10" name="TextBox 9"/>
          <p:cNvSpPr txBox="1"/>
          <p:nvPr/>
        </p:nvSpPr>
        <p:spPr>
          <a:xfrm>
            <a:off x="6660232" y="4139788"/>
            <a:ext cx="2088232" cy="369332"/>
          </a:xfrm>
          <a:prstGeom prst="rect">
            <a:avLst/>
          </a:prstGeom>
          <a:noFill/>
        </p:spPr>
        <p:txBody>
          <a:bodyPr wrap="square" rtlCol="0">
            <a:spAutoFit/>
          </a:bodyPr>
          <a:lstStyle/>
          <a:p>
            <a:pPr algn="ctr"/>
            <a:r>
              <a:rPr lang="en-GB" b="1" dirty="0"/>
              <a:t>Zebra mussel</a:t>
            </a:r>
          </a:p>
        </p:txBody>
      </p:sp>
      <p:sp>
        <p:nvSpPr>
          <p:cNvPr id="11" name="TextBox 10"/>
          <p:cNvSpPr txBox="1"/>
          <p:nvPr/>
        </p:nvSpPr>
        <p:spPr>
          <a:xfrm>
            <a:off x="2843808" y="764704"/>
            <a:ext cx="5976664" cy="1938992"/>
          </a:xfrm>
          <a:prstGeom prst="rect">
            <a:avLst/>
          </a:prstGeom>
          <a:noFill/>
          <a:ln>
            <a:solidFill>
              <a:schemeClr val="accent6">
                <a:lumMod val="75000"/>
              </a:schemeClr>
            </a:solidFill>
          </a:ln>
        </p:spPr>
        <p:txBody>
          <a:bodyPr wrap="square" rtlCol="0">
            <a:spAutoFit/>
          </a:bodyPr>
          <a:lstStyle/>
          <a:p>
            <a:pPr algn="ctr"/>
            <a:r>
              <a:rPr lang="en-GB" sz="2000" dirty="0"/>
              <a:t>Japanese knotweed is initially from Eastern Asia.  The Victorians brought the plant to the UK as an ornamental garden plant. It is widely established across the UK and forms very dense patches which are difficult to get rid of. It is also capable of breaking through concrete and costs the economy £166 million a year.</a:t>
            </a:r>
          </a:p>
        </p:txBody>
      </p:sp>
      <p:sp>
        <p:nvSpPr>
          <p:cNvPr id="12" name="TextBox 11"/>
          <p:cNvSpPr txBox="1"/>
          <p:nvPr/>
        </p:nvSpPr>
        <p:spPr>
          <a:xfrm>
            <a:off x="251520" y="3068960"/>
            <a:ext cx="5544616" cy="1323439"/>
          </a:xfrm>
          <a:prstGeom prst="rect">
            <a:avLst/>
          </a:prstGeom>
          <a:noFill/>
          <a:ln>
            <a:solidFill>
              <a:schemeClr val="accent6">
                <a:lumMod val="75000"/>
              </a:schemeClr>
            </a:solidFill>
          </a:ln>
        </p:spPr>
        <p:txBody>
          <a:bodyPr wrap="square" rtlCol="0">
            <a:spAutoFit/>
          </a:bodyPr>
          <a:lstStyle/>
          <a:p>
            <a:r>
              <a:rPr lang="en-GB" sz="2000" dirty="0"/>
              <a:t>Zebra mussels are causing problems both to the UK’s native fresh water mussel but also our drinking water. The zebra mussels block the water pipes in the water treatment plants. </a:t>
            </a:r>
            <a:r>
              <a:rPr lang="en-GB" sz="2000" dirty="0">
                <a:hlinkClick r:id="rId5"/>
              </a:rPr>
              <a:t>video</a:t>
            </a:r>
            <a:endParaRPr lang="en-GB" sz="2000" dirty="0"/>
          </a:p>
        </p:txBody>
      </p:sp>
      <p:pic>
        <p:nvPicPr>
          <p:cNvPr id="13" name="Picture 12" descr="GettyImages-491868399 grey squirrel.jpg"/>
          <p:cNvPicPr>
            <a:picLocks/>
          </p:cNvPicPr>
          <p:nvPr/>
        </p:nvPicPr>
        <p:blipFill>
          <a:blip r:embed="rId6" cstate="print"/>
          <a:stretch>
            <a:fillRect/>
          </a:stretch>
        </p:blipFill>
        <p:spPr>
          <a:xfrm>
            <a:off x="431800" y="4750520"/>
            <a:ext cx="2340000" cy="1558800"/>
          </a:xfrm>
          <a:prstGeom prst="rect">
            <a:avLst/>
          </a:prstGeom>
          <a:ln>
            <a:solidFill>
              <a:schemeClr val="accent6">
                <a:lumMod val="75000"/>
              </a:schemeClr>
            </a:solidFill>
          </a:ln>
        </p:spPr>
      </p:pic>
      <p:sp>
        <p:nvSpPr>
          <p:cNvPr id="14" name="TextBox 13"/>
          <p:cNvSpPr txBox="1"/>
          <p:nvPr/>
        </p:nvSpPr>
        <p:spPr>
          <a:xfrm>
            <a:off x="3347864" y="4725144"/>
            <a:ext cx="5472608" cy="1631216"/>
          </a:xfrm>
          <a:prstGeom prst="rect">
            <a:avLst/>
          </a:prstGeom>
          <a:noFill/>
          <a:ln>
            <a:solidFill>
              <a:schemeClr val="accent6">
                <a:lumMod val="75000"/>
              </a:schemeClr>
            </a:solidFill>
          </a:ln>
        </p:spPr>
        <p:txBody>
          <a:bodyPr wrap="square" rtlCol="0">
            <a:spAutoFit/>
          </a:bodyPr>
          <a:lstStyle/>
          <a:p>
            <a:pPr algn="ctr"/>
            <a:r>
              <a:rPr lang="en-GB" sz="2000" dirty="0"/>
              <a:t>The grey squirrel is native to North America. It was brought to Britain as a fashionable addition to local landowners collections in 1876. It outcompetes the native red squirrel and carries a pox virus which has wiped out large populations of red squirrels.</a:t>
            </a:r>
          </a:p>
        </p:txBody>
      </p:sp>
    </p:spTree>
    <p:extLst>
      <p:ext uri="{BB962C8B-B14F-4D97-AF65-F5344CB8AC3E}">
        <p14:creationId xmlns:p14="http://schemas.microsoft.com/office/powerpoint/2010/main" val="1111756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188640"/>
            <a:ext cx="7812360" cy="579315"/>
          </a:xfrm>
        </p:spPr>
        <p:txBody>
          <a:bodyPr>
            <a:noAutofit/>
          </a:bodyPr>
          <a:lstStyle/>
          <a:p>
            <a:pPr marL="342900" lvl="1" algn="r" defTabSz="342900" rtl="0">
              <a:spcBef>
                <a:spcPct val="20000"/>
              </a:spcBef>
            </a:pPr>
            <a:r>
              <a:rPr lang="en-US" sz="2000" b="1" dirty="0">
                <a:solidFill>
                  <a:schemeClr val="accent6"/>
                </a:solidFill>
              </a:rPr>
              <a:t>Ecosystems and material cycles part 3 –Biodiversity</a:t>
            </a:r>
            <a:br>
              <a:rPr lang="en-US" sz="2000" b="1" dirty="0">
                <a:solidFill>
                  <a:schemeClr val="accent6"/>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7" name="TextBox 6"/>
          <p:cNvSpPr txBox="1"/>
          <p:nvPr/>
        </p:nvSpPr>
        <p:spPr>
          <a:xfrm>
            <a:off x="179512" y="764704"/>
            <a:ext cx="8712968" cy="6740307"/>
          </a:xfrm>
          <a:prstGeom prst="rect">
            <a:avLst/>
          </a:prstGeom>
          <a:noFill/>
        </p:spPr>
        <p:txBody>
          <a:bodyPr wrap="square" rtlCol="0">
            <a:spAutoFit/>
          </a:bodyPr>
          <a:lstStyle/>
          <a:p>
            <a:r>
              <a:rPr lang="en-GB" sz="2400" b="1" dirty="0">
                <a:solidFill>
                  <a:schemeClr val="accent6">
                    <a:lumMod val="75000"/>
                  </a:schemeClr>
                </a:solidFill>
              </a:rPr>
              <a:t>Water pollution</a:t>
            </a:r>
            <a:r>
              <a:rPr lang="en-GB" sz="2400" dirty="0">
                <a:solidFill>
                  <a:schemeClr val="accent6">
                    <a:lumMod val="75000"/>
                  </a:schemeClr>
                </a:solidFill>
              </a:rPr>
              <a:t> </a:t>
            </a:r>
            <a:r>
              <a:rPr lang="en-GB" sz="2400" dirty="0"/>
              <a:t>can occur as a result of human activities.</a:t>
            </a:r>
          </a:p>
          <a:p>
            <a:endParaRPr lang="en-GB" b="1" dirty="0">
              <a:solidFill>
                <a:schemeClr val="accent6">
                  <a:lumMod val="50000"/>
                </a:schemeClr>
              </a:solidFill>
            </a:endParaRPr>
          </a:p>
          <a:p>
            <a:r>
              <a:rPr lang="en-GB" sz="2400" b="1" dirty="0">
                <a:solidFill>
                  <a:schemeClr val="accent6">
                    <a:lumMod val="75000"/>
                  </a:schemeClr>
                </a:solidFill>
              </a:rPr>
              <a:t>Sewage</a:t>
            </a:r>
            <a:r>
              <a:rPr lang="en-GB" sz="2400" b="1" dirty="0">
                <a:solidFill>
                  <a:schemeClr val="accent6">
                    <a:lumMod val="50000"/>
                  </a:schemeClr>
                </a:solidFill>
              </a:rPr>
              <a:t> </a:t>
            </a:r>
            <a:r>
              <a:rPr lang="en-GB" sz="2400" dirty="0"/>
              <a:t>or </a:t>
            </a:r>
            <a:r>
              <a:rPr lang="en-GB" sz="2400" b="1" dirty="0">
                <a:solidFill>
                  <a:schemeClr val="accent6">
                    <a:lumMod val="75000"/>
                  </a:schemeClr>
                </a:solidFill>
              </a:rPr>
              <a:t>toxic</a:t>
            </a:r>
            <a:r>
              <a:rPr lang="en-GB" sz="2400" dirty="0">
                <a:solidFill>
                  <a:schemeClr val="accent6">
                    <a:lumMod val="75000"/>
                  </a:schemeClr>
                </a:solidFill>
              </a:rPr>
              <a:t> </a:t>
            </a:r>
            <a:r>
              <a:rPr lang="en-GB" sz="2400" b="1" dirty="0">
                <a:solidFill>
                  <a:schemeClr val="accent6">
                    <a:lumMod val="75000"/>
                  </a:schemeClr>
                </a:solidFill>
              </a:rPr>
              <a:t>chemicals</a:t>
            </a:r>
            <a:r>
              <a:rPr lang="en-GB" sz="2400" dirty="0">
                <a:solidFill>
                  <a:schemeClr val="accent6">
                    <a:lumMod val="75000"/>
                  </a:schemeClr>
                </a:solidFill>
              </a:rPr>
              <a:t> </a:t>
            </a:r>
            <a:r>
              <a:rPr lang="en-GB" sz="2400" dirty="0"/>
              <a:t>may enter lakes,</a:t>
            </a:r>
          </a:p>
          <a:p>
            <a:r>
              <a:rPr lang="en-GB" sz="2400" dirty="0"/>
              <a:t>rivers or the sea.</a:t>
            </a:r>
          </a:p>
          <a:p>
            <a:endParaRPr lang="en-GB" dirty="0"/>
          </a:p>
          <a:p>
            <a:r>
              <a:rPr lang="en-GB" sz="2400" dirty="0"/>
              <a:t>The use of </a:t>
            </a:r>
            <a:r>
              <a:rPr lang="en-GB" sz="2400" b="1" dirty="0">
                <a:solidFill>
                  <a:schemeClr val="accent6">
                    <a:lumMod val="75000"/>
                  </a:schemeClr>
                </a:solidFill>
              </a:rPr>
              <a:t>artificial fertiliser </a:t>
            </a:r>
            <a:r>
              <a:rPr lang="en-GB" sz="2400" dirty="0"/>
              <a:t>to improve </a:t>
            </a:r>
          </a:p>
          <a:p>
            <a:r>
              <a:rPr lang="en-GB" sz="2400" dirty="0"/>
              <a:t>plant growth in farming may enter </a:t>
            </a:r>
          </a:p>
          <a:p>
            <a:r>
              <a:rPr lang="en-GB" sz="2400" dirty="0"/>
              <a:t>waterways via </a:t>
            </a:r>
            <a:r>
              <a:rPr lang="en-GB" sz="2400" b="1" dirty="0">
                <a:solidFill>
                  <a:schemeClr val="accent6">
                    <a:lumMod val="75000"/>
                  </a:schemeClr>
                </a:solidFill>
              </a:rPr>
              <a:t>run off </a:t>
            </a:r>
            <a:r>
              <a:rPr lang="en-GB" sz="2400" dirty="0"/>
              <a:t>from the fields.  </a:t>
            </a:r>
          </a:p>
          <a:p>
            <a:endParaRPr lang="en-GB" dirty="0"/>
          </a:p>
          <a:p>
            <a:r>
              <a:rPr lang="en-GB" sz="2400" dirty="0"/>
              <a:t>This can lead to </a:t>
            </a:r>
            <a:r>
              <a:rPr lang="en-GB" sz="2400" b="1" dirty="0">
                <a:solidFill>
                  <a:schemeClr val="accent6">
                    <a:lumMod val="75000"/>
                  </a:schemeClr>
                </a:solidFill>
              </a:rPr>
              <a:t>eutrophication</a:t>
            </a:r>
            <a:r>
              <a:rPr lang="en-GB" sz="2400" dirty="0"/>
              <a:t>.  </a:t>
            </a:r>
          </a:p>
          <a:p>
            <a:r>
              <a:rPr lang="en-GB" sz="2400" b="1" dirty="0">
                <a:solidFill>
                  <a:schemeClr val="accent6">
                    <a:lumMod val="75000"/>
                  </a:schemeClr>
                </a:solidFill>
              </a:rPr>
              <a:t>Algae</a:t>
            </a:r>
            <a:r>
              <a:rPr lang="en-GB" sz="2400" dirty="0"/>
              <a:t> in the water </a:t>
            </a:r>
            <a:r>
              <a:rPr lang="en-GB" sz="2400" b="1" dirty="0">
                <a:solidFill>
                  <a:schemeClr val="accent6">
                    <a:lumMod val="75000"/>
                  </a:schemeClr>
                </a:solidFill>
              </a:rPr>
              <a:t>grow rapidly </a:t>
            </a:r>
            <a:r>
              <a:rPr lang="en-GB" sz="2400" dirty="0"/>
              <a:t>due to the </a:t>
            </a:r>
          </a:p>
          <a:p>
            <a:r>
              <a:rPr lang="en-GB" sz="2400" dirty="0"/>
              <a:t>excess nitrates in the fertiliser. The algae </a:t>
            </a:r>
            <a:r>
              <a:rPr lang="en-GB" sz="2400" b="1" dirty="0">
                <a:solidFill>
                  <a:schemeClr val="accent6">
                    <a:lumMod val="75000"/>
                  </a:schemeClr>
                </a:solidFill>
              </a:rPr>
              <a:t>reduce</a:t>
            </a:r>
            <a:r>
              <a:rPr lang="en-GB" sz="2400" b="1" dirty="0">
                <a:solidFill>
                  <a:schemeClr val="accent6">
                    <a:lumMod val="50000"/>
                  </a:schemeClr>
                </a:solidFill>
              </a:rPr>
              <a:t> </a:t>
            </a:r>
          </a:p>
          <a:p>
            <a:r>
              <a:rPr lang="en-GB" sz="2400" dirty="0"/>
              <a:t>The amount of </a:t>
            </a:r>
            <a:r>
              <a:rPr lang="en-GB" sz="2400" b="1" dirty="0">
                <a:solidFill>
                  <a:schemeClr val="accent6">
                    <a:lumMod val="75000"/>
                  </a:schemeClr>
                </a:solidFill>
              </a:rPr>
              <a:t>light</a:t>
            </a:r>
            <a:r>
              <a:rPr lang="en-GB" sz="2400" b="1" dirty="0">
                <a:solidFill>
                  <a:schemeClr val="accent6">
                    <a:lumMod val="50000"/>
                  </a:schemeClr>
                </a:solidFill>
              </a:rPr>
              <a:t> </a:t>
            </a:r>
            <a:r>
              <a:rPr lang="en-GB" sz="2400" dirty="0"/>
              <a:t>available for plants and they </a:t>
            </a:r>
          </a:p>
          <a:p>
            <a:r>
              <a:rPr lang="en-GB" sz="2400" dirty="0"/>
              <a:t>die. Micro organisms that feed on decomposing </a:t>
            </a:r>
          </a:p>
          <a:p>
            <a:r>
              <a:rPr lang="en-GB" sz="2400" dirty="0"/>
              <a:t>plants multiply. The decay process uses up </a:t>
            </a:r>
          </a:p>
          <a:p>
            <a:r>
              <a:rPr lang="en-GB" sz="2400" b="1" dirty="0">
                <a:solidFill>
                  <a:schemeClr val="accent6">
                    <a:lumMod val="75000"/>
                  </a:schemeClr>
                </a:solidFill>
              </a:rPr>
              <a:t>oxygen</a:t>
            </a:r>
            <a:r>
              <a:rPr lang="en-GB" sz="2400" dirty="0"/>
              <a:t> and so other living organisms such as </a:t>
            </a:r>
            <a:r>
              <a:rPr lang="en-GB" sz="2400" b="1" dirty="0">
                <a:solidFill>
                  <a:schemeClr val="accent6">
                    <a:lumMod val="75000"/>
                  </a:schemeClr>
                </a:solidFill>
              </a:rPr>
              <a:t>fish die </a:t>
            </a:r>
            <a:r>
              <a:rPr lang="en-GB" sz="2400" dirty="0"/>
              <a:t>as well.</a:t>
            </a:r>
          </a:p>
          <a:p>
            <a:endParaRPr lang="en-GB" sz="2400" dirty="0"/>
          </a:p>
          <a:p>
            <a:endParaRPr lang="en-GB" sz="2400" dirty="0"/>
          </a:p>
          <a:p>
            <a:endParaRPr lang="en-GB" dirty="0"/>
          </a:p>
        </p:txBody>
      </p:sp>
      <p:pic>
        <p:nvPicPr>
          <p:cNvPr id="4" name="Picture 3" descr="sewage pipe.jpg"/>
          <p:cNvPicPr>
            <a:picLocks/>
          </p:cNvPicPr>
          <p:nvPr/>
        </p:nvPicPr>
        <p:blipFill>
          <a:blip r:embed="rId3" cstate="print"/>
          <a:stretch>
            <a:fillRect/>
          </a:stretch>
        </p:blipFill>
        <p:spPr>
          <a:xfrm>
            <a:off x="6372200" y="1596776"/>
            <a:ext cx="2242800" cy="2016000"/>
          </a:xfrm>
          <a:prstGeom prst="rect">
            <a:avLst/>
          </a:prstGeom>
        </p:spPr>
      </p:pic>
      <p:pic>
        <p:nvPicPr>
          <p:cNvPr id="5" name="Picture 4" descr="GettyImages-619398206algal bloom.jpg"/>
          <p:cNvPicPr>
            <a:picLocks noChangeAspect="1"/>
          </p:cNvPicPr>
          <p:nvPr/>
        </p:nvPicPr>
        <p:blipFill>
          <a:blip r:embed="rId4" cstate="print"/>
          <a:stretch>
            <a:fillRect/>
          </a:stretch>
        </p:blipFill>
        <p:spPr>
          <a:xfrm>
            <a:off x="6372200" y="4019962"/>
            <a:ext cx="2248615" cy="2016000"/>
          </a:xfrm>
          <a:prstGeom prst="rect">
            <a:avLst/>
          </a:prstGeom>
        </p:spPr>
      </p:pic>
    </p:spTree>
    <p:extLst>
      <p:ext uri="{BB962C8B-B14F-4D97-AF65-F5344CB8AC3E}">
        <p14:creationId xmlns:p14="http://schemas.microsoft.com/office/powerpoint/2010/main" val="1111756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17240"/>
            <a:ext cx="8316416" cy="579315"/>
          </a:xfrm>
        </p:spPr>
        <p:txBody>
          <a:bodyPr>
            <a:noAutofit/>
          </a:bodyPr>
          <a:lstStyle/>
          <a:p>
            <a:pPr marL="342900" lvl="1" algn="r" defTabSz="342900" rtl="0">
              <a:spcBef>
                <a:spcPct val="20000"/>
              </a:spcBef>
            </a:pPr>
            <a:r>
              <a:rPr lang="en-US" sz="2400" b="1" dirty="0">
                <a:solidFill>
                  <a:schemeClr val="accent6">
                    <a:lumMod val="75000"/>
                  </a:schemeClr>
                </a:solidFill>
                <a:latin typeface="+mn-lt"/>
              </a:rPr>
              <a:t>Ecosystems and material cycles part 3 – Biodiversity</a:t>
            </a:r>
            <a:br>
              <a:rPr lang="en-US" sz="2400" b="1" dirty="0">
                <a:solidFill>
                  <a:schemeClr val="accent6"/>
                </a:solidFill>
                <a:latin typeface="+mn-lt"/>
              </a:rPr>
            </a:br>
            <a:endParaRPr kumimoji="0" lang="en-US" sz="2400" b="1" i="0" u="none" strike="noStrike" kern="1200" cap="none" spc="0" normalizeH="0" baseline="0" noProof="0" dirty="0">
              <a:ln>
                <a:noFill/>
              </a:ln>
              <a:solidFill>
                <a:schemeClr val="accent6"/>
              </a:solidFill>
              <a:effectLst/>
              <a:uLnTx/>
              <a:uFillTx/>
              <a:latin typeface="+mn-lt"/>
              <a:ea typeface=""/>
              <a:cs typeface="News Gothic MT"/>
            </a:endParaRPr>
          </a:p>
        </p:txBody>
      </p:sp>
      <p:sp>
        <p:nvSpPr>
          <p:cNvPr id="3" name="TextBox 2"/>
          <p:cNvSpPr txBox="1"/>
          <p:nvPr/>
        </p:nvSpPr>
        <p:spPr>
          <a:xfrm>
            <a:off x="179512" y="764704"/>
            <a:ext cx="8712968" cy="186204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300" dirty="0">
                <a:solidFill>
                  <a:schemeClr val="tx1"/>
                </a:solidFill>
              </a:rPr>
              <a:t>In some wooded areas, the land is more in demand than timber. The forest is cut down and the wood burned to get rid of it. No new trees are planted. The </a:t>
            </a:r>
            <a:r>
              <a:rPr lang="en-GB" sz="2300" b="1" dirty="0">
                <a:solidFill>
                  <a:schemeClr val="accent6">
                    <a:lumMod val="75000"/>
                  </a:schemeClr>
                </a:solidFill>
              </a:rPr>
              <a:t>removal</a:t>
            </a:r>
            <a:r>
              <a:rPr lang="en-GB" sz="2300" b="1" dirty="0">
                <a:solidFill>
                  <a:schemeClr val="accent6">
                    <a:lumMod val="50000"/>
                  </a:schemeClr>
                </a:solidFill>
              </a:rPr>
              <a:t> </a:t>
            </a:r>
            <a:r>
              <a:rPr lang="en-GB" sz="2300" dirty="0">
                <a:solidFill>
                  <a:schemeClr val="tx1"/>
                </a:solidFill>
              </a:rPr>
              <a:t>of the </a:t>
            </a:r>
            <a:r>
              <a:rPr lang="en-GB" sz="2300" b="1" dirty="0">
                <a:solidFill>
                  <a:schemeClr val="accent6">
                    <a:lumMod val="75000"/>
                  </a:schemeClr>
                </a:solidFill>
              </a:rPr>
              <a:t>forest habitat </a:t>
            </a:r>
            <a:r>
              <a:rPr lang="en-GB" sz="2300" dirty="0">
                <a:solidFill>
                  <a:schemeClr val="tx1"/>
                </a:solidFill>
              </a:rPr>
              <a:t>is called </a:t>
            </a:r>
            <a:r>
              <a:rPr lang="en-GB" sz="2300" b="1" dirty="0">
                <a:solidFill>
                  <a:schemeClr val="accent6">
                    <a:lumMod val="75000"/>
                  </a:schemeClr>
                </a:solidFill>
              </a:rPr>
              <a:t>deforestation</a:t>
            </a:r>
            <a:r>
              <a:rPr lang="en-GB" sz="2300" dirty="0">
                <a:solidFill>
                  <a:schemeClr val="tx1"/>
                </a:solidFill>
              </a:rPr>
              <a:t>.</a:t>
            </a:r>
          </a:p>
          <a:p>
            <a:pPr algn="ctr"/>
            <a:r>
              <a:rPr lang="en-GB" sz="2300" dirty="0">
                <a:solidFill>
                  <a:schemeClr val="tx1"/>
                </a:solidFill>
              </a:rPr>
              <a:t>Deforestation reduces </a:t>
            </a:r>
            <a:r>
              <a:rPr lang="en-GB" sz="2300" b="1" dirty="0">
                <a:solidFill>
                  <a:schemeClr val="accent6">
                    <a:lumMod val="75000"/>
                  </a:schemeClr>
                </a:solidFill>
              </a:rPr>
              <a:t>biodiversity</a:t>
            </a:r>
            <a:r>
              <a:rPr lang="en-GB" sz="2300" dirty="0">
                <a:solidFill>
                  <a:schemeClr val="tx1"/>
                </a:solidFill>
              </a:rPr>
              <a:t> in the area and it can </a:t>
            </a:r>
            <a:r>
              <a:rPr lang="en-GB" sz="2300" b="1" dirty="0">
                <a:solidFill>
                  <a:schemeClr val="accent6">
                    <a:lumMod val="75000"/>
                  </a:schemeClr>
                </a:solidFill>
              </a:rPr>
              <a:t>impact</a:t>
            </a:r>
            <a:r>
              <a:rPr lang="en-GB" sz="2300" dirty="0">
                <a:solidFill>
                  <a:schemeClr val="tx1"/>
                </a:solidFill>
              </a:rPr>
              <a:t> on a </a:t>
            </a:r>
            <a:r>
              <a:rPr lang="en-GB" sz="2300" b="1" dirty="0">
                <a:solidFill>
                  <a:schemeClr val="accent6">
                    <a:lumMod val="75000"/>
                  </a:schemeClr>
                </a:solidFill>
              </a:rPr>
              <a:t>species</a:t>
            </a:r>
            <a:r>
              <a:rPr lang="en-GB" sz="2300" dirty="0">
                <a:solidFill>
                  <a:schemeClr val="tx1"/>
                </a:solidFill>
              </a:rPr>
              <a:t> directly if the species is unable to move to a new area.</a:t>
            </a:r>
          </a:p>
        </p:txBody>
      </p:sp>
      <p:pic>
        <p:nvPicPr>
          <p:cNvPr id="4" name="Picture 3" descr="GettyImages-526830494deforestation.jpg"/>
          <p:cNvPicPr>
            <a:picLocks noChangeAspect="1"/>
          </p:cNvPicPr>
          <p:nvPr/>
        </p:nvPicPr>
        <p:blipFill>
          <a:blip r:embed="rId3" cstate="print"/>
          <a:stretch>
            <a:fillRect/>
          </a:stretch>
        </p:blipFill>
        <p:spPr>
          <a:xfrm>
            <a:off x="179512" y="2636912"/>
            <a:ext cx="8712968" cy="1872208"/>
          </a:xfrm>
          <a:prstGeom prst="rect">
            <a:avLst/>
          </a:prstGeom>
        </p:spPr>
      </p:pic>
      <p:sp>
        <p:nvSpPr>
          <p:cNvPr id="5" name="Rectangle 4"/>
          <p:cNvSpPr/>
          <p:nvPr/>
        </p:nvSpPr>
        <p:spPr>
          <a:xfrm>
            <a:off x="179512" y="4509120"/>
            <a:ext cx="8712968" cy="1938992"/>
          </a:xfrm>
          <a:prstGeom prst="rect">
            <a:avLst/>
          </a:prstGeom>
          <a:solidFill>
            <a:schemeClr val="accent6">
              <a:lumMod val="20000"/>
              <a:lumOff val="80000"/>
            </a:schemeClr>
          </a:solidFill>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400" b="1" dirty="0">
                <a:solidFill>
                  <a:schemeClr val="accent6">
                    <a:lumMod val="75000"/>
                  </a:schemeClr>
                </a:solidFill>
              </a:rPr>
              <a:t>Large scale </a:t>
            </a:r>
            <a:r>
              <a:rPr lang="en-GB" sz="2400" dirty="0">
                <a:solidFill>
                  <a:schemeClr val="tx1"/>
                </a:solidFill>
              </a:rPr>
              <a:t>deforestation has happened in </a:t>
            </a:r>
            <a:r>
              <a:rPr lang="en-GB" sz="2400" b="1" dirty="0">
                <a:solidFill>
                  <a:schemeClr val="accent6">
                    <a:lumMod val="75000"/>
                  </a:schemeClr>
                </a:solidFill>
              </a:rPr>
              <a:t>tropical</a:t>
            </a:r>
            <a:r>
              <a:rPr lang="en-GB" sz="2400" b="1" dirty="0">
                <a:solidFill>
                  <a:schemeClr val="accent6">
                    <a:lumMod val="50000"/>
                  </a:schemeClr>
                </a:solidFill>
              </a:rPr>
              <a:t> </a:t>
            </a:r>
            <a:r>
              <a:rPr lang="en-GB" sz="2400" dirty="0">
                <a:solidFill>
                  <a:schemeClr val="tx1"/>
                </a:solidFill>
              </a:rPr>
              <a:t>areas to :</a:t>
            </a:r>
          </a:p>
          <a:p>
            <a:pPr algn="just">
              <a:buFont typeface="Wingdings" pitchFamily="2" charset="2"/>
              <a:buChar char="Ø"/>
            </a:pPr>
            <a:r>
              <a:rPr lang="en-GB" sz="2400" dirty="0">
                <a:solidFill>
                  <a:schemeClr val="tx1"/>
                </a:solidFill>
              </a:rPr>
              <a:t> Provide </a:t>
            </a:r>
            <a:r>
              <a:rPr lang="en-GB" sz="2400" b="1" dirty="0">
                <a:solidFill>
                  <a:schemeClr val="accent6">
                    <a:lumMod val="75000"/>
                  </a:schemeClr>
                </a:solidFill>
              </a:rPr>
              <a:t>land</a:t>
            </a:r>
            <a:r>
              <a:rPr lang="en-GB" sz="2400" b="1" dirty="0">
                <a:solidFill>
                  <a:schemeClr val="accent6">
                    <a:lumMod val="50000"/>
                  </a:schemeClr>
                </a:solidFill>
              </a:rPr>
              <a:t> </a:t>
            </a:r>
            <a:r>
              <a:rPr lang="en-GB" sz="2400" dirty="0">
                <a:solidFill>
                  <a:schemeClr val="tx1"/>
                </a:solidFill>
              </a:rPr>
              <a:t>for farming </a:t>
            </a:r>
            <a:r>
              <a:rPr lang="en-GB" sz="2400" b="1" dirty="0">
                <a:solidFill>
                  <a:schemeClr val="accent6">
                    <a:lumMod val="75000"/>
                  </a:schemeClr>
                </a:solidFill>
              </a:rPr>
              <a:t>cattle</a:t>
            </a:r>
            <a:r>
              <a:rPr lang="en-GB" sz="2400" b="1" dirty="0">
                <a:solidFill>
                  <a:schemeClr val="accent6">
                    <a:lumMod val="50000"/>
                  </a:schemeClr>
                </a:solidFill>
              </a:rPr>
              <a:t> </a:t>
            </a:r>
            <a:r>
              <a:rPr lang="en-GB" sz="2400" dirty="0">
                <a:solidFill>
                  <a:schemeClr val="tx1"/>
                </a:solidFill>
              </a:rPr>
              <a:t>which can provide food</a:t>
            </a:r>
          </a:p>
          <a:p>
            <a:pPr algn="just">
              <a:buFont typeface="Wingdings" pitchFamily="2" charset="2"/>
              <a:buChar char="Ø"/>
            </a:pPr>
            <a:r>
              <a:rPr lang="en-GB" sz="2400" dirty="0">
                <a:solidFill>
                  <a:schemeClr val="tx1"/>
                </a:solidFill>
              </a:rPr>
              <a:t> Provide</a:t>
            </a:r>
            <a:r>
              <a:rPr lang="en-GB" sz="2400" b="1" dirty="0">
                <a:solidFill>
                  <a:schemeClr val="accent6">
                    <a:lumMod val="50000"/>
                  </a:schemeClr>
                </a:solidFill>
              </a:rPr>
              <a:t> </a:t>
            </a:r>
            <a:r>
              <a:rPr lang="en-GB" sz="2400" b="1" dirty="0">
                <a:solidFill>
                  <a:schemeClr val="accent6">
                    <a:lumMod val="75000"/>
                  </a:schemeClr>
                </a:solidFill>
              </a:rPr>
              <a:t>land</a:t>
            </a:r>
            <a:r>
              <a:rPr lang="en-GB" sz="2400" b="1" dirty="0">
                <a:solidFill>
                  <a:schemeClr val="accent6">
                    <a:lumMod val="50000"/>
                  </a:schemeClr>
                </a:solidFill>
              </a:rPr>
              <a:t> </a:t>
            </a:r>
            <a:r>
              <a:rPr lang="en-GB" sz="2400" dirty="0">
                <a:solidFill>
                  <a:schemeClr val="tx1"/>
                </a:solidFill>
              </a:rPr>
              <a:t>for </a:t>
            </a:r>
            <a:r>
              <a:rPr lang="en-GB" sz="2400" b="1" dirty="0">
                <a:solidFill>
                  <a:schemeClr val="accent6">
                    <a:lumMod val="75000"/>
                  </a:schemeClr>
                </a:solidFill>
              </a:rPr>
              <a:t>rice fields </a:t>
            </a:r>
            <a:r>
              <a:rPr lang="en-GB" sz="2400" dirty="0">
                <a:solidFill>
                  <a:schemeClr val="tx1"/>
                </a:solidFill>
              </a:rPr>
              <a:t>to provide food</a:t>
            </a:r>
          </a:p>
          <a:p>
            <a:pPr algn="just">
              <a:buFont typeface="Wingdings" pitchFamily="2" charset="2"/>
              <a:buChar char="Ø"/>
            </a:pPr>
            <a:r>
              <a:rPr lang="en-GB" sz="2400" dirty="0">
                <a:solidFill>
                  <a:schemeClr val="tx1"/>
                </a:solidFill>
              </a:rPr>
              <a:t> Provide </a:t>
            </a:r>
            <a:r>
              <a:rPr lang="en-GB" sz="2400" b="1" dirty="0">
                <a:solidFill>
                  <a:schemeClr val="accent6">
                    <a:lumMod val="75000"/>
                  </a:schemeClr>
                </a:solidFill>
              </a:rPr>
              <a:t>land</a:t>
            </a:r>
            <a:r>
              <a:rPr lang="en-GB" sz="2400" dirty="0">
                <a:solidFill>
                  <a:schemeClr val="tx1"/>
                </a:solidFill>
              </a:rPr>
              <a:t> to grow </a:t>
            </a:r>
            <a:r>
              <a:rPr lang="en-GB" sz="2400" b="1" dirty="0">
                <a:solidFill>
                  <a:schemeClr val="accent6">
                    <a:lumMod val="75000"/>
                  </a:schemeClr>
                </a:solidFill>
              </a:rPr>
              <a:t>crops</a:t>
            </a:r>
            <a:r>
              <a:rPr lang="en-GB" sz="2400" dirty="0">
                <a:solidFill>
                  <a:schemeClr val="tx1"/>
                </a:solidFill>
              </a:rPr>
              <a:t> for producing </a:t>
            </a:r>
            <a:r>
              <a:rPr lang="en-GB" sz="2400" b="1" dirty="0">
                <a:solidFill>
                  <a:schemeClr val="accent6">
                    <a:lumMod val="75000"/>
                  </a:schemeClr>
                </a:solidFill>
              </a:rPr>
              <a:t>biofuel</a:t>
            </a:r>
            <a:r>
              <a:rPr lang="en-GB" sz="2400" b="1" dirty="0">
                <a:solidFill>
                  <a:schemeClr val="accent6">
                    <a:lumMod val="50000"/>
                  </a:schemeClr>
                </a:solidFill>
              </a:rPr>
              <a:t> </a:t>
            </a:r>
            <a:r>
              <a:rPr lang="en-GB" sz="2400" dirty="0">
                <a:solidFill>
                  <a:schemeClr val="tx1"/>
                </a:solidFill>
              </a:rPr>
              <a:t>(fuel produced</a:t>
            </a:r>
          </a:p>
          <a:p>
            <a:pPr algn="just"/>
            <a:r>
              <a:rPr lang="en-GB" sz="2400" dirty="0">
                <a:solidFill>
                  <a:schemeClr val="tx1"/>
                </a:solidFill>
              </a:rPr>
              <a:t>     by living organisms) such as </a:t>
            </a:r>
            <a:r>
              <a:rPr lang="en-GB" sz="2400" b="1" dirty="0">
                <a:solidFill>
                  <a:schemeClr val="accent6">
                    <a:lumMod val="75000"/>
                  </a:schemeClr>
                </a:solidFill>
              </a:rPr>
              <a:t>bioethanol</a:t>
            </a:r>
            <a:r>
              <a:rPr lang="en-GB" sz="2400" dirty="0">
                <a:solidFill>
                  <a:schemeClr val="tx1"/>
                </a:solidFill>
              </a:rPr>
              <a:t>, </a:t>
            </a:r>
            <a:r>
              <a:rPr lang="en-GB" sz="2400" b="1" dirty="0">
                <a:solidFill>
                  <a:schemeClr val="accent6">
                    <a:lumMod val="75000"/>
                  </a:schemeClr>
                </a:solidFill>
              </a:rPr>
              <a:t>wood</a:t>
            </a:r>
            <a:r>
              <a:rPr lang="en-GB" sz="2400" dirty="0">
                <a:solidFill>
                  <a:schemeClr val="tx1"/>
                </a:solidFill>
              </a:rPr>
              <a:t> and </a:t>
            </a:r>
            <a:r>
              <a:rPr lang="en-GB" sz="2400" b="1" dirty="0">
                <a:solidFill>
                  <a:schemeClr val="accent6">
                    <a:lumMod val="75000"/>
                  </a:schemeClr>
                </a:solidFill>
              </a:rPr>
              <a:t>biogas</a:t>
            </a:r>
            <a:r>
              <a:rPr lang="en-GB" sz="2400" dirty="0">
                <a:solidFill>
                  <a:schemeClr val="tx1"/>
                </a:solidFill>
              </a:rPr>
              <a:t>.</a:t>
            </a:r>
          </a:p>
        </p:txBody>
      </p:sp>
    </p:spTree>
    <p:extLst>
      <p:ext uri="{BB962C8B-B14F-4D97-AF65-F5344CB8AC3E}">
        <p14:creationId xmlns:p14="http://schemas.microsoft.com/office/powerpoint/2010/main" val="1111756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140271"/>
            <a:ext cx="8676456" cy="579315"/>
          </a:xfrm>
        </p:spPr>
        <p:txBody>
          <a:bodyPr>
            <a:noAutofit/>
          </a:bodyPr>
          <a:lstStyle/>
          <a:p>
            <a:pPr marL="342900" lvl="1" algn="r" defTabSz="342900" rtl="0">
              <a:spcBef>
                <a:spcPct val="20000"/>
              </a:spcBef>
            </a:pPr>
            <a:r>
              <a:rPr lang="en-US" sz="2400" b="1" dirty="0">
                <a:solidFill>
                  <a:schemeClr val="accent6">
                    <a:lumMod val="75000"/>
                  </a:schemeClr>
                </a:solidFill>
                <a:latin typeface="+mn-lt"/>
              </a:rPr>
              <a:t>Ecosystems and material cycles part 3 –biodiversity</a:t>
            </a:r>
            <a:br>
              <a:rPr lang="en-US" sz="2400" b="1" dirty="0">
                <a:solidFill>
                  <a:schemeClr val="accent6">
                    <a:lumMod val="75000"/>
                  </a:schemeClr>
                </a:solidFill>
                <a:latin typeface="+mn-lt"/>
              </a:rPr>
            </a:br>
            <a:endParaRPr kumimoji="0" lang="en-US" sz="2400" b="1" i="0" u="none" strike="noStrike" kern="1200" cap="none" spc="0" normalizeH="0" baseline="0" noProof="0" dirty="0">
              <a:ln>
                <a:noFill/>
              </a:ln>
              <a:solidFill>
                <a:schemeClr val="accent6">
                  <a:lumMod val="75000"/>
                </a:schemeClr>
              </a:solidFill>
              <a:effectLst/>
              <a:uLnTx/>
              <a:uFillTx/>
              <a:latin typeface="+mn-lt"/>
              <a:ea typeface=""/>
              <a:cs typeface="News Gothic MT"/>
            </a:endParaRPr>
          </a:p>
        </p:txBody>
      </p:sp>
      <p:sp>
        <p:nvSpPr>
          <p:cNvPr id="3" name="TextBox 2"/>
          <p:cNvSpPr txBox="1"/>
          <p:nvPr/>
        </p:nvSpPr>
        <p:spPr>
          <a:xfrm>
            <a:off x="251520" y="908720"/>
            <a:ext cx="8640960" cy="4154984"/>
          </a:xfrm>
          <a:prstGeom prst="rect">
            <a:avLst/>
          </a:prstGeom>
          <a:noFill/>
        </p:spPr>
        <p:txBody>
          <a:bodyPr wrap="square" rtlCol="0">
            <a:spAutoFit/>
          </a:bodyPr>
          <a:lstStyle/>
          <a:p>
            <a:r>
              <a:rPr lang="en-GB" sz="2400" dirty="0"/>
              <a:t>The </a:t>
            </a:r>
            <a:r>
              <a:rPr lang="en-GB" sz="2400" b="1" dirty="0">
                <a:solidFill>
                  <a:schemeClr val="accent6">
                    <a:lumMod val="75000"/>
                  </a:schemeClr>
                </a:solidFill>
              </a:rPr>
              <a:t>future</a:t>
            </a:r>
            <a:r>
              <a:rPr lang="en-GB" sz="2400" dirty="0"/>
              <a:t> of the </a:t>
            </a:r>
            <a:r>
              <a:rPr lang="en-GB" sz="2400" b="1" dirty="0">
                <a:solidFill>
                  <a:schemeClr val="accent6">
                    <a:lumMod val="75000"/>
                  </a:schemeClr>
                </a:solidFill>
              </a:rPr>
              <a:t>human</a:t>
            </a:r>
            <a:r>
              <a:rPr lang="en-GB" sz="2400" dirty="0"/>
              <a:t> species</a:t>
            </a:r>
            <a:r>
              <a:rPr lang="en-GB" sz="2400" b="1" dirty="0"/>
              <a:t> </a:t>
            </a:r>
            <a:r>
              <a:rPr lang="en-GB" sz="2400" b="1" dirty="0">
                <a:solidFill>
                  <a:schemeClr val="accent6">
                    <a:lumMod val="75000"/>
                  </a:schemeClr>
                </a:solidFill>
              </a:rPr>
              <a:t>rely</a:t>
            </a:r>
            <a:r>
              <a:rPr lang="en-GB" sz="2400" b="1" dirty="0"/>
              <a:t> </a:t>
            </a:r>
            <a:r>
              <a:rPr lang="en-GB" sz="2400" dirty="0"/>
              <a:t>on us maintaining a good level of </a:t>
            </a:r>
            <a:r>
              <a:rPr lang="en-GB" sz="2400" b="1" dirty="0">
                <a:solidFill>
                  <a:schemeClr val="accent6">
                    <a:lumMod val="75000"/>
                  </a:schemeClr>
                </a:solidFill>
              </a:rPr>
              <a:t>diversity</a:t>
            </a:r>
            <a:r>
              <a:rPr lang="en-GB" sz="2400" dirty="0"/>
              <a:t>. Many </a:t>
            </a:r>
            <a:r>
              <a:rPr lang="en-GB" sz="2400" b="1" dirty="0">
                <a:solidFill>
                  <a:schemeClr val="accent6">
                    <a:lumMod val="75000"/>
                  </a:schemeClr>
                </a:solidFill>
              </a:rPr>
              <a:t>human activities </a:t>
            </a:r>
            <a:r>
              <a:rPr lang="en-GB" sz="2400" dirty="0"/>
              <a:t>have </a:t>
            </a:r>
            <a:r>
              <a:rPr lang="en-GB" sz="2400" b="1" dirty="0">
                <a:solidFill>
                  <a:schemeClr val="accent6">
                    <a:lumMod val="75000"/>
                  </a:schemeClr>
                </a:solidFill>
              </a:rPr>
              <a:t>reduced</a:t>
            </a:r>
            <a:r>
              <a:rPr lang="en-GB" sz="2400" dirty="0"/>
              <a:t> the </a:t>
            </a:r>
            <a:r>
              <a:rPr lang="en-GB" sz="2400" b="1" dirty="0">
                <a:solidFill>
                  <a:schemeClr val="accent6">
                    <a:lumMod val="75000"/>
                  </a:schemeClr>
                </a:solidFill>
              </a:rPr>
              <a:t>biodiversity</a:t>
            </a:r>
            <a:r>
              <a:rPr lang="en-GB" sz="2400" dirty="0"/>
              <a:t> in particular places. It is only very </a:t>
            </a:r>
            <a:r>
              <a:rPr lang="en-GB" sz="2400" b="1" dirty="0">
                <a:solidFill>
                  <a:schemeClr val="accent6">
                    <a:lumMod val="75000"/>
                  </a:schemeClr>
                </a:solidFill>
              </a:rPr>
              <a:t>recently</a:t>
            </a:r>
            <a:r>
              <a:rPr lang="en-GB" sz="2400" dirty="0"/>
              <a:t> that measures have been taken to try and </a:t>
            </a:r>
            <a:r>
              <a:rPr lang="en-GB" sz="2400" b="1" dirty="0">
                <a:solidFill>
                  <a:schemeClr val="accent6">
                    <a:lumMod val="75000"/>
                  </a:schemeClr>
                </a:solidFill>
              </a:rPr>
              <a:t>stop</a:t>
            </a:r>
            <a:r>
              <a:rPr lang="en-GB" sz="2400" dirty="0"/>
              <a:t> this reduction.</a:t>
            </a:r>
          </a:p>
          <a:p>
            <a:endParaRPr lang="en-GB" sz="2400" dirty="0"/>
          </a:p>
          <a:p>
            <a:r>
              <a:rPr lang="en-GB" sz="2400" dirty="0"/>
              <a:t>The following activities are having a </a:t>
            </a:r>
            <a:r>
              <a:rPr lang="en-GB" sz="2400" b="1" dirty="0">
                <a:solidFill>
                  <a:schemeClr val="accent6">
                    <a:lumMod val="75000"/>
                  </a:schemeClr>
                </a:solidFill>
              </a:rPr>
              <a:t>negative effect </a:t>
            </a:r>
            <a:r>
              <a:rPr lang="en-GB" sz="2400" dirty="0"/>
              <a:t>on </a:t>
            </a:r>
            <a:r>
              <a:rPr lang="en-GB" sz="2400" b="1" dirty="0">
                <a:solidFill>
                  <a:schemeClr val="accent6">
                    <a:lumMod val="75000"/>
                  </a:schemeClr>
                </a:solidFill>
              </a:rPr>
              <a:t>biodiversity:</a:t>
            </a:r>
          </a:p>
          <a:p>
            <a:endParaRPr lang="en-GB" sz="2400" dirty="0"/>
          </a:p>
          <a:p>
            <a:pPr lvl="1">
              <a:buFont typeface="Arial" pitchFamily="34" charset="0"/>
              <a:buChar char="•"/>
            </a:pPr>
            <a:r>
              <a:rPr lang="en-GB" sz="2400" dirty="0"/>
              <a:t> How we </a:t>
            </a:r>
            <a:r>
              <a:rPr lang="en-GB" sz="2400" b="1" dirty="0">
                <a:solidFill>
                  <a:schemeClr val="accent6">
                    <a:lumMod val="75000"/>
                  </a:schemeClr>
                </a:solidFill>
              </a:rPr>
              <a:t>manage waste</a:t>
            </a:r>
          </a:p>
          <a:p>
            <a:pPr lvl="1">
              <a:buFont typeface="Arial" pitchFamily="34" charset="0"/>
              <a:buChar char="•"/>
            </a:pPr>
            <a:r>
              <a:rPr lang="en-GB" sz="2400" dirty="0"/>
              <a:t> How we </a:t>
            </a:r>
            <a:r>
              <a:rPr lang="en-GB" sz="2400" b="1" dirty="0">
                <a:solidFill>
                  <a:schemeClr val="accent6">
                    <a:lumMod val="75000"/>
                  </a:schemeClr>
                </a:solidFill>
              </a:rPr>
              <a:t>use land</a:t>
            </a:r>
          </a:p>
          <a:p>
            <a:pPr lvl="1">
              <a:buFont typeface="Arial" pitchFamily="34" charset="0"/>
              <a:buChar char="•"/>
            </a:pPr>
            <a:r>
              <a:rPr lang="en-GB" sz="2400" dirty="0"/>
              <a:t> </a:t>
            </a:r>
            <a:r>
              <a:rPr lang="en-GB" sz="2400" b="1" dirty="0">
                <a:solidFill>
                  <a:schemeClr val="accent6">
                    <a:lumMod val="75000"/>
                  </a:schemeClr>
                </a:solidFill>
              </a:rPr>
              <a:t>Deforestation</a:t>
            </a:r>
          </a:p>
          <a:p>
            <a:pPr lvl="1">
              <a:buFont typeface="Arial" pitchFamily="34" charset="0"/>
              <a:buChar char="•"/>
            </a:pPr>
            <a:r>
              <a:rPr lang="en-GB" sz="2400" b="1" dirty="0"/>
              <a:t> </a:t>
            </a:r>
            <a:r>
              <a:rPr lang="en-GB" sz="2400" b="1" dirty="0">
                <a:solidFill>
                  <a:schemeClr val="accent6">
                    <a:lumMod val="75000"/>
                  </a:schemeClr>
                </a:solidFill>
              </a:rPr>
              <a:t>Global warming</a:t>
            </a:r>
          </a:p>
        </p:txBody>
      </p:sp>
      <p:sp>
        <p:nvSpPr>
          <p:cNvPr id="5" name="TextBox 4"/>
          <p:cNvSpPr txBox="1"/>
          <p:nvPr/>
        </p:nvSpPr>
        <p:spPr>
          <a:xfrm>
            <a:off x="5436096" y="6021288"/>
            <a:ext cx="3672408" cy="369332"/>
          </a:xfrm>
          <a:prstGeom prst="rect">
            <a:avLst/>
          </a:prstGeom>
          <a:noFill/>
        </p:spPr>
        <p:txBody>
          <a:bodyPr wrap="square" rtlCol="0">
            <a:spAutoFit/>
          </a:bodyPr>
          <a:lstStyle/>
          <a:p>
            <a:r>
              <a:rPr lang="en-GB" dirty="0"/>
              <a:t>A  seal caught in a ghost net.</a:t>
            </a:r>
          </a:p>
        </p:txBody>
      </p:sp>
      <p:sp>
        <p:nvSpPr>
          <p:cNvPr id="6" name="TextBox 5"/>
          <p:cNvSpPr txBox="1"/>
          <p:nvPr/>
        </p:nvSpPr>
        <p:spPr>
          <a:xfrm>
            <a:off x="467544" y="5157192"/>
            <a:ext cx="4464496" cy="830997"/>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GB" sz="2400" dirty="0"/>
              <a:t>Pollution kills plants and animals which can reduce diversity.</a:t>
            </a:r>
          </a:p>
        </p:txBody>
      </p:sp>
      <p:pic>
        <p:nvPicPr>
          <p:cNvPr id="7" name="Picture 6" descr="GettyImages-504075964 trapped seal in net.jpg"/>
          <p:cNvPicPr>
            <a:picLocks noChangeAspect="1"/>
          </p:cNvPicPr>
          <p:nvPr/>
        </p:nvPicPr>
        <p:blipFill>
          <a:blip r:embed="rId3" cstate="print"/>
          <a:stretch>
            <a:fillRect/>
          </a:stretch>
        </p:blipFill>
        <p:spPr>
          <a:xfrm>
            <a:off x="5148064" y="3501008"/>
            <a:ext cx="3672840" cy="2448272"/>
          </a:xfrm>
          <a:prstGeom prst="rect">
            <a:avLst/>
          </a:prstGeom>
          <a:ln>
            <a:solidFill>
              <a:schemeClr val="accent6">
                <a:lumMod val="75000"/>
              </a:schemeClr>
            </a:solidFill>
          </a:ln>
        </p:spPr>
      </p:pic>
    </p:spTree>
    <p:extLst>
      <p:ext uri="{BB962C8B-B14F-4D97-AF65-F5344CB8AC3E}">
        <p14:creationId xmlns:p14="http://schemas.microsoft.com/office/powerpoint/2010/main" val="1111756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88640"/>
            <a:ext cx="8316416" cy="579315"/>
          </a:xfrm>
        </p:spPr>
        <p:txBody>
          <a:bodyPr>
            <a:noAutofit/>
          </a:bodyPr>
          <a:lstStyle/>
          <a:p>
            <a:pPr marL="342900" lvl="1" algn="r" defTabSz="342900" rtl="0">
              <a:spcBef>
                <a:spcPct val="20000"/>
              </a:spcBef>
            </a:pPr>
            <a:r>
              <a:rPr lang="en-US" sz="2800" b="1" dirty="0">
                <a:solidFill>
                  <a:schemeClr val="accent6">
                    <a:lumMod val="75000"/>
                  </a:schemeClr>
                </a:solidFill>
                <a:latin typeface="+mn-lt"/>
              </a:rPr>
              <a:t> </a:t>
            </a:r>
            <a:r>
              <a:rPr lang="en-US" sz="2400" b="1" dirty="0">
                <a:solidFill>
                  <a:schemeClr val="accent6">
                    <a:lumMod val="75000"/>
                  </a:schemeClr>
                </a:solidFill>
                <a:latin typeface="+mn-lt"/>
              </a:rPr>
              <a:t> Ecosystems and material cycles part 3 </a:t>
            </a:r>
            <a:r>
              <a:rPr lang="en-US" sz="2800" b="1" dirty="0">
                <a:solidFill>
                  <a:schemeClr val="accent6">
                    <a:lumMod val="75000"/>
                  </a:schemeClr>
                </a:solidFill>
                <a:latin typeface="+mn-lt"/>
              </a:rPr>
              <a:t>–</a:t>
            </a:r>
            <a:r>
              <a:rPr lang="en-US" sz="2400" b="1" dirty="0">
                <a:solidFill>
                  <a:schemeClr val="accent6">
                    <a:lumMod val="75000"/>
                  </a:schemeClr>
                </a:solidFill>
                <a:latin typeface="+mn-lt"/>
              </a:rPr>
              <a:t>Biodiversity</a:t>
            </a:r>
            <a:br>
              <a:rPr lang="en-US" sz="2400" b="1" dirty="0">
                <a:solidFill>
                  <a:schemeClr val="accent6">
                    <a:lumMod val="75000"/>
                  </a:schemeClr>
                </a:solidFill>
                <a:latin typeface="+mn-lt"/>
              </a:rPr>
            </a:br>
            <a:endParaRPr kumimoji="0" lang="en-US" sz="2400" b="1" i="0" u="none" strike="noStrike" kern="1200" cap="none" spc="0" normalizeH="0" baseline="0" noProof="0" dirty="0">
              <a:ln>
                <a:noFill/>
              </a:ln>
              <a:solidFill>
                <a:schemeClr val="accent6">
                  <a:lumMod val="75000"/>
                </a:schemeClr>
              </a:solidFill>
              <a:effectLst/>
              <a:uLnTx/>
              <a:uFillTx/>
              <a:latin typeface="+mn-lt"/>
              <a:ea typeface=""/>
              <a:cs typeface="News Gothic MT"/>
            </a:endParaRPr>
          </a:p>
        </p:txBody>
      </p:sp>
      <p:sp>
        <p:nvSpPr>
          <p:cNvPr id="3" name="TextBox 2"/>
          <p:cNvSpPr txBox="1"/>
          <p:nvPr/>
        </p:nvSpPr>
        <p:spPr>
          <a:xfrm>
            <a:off x="179512" y="836712"/>
            <a:ext cx="8712968" cy="120032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400" dirty="0"/>
              <a:t>Scientists and concerned citizens have put in place programmes to </a:t>
            </a:r>
            <a:r>
              <a:rPr lang="en-GB" sz="2400" b="1" dirty="0">
                <a:solidFill>
                  <a:schemeClr val="tx1"/>
                </a:solidFill>
              </a:rPr>
              <a:t>reduce</a:t>
            </a:r>
            <a:r>
              <a:rPr lang="en-GB" sz="2400" dirty="0"/>
              <a:t> the </a:t>
            </a:r>
            <a:r>
              <a:rPr lang="en-GB" sz="2400" b="1" dirty="0"/>
              <a:t>negative effects </a:t>
            </a:r>
            <a:r>
              <a:rPr lang="en-GB" sz="2400" dirty="0"/>
              <a:t>of </a:t>
            </a:r>
            <a:r>
              <a:rPr lang="en-GB" sz="2400" b="1" dirty="0"/>
              <a:t>humans</a:t>
            </a:r>
            <a:r>
              <a:rPr lang="en-GB" sz="2400" dirty="0"/>
              <a:t> on biodiversity and ecosystems. These include:</a:t>
            </a:r>
            <a:endParaRPr lang="en-GB" dirty="0"/>
          </a:p>
        </p:txBody>
      </p:sp>
      <p:sp>
        <p:nvSpPr>
          <p:cNvPr id="5" name="TextBox 4"/>
          <p:cNvSpPr txBox="1"/>
          <p:nvPr/>
        </p:nvSpPr>
        <p:spPr>
          <a:xfrm>
            <a:off x="5796136" y="2132856"/>
            <a:ext cx="3024336" cy="2308324"/>
          </a:xfrm>
          <a:prstGeom prst="rect">
            <a:avLst/>
          </a:prstGeom>
          <a:ln/>
        </p:spPr>
        <p:style>
          <a:lnRef idx="3">
            <a:schemeClr val="lt1"/>
          </a:lnRef>
          <a:fillRef idx="1">
            <a:schemeClr val="accent6"/>
          </a:fillRef>
          <a:effectRef idx="1">
            <a:schemeClr val="accent6"/>
          </a:effectRef>
          <a:fontRef idx="minor">
            <a:schemeClr val="lt1"/>
          </a:fontRef>
        </p:style>
        <p:txBody>
          <a:bodyPr wrap="square" rtlCol="0">
            <a:spAutoFit/>
          </a:bodyPr>
          <a:lstStyle/>
          <a:p>
            <a:r>
              <a:rPr lang="en-GB" b="1" dirty="0"/>
              <a:t>Protection and regeneration of rare habitats. </a:t>
            </a:r>
            <a:r>
              <a:rPr lang="en-GB" dirty="0"/>
              <a:t>These are often designated as SSSI and managed by conservation organisations.</a:t>
            </a:r>
          </a:p>
          <a:p>
            <a:endParaRPr lang="en-GB" dirty="0"/>
          </a:p>
          <a:p>
            <a:r>
              <a:rPr lang="en-GB" dirty="0"/>
              <a:t>SSSI = site of special</a:t>
            </a:r>
          </a:p>
          <a:p>
            <a:r>
              <a:rPr lang="en-GB" dirty="0"/>
              <a:t> scientific interest.</a:t>
            </a:r>
          </a:p>
        </p:txBody>
      </p:sp>
      <p:sp>
        <p:nvSpPr>
          <p:cNvPr id="6" name="TextBox 5"/>
          <p:cNvSpPr txBox="1"/>
          <p:nvPr/>
        </p:nvSpPr>
        <p:spPr>
          <a:xfrm>
            <a:off x="179512" y="4545121"/>
            <a:ext cx="3240360" cy="1938992"/>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a:t>Breeding programmes </a:t>
            </a:r>
            <a:r>
              <a:rPr lang="en-GB" sz="2000" dirty="0"/>
              <a:t>for endangered  species to  guard against extinction and be able to increase numbers in the wild.</a:t>
            </a:r>
          </a:p>
          <a:p>
            <a:r>
              <a:rPr lang="en-GB" sz="2000" dirty="0">
                <a:hlinkClick r:id="rId3"/>
              </a:rPr>
              <a:t> </a:t>
            </a:r>
            <a:r>
              <a:rPr lang="en-GB" sz="1000" dirty="0">
                <a:hlinkClick r:id="rId3"/>
              </a:rPr>
              <a:t>endangered list</a:t>
            </a:r>
            <a:endParaRPr lang="en-GB" dirty="0"/>
          </a:p>
        </p:txBody>
      </p:sp>
      <p:pic>
        <p:nvPicPr>
          <p:cNvPr id="10" name="Picture 9" descr="ThinkstockPhotos-619240318plant in hand.jpg"/>
          <p:cNvPicPr>
            <a:picLocks noChangeAspect="1"/>
          </p:cNvPicPr>
          <p:nvPr/>
        </p:nvPicPr>
        <p:blipFill>
          <a:blip r:embed="rId4" cstate="print"/>
          <a:stretch>
            <a:fillRect/>
          </a:stretch>
        </p:blipFill>
        <p:spPr>
          <a:xfrm>
            <a:off x="7812360" y="3429000"/>
            <a:ext cx="936104" cy="936104"/>
          </a:xfrm>
          <a:prstGeom prst="rect">
            <a:avLst/>
          </a:prstGeom>
        </p:spPr>
      </p:pic>
      <p:pic>
        <p:nvPicPr>
          <p:cNvPr id="2050" name="Picture 2"/>
          <p:cNvPicPr>
            <a:picLocks noChangeAspect="1" noChangeArrowheads="1"/>
          </p:cNvPicPr>
          <p:nvPr/>
        </p:nvPicPr>
        <p:blipFill>
          <a:blip r:embed="rId5" cstate="print"/>
          <a:srcRect/>
          <a:stretch>
            <a:fillRect/>
          </a:stretch>
        </p:blipFill>
        <p:spPr bwMode="auto">
          <a:xfrm>
            <a:off x="2051720" y="5797884"/>
            <a:ext cx="1080120" cy="583444"/>
          </a:xfrm>
          <a:prstGeom prst="rect">
            <a:avLst/>
          </a:prstGeom>
          <a:noFill/>
          <a:ln w="9525">
            <a:noFill/>
            <a:miter lim="800000"/>
            <a:headEnd/>
            <a:tailEnd/>
          </a:ln>
        </p:spPr>
      </p:pic>
      <p:pic>
        <p:nvPicPr>
          <p:cNvPr id="2051" name="Picture 3"/>
          <p:cNvPicPr>
            <a:picLocks noChangeAspect="1" noChangeArrowheads="1"/>
          </p:cNvPicPr>
          <p:nvPr/>
        </p:nvPicPr>
        <p:blipFill>
          <a:blip r:embed="rId6" cstate="print"/>
          <a:srcRect/>
          <a:stretch>
            <a:fillRect/>
          </a:stretch>
        </p:blipFill>
        <p:spPr bwMode="auto">
          <a:xfrm>
            <a:off x="3491880" y="5102786"/>
            <a:ext cx="714115" cy="702478"/>
          </a:xfrm>
          <a:prstGeom prst="rect">
            <a:avLst/>
          </a:prstGeom>
          <a:noFill/>
          <a:ln w="9525">
            <a:noFill/>
            <a:miter lim="800000"/>
            <a:headEnd/>
            <a:tailEnd/>
          </a:ln>
        </p:spPr>
      </p:pic>
      <p:sp>
        <p:nvSpPr>
          <p:cNvPr id="13" name="TextBox 12"/>
          <p:cNvSpPr txBox="1"/>
          <p:nvPr/>
        </p:nvSpPr>
        <p:spPr>
          <a:xfrm>
            <a:off x="4283968" y="4514344"/>
            <a:ext cx="1224136" cy="1938992"/>
          </a:xfrm>
          <a:prstGeom prst="rect">
            <a:avLst/>
          </a:prstGeom>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GB" sz="2000" b="1" dirty="0"/>
              <a:t>Recycling resources  </a:t>
            </a:r>
            <a:r>
              <a:rPr lang="en-GB" sz="2000" dirty="0"/>
              <a:t>instead of dumping waste in landfill.</a:t>
            </a:r>
          </a:p>
        </p:txBody>
      </p:sp>
      <p:sp>
        <p:nvSpPr>
          <p:cNvPr id="15" name="Rectangle 14"/>
          <p:cNvSpPr/>
          <p:nvPr/>
        </p:nvSpPr>
        <p:spPr>
          <a:xfrm>
            <a:off x="5796136" y="4581128"/>
            <a:ext cx="3024336"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lvl="0"/>
            <a:r>
              <a:rPr lang="en-GB" b="1" dirty="0">
                <a:solidFill>
                  <a:prstClr val="black"/>
                </a:solidFill>
              </a:rPr>
              <a:t>Reduction of deforestation and carbon dioxide emissions </a:t>
            </a:r>
            <a:r>
              <a:rPr lang="en-GB" dirty="0">
                <a:solidFill>
                  <a:prstClr val="black"/>
                </a:solidFill>
              </a:rPr>
              <a:t>by some governments across the world. Almost 200 governments have signed the Kyoto protocol.</a:t>
            </a:r>
          </a:p>
        </p:txBody>
      </p:sp>
      <p:grpSp>
        <p:nvGrpSpPr>
          <p:cNvPr id="16" name="Group 15"/>
          <p:cNvGrpSpPr/>
          <p:nvPr/>
        </p:nvGrpSpPr>
        <p:grpSpPr>
          <a:xfrm>
            <a:off x="179512" y="2132857"/>
            <a:ext cx="5594920" cy="2308324"/>
            <a:chOff x="179512" y="2204865"/>
            <a:chExt cx="5594920" cy="2308324"/>
          </a:xfrm>
        </p:grpSpPr>
        <p:pic>
          <p:nvPicPr>
            <p:cNvPr id="9" name="Picture 8" descr="GettyImages-469100858hedge.jpg"/>
            <p:cNvPicPr>
              <a:picLocks/>
            </p:cNvPicPr>
            <p:nvPr/>
          </p:nvPicPr>
          <p:blipFill>
            <a:blip r:embed="rId7" cstate="print"/>
            <a:stretch>
              <a:fillRect/>
            </a:stretch>
          </p:blipFill>
          <p:spPr>
            <a:xfrm>
              <a:off x="2462064" y="2235826"/>
              <a:ext cx="3312368" cy="2246400"/>
            </a:xfrm>
            <a:prstGeom prst="rect">
              <a:avLst/>
            </a:prstGeom>
            <a:ln>
              <a:solidFill>
                <a:schemeClr val="accent6">
                  <a:lumMod val="75000"/>
                </a:schemeClr>
              </a:solidFill>
            </a:ln>
          </p:spPr>
        </p:pic>
        <p:sp>
          <p:nvSpPr>
            <p:cNvPr id="14" name="TextBox 13"/>
            <p:cNvSpPr txBox="1"/>
            <p:nvPr/>
          </p:nvSpPr>
          <p:spPr>
            <a:xfrm>
              <a:off x="179512" y="2204865"/>
              <a:ext cx="3240360" cy="2308324"/>
            </a:xfrm>
            <a:prstGeom prst="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b="1" dirty="0">
                  <a:solidFill>
                    <a:schemeClr val="tx1"/>
                  </a:solidFill>
                </a:rPr>
                <a:t>Reintroduction of field margins </a:t>
              </a:r>
              <a:r>
                <a:rPr lang="en-GB" dirty="0">
                  <a:solidFill>
                    <a:schemeClr val="tx1"/>
                  </a:solidFill>
                </a:rPr>
                <a:t>(the land between the crop and the field boundary)</a:t>
              </a:r>
              <a:r>
                <a:rPr lang="en-GB" b="1" dirty="0">
                  <a:solidFill>
                    <a:schemeClr val="tx1"/>
                  </a:solidFill>
                </a:rPr>
                <a:t> </a:t>
              </a:r>
              <a:r>
                <a:rPr lang="en-GB" dirty="0"/>
                <a:t>and </a:t>
              </a:r>
              <a:r>
                <a:rPr lang="en-GB" b="1" dirty="0"/>
                <a:t>hedgerows</a:t>
              </a:r>
              <a:r>
                <a:rPr lang="en-GB" dirty="0"/>
                <a:t> in agricultural areas where farmers grow one type of crop. This encourages </a:t>
              </a:r>
              <a:r>
                <a:rPr lang="en-GB" b="1" dirty="0"/>
                <a:t>diversity </a:t>
              </a:r>
              <a:r>
                <a:rPr lang="en-GB" dirty="0"/>
                <a:t>of wildlife as there is a </a:t>
              </a:r>
              <a:r>
                <a:rPr lang="en-GB" b="1" dirty="0"/>
                <a:t>variety</a:t>
              </a:r>
              <a:r>
                <a:rPr lang="en-GB" dirty="0"/>
                <a:t> of food.</a:t>
              </a:r>
            </a:p>
          </p:txBody>
        </p:sp>
      </p:grpSp>
    </p:spTree>
    <p:extLst>
      <p:ext uri="{BB962C8B-B14F-4D97-AF65-F5344CB8AC3E}">
        <p14:creationId xmlns:p14="http://schemas.microsoft.com/office/powerpoint/2010/main" val="1111756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188640"/>
            <a:ext cx="7812360" cy="579315"/>
          </a:xfrm>
        </p:spPr>
        <p:txBody>
          <a:bodyPr>
            <a:noAutofit/>
          </a:bodyPr>
          <a:lstStyle/>
          <a:p>
            <a:pPr marL="342900" lvl="1" algn="r" defTabSz="342900" rtl="0">
              <a:spcBef>
                <a:spcPct val="20000"/>
              </a:spcBef>
            </a:pPr>
            <a:r>
              <a:rPr lang="en-US" sz="2000" b="1" dirty="0">
                <a:solidFill>
                  <a:schemeClr val="accent6"/>
                </a:solidFill>
              </a:rPr>
              <a:t>Ecosystems and material cycles part 3 –Biodiversity</a:t>
            </a:r>
            <a:br>
              <a:rPr lang="en-US" sz="2000" b="1" dirty="0">
                <a:solidFill>
                  <a:schemeClr val="accent6"/>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7" name="TextBox 6"/>
          <p:cNvSpPr txBox="1"/>
          <p:nvPr/>
        </p:nvSpPr>
        <p:spPr>
          <a:xfrm>
            <a:off x="179512" y="908720"/>
            <a:ext cx="8712968" cy="738664"/>
          </a:xfrm>
          <a:prstGeom prst="rect">
            <a:avLst/>
          </a:prstGeom>
          <a:noFill/>
        </p:spPr>
        <p:txBody>
          <a:bodyPr wrap="square" rtlCol="0">
            <a:spAutoFit/>
          </a:bodyPr>
          <a:lstStyle/>
          <a:p>
            <a:endParaRPr lang="en-GB" sz="2400" dirty="0"/>
          </a:p>
          <a:p>
            <a:endParaRPr lang="en-GB" dirty="0"/>
          </a:p>
        </p:txBody>
      </p:sp>
      <p:pic>
        <p:nvPicPr>
          <p:cNvPr id="5" name="Picture 4" descr="GettyImages-475698036reforestation.jpg"/>
          <p:cNvPicPr>
            <a:picLocks/>
          </p:cNvPicPr>
          <p:nvPr/>
        </p:nvPicPr>
        <p:blipFill>
          <a:blip r:embed="rId3" cstate="print"/>
          <a:srcRect l="4329" t="2461" r="14718" b="615"/>
          <a:stretch>
            <a:fillRect/>
          </a:stretch>
        </p:blipFill>
        <p:spPr>
          <a:xfrm>
            <a:off x="4572000" y="836712"/>
            <a:ext cx="4439399" cy="5328592"/>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9" name="TextBox 8"/>
          <p:cNvSpPr txBox="1"/>
          <p:nvPr/>
        </p:nvSpPr>
        <p:spPr>
          <a:xfrm>
            <a:off x="179512" y="821025"/>
            <a:ext cx="4248472" cy="5401479"/>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300" dirty="0"/>
              <a:t>Some countries</a:t>
            </a:r>
            <a:r>
              <a:rPr lang="en-GB" sz="2300" b="1" dirty="0"/>
              <a:t> </a:t>
            </a:r>
            <a:r>
              <a:rPr lang="en-GB" sz="2300" dirty="0"/>
              <a:t>have developed ways to</a:t>
            </a:r>
            <a:r>
              <a:rPr lang="en-GB" sz="2300" b="1" dirty="0">
                <a:solidFill>
                  <a:schemeClr val="accent6">
                    <a:lumMod val="75000"/>
                  </a:schemeClr>
                </a:solidFill>
              </a:rPr>
              <a:t> reduce </a:t>
            </a:r>
            <a:r>
              <a:rPr lang="en-GB" sz="2300" dirty="0"/>
              <a:t>the </a:t>
            </a:r>
            <a:r>
              <a:rPr lang="en-GB" sz="2300" b="1" dirty="0">
                <a:solidFill>
                  <a:schemeClr val="accent6">
                    <a:lumMod val="75000"/>
                  </a:schemeClr>
                </a:solidFill>
              </a:rPr>
              <a:t>impact</a:t>
            </a:r>
            <a:r>
              <a:rPr lang="en-GB" sz="2300" dirty="0"/>
              <a:t> of </a:t>
            </a:r>
            <a:r>
              <a:rPr lang="en-GB" sz="2300" b="1" dirty="0">
                <a:solidFill>
                  <a:schemeClr val="accent6">
                    <a:lumMod val="75000"/>
                  </a:schemeClr>
                </a:solidFill>
              </a:rPr>
              <a:t>deforestation</a:t>
            </a:r>
            <a:r>
              <a:rPr lang="en-GB" sz="2300" dirty="0"/>
              <a:t> on biodiversity through  </a:t>
            </a:r>
            <a:r>
              <a:rPr lang="en-GB" sz="2300" b="1" dirty="0">
                <a:solidFill>
                  <a:schemeClr val="accent6">
                    <a:lumMod val="75000"/>
                  </a:schemeClr>
                </a:solidFill>
              </a:rPr>
              <a:t>sustainable forestry</a:t>
            </a:r>
            <a:r>
              <a:rPr lang="en-GB" sz="2300" dirty="0"/>
              <a:t>.  </a:t>
            </a:r>
          </a:p>
          <a:p>
            <a:pPr algn="ctr"/>
            <a:r>
              <a:rPr lang="en-GB" sz="2300" dirty="0"/>
              <a:t>A limited number of large trees are cut down at once. Young trees are planted to replace those cut down. This is called </a:t>
            </a:r>
            <a:r>
              <a:rPr lang="en-GB" sz="2300" b="1" dirty="0">
                <a:solidFill>
                  <a:schemeClr val="accent6">
                    <a:lumMod val="75000"/>
                  </a:schemeClr>
                </a:solidFill>
              </a:rPr>
              <a:t>reforestation</a:t>
            </a:r>
            <a:r>
              <a:rPr lang="en-GB" sz="2300" dirty="0"/>
              <a:t>.</a:t>
            </a:r>
          </a:p>
          <a:p>
            <a:pPr algn="ctr"/>
            <a:r>
              <a:rPr lang="en-GB" sz="2300" dirty="0"/>
              <a:t>Trees are not cut down in the area until medium sized trees have become large trees. This can take 25 years. </a:t>
            </a:r>
          </a:p>
          <a:p>
            <a:pPr algn="ctr"/>
            <a:r>
              <a:rPr lang="en-GB" sz="2300" dirty="0"/>
              <a:t>Using a </a:t>
            </a:r>
            <a:r>
              <a:rPr lang="en-GB" sz="2300" b="1" dirty="0">
                <a:solidFill>
                  <a:schemeClr val="accent6">
                    <a:lumMod val="75000"/>
                  </a:schemeClr>
                </a:solidFill>
              </a:rPr>
              <a:t>variety of tree species </a:t>
            </a:r>
            <a:r>
              <a:rPr lang="en-GB" sz="2300" dirty="0"/>
              <a:t>would further increase the biodiversity of the area. </a:t>
            </a:r>
          </a:p>
        </p:txBody>
      </p:sp>
    </p:spTree>
    <p:extLst>
      <p:ext uri="{BB962C8B-B14F-4D97-AF65-F5344CB8AC3E}">
        <p14:creationId xmlns:p14="http://schemas.microsoft.com/office/powerpoint/2010/main" val="1111756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9632" y="44624"/>
            <a:ext cx="7812360" cy="579315"/>
          </a:xfrm>
        </p:spPr>
        <p:txBody>
          <a:bodyPr>
            <a:noAutofit/>
          </a:bodyPr>
          <a:lstStyle/>
          <a:p>
            <a:pPr marL="342900" lvl="1" algn="r" defTabSz="342900" rtl="0">
              <a:spcBef>
                <a:spcPct val="20000"/>
              </a:spcBef>
            </a:pPr>
            <a:r>
              <a:rPr lang="en-US" sz="2000" b="1" dirty="0">
                <a:solidFill>
                  <a:schemeClr val="accent6"/>
                </a:solidFill>
              </a:rPr>
              <a:t>Ecosystems and material cycles part 3 – Biodiversity</a:t>
            </a: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7" name="TextBox 6"/>
          <p:cNvSpPr txBox="1"/>
          <p:nvPr/>
        </p:nvSpPr>
        <p:spPr>
          <a:xfrm>
            <a:off x="179512" y="908720"/>
            <a:ext cx="8712968" cy="738664"/>
          </a:xfrm>
          <a:prstGeom prst="rect">
            <a:avLst/>
          </a:prstGeom>
          <a:noFill/>
        </p:spPr>
        <p:txBody>
          <a:bodyPr wrap="square" rtlCol="0">
            <a:spAutoFit/>
          </a:bodyPr>
          <a:lstStyle/>
          <a:p>
            <a:endParaRPr lang="en-GB" sz="2400" dirty="0"/>
          </a:p>
          <a:p>
            <a:endParaRPr lang="en-GB" dirty="0"/>
          </a:p>
        </p:txBody>
      </p:sp>
      <p:sp>
        <p:nvSpPr>
          <p:cNvPr id="9" name="TextBox 8"/>
          <p:cNvSpPr txBox="1"/>
          <p:nvPr/>
        </p:nvSpPr>
        <p:spPr>
          <a:xfrm>
            <a:off x="179512" y="764704"/>
            <a:ext cx="3672408" cy="830997"/>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dirty="0"/>
              <a:t>Svalbard is located in the Arctic circle.</a:t>
            </a:r>
          </a:p>
        </p:txBody>
      </p:sp>
      <p:pic>
        <p:nvPicPr>
          <p:cNvPr id="6" name="Picture 5" descr="GettyImages-523878546svalbard.jpg"/>
          <p:cNvPicPr>
            <a:picLocks noChangeAspect="1"/>
          </p:cNvPicPr>
          <p:nvPr/>
        </p:nvPicPr>
        <p:blipFill>
          <a:blip r:embed="rId3" cstate="print"/>
          <a:stretch>
            <a:fillRect/>
          </a:stretch>
        </p:blipFill>
        <p:spPr>
          <a:xfrm>
            <a:off x="179512" y="1700808"/>
            <a:ext cx="3672408" cy="2351554"/>
          </a:xfrm>
          <a:prstGeom prst="rect">
            <a:avLst/>
          </a:prstGeom>
          <a:ln>
            <a:solidFill>
              <a:schemeClr val="tx1"/>
            </a:solidFill>
          </a:ln>
        </p:spPr>
      </p:pic>
      <p:sp>
        <p:nvSpPr>
          <p:cNvPr id="8" name="TextBox 7"/>
          <p:cNvSpPr txBox="1"/>
          <p:nvPr/>
        </p:nvSpPr>
        <p:spPr>
          <a:xfrm>
            <a:off x="179512" y="4145012"/>
            <a:ext cx="8784976" cy="2123658"/>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200" dirty="0"/>
              <a:t>It is home to </a:t>
            </a:r>
            <a:r>
              <a:rPr lang="en-GB" sz="2200" b="1" dirty="0">
                <a:solidFill>
                  <a:schemeClr val="accent6">
                    <a:lumMod val="75000"/>
                  </a:schemeClr>
                </a:solidFill>
              </a:rPr>
              <a:t>the Global Seed Vault </a:t>
            </a:r>
            <a:r>
              <a:rPr lang="en-GB" sz="2200" dirty="0"/>
              <a:t>and contains the worlds largest collection of seeds. The seeds are important for </a:t>
            </a:r>
            <a:r>
              <a:rPr lang="en-GB" sz="2200" b="1" dirty="0">
                <a:solidFill>
                  <a:schemeClr val="accent6">
                    <a:lumMod val="75000"/>
                  </a:schemeClr>
                </a:solidFill>
              </a:rPr>
              <a:t>food and agriculture </a:t>
            </a:r>
            <a:r>
              <a:rPr lang="en-GB" sz="2200" dirty="0"/>
              <a:t>and are of importance in </a:t>
            </a:r>
            <a:r>
              <a:rPr lang="en-GB" sz="2200" b="1" dirty="0">
                <a:solidFill>
                  <a:schemeClr val="accent6">
                    <a:lumMod val="75000"/>
                  </a:schemeClr>
                </a:solidFill>
              </a:rPr>
              <a:t>genetic research, plant breeding and education</a:t>
            </a:r>
            <a:r>
              <a:rPr lang="en-GB" sz="2200" dirty="0"/>
              <a:t>. It is important in maintaining </a:t>
            </a:r>
            <a:r>
              <a:rPr lang="en-GB" sz="2200" b="1" dirty="0">
                <a:solidFill>
                  <a:schemeClr val="accent6">
                    <a:lumMod val="75000"/>
                  </a:schemeClr>
                </a:solidFill>
              </a:rPr>
              <a:t>biodiversity</a:t>
            </a:r>
            <a:r>
              <a:rPr lang="en-GB" sz="2200" dirty="0"/>
              <a:t>.</a:t>
            </a:r>
          </a:p>
          <a:p>
            <a:r>
              <a:rPr lang="en-GB" sz="2200" dirty="0"/>
              <a:t>The Global Seed vault is kept at -18</a:t>
            </a:r>
            <a:r>
              <a:rPr lang="en-GB" sz="2200" dirty="0">
                <a:sym typeface="Symbol"/>
              </a:rPr>
              <a:t>C, low humidity and limited oxygen. </a:t>
            </a:r>
          </a:p>
          <a:p>
            <a:r>
              <a:rPr lang="en-GB" sz="2200" dirty="0">
                <a:sym typeface="Symbol"/>
              </a:rPr>
              <a:t>This helps ensure the seeds have a </a:t>
            </a:r>
            <a:r>
              <a:rPr lang="en-GB" sz="2200" b="1" dirty="0">
                <a:solidFill>
                  <a:schemeClr val="accent6">
                    <a:lumMod val="75000"/>
                  </a:schemeClr>
                </a:solidFill>
                <a:sym typeface="Symbol"/>
              </a:rPr>
              <a:t>low metabolic activity </a:t>
            </a:r>
            <a:r>
              <a:rPr lang="en-GB" sz="2200" dirty="0">
                <a:sym typeface="Symbol"/>
              </a:rPr>
              <a:t>and slows ageing.</a:t>
            </a:r>
            <a:endParaRPr lang="en-GB" sz="2200" dirty="0"/>
          </a:p>
        </p:txBody>
      </p:sp>
      <p:pic>
        <p:nvPicPr>
          <p:cNvPr id="10" name="Picture 9" descr="GettyImages-496203254 svalbard seed vault.jpg"/>
          <p:cNvPicPr>
            <a:picLocks noChangeAspect="1"/>
          </p:cNvPicPr>
          <p:nvPr/>
        </p:nvPicPr>
        <p:blipFill>
          <a:blip r:embed="rId4" cstate="print"/>
          <a:stretch>
            <a:fillRect/>
          </a:stretch>
        </p:blipFill>
        <p:spPr>
          <a:xfrm>
            <a:off x="4211960" y="764704"/>
            <a:ext cx="4752528" cy="3312368"/>
          </a:xfrm>
          <a:prstGeom prst="rect">
            <a:avLst/>
          </a:prstGeom>
          <a:ln>
            <a:solidFill>
              <a:schemeClr val="tx1"/>
            </a:solidFill>
          </a:ln>
        </p:spPr>
      </p:pic>
    </p:spTree>
    <p:extLst>
      <p:ext uri="{BB962C8B-B14F-4D97-AF65-F5344CB8AC3E}">
        <p14:creationId xmlns:p14="http://schemas.microsoft.com/office/powerpoint/2010/main" val="1111756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188640"/>
            <a:ext cx="7812360" cy="579315"/>
          </a:xfrm>
        </p:spPr>
        <p:txBody>
          <a:bodyPr>
            <a:noAutofit/>
          </a:bodyPr>
          <a:lstStyle/>
          <a:p>
            <a:pPr marL="342900" lvl="1" algn="r" defTabSz="342900" rtl="0">
              <a:spcBef>
                <a:spcPct val="20000"/>
              </a:spcBef>
            </a:pPr>
            <a:r>
              <a:rPr lang="en-US" sz="2000" b="1" dirty="0">
                <a:solidFill>
                  <a:schemeClr val="accent6"/>
                </a:solidFill>
              </a:rPr>
              <a:t>Ecosystems and material cycles part 3 –Biodiversity</a:t>
            </a:r>
            <a:br>
              <a:rPr lang="en-US" sz="2000" b="1" dirty="0">
                <a:solidFill>
                  <a:schemeClr val="accent6"/>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7" name="TextBox 6"/>
          <p:cNvSpPr txBox="1"/>
          <p:nvPr/>
        </p:nvSpPr>
        <p:spPr>
          <a:xfrm>
            <a:off x="179512" y="908720"/>
            <a:ext cx="8712968" cy="738664"/>
          </a:xfrm>
          <a:prstGeom prst="rect">
            <a:avLst/>
          </a:prstGeom>
          <a:noFill/>
        </p:spPr>
        <p:txBody>
          <a:bodyPr wrap="square" rtlCol="0">
            <a:spAutoFit/>
          </a:bodyPr>
          <a:lstStyle/>
          <a:p>
            <a:endParaRPr lang="en-GB" sz="2400" dirty="0"/>
          </a:p>
          <a:p>
            <a:endParaRPr lang="en-GB" dirty="0"/>
          </a:p>
        </p:txBody>
      </p:sp>
      <p:sp>
        <p:nvSpPr>
          <p:cNvPr id="11" name="TextBox 10"/>
          <p:cNvSpPr txBox="1"/>
          <p:nvPr/>
        </p:nvSpPr>
        <p:spPr>
          <a:xfrm>
            <a:off x="251520" y="692696"/>
            <a:ext cx="8640960" cy="461665"/>
          </a:xfrm>
          <a:prstGeom prst="rect">
            <a:avLst/>
          </a:prstGeom>
          <a:noFill/>
        </p:spPr>
        <p:txBody>
          <a:bodyPr wrap="square" rtlCol="0">
            <a:spAutoFit/>
          </a:bodyPr>
          <a:lstStyle/>
          <a:p>
            <a:r>
              <a:rPr lang="en-GB" sz="2400" dirty="0"/>
              <a:t>What are the benefits of maintaining local and global biodiversity?</a:t>
            </a:r>
          </a:p>
        </p:txBody>
      </p:sp>
      <p:sp>
        <p:nvSpPr>
          <p:cNvPr id="12" name="TextBox 11"/>
          <p:cNvSpPr txBox="1"/>
          <p:nvPr/>
        </p:nvSpPr>
        <p:spPr>
          <a:xfrm>
            <a:off x="395536" y="1196752"/>
            <a:ext cx="2448272" cy="3693319"/>
          </a:xfrm>
          <a:prstGeom prst="rect">
            <a:avLst/>
          </a:prstGeom>
          <a:solidFill>
            <a:schemeClr val="accent6">
              <a:lumMod val="40000"/>
              <a:lumOff val="60000"/>
            </a:schemeClr>
          </a:solidFill>
        </p:spPr>
        <p:txBody>
          <a:bodyPr wrap="square" rtlCol="0">
            <a:spAutoFit/>
          </a:bodyPr>
          <a:lstStyle/>
          <a:p>
            <a:r>
              <a:rPr lang="en-GB" b="1" dirty="0"/>
              <a:t>Ecotourism</a:t>
            </a:r>
          </a:p>
          <a:p>
            <a:r>
              <a:rPr lang="en-GB" dirty="0"/>
              <a:t> People often choose to visit unspoilt places  with a variety of animals and plants. This </a:t>
            </a:r>
            <a:r>
              <a:rPr lang="en-GB" b="1" dirty="0">
                <a:solidFill>
                  <a:schemeClr val="accent6">
                    <a:lumMod val="75000"/>
                  </a:schemeClr>
                </a:solidFill>
              </a:rPr>
              <a:t>boosts the local economy</a:t>
            </a:r>
            <a:r>
              <a:rPr lang="en-GB" dirty="0"/>
              <a:t>. People are often interested in conservation work and visit or volunteer to work there. It also provides </a:t>
            </a:r>
            <a:r>
              <a:rPr lang="en-GB" b="1" dirty="0">
                <a:solidFill>
                  <a:schemeClr val="accent6">
                    <a:lumMod val="75000"/>
                  </a:schemeClr>
                </a:solidFill>
              </a:rPr>
              <a:t>local employment.</a:t>
            </a:r>
          </a:p>
        </p:txBody>
      </p:sp>
      <p:sp>
        <p:nvSpPr>
          <p:cNvPr id="13" name="TextBox 12"/>
          <p:cNvSpPr txBox="1"/>
          <p:nvPr/>
        </p:nvSpPr>
        <p:spPr>
          <a:xfrm>
            <a:off x="3131840" y="1484784"/>
            <a:ext cx="2664296" cy="3139321"/>
          </a:xfrm>
          <a:prstGeom prst="rect">
            <a:avLst/>
          </a:prstGeom>
          <a:solidFill>
            <a:schemeClr val="bg1">
              <a:lumMod val="85000"/>
            </a:schemeClr>
          </a:solidFill>
        </p:spPr>
        <p:txBody>
          <a:bodyPr wrap="square" rtlCol="0">
            <a:spAutoFit/>
          </a:bodyPr>
          <a:lstStyle/>
          <a:p>
            <a:r>
              <a:rPr lang="en-GB" b="1" dirty="0"/>
              <a:t>New Medicines</a:t>
            </a:r>
          </a:p>
          <a:p>
            <a:r>
              <a:rPr lang="en-GB" dirty="0"/>
              <a:t>The majority of medicines we use today originated from plants. </a:t>
            </a:r>
            <a:r>
              <a:rPr lang="en-GB" b="1" dirty="0">
                <a:solidFill>
                  <a:schemeClr val="accent6">
                    <a:lumMod val="75000"/>
                  </a:schemeClr>
                </a:solidFill>
              </a:rPr>
              <a:t>Undiscovered plants </a:t>
            </a:r>
            <a:r>
              <a:rPr lang="en-GB" dirty="0"/>
              <a:t>may contain new chemicals which can be beneficial.  If rainforests continue to be destroyed then potentially new plants and chemicals may become extinct.</a:t>
            </a:r>
          </a:p>
        </p:txBody>
      </p:sp>
      <p:sp>
        <p:nvSpPr>
          <p:cNvPr id="14" name="TextBox 13"/>
          <p:cNvSpPr txBox="1"/>
          <p:nvPr/>
        </p:nvSpPr>
        <p:spPr>
          <a:xfrm>
            <a:off x="6012160" y="1844824"/>
            <a:ext cx="2664296" cy="2031325"/>
          </a:xfrm>
          <a:prstGeom prst="rect">
            <a:avLst/>
          </a:prstGeom>
          <a:solidFill>
            <a:schemeClr val="accent6">
              <a:lumMod val="40000"/>
              <a:lumOff val="60000"/>
            </a:schemeClr>
          </a:solidFill>
        </p:spPr>
        <p:txBody>
          <a:bodyPr wrap="square" rtlCol="0">
            <a:spAutoFit/>
          </a:bodyPr>
          <a:lstStyle/>
          <a:p>
            <a:r>
              <a:rPr lang="en-GB" b="1" dirty="0"/>
              <a:t>Protection of the food supply for humans.</a:t>
            </a:r>
          </a:p>
          <a:p>
            <a:r>
              <a:rPr lang="en-GB" dirty="0"/>
              <a:t>Fish stocks declined but </a:t>
            </a:r>
            <a:r>
              <a:rPr lang="en-GB" b="1" dirty="0">
                <a:solidFill>
                  <a:schemeClr val="accent6">
                    <a:lumMod val="75000"/>
                  </a:schemeClr>
                </a:solidFill>
              </a:rPr>
              <a:t>conservation </a:t>
            </a:r>
            <a:r>
              <a:rPr lang="en-GB" dirty="0"/>
              <a:t>measures  may mean that there are still fish in the sea for future generations to eat.</a:t>
            </a:r>
          </a:p>
        </p:txBody>
      </p:sp>
      <p:pic>
        <p:nvPicPr>
          <p:cNvPr id="16" name="Picture 15" descr="ThinkstockPhotos-539675480bodiversity.jpg"/>
          <p:cNvPicPr>
            <a:picLocks noChangeAspect="1"/>
          </p:cNvPicPr>
          <p:nvPr/>
        </p:nvPicPr>
        <p:blipFill>
          <a:blip r:embed="rId3" cstate="print"/>
          <a:stretch>
            <a:fillRect/>
          </a:stretch>
        </p:blipFill>
        <p:spPr>
          <a:xfrm>
            <a:off x="395536" y="4869160"/>
            <a:ext cx="2448272" cy="1512168"/>
          </a:xfrm>
          <a:prstGeom prst="rect">
            <a:avLst/>
          </a:prstGeom>
        </p:spPr>
      </p:pic>
      <p:pic>
        <p:nvPicPr>
          <p:cNvPr id="17" name="Picture 16" descr="ThinkstockPhotos-485315682plant opil from leaf.jpg"/>
          <p:cNvPicPr>
            <a:picLocks noChangeAspect="1"/>
          </p:cNvPicPr>
          <p:nvPr/>
        </p:nvPicPr>
        <p:blipFill>
          <a:blip r:embed="rId4" cstate="print"/>
          <a:stretch>
            <a:fillRect/>
          </a:stretch>
        </p:blipFill>
        <p:spPr>
          <a:xfrm>
            <a:off x="3131840" y="4653136"/>
            <a:ext cx="2664296" cy="1749168"/>
          </a:xfrm>
          <a:prstGeom prst="rect">
            <a:avLst/>
          </a:prstGeom>
        </p:spPr>
      </p:pic>
      <p:pic>
        <p:nvPicPr>
          <p:cNvPr id="18" name="Picture 17" descr="GettyImages-95662678fish.jpg"/>
          <p:cNvPicPr>
            <a:picLocks noChangeAspect="1"/>
          </p:cNvPicPr>
          <p:nvPr/>
        </p:nvPicPr>
        <p:blipFill>
          <a:blip r:embed="rId5" cstate="print"/>
          <a:stretch>
            <a:fillRect/>
          </a:stretch>
        </p:blipFill>
        <p:spPr>
          <a:xfrm>
            <a:off x="6012160" y="3933056"/>
            <a:ext cx="2663918" cy="2448272"/>
          </a:xfrm>
          <a:prstGeom prst="rect">
            <a:avLst/>
          </a:prstGeom>
        </p:spPr>
      </p:pic>
    </p:spTree>
    <p:extLst>
      <p:ext uri="{BB962C8B-B14F-4D97-AF65-F5344CB8AC3E}">
        <p14:creationId xmlns:p14="http://schemas.microsoft.com/office/powerpoint/2010/main" val="1111756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2308324"/>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pPr marL="457200" indent="-457200">
              <a:lnSpc>
                <a:spcPct val="150000"/>
              </a:lnSpc>
            </a:pPr>
            <a:endParaRPr lang="en-GB" sz="2400" b="1"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8" name="Rectangle 7"/>
          <p:cNvSpPr/>
          <p:nvPr/>
        </p:nvSpPr>
        <p:spPr>
          <a:xfrm>
            <a:off x="179512" y="2204864"/>
            <a:ext cx="4572000" cy="3801041"/>
          </a:xfrm>
          <a:prstGeom prst="rect">
            <a:avLst/>
          </a:prstGeom>
        </p:spPr>
        <p:txBody>
          <a:bodyPr>
            <a:spAutoFit/>
          </a:bodyPr>
          <a:lstStyle/>
          <a:p>
            <a:r>
              <a:rPr lang="en-GB" sz="3200" b="1" dirty="0">
                <a:solidFill>
                  <a:schemeClr val="tx1">
                    <a:lumMod val="50000"/>
                    <a:lumOff val="50000"/>
                  </a:schemeClr>
                </a:solidFill>
              </a:rPr>
              <a:t>Biodiversity and the</a:t>
            </a:r>
          </a:p>
          <a:p>
            <a:r>
              <a:rPr lang="en-GB" sz="3200" b="1" dirty="0">
                <a:solidFill>
                  <a:schemeClr val="tx1">
                    <a:lumMod val="50000"/>
                    <a:lumOff val="50000"/>
                  </a:schemeClr>
                </a:solidFill>
              </a:rPr>
              <a:t>effects of human </a:t>
            </a:r>
          </a:p>
          <a:p>
            <a:r>
              <a:rPr lang="en-GB" sz="3200" b="1" dirty="0">
                <a:solidFill>
                  <a:schemeClr val="tx1">
                    <a:lumMod val="50000"/>
                    <a:lumOff val="50000"/>
                  </a:schemeClr>
                </a:solidFill>
              </a:rPr>
              <a:t>interaction </a:t>
            </a:r>
          </a:p>
          <a:p>
            <a:r>
              <a:rPr lang="en-GB" sz="3200" b="1" dirty="0">
                <a:solidFill>
                  <a:schemeClr val="tx1">
                    <a:lumMod val="50000"/>
                    <a:lumOff val="50000"/>
                  </a:schemeClr>
                </a:solidFill>
              </a:rPr>
              <a:t>within ecosystems.</a:t>
            </a:r>
          </a:p>
          <a:p>
            <a:r>
              <a:rPr lang="en-GB" sz="3200" b="1" dirty="0">
                <a:solidFill>
                  <a:schemeClr val="tx1">
                    <a:lumMod val="50000"/>
                    <a:lumOff val="50000"/>
                  </a:schemeClr>
                </a:solidFill>
              </a:rPr>
              <a:t>Part 3 (9.9-9.10)</a:t>
            </a:r>
          </a:p>
          <a:p>
            <a:pPr marL="457200" indent="-457200">
              <a:lnSpc>
                <a:spcPct val="150000"/>
              </a:lnSpc>
              <a:buFont typeface="Arial" charset="0"/>
              <a:buChar char="•"/>
            </a:pPr>
            <a:r>
              <a:rPr lang="en-US" b="1" dirty="0">
                <a:solidFill>
                  <a:schemeClr val="tx1">
                    <a:lumMod val="50000"/>
                    <a:lumOff val="50000"/>
                  </a:schemeClr>
                </a:solidFill>
              </a:rPr>
              <a:t>Positive and  negative human interactions within ecosystems.</a:t>
            </a:r>
          </a:p>
          <a:p>
            <a:pPr marL="457200" indent="-457200">
              <a:lnSpc>
                <a:spcPct val="150000"/>
              </a:lnSpc>
              <a:buFont typeface="Arial" charset="0"/>
              <a:buChar char="•"/>
            </a:pPr>
            <a:r>
              <a:rPr lang="en-US" b="1" dirty="0">
                <a:solidFill>
                  <a:schemeClr val="tx1">
                    <a:lumMod val="50000"/>
                    <a:lumOff val="50000"/>
                  </a:schemeClr>
                </a:solidFill>
              </a:rPr>
              <a:t>Benefits of   global and local biodiversity</a:t>
            </a:r>
            <a:endParaRPr lang="en-GB" dirty="0"/>
          </a:p>
        </p:txBody>
      </p:sp>
    </p:spTree>
    <p:extLst>
      <p:ext uri="{BB962C8B-B14F-4D97-AF65-F5344CB8AC3E}">
        <p14:creationId xmlns:p14="http://schemas.microsoft.com/office/powerpoint/2010/main" val="9942884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548680"/>
            <a:ext cx="8915400" cy="6647974"/>
          </a:xfrm>
          <a:prstGeom prst="rect">
            <a:avLst/>
          </a:prstGeom>
          <a:noFill/>
        </p:spPr>
        <p:txBody>
          <a:bodyPr wrap="square" rtlCol="0">
            <a:spAutoFit/>
          </a:bodyPr>
          <a:lstStyle/>
          <a:p>
            <a:pPr marL="457200" indent="-457200">
              <a:lnSpc>
                <a:spcPct val="150000"/>
              </a:lnSpc>
              <a:buAutoNum type="arabicPeriod"/>
            </a:pPr>
            <a:r>
              <a:rPr lang="en-GB" sz="2400" dirty="0"/>
              <a:t>Define the term biodiversity.</a:t>
            </a:r>
          </a:p>
          <a:p>
            <a:pPr marL="457200" indent="-457200">
              <a:lnSpc>
                <a:spcPct val="150000"/>
              </a:lnSpc>
              <a:buAutoNum type="arabicPeriod"/>
            </a:pPr>
            <a:r>
              <a:rPr lang="en-GB" sz="2400" dirty="0"/>
              <a:t>List one positive impact that humans can have on biodiversity within an ecosystem.</a:t>
            </a:r>
          </a:p>
          <a:p>
            <a:pPr marL="457200" indent="-457200">
              <a:lnSpc>
                <a:spcPct val="150000"/>
              </a:lnSpc>
              <a:buAutoNum type="arabicPeriod"/>
            </a:pPr>
            <a:r>
              <a:rPr lang="en-GB" sz="2400" dirty="0"/>
              <a:t>What causes eutrophication?</a:t>
            </a:r>
          </a:p>
          <a:p>
            <a:pPr marL="457200" indent="-457200">
              <a:lnSpc>
                <a:spcPct val="150000"/>
              </a:lnSpc>
              <a:buAutoNum type="arabicPeriod"/>
            </a:pPr>
            <a:r>
              <a:rPr lang="en-GB" sz="2400" dirty="0"/>
              <a:t> List three ways that fish farming can reduce biodiversity.</a:t>
            </a:r>
          </a:p>
          <a:p>
            <a:pPr marL="457200" indent="-457200">
              <a:lnSpc>
                <a:spcPct val="150000"/>
              </a:lnSpc>
              <a:buAutoNum type="arabicPeriod"/>
            </a:pPr>
            <a:r>
              <a:rPr lang="en-GB" sz="2400" dirty="0"/>
              <a:t> What is a non-indigenous species?</a:t>
            </a:r>
          </a:p>
          <a:p>
            <a:pPr marL="457200" indent="-457200">
              <a:lnSpc>
                <a:spcPct val="150000"/>
              </a:lnSpc>
              <a:buAutoNum type="arabicPeriod"/>
            </a:pPr>
            <a:r>
              <a:rPr lang="en-GB" sz="2400" dirty="0"/>
              <a:t>List 3 benefits to humans of maintaining local biodiversity.</a:t>
            </a:r>
          </a:p>
          <a:p>
            <a:pPr marL="457200" indent="-457200">
              <a:lnSpc>
                <a:spcPct val="150000"/>
              </a:lnSpc>
              <a:buAutoNum type="arabicPeriod"/>
            </a:pPr>
            <a:r>
              <a:rPr lang="en-GB" sz="2400" dirty="0"/>
              <a:t>List  1 benefit to the wildlife of maintaining local biodiversity.</a:t>
            </a:r>
          </a:p>
          <a:p>
            <a:pPr marL="457200" indent="-457200">
              <a:lnSpc>
                <a:spcPct val="150000"/>
              </a:lnSpc>
              <a:buAutoNum type="arabicPeriod"/>
            </a:pPr>
            <a:r>
              <a:rPr lang="en-GB" sz="2400" dirty="0"/>
              <a:t>What is a biofuel?</a:t>
            </a:r>
          </a:p>
          <a:p>
            <a:pPr marL="457200" indent="-457200">
              <a:lnSpc>
                <a:spcPct val="150000"/>
              </a:lnSpc>
              <a:buAutoNum type="arabicPeriod"/>
            </a:pPr>
            <a:r>
              <a:rPr lang="en-GB" sz="2400" dirty="0"/>
              <a:t>Why do humans undertake large scale deforestation in tropical areas?</a:t>
            </a:r>
          </a:p>
          <a:p>
            <a:pPr>
              <a:lnSpc>
                <a:spcPct val="150000"/>
              </a:lnSpc>
            </a:pPr>
            <a:r>
              <a:rPr lang="en-GB" sz="2000" dirty="0"/>
              <a:t>   </a:t>
            </a:r>
          </a:p>
        </p:txBody>
      </p:sp>
    </p:spTree>
    <p:extLst>
      <p:ext uri="{BB962C8B-B14F-4D97-AF65-F5344CB8AC3E}">
        <p14:creationId xmlns:p14="http://schemas.microsoft.com/office/powerpoint/2010/main" val="5434300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2696"/>
            <a:ext cx="8915400" cy="4339650"/>
          </a:xfrm>
          <a:prstGeom prst="rect">
            <a:avLst/>
          </a:prstGeom>
          <a:noFill/>
        </p:spPr>
        <p:txBody>
          <a:bodyPr wrap="square" rtlCol="0">
            <a:spAutoFit/>
          </a:bodyPr>
          <a:lstStyle/>
          <a:p>
            <a:pPr marL="457200" indent="-457200"/>
            <a:r>
              <a:rPr lang="en-GB" sz="2400" dirty="0"/>
              <a:t>10. Consider the negative aspects of how humans interact with</a:t>
            </a:r>
          </a:p>
          <a:p>
            <a:r>
              <a:rPr lang="en-GB" sz="2400" dirty="0"/>
              <a:t>       ecosystems. What could be done positively to counteract this </a:t>
            </a:r>
          </a:p>
          <a:p>
            <a:r>
              <a:rPr lang="en-GB" sz="2400" dirty="0"/>
              <a:t>       effect?</a:t>
            </a:r>
          </a:p>
          <a:p>
            <a:pPr>
              <a:lnSpc>
                <a:spcPct val="150000"/>
              </a:lnSpc>
            </a:pPr>
            <a:endParaRPr lang="en-GB" sz="2400" dirty="0"/>
          </a:p>
          <a:p>
            <a:pPr>
              <a:lnSpc>
                <a:spcPct val="150000"/>
              </a:lnSpc>
            </a:pPr>
            <a:r>
              <a:rPr lang="en-GB" sz="2400" dirty="0"/>
              <a:t> </a:t>
            </a:r>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graphicFrame>
        <p:nvGraphicFramePr>
          <p:cNvPr id="5" name="Table 4"/>
          <p:cNvGraphicFramePr>
            <a:graphicFrameLocks noGrp="1"/>
          </p:cNvGraphicFramePr>
          <p:nvPr>
            <p:extLst>
              <p:ext uri="{D42A27DB-BD31-4B8C-83A1-F6EECF244321}">
                <p14:modId xmlns:p14="http://schemas.microsoft.com/office/powerpoint/2010/main" val="3845539429"/>
              </p:ext>
            </p:extLst>
          </p:nvPr>
        </p:nvGraphicFramePr>
        <p:xfrm>
          <a:off x="323528" y="2060848"/>
          <a:ext cx="8496944" cy="2936229"/>
        </p:xfrm>
        <a:graphic>
          <a:graphicData uri="http://schemas.openxmlformats.org/drawingml/2006/table">
            <a:tbl>
              <a:tblPr firstRow="1" bandRow="1">
                <a:tableStyleId>{93296810-A885-4BE3-A3E7-6D5BEEA58F35}</a:tableStyleId>
              </a:tblPr>
              <a:tblGrid>
                <a:gridCol w="4536504">
                  <a:extLst>
                    <a:ext uri="{9D8B030D-6E8A-4147-A177-3AD203B41FA5}">
                      <a16:colId xmlns:a16="http://schemas.microsoft.com/office/drawing/2014/main" val="20000"/>
                    </a:ext>
                  </a:extLst>
                </a:gridCol>
                <a:gridCol w="3960440">
                  <a:extLst>
                    <a:ext uri="{9D8B030D-6E8A-4147-A177-3AD203B41FA5}">
                      <a16:colId xmlns:a16="http://schemas.microsoft.com/office/drawing/2014/main" val="20001"/>
                    </a:ext>
                  </a:extLst>
                </a:gridCol>
              </a:tblGrid>
              <a:tr h="743648">
                <a:tc>
                  <a:txBody>
                    <a:bodyPr/>
                    <a:lstStyle/>
                    <a:p>
                      <a:pPr algn="ctr"/>
                      <a:r>
                        <a:rPr lang="en-GB" sz="2200" dirty="0"/>
                        <a:t> Negative effects of human</a:t>
                      </a:r>
                      <a:r>
                        <a:rPr lang="en-GB" sz="2200" baseline="0" dirty="0"/>
                        <a:t> interaction on an ecosystem</a:t>
                      </a:r>
                      <a:endParaRPr lang="en-GB" sz="2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a:r>
                        <a:rPr lang="en-GB" sz="2200" dirty="0"/>
                        <a:t>Positive effects</a:t>
                      </a:r>
                      <a:r>
                        <a:rPr lang="en-GB" sz="2200" baseline="0" dirty="0"/>
                        <a:t> of human interaction on an ecosystem</a:t>
                      </a:r>
                      <a:endParaRPr lang="en-GB" sz="22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0"/>
                  </a:ext>
                </a:extLst>
              </a:tr>
              <a:tr h="521281">
                <a:tc>
                  <a:txBody>
                    <a:bodyPr/>
                    <a:lstStyle/>
                    <a:p>
                      <a:pPr algn="l"/>
                      <a:r>
                        <a:rPr lang="en-GB" sz="2200" dirty="0"/>
                        <a:t>Global warming and deforestation</a:t>
                      </a:r>
                    </a:p>
                  </a:txBody>
                  <a:tcPr>
                    <a:lnL w="12700" cap="flat" cmpd="sng" algn="ctr">
                      <a:solidFill>
                        <a:schemeClr val="tx1"/>
                      </a:solidFill>
                      <a:prstDash val="solid"/>
                      <a:round/>
                      <a:headEnd type="none" w="med" len="med"/>
                      <a:tailEnd type="none" w="med" len="med"/>
                    </a:lnL>
                  </a:tcPr>
                </a:tc>
                <a:tc>
                  <a:txBody>
                    <a:bodyPr/>
                    <a:lstStyle/>
                    <a:p>
                      <a:pPr algn="ctr"/>
                      <a:endParaRPr lang="en-GB" sz="2200" dirty="0"/>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743648">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000" dirty="0"/>
                        <a:t>Animals and plants becoming in</a:t>
                      </a:r>
                      <a:r>
                        <a:rPr lang="en-GB" sz="2000" baseline="0" dirty="0"/>
                        <a:t> danger of extinction due to reduction in habitat</a:t>
                      </a:r>
                      <a:endParaRPr lang="en-GB" sz="2200" dirty="0"/>
                    </a:p>
                  </a:txBody>
                  <a:tcPr>
                    <a:lnL w="12700" cap="flat" cmpd="sng" algn="ctr">
                      <a:solidFill>
                        <a:schemeClr val="tx1"/>
                      </a:solidFill>
                      <a:prstDash val="solid"/>
                      <a:round/>
                      <a:headEnd type="none" w="med" len="med"/>
                      <a:tailEnd type="none" w="med" len="med"/>
                    </a:lnL>
                  </a:tcPr>
                </a:tc>
                <a:tc>
                  <a:txBody>
                    <a:bodyPr/>
                    <a:lstStyle/>
                    <a:p>
                      <a:pPr algn="ctr"/>
                      <a:endParaRPr lang="en-GB" sz="2200" dirty="0"/>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454650">
                <a:tc>
                  <a:txBody>
                    <a:bodyPr/>
                    <a:lstStyle/>
                    <a:p>
                      <a:pPr algn="ctr"/>
                      <a:r>
                        <a:rPr lang="en-GB" sz="2200" dirty="0"/>
                        <a:t>Large 40 acre</a:t>
                      </a:r>
                      <a:r>
                        <a:rPr lang="en-GB" sz="2200" baseline="0" dirty="0"/>
                        <a:t> fields growing one crop</a:t>
                      </a:r>
                      <a:endParaRPr lang="en-GB" sz="2200" dirty="0"/>
                    </a:p>
                  </a:txBody>
                  <a:tcPr>
                    <a:lnL w="12700" cap="flat" cmpd="sng" algn="ctr">
                      <a:solidFill>
                        <a:schemeClr val="tx1"/>
                      </a:solidFill>
                      <a:prstDash val="solid"/>
                      <a:round/>
                      <a:headEnd type="none" w="med" len="med"/>
                      <a:tailEnd type="none" w="med" len="med"/>
                    </a:lnL>
                  </a:tcPr>
                </a:tc>
                <a:tc>
                  <a:txBody>
                    <a:bodyPr/>
                    <a:lstStyle/>
                    <a:p>
                      <a:pPr algn="ctr"/>
                      <a:endParaRPr lang="en-GB" sz="2200" dirty="0"/>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454650">
                <a:tc>
                  <a:txBody>
                    <a:bodyPr/>
                    <a:lstStyle/>
                    <a:p>
                      <a:pPr algn="ctr"/>
                      <a:r>
                        <a:rPr lang="en-GB" sz="2200" dirty="0"/>
                        <a:t>Dumping waste in landfill sites</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a:endParaRPr lang="en-GB" sz="2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434300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009" y="1268760"/>
            <a:ext cx="4360900" cy="4752528"/>
          </a:xfrm>
          <a:prstGeom prst="rect">
            <a:avLst/>
          </a:prstGeom>
        </p:spPr>
      </p:pic>
      <p:sp>
        <p:nvSpPr>
          <p:cNvPr id="7" name="TextBox 6"/>
          <p:cNvSpPr txBox="1"/>
          <p:nvPr/>
        </p:nvSpPr>
        <p:spPr>
          <a:xfrm>
            <a:off x="0" y="980728"/>
            <a:ext cx="4716016" cy="1200329"/>
          </a:xfrm>
          <a:prstGeom prst="rect">
            <a:avLst/>
          </a:prstGeom>
          <a:noFill/>
        </p:spPr>
        <p:txBody>
          <a:bodyPr wrap="square" rtlCol="0">
            <a:spAutoFit/>
          </a:bodyPr>
          <a:lstStyle/>
          <a:p>
            <a:r>
              <a:rPr lang="en-GB" sz="7200" b="1" dirty="0">
                <a:latin typeface="+mj-lt"/>
                <a:ea typeface="Beirut" charset="-78"/>
                <a:cs typeface="Beirut" charset="-78"/>
              </a:rPr>
              <a:t>AnswerIT!</a:t>
            </a:r>
            <a:endParaRPr lang="en-GB" dirty="0"/>
          </a:p>
        </p:txBody>
      </p:sp>
      <p:sp>
        <p:nvSpPr>
          <p:cNvPr id="9" name="Rectangle 8"/>
          <p:cNvSpPr/>
          <p:nvPr/>
        </p:nvSpPr>
        <p:spPr>
          <a:xfrm>
            <a:off x="179512" y="2132856"/>
            <a:ext cx="4644008" cy="3801041"/>
          </a:xfrm>
          <a:prstGeom prst="rect">
            <a:avLst/>
          </a:prstGeom>
        </p:spPr>
        <p:txBody>
          <a:bodyPr wrap="square">
            <a:spAutoFit/>
          </a:bodyPr>
          <a:lstStyle/>
          <a:p>
            <a:r>
              <a:rPr lang="en-GB" sz="3200" b="1" dirty="0">
                <a:solidFill>
                  <a:schemeClr val="tx1">
                    <a:lumMod val="50000"/>
                    <a:lumOff val="50000"/>
                  </a:schemeClr>
                </a:solidFill>
              </a:rPr>
              <a:t>Biodiversity and the</a:t>
            </a:r>
          </a:p>
          <a:p>
            <a:r>
              <a:rPr lang="en-GB" sz="3200" b="1" dirty="0">
                <a:solidFill>
                  <a:schemeClr val="tx1">
                    <a:lumMod val="50000"/>
                    <a:lumOff val="50000"/>
                  </a:schemeClr>
                </a:solidFill>
              </a:rPr>
              <a:t>effects of human </a:t>
            </a:r>
          </a:p>
          <a:p>
            <a:r>
              <a:rPr lang="en-GB" sz="3200" b="1" dirty="0">
                <a:solidFill>
                  <a:schemeClr val="tx1">
                    <a:lumMod val="50000"/>
                    <a:lumOff val="50000"/>
                  </a:schemeClr>
                </a:solidFill>
              </a:rPr>
              <a:t>interaction </a:t>
            </a:r>
          </a:p>
          <a:p>
            <a:r>
              <a:rPr lang="en-GB" sz="3200" b="1" dirty="0">
                <a:solidFill>
                  <a:schemeClr val="tx1">
                    <a:lumMod val="50000"/>
                    <a:lumOff val="50000"/>
                  </a:schemeClr>
                </a:solidFill>
              </a:rPr>
              <a:t>within ecosystems.</a:t>
            </a:r>
          </a:p>
          <a:p>
            <a:r>
              <a:rPr lang="en-GB" sz="3200" b="1" dirty="0">
                <a:solidFill>
                  <a:schemeClr val="tx1">
                    <a:lumMod val="50000"/>
                    <a:lumOff val="50000"/>
                  </a:schemeClr>
                </a:solidFill>
              </a:rPr>
              <a:t>Part 3</a:t>
            </a:r>
          </a:p>
          <a:p>
            <a:pPr marL="457200" indent="-457200">
              <a:lnSpc>
                <a:spcPct val="150000"/>
              </a:lnSpc>
              <a:buFont typeface="Arial" charset="0"/>
              <a:buChar char="•"/>
            </a:pPr>
            <a:r>
              <a:rPr lang="en-US" b="1" dirty="0">
                <a:solidFill>
                  <a:schemeClr val="tx1">
                    <a:lumMod val="50000"/>
                    <a:lumOff val="50000"/>
                  </a:schemeClr>
                </a:solidFill>
              </a:rPr>
              <a:t>Positive and  negative human interactions within ecosystems.</a:t>
            </a:r>
          </a:p>
          <a:p>
            <a:pPr marL="457200" indent="-457200">
              <a:lnSpc>
                <a:spcPct val="150000"/>
              </a:lnSpc>
              <a:buFont typeface="Arial" charset="0"/>
              <a:buChar char="•"/>
            </a:pPr>
            <a:r>
              <a:rPr lang="en-US" b="1" dirty="0">
                <a:solidFill>
                  <a:schemeClr val="tx1">
                    <a:lumMod val="50000"/>
                    <a:lumOff val="50000"/>
                  </a:schemeClr>
                </a:solidFill>
              </a:rPr>
              <a:t>Benefits of  global and local biodiversity</a:t>
            </a:r>
            <a:endParaRPr lang="en-GB" dirty="0"/>
          </a:p>
        </p:txBody>
      </p:sp>
    </p:spTree>
    <p:extLst>
      <p:ext uri="{BB962C8B-B14F-4D97-AF65-F5344CB8AC3E}">
        <p14:creationId xmlns:p14="http://schemas.microsoft.com/office/powerpoint/2010/main" val="19215456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Biodiversity and the effect of human interaction on ecosystems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57947"/>
            <a:ext cx="8915400" cy="7017306"/>
          </a:xfrm>
          <a:prstGeom prst="rect">
            <a:avLst/>
          </a:prstGeom>
          <a:noFill/>
        </p:spPr>
        <p:txBody>
          <a:bodyPr wrap="square" rtlCol="0">
            <a:spAutoFit/>
          </a:bodyPr>
          <a:lstStyle/>
          <a:p>
            <a:pPr marL="457200" indent="-457200">
              <a:lnSpc>
                <a:spcPct val="150000"/>
              </a:lnSpc>
              <a:buAutoNum type="arabicPeriod"/>
            </a:pPr>
            <a:r>
              <a:rPr lang="en-GB" sz="2000" dirty="0"/>
              <a:t>Define the term biodiversity. </a:t>
            </a:r>
            <a:r>
              <a:rPr lang="en-GB" sz="2000" b="1" i="1" dirty="0">
                <a:solidFill>
                  <a:srgbClr val="00B050"/>
                </a:solidFill>
              </a:rPr>
              <a:t>The variety of all the different species or organisms on Earth or within an ecosystem.</a:t>
            </a:r>
            <a:r>
              <a:rPr lang="en-GB" sz="2000" dirty="0"/>
              <a:t> </a:t>
            </a:r>
          </a:p>
          <a:p>
            <a:pPr marL="457200" indent="-457200">
              <a:lnSpc>
                <a:spcPct val="150000"/>
              </a:lnSpc>
              <a:buAutoNum type="arabicPeriod"/>
            </a:pPr>
            <a:r>
              <a:rPr lang="en-GB" sz="2000" dirty="0"/>
              <a:t>List one positive impact that humans can have on biodiversity within an ecosystem. </a:t>
            </a:r>
            <a:r>
              <a:rPr lang="en-GB" sz="2000" b="1" i="1" dirty="0">
                <a:solidFill>
                  <a:srgbClr val="00B050"/>
                </a:solidFill>
              </a:rPr>
              <a:t> Conservation/breeding programmes  or Reforestation</a:t>
            </a:r>
            <a:endParaRPr lang="en-GB" sz="2000" dirty="0"/>
          </a:p>
          <a:p>
            <a:pPr marL="457200" indent="-457200">
              <a:lnSpc>
                <a:spcPct val="150000"/>
              </a:lnSpc>
              <a:buAutoNum type="arabicPeriod"/>
            </a:pPr>
            <a:r>
              <a:rPr lang="en-GB" sz="2000" dirty="0"/>
              <a:t>What causes eutrophication? </a:t>
            </a:r>
            <a:r>
              <a:rPr lang="en-GB" sz="2000" b="1" i="1" dirty="0">
                <a:solidFill>
                  <a:srgbClr val="00B050"/>
                </a:solidFill>
              </a:rPr>
              <a:t>Increase of nitrate or phosphate in water caused by the use of excess fertilisers.</a:t>
            </a:r>
            <a:endParaRPr lang="en-GB" sz="2000" i="1" dirty="0"/>
          </a:p>
          <a:p>
            <a:pPr marL="457200" indent="-457200">
              <a:lnSpc>
                <a:spcPct val="150000"/>
              </a:lnSpc>
              <a:buAutoNum type="arabicPeriod"/>
            </a:pPr>
            <a:r>
              <a:rPr lang="en-GB" sz="2000" dirty="0"/>
              <a:t> List three ways that fish farming can reduce biodiversity. </a:t>
            </a:r>
          </a:p>
          <a:p>
            <a:pPr marL="457200" indent="-457200">
              <a:lnSpc>
                <a:spcPct val="150000"/>
              </a:lnSpc>
            </a:pPr>
            <a:r>
              <a:rPr lang="en-GB" sz="2000" b="1" i="1" dirty="0">
                <a:solidFill>
                  <a:srgbClr val="00B050"/>
                </a:solidFill>
              </a:rPr>
              <a:t>	Only one type of fish grown in an area	</a:t>
            </a:r>
          </a:p>
          <a:p>
            <a:pPr marL="457200" indent="-457200">
              <a:lnSpc>
                <a:spcPct val="150000"/>
              </a:lnSpc>
            </a:pPr>
            <a:r>
              <a:rPr lang="en-GB" sz="2000" b="1" i="1" dirty="0">
                <a:solidFill>
                  <a:srgbClr val="00B050"/>
                </a:solidFill>
              </a:rPr>
              <a:t>	Food waste causes eutrophication in open water killing indigenous species</a:t>
            </a:r>
          </a:p>
          <a:p>
            <a:pPr marL="457200" indent="-457200">
              <a:lnSpc>
                <a:spcPct val="150000"/>
              </a:lnSpc>
            </a:pPr>
            <a:r>
              <a:rPr lang="en-GB" sz="2000" b="1" i="1" dirty="0">
                <a:solidFill>
                  <a:srgbClr val="00B050"/>
                </a:solidFill>
              </a:rPr>
              <a:t>	Encourages growth of parasites which can affect indigenous species</a:t>
            </a:r>
          </a:p>
          <a:p>
            <a:pPr marL="457200" indent="-457200">
              <a:lnSpc>
                <a:spcPct val="150000"/>
              </a:lnSpc>
            </a:pPr>
            <a:r>
              <a:rPr lang="en-GB" sz="2000" b="1" i="1" dirty="0">
                <a:solidFill>
                  <a:srgbClr val="00B050"/>
                </a:solidFill>
              </a:rPr>
              <a:t>	Attracts predators to the area and then they get trapped in nets and die</a:t>
            </a:r>
          </a:p>
          <a:p>
            <a:pPr marL="457200" indent="-457200">
              <a:lnSpc>
                <a:spcPct val="150000"/>
              </a:lnSpc>
            </a:pPr>
            <a:r>
              <a:rPr lang="en-GB" sz="2000" b="1" i="1" dirty="0">
                <a:solidFill>
                  <a:srgbClr val="00B050"/>
                </a:solidFill>
              </a:rPr>
              <a:t>	If non-indigenous species escape they may out compete the indigenous species.</a:t>
            </a:r>
          </a:p>
          <a:p>
            <a:pPr marL="457200" indent="-457200">
              <a:lnSpc>
                <a:spcPct val="150000"/>
              </a:lnSpc>
            </a:pPr>
            <a:r>
              <a:rPr lang="en-GB" sz="2000" b="1" i="1" dirty="0">
                <a:solidFill>
                  <a:srgbClr val="00B050"/>
                </a:solidFill>
              </a:rPr>
              <a:t>	</a:t>
            </a:r>
            <a:endParaRPr lang="en-GB" sz="2000" dirty="0"/>
          </a:p>
          <a:p>
            <a:pPr marL="457200" indent="-457200">
              <a:lnSpc>
                <a:spcPct val="150000"/>
              </a:lnSpc>
            </a:pPr>
            <a:endParaRPr lang="en-GB" sz="2000" dirty="0"/>
          </a:p>
        </p:txBody>
      </p:sp>
    </p:spTree>
    <p:extLst>
      <p:ext uri="{BB962C8B-B14F-4D97-AF65-F5344CB8AC3E}">
        <p14:creationId xmlns:p14="http://schemas.microsoft.com/office/powerpoint/2010/main" val="5434300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Biodiversity and the effect of human interaction on ecosystems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57947"/>
            <a:ext cx="8915400" cy="5632311"/>
          </a:xfrm>
          <a:prstGeom prst="rect">
            <a:avLst/>
          </a:prstGeom>
          <a:noFill/>
        </p:spPr>
        <p:txBody>
          <a:bodyPr wrap="square" rtlCol="0">
            <a:spAutoFit/>
          </a:bodyPr>
          <a:lstStyle/>
          <a:p>
            <a:pPr marL="457200" indent="-457200">
              <a:lnSpc>
                <a:spcPct val="150000"/>
              </a:lnSpc>
            </a:pPr>
            <a:endParaRPr lang="en-GB" sz="2000" dirty="0"/>
          </a:p>
          <a:p>
            <a:pPr marL="457200" indent="-457200">
              <a:lnSpc>
                <a:spcPct val="150000"/>
              </a:lnSpc>
            </a:pPr>
            <a:r>
              <a:rPr lang="en-GB" sz="2000" dirty="0"/>
              <a:t>5.	 What is a non-indigenous species?</a:t>
            </a:r>
            <a:r>
              <a:rPr lang="en-GB" sz="2000" b="1" i="1" dirty="0">
                <a:solidFill>
                  <a:srgbClr val="00B050"/>
                </a:solidFill>
              </a:rPr>
              <a:t> A species which is not native to the area</a:t>
            </a:r>
            <a:endParaRPr lang="en-GB" sz="2000" dirty="0"/>
          </a:p>
          <a:p>
            <a:pPr marL="457200" indent="-457200">
              <a:lnSpc>
                <a:spcPct val="150000"/>
              </a:lnSpc>
              <a:buAutoNum type="arabicPeriod" startAt="6"/>
            </a:pPr>
            <a:r>
              <a:rPr lang="en-GB" sz="2000" dirty="0"/>
              <a:t>List 3 benefits to humans of maintaining local biodiversity. </a:t>
            </a:r>
            <a:r>
              <a:rPr lang="en-GB" sz="2000" b="1" i="1" dirty="0">
                <a:solidFill>
                  <a:srgbClr val="00B050"/>
                </a:solidFill>
              </a:rPr>
              <a:t>Ecotourism</a:t>
            </a:r>
          </a:p>
          <a:p>
            <a:pPr marL="457200" indent="-457200">
              <a:lnSpc>
                <a:spcPct val="150000"/>
              </a:lnSpc>
            </a:pPr>
            <a:r>
              <a:rPr lang="en-GB" sz="2000" b="1" i="1" dirty="0">
                <a:solidFill>
                  <a:srgbClr val="00B050"/>
                </a:solidFill>
              </a:rPr>
              <a:t>	Employment opportunities</a:t>
            </a:r>
          </a:p>
          <a:p>
            <a:pPr marL="457200" indent="-457200">
              <a:lnSpc>
                <a:spcPct val="150000"/>
              </a:lnSpc>
            </a:pPr>
            <a:r>
              <a:rPr lang="en-GB" sz="2000" b="1" i="1" dirty="0">
                <a:solidFill>
                  <a:srgbClr val="00B050"/>
                </a:solidFill>
              </a:rPr>
              <a:t>	Protecting the food supply</a:t>
            </a:r>
          </a:p>
          <a:p>
            <a:pPr marL="457200" indent="-457200">
              <a:lnSpc>
                <a:spcPct val="150000"/>
              </a:lnSpc>
            </a:pPr>
            <a:r>
              <a:rPr lang="en-GB" sz="2000" b="1" i="1" dirty="0">
                <a:solidFill>
                  <a:srgbClr val="00B050"/>
                </a:solidFill>
              </a:rPr>
              <a:t>	Sourcing of new medicines</a:t>
            </a:r>
          </a:p>
          <a:p>
            <a:pPr marL="457200" indent="-457200">
              <a:lnSpc>
                <a:spcPct val="150000"/>
              </a:lnSpc>
            </a:pPr>
            <a:r>
              <a:rPr lang="en-GB" sz="2000" b="1" i="1" dirty="0">
                <a:solidFill>
                  <a:srgbClr val="00B050"/>
                </a:solidFill>
              </a:rPr>
              <a:t>	</a:t>
            </a:r>
            <a:endParaRPr lang="en-GB" sz="2000" dirty="0"/>
          </a:p>
          <a:p>
            <a:pPr marL="457200" indent="-457200">
              <a:lnSpc>
                <a:spcPct val="150000"/>
              </a:lnSpc>
              <a:buAutoNum type="arabicPeriod" startAt="7"/>
            </a:pPr>
            <a:r>
              <a:rPr lang="en-GB" sz="2000" dirty="0"/>
              <a:t>List  1 benefit to the wildlife of maintaining local biodiversity.</a:t>
            </a:r>
          </a:p>
          <a:p>
            <a:pPr marL="457200" indent="-457200">
              <a:lnSpc>
                <a:spcPct val="150000"/>
              </a:lnSpc>
            </a:pPr>
            <a:r>
              <a:rPr lang="en-GB" sz="2000" dirty="0"/>
              <a:t>	</a:t>
            </a:r>
            <a:r>
              <a:rPr lang="en-GB" sz="2000" b="1" i="1" dirty="0">
                <a:solidFill>
                  <a:srgbClr val="00B050"/>
                </a:solidFill>
              </a:rPr>
              <a:t>Not disrupting food chains</a:t>
            </a:r>
            <a:endParaRPr lang="en-GB" sz="2000" dirty="0">
              <a:solidFill>
                <a:srgbClr val="00B050"/>
              </a:solidFill>
            </a:endParaRPr>
          </a:p>
          <a:p>
            <a:pPr marL="457200" indent="-457200">
              <a:lnSpc>
                <a:spcPct val="150000"/>
              </a:lnSpc>
            </a:pPr>
            <a:endParaRPr lang="en-GB" sz="2000" b="1" i="1" dirty="0">
              <a:solidFill>
                <a:srgbClr val="00B050"/>
              </a:solidFill>
            </a:endParaRPr>
          </a:p>
          <a:p>
            <a:pPr marL="457200" indent="-457200">
              <a:lnSpc>
                <a:spcPct val="150000"/>
              </a:lnSpc>
            </a:pPr>
            <a:endParaRPr lang="en-GB" sz="2000" dirty="0"/>
          </a:p>
          <a:p>
            <a:pPr marL="457200" indent="-457200">
              <a:lnSpc>
                <a:spcPct val="150000"/>
              </a:lnSpc>
            </a:pPr>
            <a:endParaRPr lang="en-GB" sz="2000" dirty="0"/>
          </a:p>
        </p:txBody>
      </p:sp>
    </p:spTree>
    <p:extLst>
      <p:ext uri="{BB962C8B-B14F-4D97-AF65-F5344CB8AC3E}">
        <p14:creationId xmlns:p14="http://schemas.microsoft.com/office/powerpoint/2010/main" val="54343005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Biodiversity and the effect of human interaction on ecosystems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57947"/>
            <a:ext cx="8915400" cy="3323987"/>
          </a:xfrm>
          <a:prstGeom prst="rect">
            <a:avLst/>
          </a:prstGeom>
          <a:noFill/>
        </p:spPr>
        <p:txBody>
          <a:bodyPr wrap="square" rtlCol="0">
            <a:spAutoFit/>
          </a:bodyPr>
          <a:lstStyle/>
          <a:p>
            <a:pPr marL="457200" indent="-457200">
              <a:lnSpc>
                <a:spcPct val="150000"/>
              </a:lnSpc>
            </a:pPr>
            <a:endParaRPr lang="en-GB" sz="2000" dirty="0"/>
          </a:p>
          <a:p>
            <a:pPr marL="457200" indent="-457200">
              <a:lnSpc>
                <a:spcPct val="150000"/>
              </a:lnSpc>
            </a:pPr>
            <a:r>
              <a:rPr lang="en-GB" sz="2000" dirty="0"/>
              <a:t>8. 	What is a biofuel? </a:t>
            </a:r>
            <a:r>
              <a:rPr lang="en-GB" sz="2000" b="1" i="1" dirty="0">
                <a:solidFill>
                  <a:srgbClr val="00B050"/>
                </a:solidFill>
              </a:rPr>
              <a:t> A fuel made by living organisms.</a:t>
            </a:r>
          </a:p>
          <a:p>
            <a:pPr marL="457200" indent="-457200">
              <a:lnSpc>
                <a:spcPct val="150000"/>
              </a:lnSpc>
            </a:pPr>
            <a:r>
              <a:rPr lang="en-GB" sz="2000" dirty="0"/>
              <a:t>9.  Why do humans undertake large scale deforestation in tropical areas?</a:t>
            </a:r>
          </a:p>
          <a:p>
            <a:pPr marL="457200" indent="-457200">
              <a:lnSpc>
                <a:spcPct val="150000"/>
              </a:lnSpc>
            </a:pPr>
            <a:r>
              <a:rPr lang="en-GB" sz="2000" b="1" i="1" dirty="0">
                <a:solidFill>
                  <a:srgbClr val="00B050"/>
                </a:solidFill>
              </a:rPr>
              <a:t>	To provide land for cattle farming</a:t>
            </a:r>
          </a:p>
          <a:p>
            <a:pPr marL="457200" indent="-457200">
              <a:lnSpc>
                <a:spcPct val="150000"/>
              </a:lnSpc>
            </a:pPr>
            <a:r>
              <a:rPr lang="en-GB" sz="2000" b="1" i="1" dirty="0">
                <a:solidFill>
                  <a:srgbClr val="00B050"/>
                </a:solidFill>
              </a:rPr>
              <a:t>	To provide land for rice fields</a:t>
            </a:r>
          </a:p>
          <a:p>
            <a:pPr marL="457200" indent="-457200">
              <a:lnSpc>
                <a:spcPct val="150000"/>
              </a:lnSpc>
            </a:pPr>
            <a:r>
              <a:rPr lang="en-GB" sz="2000" b="1" i="1" dirty="0">
                <a:solidFill>
                  <a:srgbClr val="00B050"/>
                </a:solidFill>
              </a:rPr>
              <a:t>	To grow crops for biofuels</a:t>
            </a:r>
            <a:endParaRPr lang="en-GB" sz="2000" dirty="0"/>
          </a:p>
          <a:p>
            <a:pPr>
              <a:lnSpc>
                <a:spcPct val="150000"/>
              </a:lnSpc>
            </a:pPr>
            <a:endParaRPr lang="en-GB" sz="2000" dirty="0"/>
          </a:p>
        </p:txBody>
      </p:sp>
    </p:spTree>
    <p:extLst>
      <p:ext uri="{BB962C8B-B14F-4D97-AF65-F5344CB8AC3E}">
        <p14:creationId xmlns:p14="http://schemas.microsoft.com/office/powerpoint/2010/main" val="5434300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Biodiversity and the effect of human interaction on ecosystems part 3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28600" y="764704"/>
            <a:ext cx="8915400" cy="4339650"/>
          </a:xfrm>
          <a:prstGeom prst="rect">
            <a:avLst/>
          </a:prstGeom>
          <a:noFill/>
        </p:spPr>
        <p:txBody>
          <a:bodyPr wrap="square" rtlCol="0">
            <a:spAutoFit/>
          </a:bodyPr>
          <a:lstStyle/>
          <a:p>
            <a:pPr marL="457200" indent="-457200">
              <a:lnSpc>
                <a:spcPct val="150000"/>
              </a:lnSpc>
            </a:pPr>
            <a:r>
              <a:rPr lang="en-GB" sz="2400" dirty="0"/>
              <a:t>10. Consider the negative aspects of how humans interact with </a:t>
            </a:r>
          </a:p>
          <a:p>
            <a:pPr>
              <a:lnSpc>
                <a:spcPct val="150000"/>
              </a:lnSpc>
            </a:pPr>
            <a:r>
              <a:rPr lang="en-GB" sz="2400" dirty="0"/>
              <a:t> ecosystems. What could be done positively to counteract this effect?</a:t>
            </a:r>
          </a:p>
          <a:p>
            <a:pPr>
              <a:lnSpc>
                <a:spcPct val="150000"/>
              </a:lnSpc>
            </a:pPr>
            <a:endParaRPr lang="en-GB" sz="2400" dirty="0"/>
          </a:p>
          <a:p>
            <a:pPr>
              <a:lnSpc>
                <a:spcPct val="150000"/>
              </a:lnSpc>
            </a:pPr>
            <a:r>
              <a:rPr lang="en-GB" sz="2400" dirty="0"/>
              <a:t> </a:t>
            </a:r>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graphicFrame>
        <p:nvGraphicFramePr>
          <p:cNvPr id="5" name="Table 4"/>
          <p:cNvGraphicFramePr>
            <a:graphicFrameLocks noGrp="1"/>
          </p:cNvGraphicFramePr>
          <p:nvPr/>
        </p:nvGraphicFramePr>
        <p:xfrm>
          <a:off x="395536" y="1916833"/>
          <a:ext cx="8496944" cy="4549377"/>
        </p:xfrm>
        <a:graphic>
          <a:graphicData uri="http://schemas.openxmlformats.org/drawingml/2006/table">
            <a:tbl>
              <a:tblPr firstRow="1" bandRow="1">
                <a:tableStyleId>{93296810-A885-4BE3-A3E7-6D5BEEA58F35}</a:tableStyleId>
              </a:tblPr>
              <a:tblGrid>
                <a:gridCol w="4248472">
                  <a:extLst>
                    <a:ext uri="{9D8B030D-6E8A-4147-A177-3AD203B41FA5}">
                      <a16:colId xmlns:a16="http://schemas.microsoft.com/office/drawing/2014/main" val="20000"/>
                    </a:ext>
                  </a:extLst>
                </a:gridCol>
                <a:gridCol w="4248472">
                  <a:extLst>
                    <a:ext uri="{9D8B030D-6E8A-4147-A177-3AD203B41FA5}">
                      <a16:colId xmlns:a16="http://schemas.microsoft.com/office/drawing/2014/main" val="20001"/>
                    </a:ext>
                  </a:extLst>
                </a:gridCol>
              </a:tblGrid>
              <a:tr h="688165">
                <a:tc>
                  <a:txBody>
                    <a:bodyPr/>
                    <a:lstStyle/>
                    <a:p>
                      <a:pPr algn="ctr"/>
                      <a:r>
                        <a:rPr lang="en-GB" sz="2000" dirty="0"/>
                        <a:t> Negative effects of human</a:t>
                      </a:r>
                      <a:r>
                        <a:rPr lang="en-GB" sz="2000" baseline="0" dirty="0"/>
                        <a:t> interaction on an ecosystem</a:t>
                      </a:r>
                      <a:endParaRPr lang="en-GB" sz="2000" dirty="0"/>
                    </a:p>
                  </a:txBody>
                  <a:tcPr/>
                </a:tc>
                <a:tc>
                  <a:txBody>
                    <a:bodyPr/>
                    <a:lstStyle/>
                    <a:p>
                      <a:pPr algn="ctr"/>
                      <a:r>
                        <a:rPr lang="en-GB" sz="2000" dirty="0"/>
                        <a:t>Positive effects</a:t>
                      </a:r>
                      <a:r>
                        <a:rPr lang="en-GB" sz="2000" baseline="0" dirty="0"/>
                        <a:t> of human interaction on an ecosystem</a:t>
                      </a:r>
                      <a:endParaRPr lang="en-GB" sz="2000" dirty="0"/>
                    </a:p>
                  </a:txBody>
                  <a:tcPr/>
                </a:tc>
                <a:extLst>
                  <a:ext uri="{0D108BD9-81ED-4DB2-BD59-A6C34878D82A}">
                    <a16:rowId xmlns:a16="http://schemas.microsoft.com/office/drawing/2014/main" val="10000"/>
                  </a:ext>
                </a:extLst>
              </a:tr>
              <a:tr h="1041655">
                <a:tc>
                  <a:txBody>
                    <a:bodyPr/>
                    <a:lstStyle/>
                    <a:p>
                      <a:pPr algn="l"/>
                      <a:r>
                        <a:rPr lang="en-GB" sz="2000" dirty="0"/>
                        <a:t>Global warming and deforestation</a:t>
                      </a:r>
                    </a:p>
                  </a:txBody>
                  <a:tcPr/>
                </a:tc>
                <a:tc>
                  <a:txBody>
                    <a:bodyPr/>
                    <a:lstStyle/>
                    <a:p>
                      <a:pPr algn="ctr"/>
                      <a:r>
                        <a:rPr lang="en-GB" sz="2000" b="1" i="1" dirty="0">
                          <a:solidFill>
                            <a:srgbClr val="00B050"/>
                          </a:solidFill>
                        </a:rPr>
                        <a:t>Agreement</a:t>
                      </a:r>
                      <a:r>
                        <a:rPr lang="en-GB" sz="2000" b="1" i="1" baseline="0" dirty="0">
                          <a:solidFill>
                            <a:srgbClr val="00B050"/>
                          </a:solidFill>
                        </a:rPr>
                        <a:t> by governments to reduce carbon dioxide emissions and deforestation</a:t>
                      </a:r>
                      <a:endParaRPr lang="en-GB" sz="2000" b="1" i="1" dirty="0">
                        <a:solidFill>
                          <a:srgbClr val="00B050"/>
                        </a:solidFill>
                      </a:endParaRPr>
                    </a:p>
                  </a:txBody>
                  <a:tcPr/>
                </a:tc>
                <a:extLst>
                  <a:ext uri="{0D108BD9-81ED-4DB2-BD59-A6C34878D82A}">
                    <a16:rowId xmlns:a16="http://schemas.microsoft.com/office/drawing/2014/main" val="10001"/>
                  </a:ext>
                </a:extLst>
              </a:tr>
              <a:tr h="1041655">
                <a:tc>
                  <a:txBody>
                    <a:bodyPr/>
                    <a:lstStyle/>
                    <a:p>
                      <a:pPr algn="ctr"/>
                      <a:r>
                        <a:rPr lang="en-GB" sz="2000" dirty="0"/>
                        <a:t>Animals and plants becoming in</a:t>
                      </a:r>
                      <a:r>
                        <a:rPr lang="en-GB" sz="2000" baseline="0" dirty="0"/>
                        <a:t> danger of extinction due to reduction in habitat</a:t>
                      </a:r>
                      <a:endParaRPr lang="en-GB" sz="2000" dirty="0"/>
                    </a:p>
                  </a:txBody>
                  <a:tcPr/>
                </a:tc>
                <a:tc>
                  <a:txBody>
                    <a:bodyPr/>
                    <a:lstStyle/>
                    <a:p>
                      <a:pPr algn="ctr"/>
                      <a:r>
                        <a:rPr lang="en-GB" sz="2000" b="1" i="1" dirty="0">
                          <a:solidFill>
                            <a:srgbClr val="00B050"/>
                          </a:solidFill>
                        </a:rPr>
                        <a:t>Introducing  breeding programmes/ seed vault and protection of habitats by conservation trusts</a:t>
                      </a:r>
                    </a:p>
                  </a:txBody>
                  <a:tcPr/>
                </a:tc>
                <a:extLst>
                  <a:ext uri="{0D108BD9-81ED-4DB2-BD59-A6C34878D82A}">
                    <a16:rowId xmlns:a16="http://schemas.microsoft.com/office/drawing/2014/main" val="10002"/>
                  </a:ext>
                </a:extLst>
              </a:tr>
              <a:tr h="1041655">
                <a:tc>
                  <a:txBody>
                    <a:bodyPr/>
                    <a:lstStyle/>
                    <a:p>
                      <a:pPr algn="ctr"/>
                      <a:r>
                        <a:rPr lang="en-GB" sz="2000" dirty="0"/>
                        <a:t>Large 40 acre</a:t>
                      </a:r>
                      <a:r>
                        <a:rPr lang="en-GB" sz="2000" baseline="0" dirty="0"/>
                        <a:t> fields growing one crop</a:t>
                      </a:r>
                      <a:endParaRPr lang="en-GB" sz="2000" dirty="0"/>
                    </a:p>
                  </a:txBody>
                  <a:tcPr/>
                </a:tc>
                <a:tc>
                  <a:txBody>
                    <a:bodyPr/>
                    <a:lstStyle/>
                    <a:p>
                      <a:pPr algn="ctr"/>
                      <a:r>
                        <a:rPr lang="en-GB" sz="2000" b="1" i="1" dirty="0">
                          <a:solidFill>
                            <a:srgbClr val="00B050"/>
                          </a:solidFill>
                        </a:rPr>
                        <a:t>Reintroduce smaller fields</a:t>
                      </a:r>
                      <a:r>
                        <a:rPr lang="en-GB" sz="2000" b="1" i="1" baseline="0" dirty="0">
                          <a:solidFill>
                            <a:srgbClr val="00B050"/>
                          </a:solidFill>
                        </a:rPr>
                        <a:t> and replant hedgerows and leave edges of field to grow wild.</a:t>
                      </a:r>
                      <a:endParaRPr lang="en-GB" sz="2000" b="1" i="1" dirty="0">
                        <a:solidFill>
                          <a:srgbClr val="00B050"/>
                        </a:solidFill>
                      </a:endParaRPr>
                    </a:p>
                  </a:txBody>
                  <a:tcPr/>
                </a:tc>
                <a:extLst>
                  <a:ext uri="{0D108BD9-81ED-4DB2-BD59-A6C34878D82A}">
                    <a16:rowId xmlns:a16="http://schemas.microsoft.com/office/drawing/2014/main" val="10003"/>
                  </a:ext>
                </a:extLst>
              </a:tr>
              <a:tr h="723372">
                <a:tc>
                  <a:txBody>
                    <a:bodyPr/>
                    <a:lstStyle/>
                    <a:p>
                      <a:pPr algn="ctr"/>
                      <a:r>
                        <a:rPr lang="en-GB" sz="2000" dirty="0"/>
                        <a:t>Dumping waste in landfill sites</a:t>
                      </a:r>
                    </a:p>
                  </a:txBody>
                  <a:tcPr/>
                </a:tc>
                <a:tc>
                  <a:txBody>
                    <a:bodyPr/>
                    <a:lstStyle/>
                    <a:p>
                      <a:pPr algn="ctr"/>
                      <a:r>
                        <a:rPr lang="en-GB" sz="2000" b="1" i="1" dirty="0">
                          <a:solidFill>
                            <a:srgbClr val="00B050"/>
                          </a:solidFill>
                        </a:rPr>
                        <a:t>Recycle resources more effectively</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434300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476672"/>
            <a:ext cx="6228184" cy="5109091"/>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200" b="1" dirty="0">
                <a:solidFill>
                  <a:schemeClr val="tx1">
                    <a:lumMod val="50000"/>
                    <a:lumOff val="50000"/>
                  </a:schemeClr>
                </a:solidFill>
              </a:rPr>
              <a:t>Food Security </a:t>
            </a:r>
          </a:p>
          <a:p>
            <a:r>
              <a:rPr lang="en-GB" sz="3200" b="1" dirty="0">
                <a:solidFill>
                  <a:schemeClr val="tx1">
                    <a:lumMod val="50000"/>
                    <a:lumOff val="50000"/>
                  </a:schemeClr>
                </a:solidFill>
              </a:rPr>
              <a:t>(biology only)</a:t>
            </a:r>
          </a:p>
          <a:p>
            <a:endParaRPr lang="en-GB" sz="3200" b="1" dirty="0">
              <a:solidFill>
                <a:schemeClr val="tx1">
                  <a:lumMod val="50000"/>
                  <a:lumOff val="50000"/>
                </a:schemeClr>
              </a:solidFill>
            </a:endParaRPr>
          </a:p>
          <a:p>
            <a:r>
              <a:rPr lang="en-GB" sz="3200" b="1" dirty="0">
                <a:solidFill>
                  <a:schemeClr val="tx1">
                    <a:lumMod val="50000"/>
                    <a:lumOff val="50000"/>
                  </a:schemeClr>
                </a:solidFill>
              </a:rPr>
              <a:t>Part 4 (9.11B)</a:t>
            </a:r>
          </a:p>
          <a:p>
            <a:pPr marL="457200" indent="-457200">
              <a:lnSpc>
                <a:spcPct val="150000"/>
              </a:lnSpc>
              <a:buFont typeface="Arial" charset="0"/>
              <a:buChar char="•"/>
            </a:pPr>
            <a:r>
              <a:rPr lang="en-US" b="1" dirty="0">
                <a:solidFill>
                  <a:schemeClr val="tx1">
                    <a:lumMod val="50000"/>
                    <a:lumOff val="50000"/>
                  </a:schemeClr>
                </a:solidFill>
              </a:rPr>
              <a:t>Biological factors affecting</a:t>
            </a:r>
          </a:p>
          <a:p>
            <a:pPr marL="457200" indent="-457200">
              <a:lnSpc>
                <a:spcPct val="150000"/>
              </a:lnSpc>
            </a:pPr>
            <a:r>
              <a:rPr lang="en-US" b="1" dirty="0">
                <a:solidFill>
                  <a:schemeClr val="tx1">
                    <a:lumMod val="50000"/>
                    <a:lumOff val="50000"/>
                  </a:schemeClr>
                </a:solidFill>
              </a:rPr>
              <a:t>	food security.</a:t>
            </a: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203848" y="-243408"/>
            <a:ext cx="6538114"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7664" y="1"/>
            <a:ext cx="7416824" cy="908720"/>
          </a:xfrm>
        </p:spPr>
        <p:txBody>
          <a:bodyPr>
            <a:noAutofit/>
          </a:bodyPr>
          <a:lstStyle/>
          <a:p>
            <a:pPr marL="342900" lvl="1" algn="r" defTabSz="342900" rtl="0">
              <a:spcBef>
                <a:spcPct val="20000"/>
              </a:spcBef>
            </a:pPr>
            <a:r>
              <a:rPr lang="en-US" sz="2000" b="1" dirty="0">
                <a:solidFill>
                  <a:schemeClr val="accent6"/>
                </a:solidFill>
              </a:rPr>
              <a:t> Ecosystems and material cycles part 4 </a:t>
            </a:r>
            <a:r>
              <a:rPr lang="en-US" sz="2400" b="1" dirty="0">
                <a:solidFill>
                  <a:schemeClr val="accent6"/>
                </a:solidFill>
              </a:rPr>
              <a:t>–</a:t>
            </a:r>
            <a:br>
              <a:rPr lang="en-US" sz="2400" b="1" dirty="0">
                <a:solidFill>
                  <a:schemeClr val="accent6"/>
                </a:solidFill>
              </a:rPr>
            </a:br>
            <a:r>
              <a:rPr lang="en-US" sz="2000" b="1" dirty="0">
                <a:solidFill>
                  <a:schemeClr val="accent6"/>
                </a:solidFill>
              </a:rPr>
              <a:t>                    Factors affecting food security (biology only)</a:t>
            </a:r>
            <a:br>
              <a:rPr lang="en-US" sz="2000" b="1" dirty="0">
                <a:solidFill>
                  <a:schemeClr val="accent6"/>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20" name="TextBox 19"/>
          <p:cNvSpPr txBox="1"/>
          <p:nvPr/>
        </p:nvSpPr>
        <p:spPr>
          <a:xfrm>
            <a:off x="251520" y="750476"/>
            <a:ext cx="8712968" cy="446276"/>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GB" sz="2300" b="1" dirty="0"/>
              <a:t>Food security is defined as having enough food to feed a population.</a:t>
            </a:r>
          </a:p>
        </p:txBody>
      </p:sp>
      <p:graphicFrame>
        <p:nvGraphicFramePr>
          <p:cNvPr id="29" name="Table 28"/>
          <p:cNvGraphicFramePr>
            <a:graphicFrameLocks noGrp="1"/>
          </p:cNvGraphicFramePr>
          <p:nvPr/>
        </p:nvGraphicFramePr>
        <p:xfrm>
          <a:off x="251520" y="1268761"/>
          <a:ext cx="8712968" cy="5263196"/>
        </p:xfrm>
        <a:graphic>
          <a:graphicData uri="http://schemas.openxmlformats.org/drawingml/2006/table">
            <a:tbl>
              <a:tblPr firstRow="1" bandRow="1">
                <a:tableStyleId>{93296810-A885-4BE3-A3E7-6D5BEEA58F35}</a:tableStyleId>
              </a:tblPr>
              <a:tblGrid>
                <a:gridCol w="8712968">
                  <a:extLst>
                    <a:ext uri="{9D8B030D-6E8A-4147-A177-3AD203B41FA5}">
                      <a16:colId xmlns:a16="http://schemas.microsoft.com/office/drawing/2014/main" val="20000"/>
                    </a:ext>
                  </a:extLst>
                </a:gridCol>
              </a:tblGrid>
              <a:tr h="479369">
                <a:tc>
                  <a:txBody>
                    <a:bodyPr/>
                    <a:lstStyle/>
                    <a:p>
                      <a:r>
                        <a:rPr lang="en-GB" sz="2400" dirty="0"/>
                        <a:t>Biological factors which threaten food security :</a:t>
                      </a:r>
                    </a:p>
                  </a:txBody>
                  <a:tcPr/>
                </a:tc>
                <a:extLst>
                  <a:ext uri="{0D108BD9-81ED-4DB2-BD59-A6C34878D82A}">
                    <a16:rowId xmlns:a16="http://schemas.microsoft.com/office/drawing/2014/main" val="10000"/>
                  </a:ext>
                </a:extLst>
              </a:tr>
              <a:tr h="507012">
                <a:tc>
                  <a:txBody>
                    <a:bodyPr/>
                    <a:lstStyle/>
                    <a:p>
                      <a:r>
                        <a:rPr lang="en-GB" sz="2200" dirty="0">
                          <a:solidFill>
                            <a:schemeClr val="tx1"/>
                          </a:solidFill>
                        </a:rPr>
                        <a:t>Increasing </a:t>
                      </a:r>
                      <a:r>
                        <a:rPr lang="en-GB" sz="2200" b="1" dirty="0">
                          <a:solidFill>
                            <a:schemeClr val="accent6">
                              <a:lumMod val="75000"/>
                            </a:schemeClr>
                          </a:solidFill>
                        </a:rPr>
                        <a:t>human</a:t>
                      </a:r>
                      <a:r>
                        <a:rPr lang="en-GB" sz="2200" b="1" baseline="0" dirty="0">
                          <a:solidFill>
                            <a:schemeClr val="accent6">
                              <a:lumMod val="75000"/>
                            </a:schemeClr>
                          </a:solidFill>
                        </a:rPr>
                        <a:t> population</a:t>
                      </a:r>
                      <a:r>
                        <a:rPr lang="en-GB" sz="2200" dirty="0">
                          <a:solidFill>
                            <a:schemeClr val="tx1"/>
                          </a:solidFill>
                        </a:rPr>
                        <a:t> mean it is challenging to feed everyone.</a:t>
                      </a:r>
                    </a:p>
                  </a:txBody>
                  <a:tcPr/>
                </a:tc>
                <a:extLst>
                  <a:ext uri="{0D108BD9-81ED-4DB2-BD59-A6C34878D82A}">
                    <a16:rowId xmlns:a16="http://schemas.microsoft.com/office/drawing/2014/main" val="10001"/>
                  </a:ext>
                </a:extLst>
              </a:tr>
              <a:tr h="1425946">
                <a:tc>
                  <a:txBody>
                    <a:bodyPr/>
                    <a:lstStyle/>
                    <a:p>
                      <a:r>
                        <a:rPr lang="en-GB" sz="2200" dirty="0"/>
                        <a:t>Increasing</a:t>
                      </a:r>
                      <a:r>
                        <a:rPr lang="en-GB" sz="2200" baseline="0" dirty="0"/>
                        <a:t> </a:t>
                      </a:r>
                      <a:r>
                        <a:rPr lang="en-GB" sz="2200" b="1" baseline="0" dirty="0">
                          <a:solidFill>
                            <a:schemeClr val="accent6">
                              <a:lumMod val="75000"/>
                            </a:schemeClr>
                          </a:solidFill>
                        </a:rPr>
                        <a:t>animal farming </a:t>
                      </a:r>
                      <a:r>
                        <a:rPr lang="en-GB" sz="2200" baseline="0" dirty="0"/>
                        <a:t>and meat and fish consumption means more </a:t>
                      </a:r>
                      <a:r>
                        <a:rPr lang="en-GB" sz="2200" b="1" baseline="0" dirty="0">
                          <a:solidFill>
                            <a:schemeClr val="accent6">
                              <a:lumMod val="75000"/>
                            </a:schemeClr>
                          </a:solidFill>
                        </a:rPr>
                        <a:t>land/water is repurposed </a:t>
                      </a:r>
                      <a:r>
                        <a:rPr lang="en-GB" sz="2200" baseline="0" dirty="0"/>
                        <a:t>for livestock food production. This increases </a:t>
                      </a:r>
                      <a:r>
                        <a:rPr lang="en-GB" sz="2200" b="1" baseline="0" dirty="0">
                          <a:solidFill>
                            <a:schemeClr val="accent6">
                              <a:lumMod val="75000"/>
                            </a:schemeClr>
                          </a:solidFill>
                        </a:rPr>
                        <a:t>deforestation</a:t>
                      </a:r>
                      <a:r>
                        <a:rPr lang="en-GB" sz="2200" baseline="0" dirty="0"/>
                        <a:t> and </a:t>
                      </a:r>
                      <a:r>
                        <a:rPr lang="en-GB" sz="2200" b="1" baseline="0" dirty="0">
                          <a:solidFill>
                            <a:schemeClr val="accent6">
                              <a:lumMod val="75000"/>
                            </a:schemeClr>
                          </a:solidFill>
                        </a:rPr>
                        <a:t>overfishing</a:t>
                      </a:r>
                      <a:r>
                        <a:rPr lang="en-GB" sz="2200" baseline="0" dirty="0"/>
                        <a:t>, reduces diversity and the amount of energy available as </a:t>
                      </a:r>
                      <a:r>
                        <a:rPr lang="en-GB" sz="2200" b="1" baseline="0" dirty="0">
                          <a:solidFill>
                            <a:schemeClr val="accent6">
                              <a:lumMod val="75000"/>
                            </a:schemeClr>
                          </a:solidFill>
                        </a:rPr>
                        <a:t>biomass decreases </a:t>
                      </a:r>
                      <a:r>
                        <a:rPr lang="en-GB" sz="2200" baseline="0" dirty="0"/>
                        <a:t>as the food chain progresses.</a:t>
                      </a:r>
                      <a:endParaRPr lang="en-GB" sz="2200" dirty="0"/>
                    </a:p>
                  </a:txBody>
                  <a:tcPr/>
                </a:tc>
                <a:extLst>
                  <a:ext uri="{0D108BD9-81ED-4DB2-BD59-A6C34878D82A}">
                    <a16:rowId xmlns:a16="http://schemas.microsoft.com/office/drawing/2014/main" val="10002"/>
                  </a:ext>
                </a:extLst>
              </a:tr>
              <a:tr h="447411">
                <a:tc>
                  <a:txBody>
                    <a:bodyPr/>
                    <a:lstStyle/>
                    <a:p>
                      <a:r>
                        <a:rPr lang="en-GB" sz="2200" b="1" dirty="0">
                          <a:solidFill>
                            <a:schemeClr val="accent6">
                              <a:lumMod val="75000"/>
                            </a:schemeClr>
                          </a:solidFill>
                        </a:rPr>
                        <a:t>New pests </a:t>
                      </a:r>
                      <a:r>
                        <a:rPr lang="en-GB" sz="2200" dirty="0"/>
                        <a:t>and</a:t>
                      </a:r>
                      <a:r>
                        <a:rPr lang="en-GB" sz="2200" baseline="0" dirty="0"/>
                        <a:t> </a:t>
                      </a:r>
                      <a:r>
                        <a:rPr lang="en-GB" sz="2200" b="1" baseline="0" dirty="0">
                          <a:solidFill>
                            <a:schemeClr val="accent6">
                              <a:lumMod val="75000"/>
                            </a:schemeClr>
                          </a:solidFill>
                        </a:rPr>
                        <a:t>pathogens</a:t>
                      </a:r>
                      <a:r>
                        <a:rPr lang="en-GB" sz="2200" baseline="0" dirty="0"/>
                        <a:t> that affect farming e.g. Bird flu</a:t>
                      </a:r>
                      <a:endParaRPr lang="en-GB" sz="2200" dirty="0"/>
                    </a:p>
                  </a:txBody>
                  <a:tcPr/>
                </a:tc>
                <a:extLst>
                  <a:ext uri="{0D108BD9-81ED-4DB2-BD59-A6C34878D82A}">
                    <a16:rowId xmlns:a16="http://schemas.microsoft.com/office/drawing/2014/main" val="10003"/>
                  </a:ext>
                </a:extLst>
              </a:tr>
              <a:tr h="798948">
                <a:tc>
                  <a:txBody>
                    <a:bodyPr/>
                    <a:lstStyle/>
                    <a:p>
                      <a:r>
                        <a:rPr lang="en-GB" sz="2200" b="1" dirty="0">
                          <a:solidFill>
                            <a:schemeClr val="accent6">
                              <a:lumMod val="75000"/>
                            </a:schemeClr>
                          </a:solidFill>
                        </a:rPr>
                        <a:t>Environmental changes </a:t>
                      </a:r>
                      <a:r>
                        <a:rPr lang="en-GB" sz="2200" dirty="0"/>
                        <a:t>due</a:t>
                      </a:r>
                      <a:r>
                        <a:rPr lang="en-GB" sz="2200" baseline="0" dirty="0"/>
                        <a:t> to</a:t>
                      </a:r>
                      <a:r>
                        <a:rPr lang="en-GB" sz="2200" dirty="0"/>
                        <a:t> </a:t>
                      </a:r>
                      <a:r>
                        <a:rPr lang="en-GB" sz="2200" b="1" dirty="0">
                          <a:solidFill>
                            <a:schemeClr val="accent6">
                              <a:lumMod val="75000"/>
                            </a:schemeClr>
                          </a:solidFill>
                        </a:rPr>
                        <a:t>global warming </a:t>
                      </a:r>
                      <a:r>
                        <a:rPr lang="en-GB" sz="2200" baseline="0" dirty="0"/>
                        <a:t>affect food production e.g. famine if rains fail as crops do not grow.</a:t>
                      </a:r>
                      <a:endParaRPr lang="en-GB" sz="2200" dirty="0"/>
                    </a:p>
                  </a:txBody>
                  <a:tcPr/>
                </a:tc>
                <a:extLst>
                  <a:ext uri="{0D108BD9-81ED-4DB2-BD59-A6C34878D82A}">
                    <a16:rowId xmlns:a16="http://schemas.microsoft.com/office/drawing/2014/main" val="10004"/>
                  </a:ext>
                </a:extLst>
              </a:tr>
              <a:tr h="798948">
                <a:tc>
                  <a:txBody>
                    <a:bodyPr/>
                    <a:lstStyle/>
                    <a:p>
                      <a:r>
                        <a:rPr lang="en-GB" sz="2200" dirty="0"/>
                        <a:t>The </a:t>
                      </a:r>
                      <a:r>
                        <a:rPr lang="en-GB" sz="2200" b="1" dirty="0">
                          <a:solidFill>
                            <a:schemeClr val="accent6">
                              <a:lumMod val="75000"/>
                            </a:schemeClr>
                          </a:solidFill>
                        </a:rPr>
                        <a:t>cost</a:t>
                      </a:r>
                      <a:r>
                        <a:rPr lang="en-GB" sz="2200" dirty="0"/>
                        <a:t> of </a:t>
                      </a:r>
                      <a:r>
                        <a:rPr lang="en-GB" sz="2200" b="1" dirty="0">
                          <a:solidFill>
                            <a:schemeClr val="accent6">
                              <a:lumMod val="75000"/>
                            </a:schemeClr>
                          </a:solidFill>
                        </a:rPr>
                        <a:t>agricultural inputs </a:t>
                      </a:r>
                      <a:r>
                        <a:rPr lang="en-GB" sz="2200" dirty="0"/>
                        <a:t>such as irrigation systems, fertilisers</a:t>
                      </a:r>
                      <a:r>
                        <a:rPr lang="en-GB" sz="2200" baseline="0" dirty="0"/>
                        <a:t> and </a:t>
                      </a:r>
                      <a:r>
                        <a:rPr lang="en-GB" sz="2200" dirty="0"/>
                        <a:t>quality seed are </a:t>
                      </a:r>
                      <a:r>
                        <a:rPr lang="en-GB" sz="2200" b="1" dirty="0">
                          <a:solidFill>
                            <a:schemeClr val="accent6">
                              <a:lumMod val="75000"/>
                            </a:schemeClr>
                          </a:solidFill>
                        </a:rPr>
                        <a:t>high</a:t>
                      </a:r>
                      <a:r>
                        <a:rPr lang="en-GB" sz="2200" dirty="0"/>
                        <a:t> and so threaten food security.</a:t>
                      </a:r>
                    </a:p>
                  </a:txBody>
                  <a:tcPr/>
                </a:tc>
                <a:extLst>
                  <a:ext uri="{0D108BD9-81ED-4DB2-BD59-A6C34878D82A}">
                    <a16:rowId xmlns:a16="http://schemas.microsoft.com/office/drawing/2014/main" val="10005"/>
                  </a:ext>
                </a:extLst>
              </a:tr>
              <a:tr h="798948">
                <a:tc>
                  <a:txBody>
                    <a:bodyPr/>
                    <a:lstStyle/>
                    <a:p>
                      <a:r>
                        <a:rPr lang="en-GB" sz="2200" b="1" dirty="0">
                          <a:solidFill>
                            <a:schemeClr val="accent6">
                              <a:lumMod val="75000"/>
                            </a:schemeClr>
                          </a:solidFill>
                        </a:rPr>
                        <a:t>Sustainability</a:t>
                      </a:r>
                      <a:r>
                        <a:rPr lang="en-GB" sz="2200" b="1" baseline="0" dirty="0">
                          <a:solidFill>
                            <a:schemeClr val="accent6">
                              <a:lumMod val="75000"/>
                            </a:schemeClr>
                          </a:solidFill>
                        </a:rPr>
                        <a:t> issues </a:t>
                      </a:r>
                      <a:r>
                        <a:rPr lang="en-GB" sz="2200" baseline="0" dirty="0"/>
                        <a:t>arise as sources of fossil fuel decline. More land is used to grow</a:t>
                      </a:r>
                      <a:r>
                        <a:rPr lang="en-GB" sz="2200" b="1" baseline="0" dirty="0">
                          <a:solidFill>
                            <a:schemeClr val="accent6">
                              <a:lumMod val="75000"/>
                            </a:schemeClr>
                          </a:solidFill>
                        </a:rPr>
                        <a:t> biofuels</a:t>
                      </a:r>
                      <a:r>
                        <a:rPr lang="en-GB" sz="2200" baseline="0" dirty="0"/>
                        <a:t> which means less land is available for crop growth.</a:t>
                      </a:r>
                      <a:endParaRPr lang="en-GB" sz="2200" dirty="0"/>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111756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980728"/>
            <a:ext cx="8640960" cy="369332"/>
          </a:xfrm>
          <a:prstGeom prst="rect">
            <a:avLst/>
          </a:prstGeom>
          <a:noFill/>
        </p:spPr>
        <p:txBody>
          <a:bodyPr wrap="square" rtlCol="0">
            <a:spAutoFit/>
          </a:bodyPr>
          <a:lstStyle/>
          <a:p>
            <a:endParaRPr lang="en-GB" dirty="0"/>
          </a:p>
        </p:txBody>
      </p:sp>
      <p:sp>
        <p:nvSpPr>
          <p:cNvPr id="9" name="TextBox 8"/>
          <p:cNvSpPr txBox="1"/>
          <p:nvPr/>
        </p:nvSpPr>
        <p:spPr>
          <a:xfrm>
            <a:off x="251520" y="1124744"/>
            <a:ext cx="2520280" cy="369332"/>
          </a:xfrm>
          <a:prstGeom prst="rect">
            <a:avLst/>
          </a:prstGeom>
          <a:noFill/>
        </p:spPr>
        <p:txBody>
          <a:bodyPr wrap="square" rtlCol="0">
            <a:spAutoFit/>
          </a:bodyPr>
          <a:lstStyle/>
          <a:p>
            <a:r>
              <a:rPr lang="en-GB" dirty="0"/>
              <a:t> </a:t>
            </a:r>
          </a:p>
        </p:txBody>
      </p:sp>
      <p:sp>
        <p:nvSpPr>
          <p:cNvPr id="11" name="TextBox 10"/>
          <p:cNvSpPr txBox="1"/>
          <p:nvPr/>
        </p:nvSpPr>
        <p:spPr>
          <a:xfrm>
            <a:off x="323528" y="3861048"/>
            <a:ext cx="8424936" cy="2677656"/>
          </a:xfrm>
          <a:prstGeom prst="rect">
            <a:avLst/>
          </a:prstGeom>
          <a:noFill/>
        </p:spPr>
        <p:txBody>
          <a:bodyPr wrap="square" rtlCol="0">
            <a:spAutoFit/>
          </a:bodyPr>
          <a:lstStyle/>
          <a:p>
            <a:r>
              <a:rPr lang="en-GB" sz="2400" dirty="0"/>
              <a:t>An estimated </a:t>
            </a:r>
            <a:r>
              <a:rPr lang="en-GB" sz="2400" b="1" dirty="0">
                <a:solidFill>
                  <a:schemeClr val="accent6">
                    <a:lumMod val="75000"/>
                  </a:schemeClr>
                </a:solidFill>
              </a:rPr>
              <a:t>868 million people </a:t>
            </a:r>
            <a:r>
              <a:rPr lang="en-GB" sz="2400" dirty="0"/>
              <a:t>between 2010 and 2012 were classed by the Food and Agricultural Organisation of the United Nations (FAO) as being undernourished. They would be described as being </a:t>
            </a:r>
            <a:r>
              <a:rPr lang="en-GB" sz="2400" b="1" dirty="0">
                <a:solidFill>
                  <a:schemeClr val="accent6">
                    <a:lumMod val="75000"/>
                  </a:schemeClr>
                </a:solidFill>
              </a:rPr>
              <a:t>food insecure</a:t>
            </a:r>
            <a:r>
              <a:rPr lang="en-GB" sz="2400" dirty="0"/>
              <a:t>. This means there was limited or uncertain availability of nutritionally adequate and safe foods</a:t>
            </a:r>
            <a:r>
              <a:rPr lang="en-GB" sz="2400" b="1" dirty="0"/>
              <a:t> OR </a:t>
            </a:r>
            <a:r>
              <a:rPr lang="en-GB" sz="2400" dirty="0"/>
              <a:t>there was limited or uncertain ability to acquire food in a socially acceptable way.</a:t>
            </a:r>
          </a:p>
        </p:txBody>
      </p:sp>
      <p:graphicFrame>
        <p:nvGraphicFramePr>
          <p:cNvPr id="12" name="Chart 11"/>
          <p:cNvGraphicFramePr/>
          <p:nvPr/>
        </p:nvGraphicFramePr>
        <p:xfrm>
          <a:off x="1403648" y="620688"/>
          <a:ext cx="5976664" cy="3315816"/>
        </p:xfrm>
        <a:graphic>
          <a:graphicData uri="http://schemas.openxmlformats.org/drawingml/2006/chart">
            <c:chart xmlns:c="http://schemas.openxmlformats.org/drawingml/2006/chart" xmlns:r="http://schemas.openxmlformats.org/officeDocument/2006/relationships" r:id="rId3"/>
          </a:graphicData>
        </a:graphic>
      </p:graphicFrame>
      <p:sp>
        <p:nvSpPr>
          <p:cNvPr id="8" name="Title 1"/>
          <p:cNvSpPr txBox="1">
            <a:spLocks/>
          </p:cNvSpPr>
          <p:nvPr/>
        </p:nvSpPr>
        <p:spPr>
          <a:xfrm>
            <a:off x="1547664" y="1"/>
            <a:ext cx="7416824" cy="908720"/>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 Ecosystems and material cycles part 4 </a:t>
            </a:r>
            <a:r>
              <a:rPr kumimoji="0" lang="en-US" sz="2400" b="1" i="0" u="none" strike="noStrike" kern="0" cap="none" spc="0" normalizeH="0" baseline="0" noProof="0" dirty="0">
                <a:ln>
                  <a:noFill/>
                </a:ln>
                <a:solidFill>
                  <a:schemeClr val="accent6"/>
                </a:solidFill>
                <a:effectLst/>
                <a:uLnTx/>
                <a:uFillTx/>
              </a:rPr>
              <a:t>–</a:t>
            </a:r>
            <a:br>
              <a:rPr kumimoji="0" lang="en-US" sz="24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                    Factors affecting food security (biology only)</a:t>
            </a:r>
            <a:br>
              <a:rPr kumimoji="0" lang="en-US" sz="2000" b="1" i="0" u="none" strike="noStrike" kern="0" cap="none" spc="0" normalizeH="0" baseline="0" noProof="0" dirty="0">
                <a:ln>
                  <a:noFill/>
                </a:ln>
                <a:solidFill>
                  <a:schemeClr val="accent6"/>
                </a:solidFill>
                <a:effectLst/>
                <a:uLnTx/>
                <a:uFillTx/>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111756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131840" y="1484784"/>
            <a:ext cx="2664296" cy="2677656"/>
          </a:xfrm>
          <a:prstGeom prst="rect">
            <a:avLst/>
          </a:prstGeom>
          <a:solidFill>
            <a:schemeClr val="accent6">
              <a:lumMod val="20000"/>
              <a:lumOff val="80000"/>
            </a:schemeClr>
          </a:solidFill>
          <a:ln w="38100">
            <a:solidFill>
              <a:schemeClr val="accent6">
                <a:lumMod val="75000"/>
              </a:schemeClr>
            </a:solidFill>
          </a:ln>
        </p:spPr>
        <p:txBody>
          <a:bodyPr wrap="square" rtlCol="0">
            <a:spAutoFit/>
          </a:bodyPr>
          <a:lstStyle/>
          <a:p>
            <a:pPr algn="ctr"/>
            <a:r>
              <a:rPr lang="en-GB" sz="2400" dirty="0"/>
              <a:t>Humans  affect food security by </a:t>
            </a:r>
            <a:r>
              <a:rPr lang="en-GB" sz="2400" b="1" dirty="0">
                <a:solidFill>
                  <a:schemeClr val="accent6">
                    <a:lumMod val="75000"/>
                  </a:schemeClr>
                </a:solidFill>
              </a:rPr>
              <a:t>reducing</a:t>
            </a:r>
            <a:r>
              <a:rPr lang="en-GB" sz="2400" dirty="0"/>
              <a:t> the amount of </a:t>
            </a:r>
            <a:r>
              <a:rPr lang="en-GB" sz="2400" b="1" dirty="0">
                <a:solidFill>
                  <a:schemeClr val="accent6">
                    <a:lumMod val="75000"/>
                  </a:schemeClr>
                </a:solidFill>
              </a:rPr>
              <a:t>land</a:t>
            </a:r>
            <a:r>
              <a:rPr lang="en-GB" sz="2400" dirty="0"/>
              <a:t> </a:t>
            </a:r>
            <a:r>
              <a:rPr lang="en-GB" sz="2400" b="1" dirty="0">
                <a:solidFill>
                  <a:schemeClr val="accent6">
                    <a:lumMod val="75000"/>
                  </a:schemeClr>
                </a:solidFill>
              </a:rPr>
              <a:t>available</a:t>
            </a:r>
            <a:r>
              <a:rPr lang="en-GB" sz="2400" dirty="0"/>
              <a:t> for other animals and plants by actions such as:</a:t>
            </a:r>
            <a:endParaRPr lang="en-GB" sz="2400" b="1" dirty="0"/>
          </a:p>
        </p:txBody>
      </p:sp>
      <p:pic>
        <p:nvPicPr>
          <p:cNvPr id="11" name="Picture 10" descr="GettyImages-679968134quarry.jpg"/>
          <p:cNvPicPr>
            <a:picLocks/>
          </p:cNvPicPr>
          <p:nvPr/>
        </p:nvPicPr>
        <p:blipFill>
          <a:blip r:embed="rId3" cstate="print"/>
          <a:stretch>
            <a:fillRect/>
          </a:stretch>
        </p:blipFill>
        <p:spPr>
          <a:xfrm>
            <a:off x="251520" y="980728"/>
            <a:ext cx="2592288" cy="1728192"/>
          </a:xfrm>
          <a:prstGeom prst="rect">
            <a:avLst/>
          </a:prstGeom>
          <a:ln>
            <a:solidFill>
              <a:schemeClr val="accent6">
                <a:lumMod val="75000"/>
              </a:schemeClr>
            </a:solidFill>
          </a:ln>
        </p:spPr>
      </p:pic>
      <p:pic>
        <p:nvPicPr>
          <p:cNvPr id="12" name="Picture 11" descr="GettyImages-508498212wheat field.jpg"/>
          <p:cNvPicPr>
            <a:picLocks/>
          </p:cNvPicPr>
          <p:nvPr/>
        </p:nvPicPr>
        <p:blipFill>
          <a:blip r:embed="rId4" cstate="print"/>
          <a:stretch>
            <a:fillRect/>
          </a:stretch>
        </p:blipFill>
        <p:spPr>
          <a:xfrm>
            <a:off x="323528" y="4293096"/>
            <a:ext cx="2520000" cy="1728000"/>
          </a:xfrm>
          <a:prstGeom prst="rect">
            <a:avLst/>
          </a:prstGeom>
          <a:ln>
            <a:solidFill>
              <a:schemeClr val="accent6">
                <a:lumMod val="75000"/>
              </a:schemeClr>
            </a:solidFill>
          </a:ln>
        </p:spPr>
      </p:pic>
      <p:pic>
        <p:nvPicPr>
          <p:cNvPr id="13" name="Picture 12" descr="GettyImages-477116223angus cow.jpg"/>
          <p:cNvPicPr>
            <a:picLocks/>
          </p:cNvPicPr>
          <p:nvPr/>
        </p:nvPicPr>
        <p:blipFill>
          <a:blip r:embed="rId5" cstate="print"/>
          <a:stretch>
            <a:fillRect/>
          </a:stretch>
        </p:blipFill>
        <p:spPr>
          <a:xfrm>
            <a:off x="3203848" y="4293096"/>
            <a:ext cx="2520000" cy="1728000"/>
          </a:xfrm>
          <a:prstGeom prst="rect">
            <a:avLst/>
          </a:prstGeom>
          <a:solidFill>
            <a:schemeClr val="accent6">
              <a:lumMod val="75000"/>
            </a:schemeClr>
          </a:solidFill>
          <a:ln>
            <a:solidFill>
              <a:schemeClr val="accent6">
                <a:lumMod val="75000"/>
              </a:schemeClr>
            </a:solidFill>
          </a:ln>
        </p:spPr>
      </p:pic>
      <p:pic>
        <p:nvPicPr>
          <p:cNvPr id="14" name="Picture 13" descr="GettyImages-526594745landfill.jpg"/>
          <p:cNvPicPr>
            <a:picLocks/>
          </p:cNvPicPr>
          <p:nvPr/>
        </p:nvPicPr>
        <p:blipFill>
          <a:blip r:embed="rId6" cstate="print"/>
          <a:stretch>
            <a:fillRect/>
          </a:stretch>
        </p:blipFill>
        <p:spPr>
          <a:xfrm>
            <a:off x="6084168" y="4293096"/>
            <a:ext cx="2520000" cy="1728000"/>
          </a:xfrm>
          <a:prstGeom prst="rect">
            <a:avLst/>
          </a:prstGeom>
          <a:ln>
            <a:solidFill>
              <a:schemeClr val="accent6">
                <a:lumMod val="75000"/>
              </a:schemeClr>
            </a:solidFill>
          </a:ln>
        </p:spPr>
      </p:pic>
      <p:pic>
        <p:nvPicPr>
          <p:cNvPr id="62466" name="Picture 2" descr="https://upload.wikimedia.org/wikipedia/commons/thumb/6/64/BuildingSite.jpg/640px-BuildingSite.jpg"/>
          <p:cNvPicPr>
            <a:picLocks noChangeArrowheads="1"/>
          </p:cNvPicPr>
          <p:nvPr/>
        </p:nvPicPr>
        <p:blipFill>
          <a:blip r:embed="rId7" cstate="print"/>
          <a:srcRect/>
          <a:stretch>
            <a:fillRect/>
          </a:stretch>
        </p:blipFill>
        <p:spPr bwMode="auto">
          <a:xfrm>
            <a:off x="6084448" y="980728"/>
            <a:ext cx="2520000" cy="1728000"/>
          </a:xfrm>
          <a:prstGeom prst="rect">
            <a:avLst/>
          </a:prstGeom>
          <a:noFill/>
          <a:ln>
            <a:solidFill>
              <a:schemeClr val="accent6">
                <a:lumMod val="75000"/>
              </a:schemeClr>
            </a:solidFill>
          </a:ln>
        </p:spPr>
      </p:pic>
      <p:sp>
        <p:nvSpPr>
          <p:cNvPr id="17" name="TextBox 16"/>
          <p:cNvSpPr txBox="1"/>
          <p:nvPr/>
        </p:nvSpPr>
        <p:spPr>
          <a:xfrm>
            <a:off x="251520" y="2708920"/>
            <a:ext cx="2592288" cy="369332"/>
          </a:xfrm>
          <a:prstGeom prst="rect">
            <a:avLst/>
          </a:prstGeom>
          <a:noFill/>
        </p:spPr>
        <p:txBody>
          <a:bodyPr wrap="square" rtlCol="0">
            <a:spAutoFit/>
          </a:bodyPr>
          <a:lstStyle/>
          <a:p>
            <a:pPr algn="ctr"/>
            <a:r>
              <a:rPr lang="en-GB" b="1" dirty="0"/>
              <a:t>Quarrying</a:t>
            </a:r>
          </a:p>
        </p:txBody>
      </p:sp>
      <p:sp>
        <p:nvSpPr>
          <p:cNvPr id="18" name="TextBox 17"/>
          <p:cNvSpPr txBox="1"/>
          <p:nvPr/>
        </p:nvSpPr>
        <p:spPr>
          <a:xfrm>
            <a:off x="6084168" y="2708920"/>
            <a:ext cx="2520280" cy="369332"/>
          </a:xfrm>
          <a:prstGeom prst="rect">
            <a:avLst/>
          </a:prstGeom>
          <a:noFill/>
        </p:spPr>
        <p:txBody>
          <a:bodyPr wrap="square" rtlCol="0">
            <a:spAutoFit/>
          </a:bodyPr>
          <a:lstStyle/>
          <a:p>
            <a:pPr algn="ctr"/>
            <a:r>
              <a:rPr lang="en-GB" b="1" dirty="0"/>
              <a:t>Building</a:t>
            </a:r>
          </a:p>
        </p:txBody>
      </p:sp>
      <p:sp>
        <p:nvSpPr>
          <p:cNvPr id="20" name="TextBox 19"/>
          <p:cNvSpPr txBox="1"/>
          <p:nvPr/>
        </p:nvSpPr>
        <p:spPr>
          <a:xfrm>
            <a:off x="323528" y="6021288"/>
            <a:ext cx="2520280" cy="369332"/>
          </a:xfrm>
          <a:prstGeom prst="rect">
            <a:avLst/>
          </a:prstGeom>
          <a:noFill/>
        </p:spPr>
        <p:txBody>
          <a:bodyPr wrap="square" rtlCol="0">
            <a:spAutoFit/>
          </a:bodyPr>
          <a:lstStyle/>
          <a:p>
            <a:pPr algn="ctr"/>
            <a:r>
              <a:rPr lang="en-GB" b="1" dirty="0"/>
              <a:t>Crop growing</a:t>
            </a:r>
          </a:p>
        </p:txBody>
      </p:sp>
      <p:sp>
        <p:nvSpPr>
          <p:cNvPr id="21" name="TextBox 20"/>
          <p:cNvSpPr txBox="1"/>
          <p:nvPr/>
        </p:nvSpPr>
        <p:spPr>
          <a:xfrm>
            <a:off x="3275856" y="6021288"/>
            <a:ext cx="2520280" cy="369332"/>
          </a:xfrm>
          <a:prstGeom prst="rect">
            <a:avLst/>
          </a:prstGeom>
          <a:noFill/>
        </p:spPr>
        <p:txBody>
          <a:bodyPr wrap="square" rtlCol="0">
            <a:spAutoFit/>
          </a:bodyPr>
          <a:lstStyle/>
          <a:p>
            <a:pPr algn="ctr"/>
            <a:r>
              <a:rPr lang="en-GB" b="1" dirty="0"/>
              <a:t>Farming</a:t>
            </a:r>
          </a:p>
        </p:txBody>
      </p:sp>
      <p:sp>
        <p:nvSpPr>
          <p:cNvPr id="22" name="TextBox 21"/>
          <p:cNvSpPr txBox="1"/>
          <p:nvPr/>
        </p:nvSpPr>
        <p:spPr>
          <a:xfrm>
            <a:off x="6084168" y="6021288"/>
            <a:ext cx="2520280" cy="369332"/>
          </a:xfrm>
          <a:prstGeom prst="rect">
            <a:avLst/>
          </a:prstGeom>
          <a:noFill/>
        </p:spPr>
        <p:txBody>
          <a:bodyPr wrap="square" rtlCol="0">
            <a:spAutoFit/>
          </a:bodyPr>
          <a:lstStyle/>
          <a:p>
            <a:pPr algn="ctr"/>
            <a:r>
              <a:rPr lang="en-GB" b="1" dirty="0"/>
              <a:t>Waste dumping</a:t>
            </a:r>
          </a:p>
        </p:txBody>
      </p:sp>
      <p:sp>
        <p:nvSpPr>
          <p:cNvPr id="16" name="Title 1"/>
          <p:cNvSpPr txBox="1">
            <a:spLocks/>
          </p:cNvSpPr>
          <p:nvPr/>
        </p:nvSpPr>
        <p:spPr>
          <a:xfrm>
            <a:off x="1547664" y="1"/>
            <a:ext cx="7416824" cy="908720"/>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 Ecosystems and material cycles part 4 </a:t>
            </a:r>
            <a:r>
              <a:rPr kumimoji="0" lang="en-US" sz="2400" b="1" i="0" u="none" strike="noStrike" kern="0" cap="none" spc="0" normalizeH="0" baseline="0" noProof="0" dirty="0">
                <a:ln>
                  <a:noFill/>
                </a:ln>
                <a:solidFill>
                  <a:schemeClr val="accent6"/>
                </a:solidFill>
                <a:effectLst/>
                <a:uLnTx/>
                <a:uFillTx/>
              </a:rPr>
              <a:t>–</a:t>
            </a:r>
            <a:br>
              <a:rPr kumimoji="0" lang="en-US" sz="24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                    Factors affecting food security (biology only)</a:t>
            </a:r>
            <a:br>
              <a:rPr kumimoji="0" lang="en-US" sz="2000" b="1" i="0" u="none" strike="noStrike" kern="0" cap="none" spc="0" normalizeH="0" baseline="0" noProof="0" dirty="0">
                <a:ln>
                  <a:noFill/>
                </a:ln>
                <a:solidFill>
                  <a:schemeClr val="accent6"/>
                </a:solidFill>
                <a:effectLst/>
                <a:uLnTx/>
                <a:uFillTx/>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1117562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1520" y="764704"/>
            <a:ext cx="8568952" cy="1569660"/>
          </a:xfrm>
          <a:prstGeom prst="rect">
            <a:avLst/>
          </a:prstGeom>
          <a:solidFill>
            <a:schemeClr val="accent6">
              <a:lumMod val="40000"/>
              <a:lumOff val="60000"/>
            </a:schemeClr>
          </a:solidFill>
          <a:ln w="28575">
            <a:solidFill>
              <a:schemeClr val="accent6">
                <a:lumMod val="50000"/>
              </a:schemeClr>
            </a:solidFill>
          </a:ln>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GB" sz="2400" dirty="0">
                <a:solidFill>
                  <a:schemeClr val="tx1"/>
                </a:solidFill>
              </a:rPr>
              <a:t>The levels of </a:t>
            </a:r>
            <a:r>
              <a:rPr lang="en-GB" sz="2400" b="1" dirty="0">
                <a:solidFill>
                  <a:schemeClr val="tx1"/>
                </a:solidFill>
              </a:rPr>
              <a:t>carbon dioxide</a:t>
            </a:r>
            <a:r>
              <a:rPr lang="en-GB" sz="2400" dirty="0">
                <a:solidFill>
                  <a:schemeClr val="tx1"/>
                </a:solidFill>
              </a:rPr>
              <a:t> and </a:t>
            </a:r>
            <a:r>
              <a:rPr lang="en-GB" sz="2400" b="1" dirty="0">
                <a:solidFill>
                  <a:schemeClr val="tx1"/>
                </a:solidFill>
              </a:rPr>
              <a:t>methane</a:t>
            </a:r>
            <a:r>
              <a:rPr lang="en-GB" sz="2400" dirty="0">
                <a:solidFill>
                  <a:schemeClr val="tx1"/>
                </a:solidFill>
              </a:rPr>
              <a:t> in the</a:t>
            </a:r>
            <a:r>
              <a:rPr lang="en-GB" sz="2400" b="1" dirty="0">
                <a:solidFill>
                  <a:schemeClr val="tx1"/>
                </a:solidFill>
              </a:rPr>
              <a:t> atmosphere </a:t>
            </a:r>
            <a:r>
              <a:rPr lang="en-GB" sz="2400" dirty="0">
                <a:solidFill>
                  <a:schemeClr val="tx1"/>
                </a:solidFill>
              </a:rPr>
              <a:t>are </a:t>
            </a:r>
            <a:r>
              <a:rPr lang="en-GB" sz="2400" b="1" dirty="0">
                <a:solidFill>
                  <a:schemeClr val="tx1"/>
                </a:solidFill>
              </a:rPr>
              <a:t>increasing</a:t>
            </a:r>
            <a:r>
              <a:rPr lang="en-GB" sz="2400" dirty="0">
                <a:solidFill>
                  <a:schemeClr val="tx1"/>
                </a:solidFill>
              </a:rPr>
              <a:t>. These gases </a:t>
            </a:r>
            <a:r>
              <a:rPr lang="en-GB" sz="2400" b="1" dirty="0">
                <a:solidFill>
                  <a:schemeClr val="tx1"/>
                </a:solidFill>
              </a:rPr>
              <a:t>contribute</a:t>
            </a:r>
            <a:r>
              <a:rPr lang="en-GB" sz="2400" dirty="0">
                <a:solidFill>
                  <a:schemeClr val="tx1"/>
                </a:solidFill>
              </a:rPr>
              <a:t> to </a:t>
            </a:r>
            <a:r>
              <a:rPr lang="en-GB" sz="2400" b="1" dirty="0">
                <a:solidFill>
                  <a:schemeClr val="tx1"/>
                </a:solidFill>
              </a:rPr>
              <a:t>global warming which is a type of climate change</a:t>
            </a:r>
            <a:r>
              <a:rPr lang="en-GB" sz="2400" dirty="0">
                <a:solidFill>
                  <a:schemeClr val="tx1"/>
                </a:solidFill>
              </a:rPr>
              <a:t>. Other </a:t>
            </a:r>
            <a:r>
              <a:rPr lang="en-GB" sz="2400" b="1" u="sng" dirty="0">
                <a:solidFill>
                  <a:schemeClr val="accent6">
                    <a:lumMod val="75000"/>
                  </a:schemeClr>
                </a:solidFill>
              </a:rPr>
              <a:t>climate changes</a:t>
            </a:r>
            <a:r>
              <a:rPr lang="en-GB" sz="2400" dirty="0">
                <a:solidFill>
                  <a:schemeClr val="tx1"/>
                </a:solidFill>
              </a:rPr>
              <a:t> such as  a change in rainfall patterns may affect the rate of crop growth and yield. </a:t>
            </a:r>
          </a:p>
        </p:txBody>
      </p:sp>
      <p:pic>
        <p:nvPicPr>
          <p:cNvPr id="1027" name="Picture 3"/>
          <p:cNvPicPr>
            <a:picLocks noChangeArrowheads="1"/>
          </p:cNvPicPr>
          <p:nvPr/>
        </p:nvPicPr>
        <p:blipFill>
          <a:blip r:embed="rId3" cstate="print"/>
          <a:srcRect/>
          <a:stretch>
            <a:fillRect/>
          </a:stretch>
        </p:blipFill>
        <p:spPr bwMode="auto">
          <a:xfrm>
            <a:off x="5436096" y="2420888"/>
            <a:ext cx="2736304" cy="2088232"/>
          </a:xfrm>
          <a:prstGeom prst="rect">
            <a:avLst/>
          </a:prstGeom>
          <a:noFill/>
          <a:ln w="3175">
            <a:solidFill>
              <a:schemeClr val="tx1"/>
            </a:solidFill>
            <a:miter lim="800000"/>
            <a:headEnd/>
            <a:tailEnd/>
          </a:ln>
        </p:spPr>
      </p:pic>
      <p:sp>
        <p:nvSpPr>
          <p:cNvPr id="10" name="TextBox 9"/>
          <p:cNvSpPr txBox="1"/>
          <p:nvPr/>
        </p:nvSpPr>
        <p:spPr>
          <a:xfrm>
            <a:off x="251520" y="4581128"/>
            <a:ext cx="8640960" cy="1785104"/>
          </a:xfrm>
          <a:prstGeom prst="rect">
            <a:avLst/>
          </a:prstGeom>
          <a:solidFill>
            <a:schemeClr val="accent6">
              <a:lumMod val="20000"/>
              <a:lumOff val="80000"/>
            </a:schemeClr>
          </a:solidFill>
          <a:ln w="28575">
            <a:solidFill>
              <a:schemeClr val="accent6">
                <a:lumMod val="50000"/>
              </a:schemeClr>
            </a:solidFill>
          </a:ln>
        </p:spPr>
        <p:txBody>
          <a:bodyPr wrap="square" rtlCol="0">
            <a:spAutoFit/>
          </a:bodyPr>
          <a:lstStyle/>
          <a:p>
            <a:r>
              <a:rPr lang="en-GB" sz="2200" dirty="0"/>
              <a:t>Global warming has </a:t>
            </a:r>
            <a:r>
              <a:rPr lang="en-GB" sz="2200" b="1" dirty="0">
                <a:solidFill>
                  <a:schemeClr val="accent6">
                    <a:lumMod val="50000"/>
                  </a:schemeClr>
                </a:solidFill>
              </a:rPr>
              <a:t>biological consequences </a:t>
            </a:r>
            <a:r>
              <a:rPr lang="en-GB" sz="2200" dirty="0"/>
              <a:t>such as:</a:t>
            </a:r>
          </a:p>
          <a:p>
            <a:pPr>
              <a:buFont typeface="Wingdings" pitchFamily="2" charset="2"/>
              <a:buChar char="§"/>
            </a:pPr>
            <a:r>
              <a:rPr lang="en-GB" sz="2200" b="1" dirty="0">
                <a:solidFill>
                  <a:schemeClr val="accent6">
                    <a:lumMod val="50000"/>
                  </a:schemeClr>
                </a:solidFill>
              </a:rPr>
              <a:t> Changes in weather </a:t>
            </a:r>
            <a:r>
              <a:rPr lang="en-GB" sz="2200" dirty="0"/>
              <a:t>which include flooding and drought</a:t>
            </a:r>
          </a:p>
          <a:p>
            <a:pPr>
              <a:buFont typeface="Wingdings" pitchFamily="2" charset="2"/>
              <a:buChar char="§"/>
            </a:pPr>
            <a:r>
              <a:rPr lang="en-GB" sz="2200" b="1" dirty="0">
                <a:solidFill>
                  <a:schemeClr val="accent6">
                    <a:lumMod val="50000"/>
                  </a:schemeClr>
                </a:solidFill>
              </a:rPr>
              <a:t> Melting of ice caps </a:t>
            </a:r>
            <a:r>
              <a:rPr lang="en-GB" sz="2200" dirty="0"/>
              <a:t>and increase in sea levels</a:t>
            </a:r>
          </a:p>
          <a:p>
            <a:pPr>
              <a:buFont typeface="Wingdings" pitchFamily="2" charset="2"/>
              <a:buChar char="§"/>
            </a:pPr>
            <a:r>
              <a:rPr lang="en-GB" sz="2200" b="1" dirty="0">
                <a:solidFill>
                  <a:schemeClr val="accent6">
                    <a:lumMod val="50000"/>
                  </a:schemeClr>
                </a:solidFill>
              </a:rPr>
              <a:t> Habitat loss </a:t>
            </a:r>
            <a:r>
              <a:rPr lang="en-GB" sz="2200" dirty="0"/>
              <a:t>which can lead to species becoming </a:t>
            </a:r>
            <a:r>
              <a:rPr lang="en-GB" sz="2200" b="1" dirty="0">
                <a:solidFill>
                  <a:schemeClr val="accent6">
                    <a:lumMod val="50000"/>
                  </a:schemeClr>
                </a:solidFill>
              </a:rPr>
              <a:t>extinct </a:t>
            </a:r>
            <a:r>
              <a:rPr lang="en-GB" sz="2200" dirty="0"/>
              <a:t>or critically</a:t>
            </a:r>
          </a:p>
          <a:p>
            <a:r>
              <a:rPr lang="en-GB" sz="2200" dirty="0"/>
              <a:t>   </a:t>
            </a:r>
            <a:r>
              <a:rPr lang="en-GB" sz="2200" b="1" dirty="0">
                <a:solidFill>
                  <a:schemeClr val="accent6">
                    <a:lumMod val="50000"/>
                  </a:schemeClr>
                </a:solidFill>
              </a:rPr>
              <a:t>endangered</a:t>
            </a:r>
            <a:r>
              <a:rPr lang="en-GB" sz="2200" dirty="0"/>
              <a:t>.</a:t>
            </a:r>
          </a:p>
        </p:txBody>
      </p:sp>
      <p:pic>
        <p:nvPicPr>
          <p:cNvPr id="3" name="Picture 2"/>
          <p:cNvPicPr>
            <a:picLocks noChangeAspect="1" noChangeArrowheads="1"/>
          </p:cNvPicPr>
          <p:nvPr/>
        </p:nvPicPr>
        <p:blipFill>
          <a:blip r:embed="rId4" cstate="print"/>
          <a:srcRect/>
          <a:stretch>
            <a:fillRect/>
          </a:stretch>
        </p:blipFill>
        <p:spPr bwMode="auto">
          <a:xfrm>
            <a:off x="488072" y="2395836"/>
            <a:ext cx="2715775" cy="2113284"/>
          </a:xfrm>
          <a:prstGeom prst="rect">
            <a:avLst/>
          </a:prstGeom>
          <a:noFill/>
          <a:ln w="6350">
            <a:solidFill>
              <a:schemeClr val="tx1"/>
            </a:solidFill>
            <a:miter lim="800000"/>
            <a:headEnd/>
            <a:tailEnd/>
          </a:ln>
        </p:spPr>
      </p:pic>
      <p:sp>
        <p:nvSpPr>
          <p:cNvPr id="8" name="Title 1"/>
          <p:cNvSpPr txBox="1">
            <a:spLocks/>
          </p:cNvSpPr>
          <p:nvPr/>
        </p:nvSpPr>
        <p:spPr>
          <a:xfrm>
            <a:off x="1547664" y="1"/>
            <a:ext cx="7416824" cy="908720"/>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 Ecosystems and material cycles part 4 </a:t>
            </a:r>
            <a:r>
              <a:rPr kumimoji="0" lang="en-US" sz="2400" b="1" i="0" u="none" strike="noStrike" kern="0" cap="none" spc="0" normalizeH="0" baseline="0" noProof="0" dirty="0">
                <a:ln>
                  <a:noFill/>
                </a:ln>
                <a:solidFill>
                  <a:schemeClr val="accent6"/>
                </a:solidFill>
                <a:effectLst/>
                <a:uLnTx/>
                <a:uFillTx/>
              </a:rPr>
              <a:t>–</a:t>
            </a:r>
            <a:br>
              <a:rPr kumimoji="0" lang="en-US" sz="24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                    Factors affecting food security (biology only)</a:t>
            </a:r>
            <a:br>
              <a:rPr kumimoji="0" lang="en-US" sz="2000" b="1" i="0" u="none" strike="noStrike" kern="0" cap="none" spc="0" normalizeH="0" baseline="0" noProof="0" dirty="0">
                <a:ln>
                  <a:noFill/>
                </a:ln>
                <a:solidFill>
                  <a:schemeClr val="accent6"/>
                </a:solidFill>
                <a:effectLst/>
                <a:uLnTx/>
                <a:uFillTx/>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1117562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upload.wikimedia.org/wikipedia/commons/thumb/2/21/Ripe_jackfruit.jpg/1024px-Ripe_jackfruit.jpg"/>
          <p:cNvPicPr>
            <a:picLocks noChangeAspect="1" noChangeArrowheads="1"/>
          </p:cNvPicPr>
          <p:nvPr/>
        </p:nvPicPr>
        <p:blipFill>
          <a:blip r:embed="rId3" cstate="print"/>
          <a:srcRect/>
          <a:stretch>
            <a:fillRect/>
          </a:stretch>
        </p:blipFill>
        <p:spPr bwMode="auto">
          <a:xfrm>
            <a:off x="2843809" y="980728"/>
            <a:ext cx="3512073" cy="2750400"/>
          </a:xfrm>
          <a:prstGeom prst="rect">
            <a:avLst/>
          </a:prstGeom>
          <a:noFill/>
          <a:ln>
            <a:solidFill>
              <a:schemeClr val="tx1"/>
            </a:solidFill>
          </a:ln>
        </p:spPr>
      </p:pic>
      <p:sp>
        <p:nvSpPr>
          <p:cNvPr id="6" name="TextBox 5"/>
          <p:cNvSpPr txBox="1"/>
          <p:nvPr/>
        </p:nvSpPr>
        <p:spPr>
          <a:xfrm>
            <a:off x="251520" y="980728"/>
            <a:ext cx="2520280" cy="2749664"/>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400" dirty="0"/>
              <a:t>The jackfruit is native to Southern India. It is  said to taste a bit like pulled pork and smells like fruit gums.</a:t>
            </a:r>
          </a:p>
        </p:txBody>
      </p:sp>
      <p:sp>
        <p:nvSpPr>
          <p:cNvPr id="8" name="TextBox 7"/>
          <p:cNvSpPr txBox="1"/>
          <p:nvPr/>
        </p:nvSpPr>
        <p:spPr>
          <a:xfrm>
            <a:off x="6444488" y="980728"/>
            <a:ext cx="2520000" cy="2749664"/>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400" dirty="0"/>
              <a:t>The jackfruit is being suggested as a possible solution to food insecurity.</a:t>
            </a:r>
          </a:p>
          <a:p>
            <a:r>
              <a:rPr lang="en-GB" sz="2400" dirty="0"/>
              <a:t>A jackfruit can grow up to 35kg.</a:t>
            </a:r>
          </a:p>
        </p:txBody>
      </p:sp>
      <p:sp>
        <p:nvSpPr>
          <p:cNvPr id="9" name="TextBox 8"/>
          <p:cNvSpPr txBox="1"/>
          <p:nvPr/>
        </p:nvSpPr>
        <p:spPr>
          <a:xfrm>
            <a:off x="251520" y="3903345"/>
            <a:ext cx="8712968" cy="2954655"/>
          </a:xfrm>
          <a:prstGeom prst="rect">
            <a:avLst/>
          </a:prstGeom>
          <a:noFill/>
        </p:spPr>
        <p:txBody>
          <a:bodyPr wrap="square" rtlCol="0">
            <a:spAutoFit/>
          </a:bodyPr>
          <a:lstStyle/>
          <a:p>
            <a:r>
              <a:rPr lang="en-GB" sz="2400" b="1" dirty="0"/>
              <a:t>Why is the jackfruit a potential solution?</a:t>
            </a:r>
          </a:p>
          <a:p>
            <a:pPr>
              <a:buFont typeface="Wingdings" pitchFamily="2" charset="2"/>
              <a:buChar char="ü"/>
            </a:pPr>
            <a:r>
              <a:rPr lang="en-GB" sz="2400" dirty="0"/>
              <a:t>The tree requires relatively little care once it is established. </a:t>
            </a:r>
          </a:p>
          <a:p>
            <a:pPr>
              <a:buFont typeface="Wingdings" pitchFamily="2" charset="2"/>
              <a:buChar char="ü"/>
            </a:pPr>
            <a:r>
              <a:rPr lang="en-GB" sz="2400" dirty="0"/>
              <a:t>It is a perennial so does not require regular replanting.</a:t>
            </a:r>
          </a:p>
          <a:p>
            <a:pPr>
              <a:buFont typeface="Wingdings" pitchFamily="2" charset="2"/>
              <a:buChar char="ü"/>
            </a:pPr>
            <a:r>
              <a:rPr lang="en-GB" sz="2400" dirty="0"/>
              <a:t>It requires very little irrigation or use of pesticide unlike rice.</a:t>
            </a:r>
          </a:p>
          <a:p>
            <a:pPr>
              <a:buFont typeface="Wingdings" pitchFamily="2" charset="2"/>
              <a:buChar char="ü"/>
            </a:pPr>
            <a:r>
              <a:rPr lang="en-GB" sz="2400" dirty="0"/>
              <a:t>The fruit is high in protein, potassium and vitamin B.</a:t>
            </a:r>
          </a:p>
          <a:p>
            <a:pPr>
              <a:buFont typeface="Wingdings" pitchFamily="2" charset="2"/>
              <a:buChar char="ü"/>
            </a:pPr>
            <a:r>
              <a:rPr lang="en-GB" sz="2400" dirty="0"/>
              <a:t>It is versatile and can be dried, boiled, roasted or ground to make    flour.</a:t>
            </a:r>
          </a:p>
          <a:p>
            <a:endParaRPr lang="en-GB" dirty="0"/>
          </a:p>
        </p:txBody>
      </p:sp>
      <p:sp>
        <p:nvSpPr>
          <p:cNvPr id="10" name="Title 1"/>
          <p:cNvSpPr txBox="1">
            <a:spLocks/>
          </p:cNvSpPr>
          <p:nvPr/>
        </p:nvSpPr>
        <p:spPr>
          <a:xfrm>
            <a:off x="1547664" y="1"/>
            <a:ext cx="7416824" cy="908720"/>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 Ecosystems and material cycles part 4 </a:t>
            </a:r>
            <a:r>
              <a:rPr kumimoji="0" lang="en-US" sz="2400" b="1" i="0" u="none" strike="noStrike" kern="0" cap="none" spc="0" normalizeH="0" baseline="0" noProof="0" dirty="0">
                <a:ln>
                  <a:noFill/>
                </a:ln>
                <a:solidFill>
                  <a:schemeClr val="accent6"/>
                </a:solidFill>
                <a:effectLst/>
                <a:uLnTx/>
                <a:uFillTx/>
              </a:rPr>
              <a:t>–</a:t>
            </a:r>
            <a:br>
              <a:rPr kumimoji="0" lang="en-US" sz="24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                    Factors affecting food security (biology only)</a:t>
            </a:r>
            <a:br>
              <a:rPr kumimoji="0" lang="en-US" sz="2000" b="1" i="0" u="none" strike="noStrike" kern="0" cap="none" spc="0" normalizeH="0" baseline="0" noProof="0" dirty="0">
                <a:ln>
                  <a:noFill/>
                </a:ln>
                <a:solidFill>
                  <a:schemeClr val="accent6"/>
                </a:solidFill>
                <a:effectLst/>
                <a:uLnTx/>
                <a:uFillTx/>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111756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512" y="692696"/>
            <a:ext cx="8784976" cy="1569660"/>
          </a:xfrm>
          <a:prstGeom prst="rect">
            <a:avLst/>
          </a:prstGeom>
          <a:noFill/>
        </p:spPr>
        <p:txBody>
          <a:bodyPr wrap="square" rtlCol="0">
            <a:spAutoFit/>
          </a:bodyPr>
          <a:lstStyle/>
          <a:p>
            <a:r>
              <a:rPr lang="en-GB" sz="2400" b="1" dirty="0">
                <a:solidFill>
                  <a:schemeClr val="accent6">
                    <a:lumMod val="75000"/>
                  </a:schemeClr>
                </a:solidFill>
              </a:rPr>
              <a:t>Sustainable methods </a:t>
            </a:r>
            <a:r>
              <a:rPr lang="en-GB" sz="2400" dirty="0"/>
              <a:t>must be found to feed all the people on Earth.</a:t>
            </a:r>
          </a:p>
          <a:p>
            <a:r>
              <a:rPr lang="en-GB" sz="2400" dirty="0"/>
              <a:t>The </a:t>
            </a:r>
            <a:r>
              <a:rPr lang="en-GB" sz="2400" b="1" dirty="0">
                <a:solidFill>
                  <a:schemeClr val="accent6">
                    <a:lumMod val="75000"/>
                  </a:schemeClr>
                </a:solidFill>
              </a:rPr>
              <a:t>efficiency</a:t>
            </a:r>
            <a:r>
              <a:rPr lang="en-GB" sz="2400" dirty="0"/>
              <a:t> of </a:t>
            </a:r>
            <a:r>
              <a:rPr lang="en-GB" sz="2400" b="1" dirty="0">
                <a:solidFill>
                  <a:schemeClr val="accent6">
                    <a:lumMod val="75000"/>
                  </a:schemeClr>
                </a:solidFill>
              </a:rPr>
              <a:t>food production </a:t>
            </a:r>
            <a:r>
              <a:rPr lang="en-GB" sz="2400" dirty="0"/>
              <a:t>can be improved by </a:t>
            </a:r>
            <a:r>
              <a:rPr lang="en-GB" sz="2400" b="1" dirty="0">
                <a:solidFill>
                  <a:schemeClr val="accent6">
                    <a:lumMod val="75000"/>
                  </a:schemeClr>
                </a:solidFill>
              </a:rPr>
              <a:t>restricting</a:t>
            </a:r>
            <a:r>
              <a:rPr lang="en-GB" sz="2400" dirty="0"/>
              <a:t> </a:t>
            </a:r>
            <a:r>
              <a:rPr lang="en-GB" sz="2400" b="1" dirty="0">
                <a:solidFill>
                  <a:schemeClr val="accent6">
                    <a:lumMod val="75000"/>
                  </a:schemeClr>
                </a:solidFill>
              </a:rPr>
              <a:t>wasted energy transfer </a:t>
            </a:r>
            <a:r>
              <a:rPr lang="en-GB" sz="2400" dirty="0"/>
              <a:t>from food animals to the environment. This means more energy will be available to humans from their food.</a:t>
            </a:r>
            <a:endParaRPr lang="en-GB" dirty="0"/>
          </a:p>
        </p:txBody>
      </p:sp>
      <p:pic>
        <p:nvPicPr>
          <p:cNvPr id="6" name="Picture 5" descr="GettyImages-488663598pig farmed.jpg"/>
          <p:cNvPicPr>
            <a:picLocks noChangeAspect="1"/>
          </p:cNvPicPr>
          <p:nvPr/>
        </p:nvPicPr>
        <p:blipFill>
          <a:blip r:embed="rId3" cstate="print"/>
          <a:stretch>
            <a:fillRect/>
          </a:stretch>
        </p:blipFill>
        <p:spPr>
          <a:xfrm>
            <a:off x="4788024" y="2276872"/>
            <a:ext cx="4007499" cy="3384376"/>
          </a:xfrm>
          <a:prstGeom prst="rect">
            <a:avLst/>
          </a:prstGeom>
        </p:spPr>
      </p:pic>
      <p:sp>
        <p:nvSpPr>
          <p:cNvPr id="8" name="TextBox 7"/>
          <p:cNvSpPr txBox="1"/>
          <p:nvPr/>
        </p:nvSpPr>
        <p:spPr>
          <a:xfrm>
            <a:off x="251520" y="2276872"/>
            <a:ext cx="4464496" cy="341632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400" dirty="0"/>
              <a:t>These pigs are kept in a </a:t>
            </a:r>
            <a:r>
              <a:rPr lang="en-GB" sz="2400" b="1" dirty="0">
                <a:solidFill>
                  <a:schemeClr val="accent6">
                    <a:lumMod val="75000"/>
                  </a:schemeClr>
                </a:solidFill>
              </a:rPr>
              <a:t>temperature controlled building</a:t>
            </a:r>
            <a:r>
              <a:rPr lang="en-GB" sz="2400" dirty="0"/>
              <a:t>. This means that less heat will be transferred to the environment from the pigs. The pigs will expend less energy in maintaining a constant body temperature and so more energy will be available to the humans in their food.</a:t>
            </a:r>
          </a:p>
        </p:txBody>
      </p:sp>
      <p:sp>
        <p:nvSpPr>
          <p:cNvPr id="9" name="TextBox 8"/>
          <p:cNvSpPr txBox="1"/>
          <p:nvPr/>
        </p:nvSpPr>
        <p:spPr>
          <a:xfrm>
            <a:off x="251520" y="5661248"/>
            <a:ext cx="8892480" cy="769441"/>
          </a:xfrm>
          <a:prstGeom prst="rect">
            <a:avLst/>
          </a:prstGeom>
          <a:noFill/>
        </p:spPr>
        <p:txBody>
          <a:bodyPr wrap="square" rtlCol="0">
            <a:spAutoFit/>
          </a:bodyPr>
          <a:lstStyle/>
          <a:p>
            <a:r>
              <a:rPr lang="en-GB" sz="2200" dirty="0"/>
              <a:t>These pigs cannot </a:t>
            </a:r>
            <a:r>
              <a:rPr lang="en-GB" sz="2200" b="1" dirty="0">
                <a:solidFill>
                  <a:schemeClr val="accent6">
                    <a:lumMod val="75000"/>
                  </a:schemeClr>
                </a:solidFill>
              </a:rPr>
              <a:t>move </a:t>
            </a:r>
            <a:r>
              <a:rPr lang="en-GB" sz="2200" dirty="0"/>
              <a:t>much and so </a:t>
            </a:r>
            <a:r>
              <a:rPr lang="en-GB" sz="2200" b="1" dirty="0">
                <a:solidFill>
                  <a:schemeClr val="accent6">
                    <a:lumMod val="75000"/>
                  </a:schemeClr>
                </a:solidFill>
              </a:rPr>
              <a:t>less energy </a:t>
            </a:r>
            <a:r>
              <a:rPr lang="en-GB" sz="2200" dirty="0"/>
              <a:t>is transferred to the </a:t>
            </a:r>
            <a:r>
              <a:rPr lang="en-GB" sz="2200" b="1" dirty="0">
                <a:solidFill>
                  <a:schemeClr val="accent6">
                    <a:lumMod val="75000"/>
                  </a:schemeClr>
                </a:solidFill>
              </a:rPr>
              <a:t>muscles</a:t>
            </a:r>
            <a:r>
              <a:rPr lang="en-GB" sz="2200" dirty="0"/>
              <a:t> for movement. They are fed </a:t>
            </a:r>
            <a:r>
              <a:rPr lang="en-GB" sz="2200" b="1" dirty="0">
                <a:solidFill>
                  <a:schemeClr val="accent6">
                    <a:lumMod val="75000"/>
                  </a:schemeClr>
                </a:solidFill>
              </a:rPr>
              <a:t>high protein </a:t>
            </a:r>
            <a:r>
              <a:rPr lang="en-GB" sz="2200" dirty="0"/>
              <a:t>food to increase </a:t>
            </a:r>
            <a:r>
              <a:rPr lang="en-GB" sz="2200" b="1" dirty="0">
                <a:solidFill>
                  <a:schemeClr val="accent6">
                    <a:lumMod val="75000"/>
                  </a:schemeClr>
                </a:solidFill>
              </a:rPr>
              <a:t>growth</a:t>
            </a:r>
            <a:r>
              <a:rPr lang="en-GB" sz="2200" dirty="0"/>
              <a:t>.</a:t>
            </a:r>
          </a:p>
        </p:txBody>
      </p:sp>
      <p:sp>
        <p:nvSpPr>
          <p:cNvPr id="10" name="Title 1"/>
          <p:cNvSpPr txBox="1">
            <a:spLocks/>
          </p:cNvSpPr>
          <p:nvPr/>
        </p:nvSpPr>
        <p:spPr>
          <a:xfrm>
            <a:off x="1547664" y="1"/>
            <a:ext cx="7416824" cy="908720"/>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 Ecosystems and material cycles part 4 </a:t>
            </a:r>
            <a:r>
              <a:rPr kumimoji="0" lang="en-US" sz="2400" b="1" i="0" u="none" strike="noStrike" kern="0" cap="none" spc="0" normalizeH="0" baseline="0" noProof="0" dirty="0">
                <a:ln>
                  <a:noFill/>
                </a:ln>
                <a:solidFill>
                  <a:schemeClr val="accent6"/>
                </a:solidFill>
                <a:effectLst/>
                <a:uLnTx/>
                <a:uFillTx/>
              </a:rPr>
              <a:t>–</a:t>
            </a:r>
            <a:br>
              <a:rPr kumimoji="0" lang="en-US" sz="24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                    Factors affecting food security (biology only)</a:t>
            </a:r>
            <a:br>
              <a:rPr kumimoji="0" lang="en-US" sz="2000" b="1" i="0" u="none" strike="noStrike" kern="0" cap="none" spc="0" normalizeH="0" baseline="0" noProof="0" dirty="0">
                <a:ln>
                  <a:noFill/>
                </a:ln>
                <a:solidFill>
                  <a:schemeClr val="accent6"/>
                </a:solidFill>
                <a:effectLst/>
                <a:uLnTx/>
                <a:uFillTx/>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1117562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2308324"/>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pPr marL="457200" indent="-457200">
              <a:lnSpc>
                <a:spcPct val="150000"/>
              </a:lnSpc>
            </a:pPr>
            <a:endParaRPr lang="en-GB" sz="2400" b="1"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Rectangle 5"/>
          <p:cNvSpPr/>
          <p:nvPr/>
        </p:nvSpPr>
        <p:spPr>
          <a:xfrm>
            <a:off x="179512" y="2228672"/>
            <a:ext cx="4572000" cy="2400657"/>
          </a:xfrm>
          <a:prstGeom prst="rect">
            <a:avLst/>
          </a:prstGeom>
        </p:spPr>
        <p:txBody>
          <a:bodyPr>
            <a:spAutoFit/>
          </a:bodyPr>
          <a:lstStyle/>
          <a:p>
            <a:r>
              <a:rPr lang="en-GB" sz="3200" b="1" dirty="0">
                <a:solidFill>
                  <a:schemeClr val="tx1">
                    <a:lumMod val="50000"/>
                    <a:lumOff val="50000"/>
                  </a:schemeClr>
                </a:solidFill>
              </a:rPr>
              <a:t>Food Security </a:t>
            </a:r>
          </a:p>
          <a:p>
            <a:r>
              <a:rPr lang="en-GB" sz="3200" b="1" dirty="0">
                <a:solidFill>
                  <a:schemeClr val="tx1">
                    <a:lumMod val="50000"/>
                    <a:lumOff val="50000"/>
                  </a:schemeClr>
                </a:solidFill>
              </a:rPr>
              <a:t>(biology only)</a:t>
            </a:r>
          </a:p>
          <a:p>
            <a:r>
              <a:rPr lang="en-GB" sz="3200" b="1" dirty="0">
                <a:solidFill>
                  <a:schemeClr val="tx1">
                    <a:lumMod val="50000"/>
                    <a:lumOff val="50000"/>
                  </a:schemeClr>
                </a:solidFill>
              </a:rPr>
              <a:t>Part 4</a:t>
            </a:r>
          </a:p>
          <a:p>
            <a:pPr marL="457200" indent="-457200">
              <a:lnSpc>
                <a:spcPct val="150000"/>
              </a:lnSpc>
              <a:buFont typeface="Arial" charset="0"/>
              <a:buChar char="•"/>
            </a:pPr>
            <a:r>
              <a:rPr lang="en-US" b="1" dirty="0">
                <a:solidFill>
                  <a:schemeClr val="tx1">
                    <a:lumMod val="50000"/>
                    <a:lumOff val="50000"/>
                  </a:schemeClr>
                </a:solidFill>
              </a:rPr>
              <a:t>Biological factors affecting</a:t>
            </a:r>
          </a:p>
          <a:p>
            <a:pPr marL="457200" indent="-457200">
              <a:lnSpc>
                <a:spcPct val="150000"/>
              </a:lnSpc>
            </a:pPr>
            <a:r>
              <a:rPr lang="en-US" b="1" dirty="0">
                <a:solidFill>
                  <a:schemeClr val="tx1">
                    <a:lumMod val="50000"/>
                    <a:lumOff val="50000"/>
                  </a:schemeClr>
                </a:solidFill>
              </a:rPr>
              <a:t>	food security.</a:t>
            </a:r>
          </a:p>
        </p:txBody>
      </p:sp>
    </p:spTree>
    <p:extLst>
      <p:ext uri="{BB962C8B-B14F-4D97-AF65-F5344CB8AC3E}">
        <p14:creationId xmlns:p14="http://schemas.microsoft.com/office/powerpoint/2010/main" val="99428845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 Ecosystems and material cycles part 4–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28600" y="620688"/>
            <a:ext cx="8915400" cy="6924973"/>
          </a:xfrm>
          <a:prstGeom prst="rect">
            <a:avLst/>
          </a:prstGeom>
          <a:noFill/>
        </p:spPr>
        <p:txBody>
          <a:bodyPr wrap="square" rtlCol="0">
            <a:spAutoFit/>
          </a:bodyPr>
          <a:lstStyle/>
          <a:p>
            <a:pPr marL="457200" indent="-457200">
              <a:lnSpc>
                <a:spcPct val="150000"/>
              </a:lnSpc>
              <a:buAutoNum type="arabicPeriod"/>
            </a:pPr>
            <a:r>
              <a:rPr lang="en-GB" sz="2400" dirty="0"/>
              <a:t>What is meant by the term food security?</a:t>
            </a:r>
          </a:p>
          <a:p>
            <a:pPr marL="457200" indent="-457200">
              <a:lnSpc>
                <a:spcPct val="150000"/>
              </a:lnSpc>
              <a:buAutoNum type="arabicPeriod"/>
            </a:pPr>
            <a:r>
              <a:rPr lang="en-GB" sz="2400" dirty="0"/>
              <a:t>What does </a:t>
            </a:r>
            <a:r>
              <a:rPr lang="en-GB" sz="2400" i="1" dirty="0"/>
              <a:t>sustainability</a:t>
            </a:r>
            <a:r>
              <a:rPr lang="en-GB" sz="2400" dirty="0"/>
              <a:t> mean in relation to food security.</a:t>
            </a:r>
          </a:p>
          <a:p>
            <a:pPr marL="457200" indent="-457200">
              <a:lnSpc>
                <a:spcPct val="150000"/>
              </a:lnSpc>
              <a:buAutoNum type="arabicPeriod"/>
            </a:pPr>
            <a:r>
              <a:rPr lang="en-GB" sz="2400" dirty="0"/>
              <a:t>List </a:t>
            </a:r>
            <a:r>
              <a:rPr lang="en-GB" sz="2400" b="1" dirty="0"/>
              <a:t>four</a:t>
            </a:r>
            <a:r>
              <a:rPr lang="en-GB" sz="2400" dirty="0"/>
              <a:t> biological factors which threaten food security.</a:t>
            </a:r>
          </a:p>
          <a:p>
            <a:pPr marL="457200" indent="-457200">
              <a:lnSpc>
                <a:spcPct val="150000"/>
              </a:lnSpc>
              <a:buAutoNum type="arabicPeriod"/>
            </a:pPr>
            <a:r>
              <a:rPr lang="en-GB" sz="2400" dirty="0"/>
              <a:t>Give </a:t>
            </a:r>
            <a:r>
              <a:rPr lang="en-GB" sz="2400" b="1" dirty="0"/>
              <a:t>two</a:t>
            </a:r>
            <a:r>
              <a:rPr lang="en-GB" sz="2400" dirty="0"/>
              <a:t> ways in which energy transfer to the environment can be restricted in food animals.</a:t>
            </a:r>
          </a:p>
          <a:p>
            <a:pPr marL="457200" indent="-457200">
              <a:lnSpc>
                <a:spcPct val="150000"/>
              </a:lnSpc>
              <a:buAutoNum type="arabicPeriod"/>
            </a:pPr>
            <a:r>
              <a:rPr lang="en-GB" sz="2400" dirty="0"/>
              <a:t>Some farmers feed their animals high protein food. Why?</a:t>
            </a:r>
          </a:p>
          <a:p>
            <a:pPr marL="457200" indent="-457200">
              <a:lnSpc>
                <a:spcPct val="150000"/>
              </a:lnSpc>
              <a:buAutoNum type="arabicPeriod"/>
            </a:pPr>
            <a:r>
              <a:rPr lang="en-GB" sz="2400" dirty="0"/>
              <a:t>List </a:t>
            </a:r>
            <a:r>
              <a:rPr lang="en-GB" sz="2400" b="1" dirty="0"/>
              <a:t>two</a:t>
            </a:r>
            <a:r>
              <a:rPr lang="en-GB" sz="2400" dirty="0"/>
              <a:t> things which can be done to conserve fish stocks in the ocean at a sustainable level.</a:t>
            </a:r>
          </a:p>
          <a:p>
            <a:pPr marL="457200" indent="-457200">
              <a:lnSpc>
                <a:spcPct val="150000"/>
              </a:lnSpc>
              <a:buAutoNum type="arabicPeriod"/>
            </a:pPr>
            <a:r>
              <a:rPr lang="en-GB" sz="2400" dirty="0"/>
              <a:t>What are agricultural inputs and how can these affect sustainability of food production?</a:t>
            </a:r>
          </a:p>
          <a:p>
            <a:pPr marL="457200" indent="-457200">
              <a:lnSpc>
                <a:spcPct val="150000"/>
              </a:lnSpc>
              <a:buAutoNum type="arabicPeriod"/>
            </a:pPr>
            <a:endParaRPr lang="en-GB" sz="2200" dirty="0"/>
          </a:p>
          <a:p>
            <a:pPr lvl="1">
              <a:lnSpc>
                <a:spcPct val="150000"/>
              </a:lnSpc>
            </a:pPr>
            <a:endParaRPr lang="en-GB" dirty="0"/>
          </a:p>
          <a:p>
            <a:pPr marL="342900" indent="-342900">
              <a:lnSpc>
                <a:spcPct val="150000"/>
              </a:lnSpc>
              <a:buFont typeface="+mj-lt"/>
              <a:buAutoNum type="arabicPeriod"/>
            </a:pPr>
            <a:endParaRPr lang="en-GB" sz="1600" dirty="0"/>
          </a:p>
        </p:txBody>
      </p:sp>
    </p:spTree>
    <p:extLst>
      <p:ext uri="{BB962C8B-B14F-4D97-AF65-F5344CB8AC3E}">
        <p14:creationId xmlns:p14="http://schemas.microsoft.com/office/powerpoint/2010/main" val="83563417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0"/>
            <a:ext cx="8820472" cy="657041"/>
          </a:xfrm>
        </p:spPr>
        <p:txBody>
          <a:bodyPr>
            <a:noAutofit/>
          </a:bodyPr>
          <a:lstStyle/>
          <a:p>
            <a:pPr marL="342900" lvl="1" algn="r" defTabSz="342900" rtl="0">
              <a:spcBef>
                <a:spcPct val="20000"/>
              </a:spcBef>
            </a:pPr>
            <a:r>
              <a:rPr lang="en-US" sz="2400" b="1" dirty="0">
                <a:solidFill>
                  <a:schemeClr val="accent6"/>
                </a:solidFill>
              </a:rPr>
              <a:t>Ecosystems and material cycles part 4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1446550"/>
          </a:xfrm>
          <a:prstGeom prst="rect">
            <a:avLst/>
          </a:prstGeom>
          <a:noFill/>
        </p:spPr>
        <p:txBody>
          <a:bodyPr wrap="square" rtlCol="0">
            <a:spAutoFit/>
          </a:bodyPr>
          <a:lstStyle/>
          <a:p>
            <a:pPr marL="457200" indent="-457200"/>
            <a:endParaRPr lang="en-GB" sz="2400" dirty="0"/>
          </a:p>
          <a:p>
            <a:pPr marL="457200" indent="-457200">
              <a:buAutoNum type="arabicPeriod" startAt="10"/>
            </a:pPr>
            <a:endParaRPr lang="en-GB" sz="2400" dirty="0"/>
          </a:p>
          <a:p>
            <a:pPr marL="457200" indent="-457200">
              <a:buAutoNum type="arabicPeriod" startAt="10"/>
            </a:pPr>
            <a:endParaRPr lang="en-GB" sz="2400" dirty="0"/>
          </a:p>
          <a:p>
            <a:pPr marL="342900" indent="-342900"/>
            <a:endParaRPr lang="en-GB" sz="1600" dirty="0"/>
          </a:p>
        </p:txBody>
      </p:sp>
      <p:sp>
        <p:nvSpPr>
          <p:cNvPr id="5" name="Rectangle 4"/>
          <p:cNvSpPr/>
          <p:nvPr/>
        </p:nvSpPr>
        <p:spPr>
          <a:xfrm>
            <a:off x="179512" y="836712"/>
            <a:ext cx="8568952" cy="3323987"/>
          </a:xfrm>
          <a:prstGeom prst="rect">
            <a:avLst/>
          </a:prstGeom>
        </p:spPr>
        <p:txBody>
          <a:bodyPr wrap="square">
            <a:spAutoFit/>
          </a:bodyPr>
          <a:lstStyle/>
          <a:p>
            <a:r>
              <a:rPr lang="en-GB" dirty="0"/>
              <a:t>7.  </a:t>
            </a:r>
            <a:r>
              <a:rPr lang="en-GB" sz="2400" dirty="0"/>
              <a:t>Name two gases which are increasing in the atmosphere and </a:t>
            </a:r>
          </a:p>
          <a:p>
            <a:r>
              <a:rPr lang="en-GB" sz="2400" dirty="0"/>
              <a:t>      contribute to global warming.</a:t>
            </a:r>
          </a:p>
          <a:p>
            <a:pPr marL="342900" indent="-342900">
              <a:lnSpc>
                <a:spcPct val="150000"/>
              </a:lnSpc>
              <a:buAutoNum type="arabicPeriod" startAt="8"/>
            </a:pPr>
            <a:r>
              <a:rPr lang="en-GB" sz="2400" dirty="0"/>
              <a:t>List </a:t>
            </a:r>
            <a:r>
              <a:rPr lang="en-GB" sz="2400" b="1" dirty="0"/>
              <a:t>two</a:t>
            </a:r>
            <a:r>
              <a:rPr lang="en-GB" sz="2400" dirty="0"/>
              <a:t> biological consequences of global warming. </a:t>
            </a:r>
          </a:p>
          <a:p>
            <a:pPr marL="342900" indent="-342900">
              <a:lnSpc>
                <a:spcPct val="150000"/>
              </a:lnSpc>
            </a:pPr>
            <a:r>
              <a:rPr lang="en-GB" sz="2400" dirty="0"/>
              <a:t>9.	 Name </a:t>
            </a:r>
            <a:r>
              <a:rPr lang="en-GB" sz="2400" b="1" dirty="0"/>
              <a:t>four</a:t>
            </a:r>
            <a:r>
              <a:rPr lang="en-GB" sz="2400" dirty="0"/>
              <a:t> processes which humans carry out that reduces the land available to other  animals , plants and microorganisms.</a:t>
            </a:r>
          </a:p>
          <a:p>
            <a:pPr>
              <a:lnSpc>
                <a:spcPct val="150000"/>
              </a:lnSpc>
            </a:pPr>
            <a:endParaRPr lang="en-GB" dirty="0"/>
          </a:p>
          <a:p>
            <a:pPr>
              <a:lnSpc>
                <a:spcPct val="150000"/>
              </a:lnSpc>
            </a:pPr>
            <a:endParaRPr lang="en-GB" dirty="0"/>
          </a:p>
        </p:txBody>
      </p:sp>
    </p:spTree>
    <p:extLst>
      <p:ext uri="{BB962C8B-B14F-4D97-AF65-F5344CB8AC3E}">
        <p14:creationId xmlns:p14="http://schemas.microsoft.com/office/powerpoint/2010/main" val="47641671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009" y="1268760"/>
            <a:ext cx="4360900" cy="4752528"/>
          </a:xfrm>
          <a:prstGeom prst="rect">
            <a:avLst/>
          </a:prstGeom>
        </p:spPr>
      </p:pic>
      <p:sp>
        <p:nvSpPr>
          <p:cNvPr id="7" name="TextBox 6"/>
          <p:cNvSpPr txBox="1"/>
          <p:nvPr/>
        </p:nvSpPr>
        <p:spPr>
          <a:xfrm>
            <a:off x="0" y="980728"/>
            <a:ext cx="4716016" cy="1200329"/>
          </a:xfrm>
          <a:prstGeom prst="rect">
            <a:avLst/>
          </a:prstGeom>
          <a:noFill/>
        </p:spPr>
        <p:txBody>
          <a:bodyPr wrap="square" rtlCol="0">
            <a:spAutoFit/>
          </a:bodyPr>
          <a:lstStyle/>
          <a:p>
            <a:r>
              <a:rPr lang="en-GB" sz="7200" b="1" dirty="0">
                <a:latin typeface="+mj-lt"/>
                <a:ea typeface="Beirut" charset="-78"/>
                <a:cs typeface="Beirut" charset="-78"/>
              </a:rPr>
              <a:t>AnswerIT!</a:t>
            </a:r>
            <a:endParaRPr lang="en-GB" dirty="0"/>
          </a:p>
        </p:txBody>
      </p:sp>
      <p:sp>
        <p:nvSpPr>
          <p:cNvPr id="8" name="Rectangle 7"/>
          <p:cNvSpPr/>
          <p:nvPr/>
        </p:nvSpPr>
        <p:spPr>
          <a:xfrm>
            <a:off x="35496" y="2228672"/>
            <a:ext cx="4572000" cy="2400657"/>
          </a:xfrm>
          <a:prstGeom prst="rect">
            <a:avLst/>
          </a:prstGeom>
        </p:spPr>
        <p:txBody>
          <a:bodyPr>
            <a:spAutoFit/>
          </a:bodyPr>
          <a:lstStyle/>
          <a:p>
            <a:r>
              <a:rPr lang="en-GB" sz="3200" b="1" dirty="0">
                <a:solidFill>
                  <a:schemeClr val="tx1">
                    <a:lumMod val="50000"/>
                    <a:lumOff val="50000"/>
                  </a:schemeClr>
                </a:solidFill>
              </a:rPr>
              <a:t>Food Security </a:t>
            </a:r>
          </a:p>
          <a:p>
            <a:r>
              <a:rPr lang="en-GB" sz="3200" b="1" dirty="0">
                <a:solidFill>
                  <a:schemeClr val="tx1">
                    <a:lumMod val="50000"/>
                    <a:lumOff val="50000"/>
                  </a:schemeClr>
                </a:solidFill>
              </a:rPr>
              <a:t>(biology only)</a:t>
            </a:r>
          </a:p>
          <a:p>
            <a:r>
              <a:rPr lang="en-GB" sz="3200" b="1" dirty="0">
                <a:solidFill>
                  <a:schemeClr val="tx1">
                    <a:lumMod val="50000"/>
                    <a:lumOff val="50000"/>
                  </a:schemeClr>
                </a:solidFill>
              </a:rPr>
              <a:t>Part 4</a:t>
            </a:r>
          </a:p>
          <a:p>
            <a:pPr marL="457200" indent="-457200">
              <a:lnSpc>
                <a:spcPct val="150000"/>
              </a:lnSpc>
              <a:buFont typeface="Arial" charset="0"/>
              <a:buChar char="•"/>
            </a:pPr>
            <a:r>
              <a:rPr lang="en-US" b="1" dirty="0">
                <a:solidFill>
                  <a:schemeClr val="tx1">
                    <a:lumMod val="50000"/>
                    <a:lumOff val="50000"/>
                  </a:schemeClr>
                </a:solidFill>
              </a:rPr>
              <a:t>Biological factors affecting</a:t>
            </a:r>
          </a:p>
          <a:p>
            <a:pPr marL="457200" indent="-457200">
              <a:lnSpc>
                <a:spcPct val="150000"/>
              </a:lnSpc>
            </a:pPr>
            <a:r>
              <a:rPr lang="en-US" b="1" dirty="0">
                <a:solidFill>
                  <a:schemeClr val="tx1">
                    <a:lumMod val="50000"/>
                    <a:lumOff val="50000"/>
                  </a:schemeClr>
                </a:solidFill>
              </a:rPr>
              <a:t>	food security.</a:t>
            </a:r>
          </a:p>
        </p:txBody>
      </p:sp>
    </p:spTree>
    <p:extLst>
      <p:ext uri="{BB962C8B-B14F-4D97-AF65-F5344CB8AC3E}">
        <p14:creationId xmlns:p14="http://schemas.microsoft.com/office/powerpoint/2010/main" val="192154567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4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28600" y="620688"/>
            <a:ext cx="8915400" cy="6093976"/>
          </a:xfrm>
          <a:prstGeom prst="rect">
            <a:avLst/>
          </a:prstGeom>
          <a:noFill/>
        </p:spPr>
        <p:txBody>
          <a:bodyPr wrap="square" rtlCol="0">
            <a:spAutoFit/>
          </a:bodyPr>
          <a:lstStyle/>
          <a:p>
            <a:pPr marL="457200" indent="-457200">
              <a:lnSpc>
                <a:spcPct val="150000"/>
              </a:lnSpc>
              <a:buAutoNum type="arabicPeriod"/>
            </a:pPr>
            <a:r>
              <a:rPr lang="en-GB" sz="2000" dirty="0"/>
              <a:t>What is meant by the term food security?</a:t>
            </a:r>
            <a:r>
              <a:rPr lang="en-GB" sz="2000" b="1" i="1" dirty="0">
                <a:solidFill>
                  <a:srgbClr val="00B050"/>
                </a:solidFill>
              </a:rPr>
              <a:t> </a:t>
            </a:r>
          </a:p>
          <a:p>
            <a:pPr marL="457200" indent="-457200">
              <a:lnSpc>
                <a:spcPct val="150000"/>
              </a:lnSpc>
            </a:pPr>
            <a:r>
              <a:rPr lang="en-GB" sz="2000" b="1" i="1" dirty="0">
                <a:solidFill>
                  <a:srgbClr val="00B050"/>
                </a:solidFill>
              </a:rPr>
              <a:t>	Having enough food to feed a population.</a:t>
            </a:r>
          </a:p>
          <a:p>
            <a:pPr marL="457200" indent="-457200">
              <a:lnSpc>
                <a:spcPct val="150000"/>
              </a:lnSpc>
            </a:pPr>
            <a:r>
              <a:rPr lang="en-GB" sz="2000" dirty="0"/>
              <a:t>2. 	What does sustainability mean in relation to food security? </a:t>
            </a:r>
            <a:r>
              <a:rPr lang="en-GB" sz="2000" b="1" i="1" dirty="0">
                <a:solidFill>
                  <a:srgbClr val="00B050"/>
                </a:solidFill>
              </a:rPr>
              <a:t>Meeting the needs of the current population without affecting the needs of future generations</a:t>
            </a:r>
            <a:r>
              <a:rPr lang="en-GB" sz="2000" dirty="0"/>
              <a:t>.</a:t>
            </a:r>
          </a:p>
          <a:p>
            <a:pPr marL="457200" indent="-457200">
              <a:lnSpc>
                <a:spcPct val="150000"/>
              </a:lnSpc>
            </a:pPr>
            <a:r>
              <a:rPr lang="en-GB" sz="2000" dirty="0"/>
              <a:t>3.	List </a:t>
            </a:r>
            <a:r>
              <a:rPr lang="en-GB" sz="2000" b="1" dirty="0"/>
              <a:t>four</a:t>
            </a:r>
            <a:r>
              <a:rPr lang="en-GB" sz="2000" dirty="0"/>
              <a:t> biological factors which threaten food security.</a:t>
            </a:r>
          </a:p>
          <a:p>
            <a:pPr marL="457200" indent="-457200">
              <a:lnSpc>
                <a:spcPct val="150000"/>
              </a:lnSpc>
            </a:pPr>
            <a:r>
              <a:rPr lang="en-GB" sz="2000" dirty="0"/>
              <a:t>	</a:t>
            </a:r>
            <a:r>
              <a:rPr lang="en-GB" sz="2000" b="1" i="1" dirty="0">
                <a:solidFill>
                  <a:srgbClr val="00B050"/>
                </a:solidFill>
              </a:rPr>
              <a:t>Increasing birth rate</a:t>
            </a:r>
          </a:p>
          <a:p>
            <a:pPr marL="457200" indent="-457200">
              <a:lnSpc>
                <a:spcPct val="150000"/>
              </a:lnSpc>
            </a:pPr>
            <a:r>
              <a:rPr lang="en-GB" sz="2000" b="1" i="1" dirty="0">
                <a:solidFill>
                  <a:srgbClr val="00B050"/>
                </a:solidFill>
              </a:rPr>
              <a:t>	Changing diets in developed countries leading to food being shipped around the world </a:t>
            </a:r>
          </a:p>
          <a:p>
            <a:pPr marL="457200" indent="-457200">
              <a:lnSpc>
                <a:spcPct val="150000"/>
              </a:lnSpc>
            </a:pPr>
            <a:r>
              <a:rPr lang="en-GB" sz="2000" b="1" i="1" dirty="0">
                <a:solidFill>
                  <a:srgbClr val="00B050"/>
                </a:solidFill>
              </a:rPr>
              <a:t>	New pests and pathogens affecting farming</a:t>
            </a:r>
          </a:p>
          <a:p>
            <a:pPr marL="457200" indent="-457200">
              <a:lnSpc>
                <a:spcPct val="150000"/>
              </a:lnSpc>
            </a:pPr>
            <a:r>
              <a:rPr lang="en-GB" sz="2000" b="1" i="1" dirty="0">
                <a:solidFill>
                  <a:srgbClr val="00B050"/>
                </a:solidFill>
              </a:rPr>
              <a:t>	Environmental changes</a:t>
            </a:r>
          </a:p>
          <a:p>
            <a:pPr marL="457200" indent="-457200">
              <a:lnSpc>
                <a:spcPct val="150000"/>
              </a:lnSpc>
            </a:pPr>
            <a:r>
              <a:rPr lang="en-GB" sz="2000" b="1" i="1" dirty="0">
                <a:solidFill>
                  <a:srgbClr val="00B050"/>
                </a:solidFill>
              </a:rPr>
              <a:t>	Costs of agricultural inputs</a:t>
            </a:r>
          </a:p>
          <a:p>
            <a:pPr marL="457200" indent="-457200">
              <a:lnSpc>
                <a:spcPct val="150000"/>
              </a:lnSpc>
            </a:pPr>
            <a:r>
              <a:rPr lang="en-GB" sz="2000" b="1" i="1" dirty="0">
                <a:solidFill>
                  <a:srgbClr val="00B050"/>
                </a:solidFill>
              </a:rPr>
              <a:t>	Conflicts which have reduced access to food and water</a:t>
            </a:r>
          </a:p>
          <a:p>
            <a:pPr marL="342900" indent="-342900">
              <a:lnSpc>
                <a:spcPct val="150000"/>
              </a:lnSpc>
            </a:pPr>
            <a:endParaRPr lang="en-GB" sz="2000" dirty="0"/>
          </a:p>
        </p:txBody>
      </p:sp>
    </p:spTree>
    <p:extLst>
      <p:ext uri="{BB962C8B-B14F-4D97-AF65-F5344CB8AC3E}">
        <p14:creationId xmlns:p14="http://schemas.microsoft.com/office/powerpoint/2010/main" val="83563417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Ecosystems and material cycles part 4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28600" y="620688"/>
            <a:ext cx="8915400" cy="6093976"/>
          </a:xfrm>
          <a:prstGeom prst="rect">
            <a:avLst/>
          </a:prstGeom>
          <a:noFill/>
        </p:spPr>
        <p:txBody>
          <a:bodyPr wrap="square" rtlCol="0">
            <a:spAutoFit/>
          </a:bodyPr>
          <a:lstStyle/>
          <a:p>
            <a:pPr marL="457200" indent="-457200">
              <a:lnSpc>
                <a:spcPct val="150000"/>
              </a:lnSpc>
            </a:pPr>
            <a:r>
              <a:rPr lang="en-GB" sz="2000" dirty="0"/>
              <a:t>4.	Give </a:t>
            </a:r>
            <a:r>
              <a:rPr lang="en-GB" sz="2000" b="1" dirty="0"/>
              <a:t>two</a:t>
            </a:r>
            <a:r>
              <a:rPr lang="en-GB" sz="2000" dirty="0"/>
              <a:t> ways in which energy transfer to the environment can be restricted in food animals. </a:t>
            </a:r>
            <a:r>
              <a:rPr lang="en-GB" sz="2000" b="1" i="1" dirty="0">
                <a:solidFill>
                  <a:srgbClr val="00B050"/>
                </a:solidFill>
              </a:rPr>
              <a:t> Restrict movement </a:t>
            </a:r>
          </a:p>
          <a:p>
            <a:pPr marL="457200" indent="-457200">
              <a:lnSpc>
                <a:spcPct val="150000"/>
              </a:lnSpc>
            </a:pPr>
            <a:r>
              <a:rPr lang="en-GB" sz="2000" b="1" i="1" dirty="0">
                <a:solidFill>
                  <a:srgbClr val="00B050"/>
                </a:solidFill>
              </a:rPr>
              <a:t>	Control the temperature of the surroundings</a:t>
            </a:r>
            <a:endParaRPr lang="en-GB" sz="2000" dirty="0"/>
          </a:p>
          <a:p>
            <a:pPr marL="457200" indent="-457200">
              <a:lnSpc>
                <a:spcPct val="150000"/>
              </a:lnSpc>
            </a:pPr>
            <a:r>
              <a:rPr lang="en-GB" sz="2000" dirty="0"/>
              <a:t>5.	Some farmers feed their animals high protein food. Why?</a:t>
            </a:r>
          </a:p>
          <a:p>
            <a:pPr marL="457200" indent="-457200">
              <a:lnSpc>
                <a:spcPct val="150000"/>
              </a:lnSpc>
            </a:pPr>
            <a:r>
              <a:rPr lang="en-GB" sz="2000" b="1" i="1" dirty="0">
                <a:solidFill>
                  <a:srgbClr val="00B050"/>
                </a:solidFill>
              </a:rPr>
              <a:t>	Increase growth</a:t>
            </a:r>
            <a:endParaRPr lang="en-GB" sz="2000" dirty="0"/>
          </a:p>
          <a:p>
            <a:pPr marL="457200" indent="-457200">
              <a:lnSpc>
                <a:spcPct val="150000"/>
              </a:lnSpc>
            </a:pPr>
            <a:r>
              <a:rPr lang="en-GB" sz="2000" dirty="0"/>
              <a:t>6.	List </a:t>
            </a:r>
            <a:r>
              <a:rPr lang="en-GB" sz="2000" b="1" dirty="0"/>
              <a:t>two</a:t>
            </a:r>
            <a:r>
              <a:rPr lang="en-GB" sz="2000" dirty="0"/>
              <a:t> things which can be done to conserve fish stocks in the ocean at a sustainable level. </a:t>
            </a:r>
            <a:r>
              <a:rPr lang="en-GB" sz="2000" b="1" i="1" dirty="0">
                <a:solidFill>
                  <a:srgbClr val="00B050"/>
                </a:solidFill>
              </a:rPr>
              <a:t>Control size of holes in net </a:t>
            </a:r>
          </a:p>
          <a:p>
            <a:pPr marL="457200" indent="-457200">
              <a:lnSpc>
                <a:spcPct val="150000"/>
              </a:lnSpc>
            </a:pPr>
            <a:r>
              <a:rPr lang="en-GB" sz="2000" b="1" i="1" dirty="0">
                <a:solidFill>
                  <a:srgbClr val="00B050"/>
                </a:solidFill>
              </a:rPr>
              <a:t>	Introduce fishing quotas</a:t>
            </a:r>
            <a:endParaRPr lang="en-GB" sz="2000" dirty="0"/>
          </a:p>
          <a:p>
            <a:pPr marL="457200" indent="-457200">
              <a:lnSpc>
                <a:spcPct val="150000"/>
              </a:lnSpc>
            </a:pPr>
            <a:endParaRPr lang="en-GB" sz="2000" dirty="0"/>
          </a:p>
          <a:p>
            <a:pPr lvl="1">
              <a:lnSpc>
                <a:spcPct val="150000"/>
              </a:lnSpc>
            </a:pPr>
            <a:endParaRPr lang="en-GB" sz="2000" dirty="0"/>
          </a:p>
          <a:p>
            <a:pPr lvl="1">
              <a:lnSpc>
                <a:spcPct val="150000"/>
              </a:lnSpc>
            </a:pPr>
            <a:endParaRPr lang="en-GB" sz="2000" dirty="0"/>
          </a:p>
          <a:p>
            <a:pPr lvl="1">
              <a:lnSpc>
                <a:spcPct val="150000"/>
              </a:lnSpc>
            </a:pPr>
            <a:endParaRPr lang="en-GB" sz="2000" dirty="0"/>
          </a:p>
          <a:p>
            <a:pPr marL="342900" indent="-342900">
              <a:lnSpc>
                <a:spcPct val="150000"/>
              </a:lnSpc>
              <a:buFont typeface="+mj-lt"/>
              <a:buAutoNum type="arabicPeriod"/>
            </a:pPr>
            <a:endParaRPr lang="en-GB" sz="2000" dirty="0"/>
          </a:p>
        </p:txBody>
      </p:sp>
    </p:spTree>
    <p:extLst>
      <p:ext uri="{BB962C8B-B14F-4D97-AF65-F5344CB8AC3E}">
        <p14:creationId xmlns:p14="http://schemas.microsoft.com/office/powerpoint/2010/main" val="83563417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0"/>
            <a:ext cx="8820472" cy="657041"/>
          </a:xfrm>
        </p:spPr>
        <p:txBody>
          <a:bodyPr>
            <a:noAutofit/>
          </a:bodyPr>
          <a:lstStyle/>
          <a:p>
            <a:pPr marL="342900" lvl="1" algn="r" defTabSz="342900" rtl="0">
              <a:spcBef>
                <a:spcPct val="20000"/>
              </a:spcBef>
            </a:pPr>
            <a:r>
              <a:rPr lang="en-US" sz="2400" b="1" dirty="0">
                <a:solidFill>
                  <a:schemeClr val="accent6"/>
                </a:solidFill>
              </a:rPr>
              <a:t>Ecosystems and material cycles part 4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1446550"/>
          </a:xfrm>
          <a:prstGeom prst="rect">
            <a:avLst/>
          </a:prstGeom>
          <a:noFill/>
        </p:spPr>
        <p:txBody>
          <a:bodyPr wrap="square" rtlCol="0">
            <a:spAutoFit/>
          </a:bodyPr>
          <a:lstStyle/>
          <a:p>
            <a:pPr marL="457200" indent="-457200"/>
            <a:endParaRPr lang="en-GB" sz="2400" dirty="0"/>
          </a:p>
          <a:p>
            <a:pPr marL="457200" indent="-457200">
              <a:buAutoNum type="arabicPeriod" startAt="10"/>
            </a:pPr>
            <a:endParaRPr lang="en-GB" sz="2400" dirty="0"/>
          </a:p>
          <a:p>
            <a:pPr marL="457200" indent="-457200">
              <a:buAutoNum type="arabicPeriod" startAt="10"/>
            </a:pPr>
            <a:endParaRPr lang="en-GB" sz="2400" dirty="0"/>
          </a:p>
          <a:p>
            <a:pPr marL="342900" indent="-342900"/>
            <a:endParaRPr lang="en-GB" sz="1600" dirty="0"/>
          </a:p>
        </p:txBody>
      </p:sp>
      <p:sp>
        <p:nvSpPr>
          <p:cNvPr id="5" name="Rectangle 4"/>
          <p:cNvSpPr/>
          <p:nvPr/>
        </p:nvSpPr>
        <p:spPr>
          <a:xfrm>
            <a:off x="179512" y="620688"/>
            <a:ext cx="8784976" cy="6278642"/>
          </a:xfrm>
          <a:prstGeom prst="rect">
            <a:avLst/>
          </a:prstGeom>
        </p:spPr>
        <p:txBody>
          <a:bodyPr wrap="square">
            <a:spAutoFit/>
          </a:bodyPr>
          <a:lstStyle/>
          <a:p>
            <a:r>
              <a:rPr lang="en-GB" dirty="0"/>
              <a:t>7.  </a:t>
            </a:r>
            <a:r>
              <a:rPr lang="en-GB" sz="2400" dirty="0"/>
              <a:t>Name two gases which are increasing in the atmosphere and </a:t>
            </a:r>
          </a:p>
          <a:p>
            <a:r>
              <a:rPr lang="en-GB" sz="2400" dirty="0"/>
              <a:t>      contribute to global warming.</a:t>
            </a:r>
            <a:r>
              <a:rPr lang="en-GB" sz="2400" b="1" dirty="0">
                <a:solidFill>
                  <a:srgbClr val="00B050"/>
                </a:solidFill>
              </a:rPr>
              <a:t> </a:t>
            </a:r>
            <a:r>
              <a:rPr lang="en-GB" sz="2400" b="1" i="1" dirty="0">
                <a:solidFill>
                  <a:srgbClr val="00B050"/>
                </a:solidFill>
              </a:rPr>
              <a:t>Methane and Carbon dioxide</a:t>
            </a:r>
            <a:endParaRPr lang="en-GB" sz="2400" i="1" dirty="0"/>
          </a:p>
          <a:p>
            <a:pPr marL="342900" indent="-342900">
              <a:lnSpc>
                <a:spcPct val="150000"/>
              </a:lnSpc>
              <a:buAutoNum type="arabicPeriod" startAt="8"/>
            </a:pPr>
            <a:r>
              <a:rPr lang="en-GB" sz="2400" dirty="0"/>
              <a:t>List </a:t>
            </a:r>
            <a:r>
              <a:rPr lang="en-GB" sz="2400" b="1" dirty="0"/>
              <a:t>two</a:t>
            </a:r>
            <a:r>
              <a:rPr lang="en-GB" sz="2400" dirty="0"/>
              <a:t> biological consequences of global warming. </a:t>
            </a:r>
          </a:p>
          <a:p>
            <a:r>
              <a:rPr lang="en-GB" sz="2400" b="1" i="1" dirty="0">
                <a:solidFill>
                  <a:srgbClr val="00B050"/>
                </a:solidFill>
              </a:rPr>
              <a:t>	Changes in weather which include flooding and drought so 	affecting animal and plant life.</a:t>
            </a:r>
          </a:p>
          <a:p>
            <a:r>
              <a:rPr lang="en-GB" sz="2400" b="1" i="1" dirty="0">
                <a:solidFill>
                  <a:srgbClr val="00B050"/>
                </a:solidFill>
              </a:rPr>
              <a:t> 	Melting of ice caps and increase in sea levels</a:t>
            </a:r>
          </a:p>
          <a:p>
            <a:r>
              <a:rPr lang="en-GB" sz="2400" b="1" i="1" dirty="0">
                <a:solidFill>
                  <a:srgbClr val="00B050"/>
                </a:solidFill>
              </a:rPr>
              <a:t> 	Habitat loss which can lead to species becoming extinct or 	critically endangered.</a:t>
            </a:r>
          </a:p>
          <a:p>
            <a:pPr indent="-457200"/>
            <a:r>
              <a:rPr lang="en-GB" sz="2400" dirty="0"/>
              <a:t>9.  Name four processes which humans carry out that reduces the          land available to other animals, plants and microorganisms.</a:t>
            </a:r>
          </a:p>
          <a:p>
            <a:pPr indent="-457200"/>
            <a:r>
              <a:rPr lang="en-GB" sz="2400" dirty="0"/>
              <a:t>	</a:t>
            </a:r>
            <a:r>
              <a:rPr lang="en-GB" sz="2400" b="1" i="1" dirty="0">
                <a:solidFill>
                  <a:srgbClr val="00B050"/>
                </a:solidFill>
              </a:rPr>
              <a:t>Quarrying</a:t>
            </a:r>
          </a:p>
          <a:p>
            <a:pPr indent="-457200"/>
            <a:r>
              <a:rPr lang="en-GB" sz="2400" b="1" i="1" dirty="0">
                <a:solidFill>
                  <a:srgbClr val="00B050"/>
                </a:solidFill>
              </a:rPr>
              <a:t>	Waste dumping/landfill</a:t>
            </a:r>
          </a:p>
          <a:p>
            <a:pPr indent="-457200"/>
            <a:r>
              <a:rPr lang="en-GB" sz="2400" b="1" i="1" dirty="0">
                <a:solidFill>
                  <a:srgbClr val="00B050"/>
                </a:solidFill>
              </a:rPr>
              <a:t>	Building</a:t>
            </a:r>
          </a:p>
          <a:p>
            <a:pPr indent="-457200"/>
            <a:r>
              <a:rPr lang="en-GB" sz="2400" b="1" i="1" dirty="0">
                <a:solidFill>
                  <a:srgbClr val="00B050"/>
                </a:solidFill>
              </a:rPr>
              <a:t>	Crop growing	</a:t>
            </a:r>
          </a:p>
          <a:p>
            <a:pPr>
              <a:lnSpc>
                <a:spcPct val="150000"/>
              </a:lnSpc>
            </a:pPr>
            <a:endParaRPr lang="en-GB" dirty="0"/>
          </a:p>
          <a:p>
            <a:pPr>
              <a:lnSpc>
                <a:spcPct val="150000"/>
              </a:lnSpc>
            </a:pPr>
            <a:endParaRPr lang="en-GB" dirty="0"/>
          </a:p>
        </p:txBody>
      </p:sp>
    </p:spTree>
    <p:extLst>
      <p:ext uri="{BB962C8B-B14F-4D97-AF65-F5344CB8AC3E}">
        <p14:creationId xmlns:p14="http://schemas.microsoft.com/office/powerpoint/2010/main" val="47641671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72008" y="418881"/>
            <a:ext cx="7308304" cy="7186583"/>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200" b="1" dirty="0">
                <a:solidFill>
                  <a:schemeClr val="tx1">
                    <a:lumMod val="50000"/>
                    <a:lumOff val="50000"/>
                  </a:schemeClr>
                </a:solidFill>
              </a:rPr>
              <a:t>Material Cycles, </a:t>
            </a:r>
          </a:p>
          <a:p>
            <a:r>
              <a:rPr lang="en-GB" sz="3200" b="1" dirty="0">
                <a:solidFill>
                  <a:schemeClr val="tx1">
                    <a:lumMod val="50000"/>
                    <a:lumOff val="50000"/>
                  </a:schemeClr>
                </a:solidFill>
              </a:rPr>
              <a:t>pollution and </a:t>
            </a:r>
          </a:p>
          <a:p>
            <a:r>
              <a:rPr lang="en-GB" sz="3200" b="1" dirty="0">
                <a:solidFill>
                  <a:schemeClr val="tx1">
                    <a:lumMod val="50000"/>
                    <a:lumOff val="50000"/>
                  </a:schemeClr>
                </a:solidFill>
              </a:rPr>
              <a:t>decomposition.</a:t>
            </a:r>
          </a:p>
          <a:p>
            <a:r>
              <a:rPr lang="en-GB" sz="2400" b="1" dirty="0">
                <a:solidFill>
                  <a:schemeClr val="tx1">
                    <a:lumMod val="50000"/>
                    <a:lumOff val="50000"/>
                  </a:schemeClr>
                </a:solidFill>
              </a:rPr>
              <a:t>Part 5 (9.12- 9.19B)</a:t>
            </a:r>
          </a:p>
          <a:p>
            <a:pPr marL="457200" indent="-457200">
              <a:lnSpc>
                <a:spcPct val="150000"/>
              </a:lnSpc>
              <a:buFont typeface="Arial" charset="0"/>
              <a:buChar char="•"/>
            </a:pPr>
            <a:r>
              <a:rPr lang="en-US" b="1" dirty="0">
                <a:solidFill>
                  <a:schemeClr val="tx1">
                    <a:lumMod val="50000"/>
                    <a:lumOff val="50000"/>
                  </a:schemeClr>
                </a:solidFill>
              </a:rPr>
              <a:t>Carbon, water and nitrogen cycles</a:t>
            </a:r>
          </a:p>
          <a:p>
            <a:pPr marL="457200" indent="-457200">
              <a:lnSpc>
                <a:spcPct val="150000"/>
              </a:lnSpc>
              <a:buFont typeface="Arial" charset="0"/>
              <a:buChar char="•"/>
            </a:pPr>
            <a:r>
              <a:rPr lang="en-US" b="1" dirty="0">
                <a:solidFill>
                  <a:schemeClr val="tx1">
                    <a:lumMod val="50000"/>
                    <a:lumOff val="50000"/>
                  </a:schemeClr>
                </a:solidFill>
              </a:rPr>
              <a:t>Indicator species (biology only)</a:t>
            </a:r>
          </a:p>
          <a:p>
            <a:pPr marL="457200" indent="-457200">
              <a:lnSpc>
                <a:spcPct val="150000"/>
              </a:lnSpc>
              <a:buFont typeface="Arial" charset="0"/>
              <a:buChar char="•"/>
            </a:pPr>
            <a:r>
              <a:rPr lang="en-US" b="1" dirty="0">
                <a:solidFill>
                  <a:schemeClr val="tx1">
                    <a:lumMod val="50000"/>
                    <a:lumOff val="50000"/>
                  </a:schemeClr>
                </a:solidFill>
              </a:rPr>
              <a:t>Factors affecting rate of decomposition  in food preservation</a:t>
            </a:r>
          </a:p>
          <a:p>
            <a:pPr marL="457200" indent="-457200">
              <a:lnSpc>
                <a:spcPct val="150000"/>
              </a:lnSpc>
            </a:pPr>
            <a:r>
              <a:rPr lang="en-US" b="1" dirty="0">
                <a:solidFill>
                  <a:schemeClr val="tx1">
                    <a:lumMod val="50000"/>
                    <a:lumOff val="50000"/>
                  </a:schemeClr>
                </a:solidFill>
              </a:rPr>
              <a:t>	 and composting. (biology only) </a:t>
            </a:r>
          </a:p>
          <a:p>
            <a:pPr marL="457200" indent="-457200">
              <a:lnSpc>
                <a:spcPct val="150000"/>
              </a:lnSpc>
              <a:buFont typeface="Arial" pitchFamily="34" charset="0"/>
              <a:buChar char="•"/>
            </a:pPr>
            <a:r>
              <a:rPr lang="en-US" b="1" dirty="0">
                <a:solidFill>
                  <a:schemeClr val="tx1">
                    <a:lumMod val="50000"/>
                    <a:lumOff val="50000"/>
                  </a:schemeClr>
                </a:solidFill>
              </a:rPr>
              <a:t>Calculate rate changes  in decay (biology only)</a:t>
            </a:r>
          </a:p>
          <a:p>
            <a:pPr marL="457200" indent="-457200">
              <a:lnSpc>
                <a:spcPct val="150000"/>
              </a:lnSpc>
            </a:pPr>
            <a:endParaRPr lang="en-US" b="1" dirty="0">
              <a:solidFill>
                <a:schemeClr val="tx1">
                  <a:lumMod val="50000"/>
                  <a:lumOff val="50000"/>
                </a:schemeClr>
              </a:solidFill>
            </a:endParaRPr>
          </a:p>
          <a:p>
            <a:pPr marL="457200" indent="-457200">
              <a:lnSpc>
                <a:spcPct val="150000"/>
              </a:lnSpc>
              <a:buFont typeface="Arial" charset="0"/>
              <a:buChar char="•"/>
            </a:pPr>
            <a:endParaRPr lang="en-US" b="1" dirty="0">
              <a:solidFill>
                <a:schemeClr val="tx1">
                  <a:lumMod val="50000"/>
                  <a:lumOff val="50000"/>
                </a:schemeClr>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4200188" y="21316"/>
            <a:ext cx="4950838" cy="4941168"/>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179671"/>
            <a:ext cx="8028384" cy="657041"/>
          </a:xfrm>
        </p:spPr>
        <p:txBody>
          <a:bodyPr>
            <a:noAutofit/>
          </a:bodyPr>
          <a:lstStyle/>
          <a:p>
            <a:pPr algn="r"/>
            <a:r>
              <a:rPr lang="en-GB" sz="2400" b="1" dirty="0">
                <a:solidFill>
                  <a:schemeClr val="accent6">
                    <a:lumMod val="75000"/>
                  </a:schemeClr>
                </a:solidFill>
              </a:rPr>
              <a:t>Ecosystems and material cycles Part 5 – Carbon Cycle</a:t>
            </a:r>
            <a:br>
              <a:rPr lang="en-GB" sz="2400" b="1" dirty="0">
                <a:solidFill>
                  <a:schemeClr val="tx1">
                    <a:lumMod val="50000"/>
                    <a:lumOff val="50000"/>
                  </a:schemeClr>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pic>
        <p:nvPicPr>
          <p:cNvPr id="86017" name="Picture 1"/>
          <p:cNvPicPr>
            <a:picLocks noChangeAspect="1" noChangeArrowheads="1"/>
          </p:cNvPicPr>
          <p:nvPr/>
        </p:nvPicPr>
        <p:blipFill>
          <a:blip r:embed="rId2" cstate="print"/>
          <a:srcRect/>
          <a:stretch>
            <a:fillRect/>
          </a:stretch>
        </p:blipFill>
        <p:spPr bwMode="auto">
          <a:xfrm>
            <a:off x="3565936" y="1681677"/>
            <a:ext cx="5326544" cy="4854864"/>
          </a:xfrm>
          <a:prstGeom prst="rect">
            <a:avLst/>
          </a:prstGeom>
          <a:noFill/>
          <a:ln w="9525">
            <a:noFill/>
            <a:miter lim="800000"/>
            <a:headEnd/>
            <a:tailEnd/>
          </a:ln>
        </p:spPr>
      </p:pic>
      <p:sp>
        <p:nvSpPr>
          <p:cNvPr id="4" name="TextBox 3"/>
          <p:cNvSpPr txBox="1"/>
          <p:nvPr/>
        </p:nvSpPr>
        <p:spPr>
          <a:xfrm>
            <a:off x="179512" y="1826815"/>
            <a:ext cx="3672408" cy="4770537"/>
          </a:xfrm>
          <a:prstGeom prst="rect">
            <a:avLst/>
          </a:prstGeom>
          <a:noFill/>
        </p:spPr>
        <p:txBody>
          <a:bodyPr wrap="square" rtlCol="0">
            <a:spAutoFit/>
          </a:bodyPr>
          <a:lstStyle/>
          <a:p>
            <a:r>
              <a:rPr lang="en-GB" sz="3200" b="1" dirty="0"/>
              <a:t>The</a:t>
            </a:r>
            <a:r>
              <a:rPr lang="en-GB" sz="2400" dirty="0"/>
              <a:t> </a:t>
            </a:r>
            <a:r>
              <a:rPr lang="en-GB" sz="3200" b="1" dirty="0"/>
              <a:t>carbon cycle </a:t>
            </a:r>
            <a:r>
              <a:rPr lang="en-GB" sz="2400" b="1" dirty="0">
                <a:solidFill>
                  <a:schemeClr val="accent6">
                    <a:lumMod val="75000"/>
                  </a:schemeClr>
                </a:solidFill>
              </a:rPr>
              <a:t>returns</a:t>
            </a:r>
            <a:r>
              <a:rPr lang="en-GB" sz="2400" dirty="0"/>
              <a:t> carbon from organisms to the </a:t>
            </a:r>
            <a:r>
              <a:rPr lang="en-GB" sz="2400" b="1" dirty="0">
                <a:solidFill>
                  <a:schemeClr val="accent6">
                    <a:lumMod val="75000"/>
                  </a:schemeClr>
                </a:solidFill>
              </a:rPr>
              <a:t>atmosphere</a:t>
            </a:r>
            <a:r>
              <a:rPr lang="en-GB" sz="2400" dirty="0"/>
              <a:t> as </a:t>
            </a:r>
            <a:r>
              <a:rPr lang="en-GB" sz="2400" b="1" dirty="0">
                <a:solidFill>
                  <a:schemeClr val="accent6">
                    <a:lumMod val="75000"/>
                  </a:schemeClr>
                </a:solidFill>
              </a:rPr>
              <a:t>carbon dioxide. </a:t>
            </a:r>
          </a:p>
          <a:p>
            <a:endParaRPr lang="en-GB" sz="800" dirty="0"/>
          </a:p>
          <a:p>
            <a:r>
              <a:rPr lang="en-GB" sz="2400" dirty="0"/>
              <a:t>Plants use carbon dioxide </a:t>
            </a:r>
          </a:p>
          <a:p>
            <a:r>
              <a:rPr lang="en-GB" sz="2400" dirty="0"/>
              <a:t>in </a:t>
            </a:r>
            <a:r>
              <a:rPr lang="en-GB" sz="2400" b="1" dirty="0">
                <a:solidFill>
                  <a:schemeClr val="accent6">
                    <a:lumMod val="75000"/>
                  </a:schemeClr>
                </a:solidFill>
              </a:rPr>
              <a:t>photosynthesis</a:t>
            </a:r>
            <a:r>
              <a:rPr lang="en-GB" sz="2400" dirty="0"/>
              <a:t>.</a:t>
            </a:r>
          </a:p>
          <a:p>
            <a:r>
              <a:rPr lang="en-GB" sz="2400" b="1" dirty="0">
                <a:solidFill>
                  <a:schemeClr val="accent6">
                    <a:lumMod val="75000"/>
                  </a:schemeClr>
                </a:solidFill>
              </a:rPr>
              <a:t>Microorganisms</a:t>
            </a:r>
            <a:r>
              <a:rPr lang="en-GB" sz="2400" dirty="0"/>
              <a:t> return carbon to the atmosphere as carbon dioxide and </a:t>
            </a:r>
            <a:r>
              <a:rPr lang="en-GB" sz="2400" b="1" dirty="0">
                <a:solidFill>
                  <a:schemeClr val="accent6">
                    <a:lumMod val="75000"/>
                  </a:schemeClr>
                </a:solidFill>
              </a:rPr>
              <a:t>mineral ions </a:t>
            </a:r>
            <a:r>
              <a:rPr lang="en-GB" sz="2400" dirty="0"/>
              <a:t>to the soil by </a:t>
            </a:r>
            <a:r>
              <a:rPr lang="en-GB" sz="2400" b="1" dirty="0">
                <a:solidFill>
                  <a:schemeClr val="accent6">
                    <a:lumMod val="75000"/>
                  </a:schemeClr>
                </a:solidFill>
              </a:rPr>
              <a:t>decomposition</a:t>
            </a:r>
            <a:r>
              <a:rPr lang="en-GB" sz="2400" dirty="0"/>
              <a:t>.</a:t>
            </a:r>
          </a:p>
        </p:txBody>
      </p:sp>
      <p:sp>
        <p:nvSpPr>
          <p:cNvPr id="3" name="TextBox 2"/>
          <p:cNvSpPr txBox="1"/>
          <p:nvPr/>
        </p:nvSpPr>
        <p:spPr>
          <a:xfrm>
            <a:off x="251520" y="692696"/>
            <a:ext cx="8640960" cy="1200329"/>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GB" sz="2400" b="1" u="sng" dirty="0">
                <a:solidFill>
                  <a:schemeClr val="tx1"/>
                </a:solidFill>
              </a:rPr>
              <a:t>All </a:t>
            </a:r>
            <a:r>
              <a:rPr lang="en-GB" sz="2400" b="1" dirty="0">
                <a:solidFill>
                  <a:schemeClr val="tx1"/>
                </a:solidFill>
              </a:rPr>
              <a:t>materials</a:t>
            </a:r>
            <a:r>
              <a:rPr lang="en-GB" sz="2400" dirty="0">
                <a:solidFill>
                  <a:schemeClr val="tx1"/>
                </a:solidFill>
              </a:rPr>
              <a:t> in the living world are </a:t>
            </a:r>
            <a:r>
              <a:rPr lang="en-GB" sz="2400" b="1" dirty="0">
                <a:solidFill>
                  <a:schemeClr val="tx1"/>
                </a:solidFill>
              </a:rPr>
              <a:t>recycled</a:t>
            </a:r>
            <a:r>
              <a:rPr lang="en-GB" sz="2400" dirty="0">
                <a:solidFill>
                  <a:schemeClr val="tx1"/>
                </a:solidFill>
              </a:rPr>
              <a:t> through the </a:t>
            </a:r>
            <a:r>
              <a:rPr lang="en-GB" sz="2400" b="1" dirty="0">
                <a:solidFill>
                  <a:schemeClr val="tx1"/>
                </a:solidFill>
              </a:rPr>
              <a:t>abiotic</a:t>
            </a:r>
            <a:r>
              <a:rPr lang="en-GB" sz="2400" dirty="0">
                <a:solidFill>
                  <a:schemeClr val="tx1"/>
                </a:solidFill>
              </a:rPr>
              <a:t> and </a:t>
            </a:r>
            <a:r>
              <a:rPr lang="en-GB" sz="2400" b="1" dirty="0">
                <a:solidFill>
                  <a:schemeClr val="tx1"/>
                </a:solidFill>
              </a:rPr>
              <a:t>biotic</a:t>
            </a:r>
            <a:r>
              <a:rPr lang="en-GB" sz="2400" dirty="0">
                <a:solidFill>
                  <a:schemeClr val="tx1"/>
                </a:solidFill>
              </a:rPr>
              <a:t> parts of an ecosystem to provide the building blocks for</a:t>
            </a:r>
            <a:r>
              <a:rPr lang="en-GB" sz="2400" b="1" dirty="0">
                <a:solidFill>
                  <a:schemeClr val="tx1"/>
                </a:solidFill>
              </a:rPr>
              <a:t> future </a:t>
            </a:r>
            <a:r>
              <a:rPr lang="en-GB" sz="2400" dirty="0">
                <a:solidFill>
                  <a:schemeClr val="tx1"/>
                </a:solidFill>
              </a:rPr>
              <a:t>organisms.  </a:t>
            </a:r>
          </a:p>
        </p:txBody>
      </p:sp>
      <p:sp>
        <p:nvSpPr>
          <p:cNvPr id="6" name="TextBox 5"/>
          <p:cNvSpPr txBox="1"/>
          <p:nvPr/>
        </p:nvSpPr>
        <p:spPr>
          <a:xfrm>
            <a:off x="4067944" y="5209455"/>
            <a:ext cx="1224136" cy="307777"/>
          </a:xfrm>
          <a:prstGeom prst="rect">
            <a:avLst/>
          </a:prstGeom>
          <a:solidFill>
            <a:srgbClr val="663300"/>
          </a:solidFill>
        </p:spPr>
        <p:txBody>
          <a:bodyPr wrap="square" rtlCol="0">
            <a:spAutoFit/>
          </a:bodyPr>
          <a:lstStyle/>
          <a:p>
            <a:r>
              <a:rPr lang="en-GB" sz="1400" b="1" dirty="0">
                <a:solidFill>
                  <a:schemeClr val="bg1"/>
                </a:solidFill>
              </a:rPr>
              <a:t>Decomposers</a:t>
            </a:r>
          </a:p>
        </p:txBody>
      </p:sp>
    </p:spTree>
    <p:extLst>
      <p:ext uri="{BB962C8B-B14F-4D97-AF65-F5344CB8AC3E}">
        <p14:creationId xmlns:p14="http://schemas.microsoft.com/office/powerpoint/2010/main" val="43479485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908720"/>
            <a:ext cx="8712968" cy="1200329"/>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GB" sz="2400" dirty="0">
                <a:solidFill>
                  <a:schemeClr val="tx1"/>
                </a:solidFill>
              </a:rPr>
              <a:t>The </a:t>
            </a:r>
            <a:r>
              <a:rPr lang="en-GB" sz="2400" b="1" dirty="0">
                <a:solidFill>
                  <a:schemeClr val="tx1"/>
                </a:solidFill>
              </a:rPr>
              <a:t>water cycle </a:t>
            </a:r>
            <a:r>
              <a:rPr lang="en-GB" sz="2400" dirty="0">
                <a:solidFill>
                  <a:schemeClr val="tx1"/>
                </a:solidFill>
              </a:rPr>
              <a:t>provides </a:t>
            </a:r>
            <a:r>
              <a:rPr lang="en-GB" sz="2400" b="1" dirty="0">
                <a:solidFill>
                  <a:schemeClr val="tx1"/>
                </a:solidFill>
              </a:rPr>
              <a:t>fresh</a:t>
            </a:r>
            <a:r>
              <a:rPr lang="en-GB" sz="2400" dirty="0">
                <a:solidFill>
                  <a:schemeClr val="tx1"/>
                </a:solidFill>
              </a:rPr>
              <a:t> water for plants and animals on</a:t>
            </a:r>
            <a:r>
              <a:rPr lang="en-GB" sz="2400" b="1" dirty="0">
                <a:solidFill>
                  <a:schemeClr val="tx1"/>
                </a:solidFill>
              </a:rPr>
              <a:t> land </a:t>
            </a:r>
            <a:r>
              <a:rPr lang="en-GB" sz="2400" dirty="0">
                <a:solidFill>
                  <a:schemeClr val="tx1"/>
                </a:solidFill>
              </a:rPr>
              <a:t>before </a:t>
            </a:r>
            <a:r>
              <a:rPr lang="en-GB" sz="2400" b="1" dirty="0">
                <a:solidFill>
                  <a:schemeClr val="tx1"/>
                </a:solidFill>
              </a:rPr>
              <a:t>draining</a:t>
            </a:r>
            <a:r>
              <a:rPr lang="en-GB" sz="2400" dirty="0">
                <a:solidFill>
                  <a:schemeClr val="tx1"/>
                </a:solidFill>
              </a:rPr>
              <a:t> into the</a:t>
            </a:r>
            <a:r>
              <a:rPr lang="en-GB" sz="2400" b="1" dirty="0">
                <a:solidFill>
                  <a:schemeClr val="tx1"/>
                </a:solidFill>
              </a:rPr>
              <a:t> seas</a:t>
            </a:r>
            <a:r>
              <a:rPr lang="en-GB" sz="2400" dirty="0">
                <a:solidFill>
                  <a:schemeClr val="tx1"/>
                </a:solidFill>
              </a:rPr>
              <a:t>.</a:t>
            </a:r>
          </a:p>
          <a:p>
            <a:pPr algn="ctr"/>
            <a:r>
              <a:rPr lang="en-GB" sz="2400" dirty="0">
                <a:solidFill>
                  <a:schemeClr val="tx1"/>
                </a:solidFill>
              </a:rPr>
              <a:t>Water is continuously </a:t>
            </a:r>
            <a:r>
              <a:rPr lang="en-GB" sz="2400" b="1" dirty="0">
                <a:solidFill>
                  <a:schemeClr val="tx1"/>
                </a:solidFill>
              </a:rPr>
              <a:t>evaporated </a:t>
            </a:r>
            <a:r>
              <a:rPr lang="en-GB" sz="2400" dirty="0">
                <a:solidFill>
                  <a:schemeClr val="tx1"/>
                </a:solidFill>
              </a:rPr>
              <a:t>and </a:t>
            </a:r>
            <a:r>
              <a:rPr lang="en-GB" sz="2400" b="1" dirty="0">
                <a:solidFill>
                  <a:schemeClr val="tx1"/>
                </a:solidFill>
              </a:rPr>
              <a:t>precipitated</a:t>
            </a:r>
            <a:r>
              <a:rPr lang="en-GB" sz="2400" dirty="0">
                <a:solidFill>
                  <a:schemeClr val="tx1"/>
                </a:solidFill>
              </a:rPr>
              <a:t>.</a:t>
            </a:r>
          </a:p>
        </p:txBody>
      </p:sp>
      <p:pic>
        <p:nvPicPr>
          <p:cNvPr id="4" name="Picture 3" descr="8265046380_4bfb79a5c4_z water cycle.jpg"/>
          <p:cNvPicPr>
            <a:picLocks noChangeAspect="1"/>
          </p:cNvPicPr>
          <p:nvPr/>
        </p:nvPicPr>
        <p:blipFill>
          <a:blip r:embed="rId2" cstate="print"/>
          <a:stretch>
            <a:fillRect/>
          </a:stretch>
        </p:blipFill>
        <p:spPr>
          <a:xfrm>
            <a:off x="512979" y="2204864"/>
            <a:ext cx="8289704" cy="4248472"/>
          </a:xfrm>
          <a:prstGeom prst="rect">
            <a:avLst/>
          </a:prstGeom>
        </p:spPr>
      </p:pic>
      <p:sp>
        <p:nvSpPr>
          <p:cNvPr id="5" name="Title 1"/>
          <p:cNvSpPr>
            <a:spLocks noGrp="1"/>
          </p:cNvSpPr>
          <p:nvPr>
            <p:ph type="ctrTitle"/>
          </p:nvPr>
        </p:nvSpPr>
        <p:spPr>
          <a:xfrm>
            <a:off x="1115616" y="179671"/>
            <a:ext cx="8028384" cy="657041"/>
          </a:xfrm>
        </p:spPr>
        <p:txBody>
          <a:bodyPr>
            <a:noAutofit/>
          </a:bodyPr>
          <a:lstStyle/>
          <a:p>
            <a:pPr algn="r"/>
            <a:r>
              <a:rPr lang="en-GB" sz="2400" b="1" dirty="0">
                <a:solidFill>
                  <a:schemeClr val="accent6">
                    <a:lumMod val="75000"/>
                  </a:schemeClr>
                </a:solidFill>
              </a:rPr>
              <a:t>Ecosystems and material cycles Part 5 – Water Cycle</a:t>
            </a:r>
            <a:br>
              <a:rPr lang="en-GB" sz="2400" b="1" dirty="0">
                <a:solidFill>
                  <a:schemeClr val="tx1">
                    <a:lumMod val="50000"/>
                    <a:lumOff val="50000"/>
                  </a:schemeClr>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512" y="841350"/>
            <a:ext cx="8712968" cy="5539978"/>
          </a:xfrm>
          <a:prstGeom prst="rect">
            <a:avLst/>
          </a:prstGeom>
          <a:noFill/>
        </p:spPr>
        <p:txBody>
          <a:bodyPr wrap="square" rtlCol="0">
            <a:spAutoFit/>
          </a:bodyPr>
          <a:lstStyle/>
          <a:p>
            <a:r>
              <a:rPr lang="en-GB" sz="2400" b="1" dirty="0">
                <a:solidFill>
                  <a:schemeClr val="accent6">
                    <a:lumMod val="75000"/>
                  </a:schemeClr>
                </a:solidFill>
              </a:rPr>
              <a:t>Potable</a:t>
            </a:r>
            <a:r>
              <a:rPr lang="en-GB" sz="2400" dirty="0"/>
              <a:t> water is water that is </a:t>
            </a:r>
            <a:r>
              <a:rPr lang="en-GB" sz="2400" b="1" dirty="0">
                <a:solidFill>
                  <a:schemeClr val="accent6">
                    <a:lumMod val="75000"/>
                  </a:schemeClr>
                </a:solidFill>
              </a:rPr>
              <a:t>suitable for drinking</a:t>
            </a:r>
            <a:r>
              <a:rPr lang="en-GB" sz="2400" dirty="0"/>
              <a:t>.</a:t>
            </a:r>
          </a:p>
          <a:p>
            <a:r>
              <a:rPr lang="en-GB" sz="2400" dirty="0"/>
              <a:t>In times of drought getting sufficient fresh water can be problematic. </a:t>
            </a:r>
          </a:p>
          <a:p>
            <a:endParaRPr lang="en-GB" sz="2400" b="1" dirty="0">
              <a:solidFill>
                <a:schemeClr val="accent6">
                  <a:lumMod val="75000"/>
                </a:schemeClr>
              </a:solidFill>
            </a:endParaRPr>
          </a:p>
          <a:p>
            <a:r>
              <a:rPr lang="en-GB" sz="2400" b="1" dirty="0">
                <a:solidFill>
                  <a:schemeClr val="accent6">
                    <a:lumMod val="75000"/>
                  </a:schemeClr>
                </a:solidFill>
              </a:rPr>
              <a:t>Desalination </a:t>
            </a:r>
            <a:r>
              <a:rPr lang="en-GB" sz="2400" dirty="0"/>
              <a:t>is a technique where </a:t>
            </a:r>
            <a:r>
              <a:rPr lang="en-GB" sz="2400" b="1" dirty="0">
                <a:solidFill>
                  <a:schemeClr val="accent6">
                    <a:lumMod val="75000"/>
                  </a:schemeClr>
                </a:solidFill>
              </a:rPr>
              <a:t>potable water </a:t>
            </a:r>
            <a:r>
              <a:rPr lang="en-GB" sz="2400" dirty="0"/>
              <a:t>is produced from </a:t>
            </a:r>
            <a:r>
              <a:rPr lang="en-GB" sz="2400" b="1" dirty="0">
                <a:solidFill>
                  <a:schemeClr val="accent6">
                    <a:lumMod val="75000"/>
                  </a:schemeClr>
                </a:solidFill>
              </a:rPr>
              <a:t>sea water</a:t>
            </a:r>
            <a:r>
              <a:rPr lang="en-GB" sz="2400" dirty="0"/>
              <a:t>.  In order to be drinkable </a:t>
            </a:r>
            <a:r>
              <a:rPr lang="en-GB" sz="2400" b="1" dirty="0">
                <a:solidFill>
                  <a:schemeClr val="accent6">
                    <a:lumMod val="75000"/>
                  </a:schemeClr>
                </a:solidFill>
              </a:rPr>
              <a:t>mineral ions </a:t>
            </a:r>
            <a:r>
              <a:rPr lang="en-GB" sz="2400" dirty="0"/>
              <a:t>(salts) must be </a:t>
            </a:r>
            <a:r>
              <a:rPr lang="en-GB" sz="2400" b="1" dirty="0">
                <a:solidFill>
                  <a:schemeClr val="accent6">
                    <a:lumMod val="75000"/>
                  </a:schemeClr>
                </a:solidFill>
              </a:rPr>
              <a:t>removed</a:t>
            </a:r>
            <a:r>
              <a:rPr lang="en-GB" sz="2400" dirty="0"/>
              <a:t> from the sea water.</a:t>
            </a:r>
          </a:p>
          <a:p>
            <a:r>
              <a:rPr lang="en-GB" sz="2400" dirty="0"/>
              <a:t>  </a:t>
            </a:r>
          </a:p>
          <a:p>
            <a:r>
              <a:rPr lang="en-GB" sz="2400" dirty="0"/>
              <a:t>One simple method to remove mineral ions is to use </a:t>
            </a:r>
            <a:r>
              <a:rPr lang="en-GB" sz="2400" b="1" dirty="0">
                <a:solidFill>
                  <a:schemeClr val="accent6">
                    <a:lumMod val="75000"/>
                  </a:schemeClr>
                </a:solidFill>
              </a:rPr>
              <a:t>distillation</a:t>
            </a:r>
            <a:r>
              <a:rPr lang="en-GB" sz="2400" dirty="0"/>
              <a:t>.</a:t>
            </a:r>
          </a:p>
          <a:p>
            <a:endParaRPr lang="en-GB" sz="2400" dirty="0"/>
          </a:p>
          <a:p>
            <a:r>
              <a:rPr lang="en-GB" sz="2400" dirty="0"/>
              <a:t>Sea water is boiled in a large vessel. Water evaporates and steam rises to the top of the vessel and travels down a pipe and condenses to form pure water.</a:t>
            </a:r>
          </a:p>
          <a:p>
            <a:endParaRPr lang="en-GB" sz="2400" dirty="0"/>
          </a:p>
          <a:p>
            <a:endParaRPr lang="en-GB" sz="2400" dirty="0"/>
          </a:p>
          <a:p>
            <a:r>
              <a:rPr lang="en-GB" dirty="0"/>
              <a:t> </a:t>
            </a:r>
          </a:p>
        </p:txBody>
      </p:sp>
      <p:sp>
        <p:nvSpPr>
          <p:cNvPr id="4" name="Title 1"/>
          <p:cNvSpPr>
            <a:spLocks noGrp="1"/>
          </p:cNvSpPr>
          <p:nvPr>
            <p:ph type="ctrTitle"/>
          </p:nvPr>
        </p:nvSpPr>
        <p:spPr>
          <a:xfrm>
            <a:off x="1115616" y="179671"/>
            <a:ext cx="8028384" cy="657041"/>
          </a:xfrm>
        </p:spPr>
        <p:txBody>
          <a:bodyPr>
            <a:noAutofit/>
          </a:bodyPr>
          <a:lstStyle/>
          <a:p>
            <a:pPr algn="r"/>
            <a:r>
              <a:rPr lang="en-GB" sz="2400" b="1" dirty="0">
                <a:solidFill>
                  <a:schemeClr val="accent6">
                    <a:lumMod val="75000"/>
                  </a:schemeClr>
                </a:solidFill>
              </a:rPr>
              <a:t>Ecosystems and material cycles Part 5 – Water Cycle</a:t>
            </a:r>
            <a:br>
              <a:rPr lang="en-GB" sz="2400" b="1" dirty="0">
                <a:solidFill>
                  <a:schemeClr val="tx1">
                    <a:lumMod val="50000"/>
                    <a:lumOff val="50000"/>
                  </a:schemeClr>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9512" y="692696"/>
            <a:ext cx="8784976" cy="2354491"/>
          </a:xfrm>
          <a:prstGeom prst="rect">
            <a:avLst/>
          </a:prstGeom>
          <a:noFill/>
        </p:spPr>
        <p:txBody>
          <a:bodyPr wrap="square" rtlCol="0">
            <a:spAutoFit/>
          </a:bodyPr>
          <a:lstStyle/>
          <a:p>
            <a:r>
              <a:rPr lang="en-GB" sz="2100" dirty="0"/>
              <a:t>A commonly used and more efficient method of desalination is </a:t>
            </a:r>
            <a:r>
              <a:rPr lang="en-GB" sz="2100" b="1" dirty="0">
                <a:solidFill>
                  <a:schemeClr val="accent6">
                    <a:lumMod val="75000"/>
                  </a:schemeClr>
                </a:solidFill>
              </a:rPr>
              <a:t>reverse osmosis.</a:t>
            </a:r>
          </a:p>
          <a:p>
            <a:r>
              <a:rPr lang="en-GB" sz="2100" dirty="0"/>
              <a:t>Osmosis is the movement of water from an area of high water concentration to one of lower water concentration over a partially permeable membrane.</a:t>
            </a:r>
          </a:p>
          <a:p>
            <a:r>
              <a:rPr lang="en-GB" sz="2100" dirty="0"/>
              <a:t>In high concentrations of water, the salt concentration will be lower.  Water will move from an area of low salt to one of higher salt concentration during osmosis</a:t>
            </a:r>
            <a:r>
              <a:rPr lang="en-GB" sz="2000" dirty="0"/>
              <a:t>.</a:t>
            </a:r>
            <a:endParaRPr lang="en-GB" dirty="0"/>
          </a:p>
        </p:txBody>
      </p:sp>
      <p:pic>
        <p:nvPicPr>
          <p:cNvPr id="5" name="Picture 4" descr="GettyImages-499539259 reverse osmosis.jpg"/>
          <p:cNvPicPr>
            <a:picLocks noChangeAspect="1"/>
          </p:cNvPicPr>
          <p:nvPr/>
        </p:nvPicPr>
        <p:blipFill>
          <a:blip r:embed="rId2" cstate="print"/>
          <a:stretch>
            <a:fillRect/>
          </a:stretch>
        </p:blipFill>
        <p:spPr>
          <a:xfrm>
            <a:off x="4860032" y="3008490"/>
            <a:ext cx="4071632" cy="3228822"/>
          </a:xfrm>
          <a:prstGeom prst="rect">
            <a:avLst/>
          </a:prstGeom>
        </p:spPr>
      </p:pic>
      <p:sp>
        <p:nvSpPr>
          <p:cNvPr id="7" name="Rectangle 6"/>
          <p:cNvSpPr/>
          <p:nvPr/>
        </p:nvSpPr>
        <p:spPr>
          <a:xfrm>
            <a:off x="107504" y="3026563"/>
            <a:ext cx="4716016" cy="3354765"/>
          </a:xfrm>
          <a:prstGeom prst="rect">
            <a:avLst/>
          </a:prstGeom>
          <a:solidFill>
            <a:schemeClr val="accent6">
              <a:lumMod val="40000"/>
              <a:lumOff val="60000"/>
            </a:schemeClr>
          </a:solidFill>
          <a:ln>
            <a:solidFill>
              <a:schemeClr val="tx1"/>
            </a:solidFill>
          </a:ln>
        </p:spPr>
        <p:txBody>
          <a:bodyPr wrap="square">
            <a:spAutoFit/>
          </a:bodyPr>
          <a:lstStyle/>
          <a:p>
            <a:r>
              <a:rPr lang="en-GB" sz="2000" dirty="0"/>
              <a:t>In </a:t>
            </a:r>
            <a:r>
              <a:rPr lang="en-GB" sz="2000" b="1" dirty="0"/>
              <a:t>reverse osmosis </a:t>
            </a:r>
            <a:r>
              <a:rPr lang="en-GB" sz="2000" dirty="0"/>
              <a:t>the opposite occurs:</a:t>
            </a:r>
          </a:p>
          <a:p>
            <a:endParaRPr lang="en-GB" sz="1200" dirty="0"/>
          </a:p>
          <a:p>
            <a:pPr marL="342900" indent="-342900">
              <a:buAutoNum type="arabicPeriod"/>
            </a:pPr>
            <a:r>
              <a:rPr lang="en-GB" sz="2000" b="1" dirty="0"/>
              <a:t>Salt water is filtered </a:t>
            </a:r>
            <a:r>
              <a:rPr lang="en-GB" sz="2000" dirty="0"/>
              <a:t>to remove solids and forced under </a:t>
            </a:r>
            <a:r>
              <a:rPr lang="en-GB" sz="2000" b="1" dirty="0"/>
              <a:t>high pressure </a:t>
            </a:r>
            <a:r>
              <a:rPr lang="en-GB" sz="2000" dirty="0"/>
              <a:t>into a container divided by a partially permeable membrane. </a:t>
            </a:r>
          </a:p>
          <a:p>
            <a:pPr marL="342900" indent="-342900"/>
            <a:r>
              <a:rPr lang="en-GB" sz="2000" dirty="0"/>
              <a:t>2. 	The pressure causes water molecules to pass through the partially permeable membrane. The </a:t>
            </a:r>
            <a:r>
              <a:rPr lang="en-GB" sz="2000" b="1" dirty="0"/>
              <a:t>salts are too large </a:t>
            </a:r>
            <a:r>
              <a:rPr lang="en-GB" sz="2000" dirty="0"/>
              <a:t>to pass through the partially permeable membrane. The </a:t>
            </a:r>
            <a:r>
              <a:rPr lang="en-GB" sz="2000" b="1" dirty="0"/>
              <a:t>pure water </a:t>
            </a:r>
            <a:r>
              <a:rPr lang="en-GB" sz="2000" dirty="0"/>
              <a:t>is collected.</a:t>
            </a:r>
          </a:p>
        </p:txBody>
      </p:sp>
      <p:sp>
        <p:nvSpPr>
          <p:cNvPr id="10" name="Title 1"/>
          <p:cNvSpPr txBox="1">
            <a:spLocks/>
          </p:cNvSpPr>
          <p:nvPr/>
        </p:nvSpPr>
        <p:spPr>
          <a:xfrm>
            <a:off x="1115616" y="179671"/>
            <a:ext cx="8028384" cy="657041"/>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Water Cycle</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512" y="692696"/>
            <a:ext cx="8712968" cy="738664"/>
          </a:xfrm>
          <a:prstGeom prst="rect">
            <a:avLst/>
          </a:prstGeom>
          <a:noFill/>
        </p:spPr>
        <p:txBody>
          <a:bodyPr wrap="square" rtlCol="0">
            <a:spAutoFit/>
          </a:bodyPr>
          <a:lstStyle/>
          <a:p>
            <a:endParaRPr lang="en-GB" sz="2400" dirty="0"/>
          </a:p>
          <a:p>
            <a:r>
              <a:rPr lang="en-GB" dirty="0"/>
              <a:t> </a:t>
            </a:r>
          </a:p>
        </p:txBody>
      </p:sp>
      <p:pic>
        <p:nvPicPr>
          <p:cNvPr id="1026" name="Picture 2"/>
          <p:cNvPicPr>
            <a:picLocks noChangeAspect="1" noChangeArrowheads="1"/>
          </p:cNvPicPr>
          <p:nvPr/>
        </p:nvPicPr>
        <p:blipFill>
          <a:blip r:embed="rId2" cstate="print"/>
          <a:srcRect/>
          <a:stretch>
            <a:fillRect/>
          </a:stretch>
        </p:blipFill>
        <p:spPr bwMode="auto">
          <a:xfrm>
            <a:off x="458046" y="908720"/>
            <a:ext cx="8218410" cy="5544616"/>
          </a:xfrm>
          <a:prstGeom prst="rect">
            <a:avLst/>
          </a:prstGeom>
          <a:noFill/>
          <a:ln w="9525">
            <a:noFill/>
            <a:miter lim="800000"/>
            <a:headEnd/>
            <a:tailEnd/>
          </a:ln>
        </p:spPr>
      </p:pic>
      <p:sp>
        <p:nvSpPr>
          <p:cNvPr id="8" name="Title 1"/>
          <p:cNvSpPr txBox="1">
            <a:spLocks/>
          </p:cNvSpPr>
          <p:nvPr/>
        </p:nvSpPr>
        <p:spPr>
          <a:xfrm>
            <a:off x="1115616" y="179671"/>
            <a:ext cx="8028384" cy="657041"/>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Water Cycle</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ettyImages-482503081nitrogen.jpg"/>
          <p:cNvPicPr>
            <a:picLocks noChangeAspect="1"/>
          </p:cNvPicPr>
          <p:nvPr/>
        </p:nvPicPr>
        <p:blipFill>
          <a:blip r:embed="rId2" cstate="print"/>
          <a:stretch>
            <a:fillRect/>
          </a:stretch>
        </p:blipFill>
        <p:spPr>
          <a:xfrm>
            <a:off x="2627784" y="1412776"/>
            <a:ext cx="3717032" cy="3717032"/>
          </a:xfrm>
          <a:prstGeom prst="rect">
            <a:avLst/>
          </a:prstGeom>
        </p:spPr>
      </p:pic>
      <p:sp>
        <p:nvSpPr>
          <p:cNvPr id="8" name="TextBox 7"/>
          <p:cNvSpPr txBox="1"/>
          <p:nvPr/>
        </p:nvSpPr>
        <p:spPr>
          <a:xfrm>
            <a:off x="179512" y="836712"/>
            <a:ext cx="2952328" cy="461665"/>
          </a:xfrm>
          <a:prstGeom prst="rect">
            <a:avLst/>
          </a:prstGeom>
          <a:noFill/>
        </p:spPr>
        <p:txBody>
          <a:bodyPr wrap="square" rtlCol="0">
            <a:spAutoFit/>
          </a:bodyPr>
          <a:lstStyle/>
          <a:p>
            <a:pPr algn="ctr"/>
            <a:r>
              <a:rPr lang="en-GB" sz="2400" dirty="0"/>
              <a:t>Very un-reactive gas </a:t>
            </a:r>
          </a:p>
        </p:txBody>
      </p:sp>
      <p:sp>
        <p:nvSpPr>
          <p:cNvPr id="9" name="TextBox 8"/>
          <p:cNvSpPr txBox="1"/>
          <p:nvPr/>
        </p:nvSpPr>
        <p:spPr>
          <a:xfrm>
            <a:off x="5652120" y="908720"/>
            <a:ext cx="2952328" cy="830997"/>
          </a:xfrm>
          <a:prstGeom prst="rect">
            <a:avLst/>
          </a:prstGeom>
          <a:solidFill>
            <a:schemeClr val="accent6">
              <a:lumMod val="20000"/>
              <a:lumOff val="80000"/>
            </a:schemeClr>
          </a:solidFill>
        </p:spPr>
        <p:txBody>
          <a:bodyPr wrap="square" rtlCol="0">
            <a:spAutoFit/>
          </a:bodyPr>
          <a:lstStyle/>
          <a:p>
            <a:pPr algn="ctr"/>
            <a:r>
              <a:rPr lang="en-GB" sz="2400" dirty="0"/>
              <a:t>Makes up 78% of the atmosphere</a:t>
            </a:r>
          </a:p>
        </p:txBody>
      </p:sp>
      <p:sp>
        <p:nvSpPr>
          <p:cNvPr id="10" name="TextBox 9"/>
          <p:cNvSpPr txBox="1"/>
          <p:nvPr/>
        </p:nvSpPr>
        <p:spPr>
          <a:xfrm>
            <a:off x="107504" y="2780928"/>
            <a:ext cx="2376264" cy="1569660"/>
          </a:xfrm>
          <a:prstGeom prst="rect">
            <a:avLst/>
          </a:prstGeom>
          <a:noFill/>
        </p:spPr>
        <p:txBody>
          <a:bodyPr wrap="square" rtlCol="0">
            <a:spAutoFit/>
          </a:bodyPr>
          <a:lstStyle/>
          <a:p>
            <a:pPr algn="ctr"/>
            <a:r>
              <a:rPr lang="en-GB" sz="2400" dirty="0"/>
              <a:t>Needed by all animals and plants to make protein</a:t>
            </a:r>
          </a:p>
        </p:txBody>
      </p:sp>
      <p:sp>
        <p:nvSpPr>
          <p:cNvPr id="11" name="TextBox 10"/>
          <p:cNvSpPr txBox="1"/>
          <p:nvPr/>
        </p:nvSpPr>
        <p:spPr>
          <a:xfrm>
            <a:off x="5868144" y="1994064"/>
            <a:ext cx="2952328" cy="1938992"/>
          </a:xfrm>
          <a:prstGeom prst="rect">
            <a:avLst/>
          </a:prstGeom>
          <a:noFill/>
        </p:spPr>
        <p:txBody>
          <a:bodyPr wrap="square" rtlCol="0">
            <a:spAutoFit/>
          </a:bodyPr>
          <a:lstStyle/>
          <a:p>
            <a:pPr algn="ctr"/>
            <a:r>
              <a:rPr lang="en-GB" sz="2400" dirty="0"/>
              <a:t>Must be converted into mineral ions such as nitrate </a:t>
            </a:r>
            <a:r>
              <a:rPr lang="en-GB" sz="2400" b="1" dirty="0"/>
              <a:t>before</a:t>
            </a:r>
            <a:r>
              <a:rPr lang="en-GB" sz="2400" dirty="0"/>
              <a:t> animals and plants can use it.</a:t>
            </a:r>
          </a:p>
        </p:txBody>
      </p:sp>
      <p:sp>
        <p:nvSpPr>
          <p:cNvPr id="12" name="TextBox 11"/>
          <p:cNvSpPr txBox="1"/>
          <p:nvPr/>
        </p:nvSpPr>
        <p:spPr>
          <a:xfrm>
            <a:off x="5868144" y="4149080"/>
            <a:ext cx="3096344" cy="2308324"/>
          </a:xfrm>
          <a:prstGeom prst="rect">
            <a:avLst/>
          </a:prstGeom>
          <a:solidFill>
            <a:schemeClr val="accent6">
              <a:lumMod val="20000"/>
              <a:lumOff val="80000"/>
            </a:schemeClr>
          </a:solidFill>
        </p:spPr>
        <p:txBody>
          <a:bodyPr wrap="square" rtlCol="0">
            <a:spAutoFit/>
          </a:bodyPr>
          <a:lstStyle/>
          <a:p>
            <a:r>
              <a:rPr lang="en-GB" sz="2400" dirty="0"/>
              <a:t>Converted into mineral ions by lightning or the actions of bacteria living in the soil or inside particular plant roots.</a:t>
            </a:r>
          </a:p>
        </p:txBody>
      </p:sp>
      <p:sp>
        <p:nvSpPr>
          <p:cNvPr id="13" name="TextBox 12"/>
          <p:cNvSpPr txBox="1"/>
          <p:nvPr/>
        </p:nvSpPr>
        <p:spPr>
          <a:xfrm>
            <a:off x="323528" y="4509120"/>
            <a:ext cx="2160240" cy="1569660"/>
          </a:xfrm>
          <a:prstGeom prst="rect">
            <a:avLst/>
          </a:prstGeom>
          <a:solidFill>
            <a:schemeClr val="accent6">
              <a:lumMod val="20000"/>
              <a:lumOff val="80000"/>
            </a:schemeClr>
          </a:solidFill>
        </p:spPr>
        <p:txBody>
          <a:bodyPr wrap="square" rtlCol="0">
            <a:spAutoFit/>
          </a:bodyPr>
          <a:lstStyle/>
          <a:p>
            <a:pPr algn="ctr"/>
            <a:r>
              <a:rPr lang="en-GB" sz="2400" dirty="0"/>
              <a:t>Artificial fertilisers usually contain nitrate ions.</a:t>
            </a:r>
          </a:p>
        </p:txBody>
      </p:sp>
      <p:sp>
        <p:nvSpPr>
          <p:cNvPr id="14" name="TextBox 13"/>
          <p:cNvSpPr txBox="1"/>
          <p:nvPr/>
        </p:nvSpPr>
        <p:spPr>
          <a:xfrm>
            <a:off x="2915816" y="5013176"/>
            <a:ext cx="2592288" cy="1200329"/>
          </a:xfrm>
          <a:prstGeom prst="rect">
            <a:avLst/>
          </a:prstGeom>
          <a:noFill/>
        </p:spPr>
        <p:txBody>
          <a:bodyPr wrap="square" rtlCol="0">
            <a:spAutoFit/>
          </a:bodyPr>
          <a:lstStyle/>
          <a:p>
            <a:pPr algn="ctr"/>
            <a:r>
              <a:rPr lang="en-GB" sz="2400" dirty="0"/>
              <a:t>Finite amounts available so must be recycled.</a:t>
            </a:r>
          </a:p>
        </p:txBody>
      </p:sp>
      <p:sp>
        <p:nvSpPr>
          <p:cNvPr id="15" name="TextBox 14"/>
          <p:cNvSpPr txBox="1"/>
          <p:nvPr/>
        </p:nvSpPr>
        <p:spPr>
          <a:xfrm>
            <a:off x="251520" y="1412776"/>
            <a:ext cx="2664296" cy="1200329"/>
          </a:xfrm>
          <a:prstGeom prst="rect">
            <a:avLst/>
          </a:prstGeom>
          <a:solidFill>
            <a:schemeClr val="accent6">
              <a:lumMod val="20000"/>
              <a:lumOff val="80000"/>
            </a:schemeClr>
          </a:solidFill>
        </p:spPr>
        <p:txBody>
          <a:bodyPr wrap="square" rtlCol="0">
            <a:spAutoFit/>
          </a:bodyPr>
          <a:lstStyle/>
          <a:p>
            <a:pPr algn="ctr"/>
            <a:r>
              <a:rPr lang="en-GB" sz="2400" dirty="0"/>
              <a:t>Cannot be used by animals and plants in this form.</a:t>
            </a:r>
          </a:p>
        </p:txBody>
      </p:sp>
      <p:sp>
        <p:nvSpPr>
          <p:cNvPr id="16" name="Title 1"/>
          <p:cNvSpPr>
            <a:spLocks noGrp="1"/>
          </p:cNvSpPr>
          <p:nvPr>
            <p:ph type="ctrTitle"/>
          </p:nvPr>
        </p:nvSpPr>
        <p:spPr>
          <a:xfrm>
            <a:off x="1115616" y="179671"/>
            <a:ext cx="8028384" cy="657041"/>
          </a:xfrm>
        </p:spPr>
        <p:txBody>
          <a:bodyPr>
            <a:noAutofit/>
          </a:bodyPr>
          <a:lstStyle/>
          <a:p>
            <a:pPr algn="r"/>
            <a:r>
              <a:rPr lang="en-GB" sz="2400" b="1" dirty="0">
                <a:solidFill>
                  <a:schemeClr val="accent6">
                    <a:lumMod val="75000"/>
                  </a:schemeClr>
                </a:solidFill>
              </a:rPr>
              <a:t>Ecosystems and material cycles Part 5 – Nitrogen Cycle</a:t>
            </a:r>
            <a:br>
              <a:rPr lang="en-GB" sz="2400" b="1" dirty="0">
                <a:solidFill>
                  <a:schemeClr val="tx1">
                    <a:lumMod val="50000"/>
                    <a:lumOff val="50000"/>
                  </a:schemeClr>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linds(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animBg="1"/>
      <p:bldP spid="13" grpId="0" animBg="1"/>
      <p:bldP spid="14" grpId="0"/>
      <p:bldP spid="15"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32040" y="1403484"/>
            <a:ext cx="1656184" cy="369332"/>
          </a:xfrm>
          <a:prstGeom prst="rect">
            <a:avLst/>
          </a:prstGeom>
          <a:solidFill>
            <a:schemeClr val="bg1"/>
          </a:solidFill>
        </p:spPr>
        <p:txBody>
          <a:bodyPr wrap="square" rtlCol="0">
            <a:spAutoFit/>
          </a:bodyPr>
          <a:lstStyle/>
          <a:p>
            <a:endParaRPr lang="en-GB" dirty="0"/>
          </a:p>
        </p:txBody>
      </p:sp>
      <p:sp>
        <p:nvSpPr>
          <p:cNvPr id="8" name="TextBox 7"/>
          <p:cNvSpPr txBox="1"/>
          <p:nvPr/>
        </p:nvSpPr>
        <p:spPr>
          <a:xfrm>
            <a:off x="5580112" y="1691516"/>
            <a:ext cx="1296144" cy="369332"/>
          </a:xfrm>
          <a:prstGeom prst="rect">
            <a:avLst/>
          </a:prstGeom>
          <a:solidFill>
            <a:schemeClr val="bg1"/>
          </a:solidFill>
        </p:spPr>
        <p:txBody>
          <a:bodyPr wrap="square" rtlCol="0">
            <a:spAutoFit/>
          </a:bodyPr>
          <a:lstStyle/>
          <a:p>
            <a:endParaRPr lang="en-GB" dirty="0"/>
          </a:p>
        </p:txBody>
      </p:sp>
      <p:sp>
        <p:nvSpPr>
          <p:cNvPr id="9" name="TextBox 8"/>
          <p:cNvSpPr txBox="1"/>
          <p:nvPr/>
        </p:nvSpPr>
        <p:spPr>
          <a:xfrm>
            <a:off x="179512" y="620688"/>
            <a:ext cx="2016224" cy="1846659"/>
          </a:xfrm>
          <a:prstGeom prst="rect">
            <a:avLst/>
          </a:prstGeom>
          <a:noFill/>
        </p:spPr>
        <p:txBody>
          <a:bodyPr wrap="square" rtlCol="0">
            <a:spAutoFit/>
          </a:bodyPr>
          <a:lstStyle/>
          <a:p>
            <a:r>
              <a:rPr lang="en-GB" sz="1900" dirty="0"/>
              <a:t>The energy in </a:t>
            </a:r>
            <a:r>
              <a:rPr lang="en-GB" sz="1900" b="1" dirty="0">
                <a:solidFill>
                  <a:schemeClr val="accent6">
                    <a:lumMod val="75000"/>
                  </a:schemeClr>
                </a:solidFill>
              </a:rPr>
              <a:t>lightning</a:t>
            </a:r>
            <a:r>
              <a:rPr lang="en-GB" sz="1900" dirty="0"/>
              <a:t> brings about </a:t>
            </a:r>
            <a:r>
              <a:rPr lang="en-GB" sz="1900" b="1" dirty="0">
                <a:solidFill>
                  <a:schemeClr val="accent6">
                    <a:lumMod val="75000"/>
                  </a:schemeClr>
                </a:solidFill>
              </a:rPr>
              <a:t>a reaction </a:t>
            </a:r>
            <a:r>
              <a:rPr lang="en-GB" sz="1900" dirty="0"/>
              <a:t>between nitrogen and oxygen to </a:t>
            </a:r>
            <a:r>
              <a:rPr lang="en-GB" sz="1900" b="1" dirty="0">
                <a:solidFill>
                  <a:schemeClr val="accent6">
                    <a:lumMod val="75000"/>
                  </a:schemeClr>
                </a:solidFill>
              </a:rPr>
              <a:t>form nitrates</a:t>
            </a:r>
            <a:r>
              <a:rPr lang="en-GB" sz="1900" dirty="0"/>
              <a:t>.</a:t>
            </a:r>
          </a:p>
        </p:txBody>
      </p:sp>
      <p:sp>
        <p:nvSpPr>
          <p:cNvPr id="10" name="TextBox 9"/>
          <p:cNvSpPr txBox="1"/>
          <p:nvPr/>
        </p:nvSpPr>
        <p:spPr>
          <a:xfrm>
            <a:off x="107504" y="2653749"/>
            <a:ext cx="2160240" cy="2431435"/>
          </a:xfrm>
          <a:prstGeom prst="rect">
            <a:avLst/>
          </a:prstGeom>
          <a:noFill/>
        </p:spPr>
        <p:txBody>
          <a:bodyPr wrap="square" rtlCol="0">
            <a:spAutoFit/>
          </a:bodyPr>
          <a:lstStyle/>
          <a:p>
            <a:r>
              <a:rPr lang="en-GB" sz="1900" b="1" dirty="0">
                <a:solidFill>
                  <a:schemeClr val="accent6">
                    <a:lumMod val="75000"/>
                  </a:schemeClr>
                </a:solidFill>
              </a:rPr>
              <a:t>Decomposers </a:t>
            </a:r>
            <a:r>
              <a:rPr lang="en-GB" sz="1900" dirty="0"/>
              <a:t>break down animal waste and dead plants and animals to release </a:t>
            </a:r>
            <a:r>
              <a:rPr lang="en-GB" sz="1900" b="1" dirty="0">
                <a:solidFill>
                  <a:schemeClr val="accent6">
                    <a:lumMod val="75000"/>
                  </a:schemeClr>
                </a:solidFill>
              </a:rPr>
              <a:t>ammonium ions</a:t>
            </a:r>
            <a:r>
              <a:rPr lang="en-GB" sz="1900" dirty="0"/>
              <a:t> which plants can use to make </a:t>
            </a:r>
            <a:r>
              <a:rPr lang="en-GB" sz="1900" b="1" dirty="0">
                <a:solidFill>
                  <a:schemeClr val="accent6">
                    <a:lumMod val="75000"/>
                  </a:schemeClr>
                </a:solidFill>
              </a:rPr>
              <a:t>protein.</a:t>
            </a:r>
          </a:p>
        </p:txBody>
      </p:sp>
      <p:sp>
        <p:nvSpPr>
          <p:cNvPr id="11" name="TextBox 10"/>
          <p:cNvSpPr txBox="1"/>
          <p:nvPr/>
        </p:nvSpPr>
        <p:spPr>
          <a:xfrm>
            <a:off x="107504" y="5229200"/>
            <a:ext cx="2664296" cy="1261884"/>
          </a:xfrm>
          <a:prstGeom prst="rect">
            <a:avLst/>
          </a:prstGeom>
          <a:noFill/>
        </p:spPr>
        <p:txBody>
          <a:bodyPr wrap="square" rtlCol="0">
            <a:spAutoFit/>
          </a:bodyPr>
          <a:lstStyle/>
          <a:p>
            <a:r>
              <a:rPr lang="en-GB" sz="1900" b="1" dirty="0">
                <a:solidFill>
                  <a:schemeClr val="accent6">
                    <a:lumMod val="75000"/>
                  </a:schemeClr>
                </a:solidFill>
              </a:rPr>
              <a:t>Nitrogen fixing bacteria </a:t>
            </a:r>
            <a:r>
              <a:rPr lang="en-GB" sz="1900" dirty="0"/>
              <a:t>convert or ‘fix’ </a:t>
            </a:r>
            <a:r>
              <a:rPr lang="en-GB" sz="1900" b="1" dirty="0">
                <a:solidFill>
                  <a:schemeClr val="accent6">
                    <a:lumMod val="75000"/>
                  </a:schemeClr>
                </a:solidFill>
              </a:rPr>
              <a:t>nitrogen</a:t>
            </a:r>
            <a:r>
              <a:rPr lang="en-GB" sz="1900" dirty="0"/>
              <a:t> into ammonia which forms </a:t>
            </a:r>
            <a:r>
              <a:rPr lang="en-GB" sz="1900" b="1" dirty="0">
                <a:solidFill>
                  <a:schemeClr val="accent6">
                    <a:lumMod val="75000"/>
                  </a:schemeClr>
                </a:solidFill>
              </a:rPr>
              <a:t>ammonium ions.</a:t>
            </a:r>
          </a:p>
        </p:txBody>
      </p:sp>
      <p:sp>
        <p:nvSpPr>
          <p:cNvPr id="12" name="TextBox 11"/>
          <p:cNvSpPr txBox="1"/>
          <p:nvPr/>
        </p:nvSpPr>
        <p:spPr>
          <a:xfrm>
            <a:off x="4932040" y="5373216"/>
            <a:ext cx="3312368" cy="1200329"/>
          </a:xfrm>
          <a:prstGeom prst="rect">
            <a:avLst/>
          </a:prstGeom>
          <a:noFill/>
        </p:spPr>
        <p:txBody>
          <a:bodyPr wrap="square" rtlCol="0">
            <a:spAutoFit/>
          </a:bodyPr>
          <a:lstStyle/>
          <a:p>
            <a:r>
              <a:rPr lang="en-GB" b="1" dirty="0">
                <a:solidFill>
                  <a:schemeClr val="accent6">
                    <a:lumMod val="75000"/>
                  </a:schemeClr>
                </a:solidFill>
              </a:rPr>
              <a:t>Nitrifying bacteria </a:t>
            </a:r>
            <a:r>
              <a:rPr lang="en-GB" dirty="0"/>
              <a:t>convert ammonia into </a:t>
            </a:r>
            <a:r>
              <a:rPr lang="en-GB" b="1" dirty="0">
                <a:solidFill>
                  <a:schemeClr val="accent6">
                    <a:lumMod val="75000"/>
                  </a:schemeClr>
                </a:solidFill>
              </a:rPr>
              <a:t>nitrites</a:t>
            </a:r>
            <a:r>
              <a:rPr lang="en-GB" dirty="0"/>
              <a:t> and then into </a:t>
            </a:r>
            <a:r>
              <a:rPr lang="en-GB" b="1" dirty="0">
                <a:solidFill>
                  <a:schemeClr val="accent6">
                    <a:lumMod val="75000"/>
                  </a:schemeClr>
                </a:solidFill>
              </a:rPr>
              <a:t>nitrates </a:t>
            </a:r>
            <a:r>
              <a:rPr lang="en-GB" dirty="0"/>
              <a:t>which can be used by plants to </a:t>
            </a:r>
            <a:r>
              <a:rPr lang="en-GB" b="1" dirty="0">
                <a:solidFill>
                  <a:schemeClr val="accent6">
                    <a:lumMod val="75000"/>
                  </a:schemeClr>
                </a:solidFill>
              </a:rPr>
              <a:t>make protein</a:t>
            </a:r>
          </a:p>
        </p:txBody>
      </p:sp>
      <p:sp>
        <p:nvSpPr>
          <p:cNvPr id="14" name="TextBox 13"/>
          <p:cNvSpPr txBox="1"/>
          <p:nvPr/>
        </p:nvSpPr>
        <p:spPr>
          <a:xfrm>
            <a:off x="7020272" y="1556792"/>
            <a:ext cx="1800200" cy="2862322"/>
          </a:xfrm>
          <a:prstGeom prst="rect">
            <a:avLst/>
          </a:prstGeom>
          <a:noFill/>
        </p:spPr>
        <p:txBody>
          <a:bodyPr wrap="square" rtlCol="0">
            <a:spAutoFit/>
          </a:bodyPr>
          <a:lstStyle/>
          <a:p>
            <a:r>
              <a:rPr lang="en-GB" b="1" dirty="0">
                <a:solidFill>
                  <a:schemeClr val="accent6">
                    <a:lumMod val="75000"/>
                  </a:schemeClr>
                </a:solidFill>
              </a:rPr>
              <a:t>Denitrifying bacteria</a:t>
            </a:r>
            <a:r>
              <a:rPr lang="en-GB" dirty="0"/>
              <a:t> convert </a:t>
            </a:r>
            <a:r>
              <a:rPr lang="en-GB" b="1" dirty="0">
                <a:solidFill>
                  <a:schemeClr val="accent6">
                    <a:lumMod val="75000"/>
                  </a:schemeClr>
                </a:solidFill>
              </a:rPr>
              <a:t>nitrates </a:t>
            </a:r>
            <a:r>
              <a:rPr lang="en-GB" dirty="0"/>
              <a:t>back </a:t>
            </a:r>
            <a:r>
              <a:rPr lang="en-GB" b="1" dirty="0">
                <a:solidFill>
                  <a:schemeClr val="accent6">
                    <a:lumMod val="75000"/>
                  </a:schemeClr>
                </a:solidFill>
              </a:rPr>
              <a:t>into nitrogen </a:t>
            </a:r>
            <a:r>
              <a:rPr lang="en-GB" dirty="0"/>
              <a:t>gas. They are the unhelpful bacteria as this process </a:t>
            </a:r>
            <a:r>
              <a:rPr lang="en-GB" b="1" dirty="0">
                <a:solidFill>
                  <a:schemeClr val="accent6">
                    <a:lumMod val="75000"/>
                  </a:schemeClr>
                </a:solidFill>
              </a:rPr>
              <a:t>does not benefit</a:t>
            </a:r>
            <a:r>
              <a:rPr lang="en-GB" dirty="0"/>
              <a:t> plants or animals.</a:t>
            </a:r>
          </a:p>
        </p:txBody>
      </p:sp>
      <p:pic>
        <p:nvPicPr>
          <p:cNvPr id="15" name="Picture 14" descr="GettyImages-518881910 nitrogen cycle.jpg"/>
          <p:cNvPicPr>
            <a:picLocks noChangeAspect="1"/>
          </p:cNvPicPr>
          <p:nvPr/>
        </p:nvPicPr>
        <p:blipFill>
          <a:blip r:embed="rId2" cstate="print"/>
          <a:stretch>
            <a:fillRect/>
          </a:stretch>
        </p:blipFill>
        <p:spPr>
          <a:xfrm>
            <a:off x="2411760" y="764704"/>
            <a:ext cx="4320480" cy="4571457"/>
          </a:xfrm>
          <a:prstGeom prst="rect">
            <a:avLst/>
          </a:prstGeom>
        </p:spPr>
      </p:pic>
      <p:sp>
        <p:nvSpPr>
          <p:cNvPr id="13" name="Title 1"/>
          <p:cNvSpPr>
            <a:spLocks noGrp="1"/>
          </p:cNvSpPr>
          <p:nvPr>
            <p:ph type="ctrTitle"/>
          </p:nvPr>
        </p:nvSpPr>
        <p:spPr>
          <a:xfrm>
            <a:off x="1115616" y="179671"/>
            <a:ext cx="8028384" cy="657041"/>
          </a:xfrm>
        </p:spPr>
        <p:txBody>
          <a:bodyPr>
            <a:noAutofit/>
          </a:bodyPr>
          <a:lstStyle/>
          <a:p>
            <a:pPr algn="r"/>
            <a:r>
              <a:rPr lang="en-GB" sz="2400" b="1" dirty="0">
                <a:solidFill>
                  <a:schemeClr val="accent6">
                    <a:lumMod val="75000"/>
                  </a:schemeClr>
                </a:solidFill>
              </a:rPr>
              <a:t>Ecosystems and material cycles Part 5 – Nitrogen Cycle</a:t>
            </a:r>
            <a:br>
              <a:rPr lang="en-GB" sz="2400" b="1" dirty="0">
                <a:solidFill>
                  <a:schemeClr val="tx1">
                    <a:lumMod val="50000"/>
                    <a:lumOff val="50000"/>
                  </a:schemeClr>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4"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512" y="692696"/>
            <a:ext cx="8712968" cy="738664"/>
          </a:xfrm>
          <a:prstGeom prst="rect">
            <a:avLst/>
          </a:prstGeom>
          <a:noFill/>
        </p:spPr>
        <p:txBody>
          <a:bodyPr wrap="square" rtlCol="0">
            <a:spAutoFit/>
          </a:bodyPr>
          <a:lstStyle/>
          <a:p>
            <a:endParaRPr lang="en-GB" sz="2400" dirty="0"/>
          </a:p>
          <a:p>
            <a:r>
              <a:rPr lang="en-GB" dirty="0"/>
              <a:t> </a:t>
            </a:r>
          </a:p>
        </p:txBody>
      </p:sp>
      <p:pic>
        <p:nvPicPr>
          <p:cNvPr id="3075" name="Picture 3"/>
          <p:cNvPicPr>
            <a:picLocks noChangeAspect="1" noChangeArrowheads="1"/>
          </p:cNvPicPr>
          <p:nvPr/>
        </p:nvPicPr>
        <p:blipFill>
          <a:blip r:embed="rId2" cstate="print"/>
          <a:srcRect/>
          <a:stretch>
            <a:fillRect/>
          </a:stretch>
        </p:blipFill>
        <p:spPr bwMode="auto">
          <a:xfrm>
            <a:off x="5292080" y="836712"/>
            <a:ext cx="3670136" cy="3419847"/>
          </a:xfrm>
          <a:prstGeom prst="rect">
            <a:avLst/>
          </a:prstGeom>
          <a:noFill/>
          <a:ln w="9525">
            <a:noFill/>
            <a:miter lim="800000"/>
            <a:headEnd/>
            <a:tailEnd/>
          </a:ln>
        </p:spPr>
      </p:pic>
      <p:sp>
        <p:nvSpPr>
          <p:cNvPr id="9" name="Rectangle 8"/>
          <p:cNvSpPr/>
          <p:nvPr/>
        </p:nvSpPr>
        <p:spPr>
          <a:xfrm>
            <a:off x="251520" y="836712"/>
            <a:ext cx="5040560" cy="3416320"/>
          </a:xfrm>
          <a:prstGeom prst="rect">
            <a:avLst/>
          </a:prstGeom>
          <a:solidFill>
            <a:schemeClr val="accent6">
              <a:lumMod val="40000"/>
              <a:lumOff val="60000"/>
            </a:schemeClr>
          </a:solidFill>
        </p:spPr>
        <p:txBody>
          <a:bodyPr wrap="square">
            <a:spAutoFit/>
          </a:bodyPr>
          <a:lstStyle/>
          <a:p>
            <a:r>
              <a:rPr lang="en-GB" sz="2400" b="1" dirty="0"/>
              <a:t>Legume plants </a:t>
            </a:r>
            <a:r>
              <a:rPr lang="en-GB" sz="2400" dirty="0"/>
              <a:t>have a </a:t>
            </a:r>
            <a:r>
              <a:rPr lang="en-GB" sz="2400" b="1" dirty="0"/>
              <a:t>mutualistic</a:t>
            </a:r>
            <a:r>
              <a:rPr lang="en-GB" sz="2400" dirty="0"/>
              <a:t> relationship with nitrogen-fixing bacteria. The bacteria live in </a:t>
            </a:r>
            <a:r>
              <a:rPr lang="en-GB" sz="2400" b="1" dirty="0"/>
              <a:t>nodules</a:t>
            </a:r>
            <a:r>
              <a:rPr lang="en-GB" sz="2400" dirty="0"/>
              <a:t> (swellings) in the roots and the plant benefits by receiving </a:t>
            </a:r>
            <a:r>
              <a:rPr lang="en-GB" sz="2400" b="1" dirty="0"/>
              <a:t>nitrates</a:t>
            </a:r>
            <a:r>
              <a:rPr lang="en-GB" sz="2400" dirty="0"/>
              <a:t> which it can convert into plant </a:t>
            </a:r>
            <a:r>
              <a:rPr lang="en-GB" sz="2400" b="1" dirty="0"/>
              <a:t>protein</a:t>
            </a:r>
            <a:r>
              <a:rPr lang="en-GB" sz="2400" dirty="0"/>
              <a:t>.</a:t>
            </a:r>
          </a:p>
          <a:p>
            <a:endParaRPr lang="en-GB" sz="2400" dirty="0"/>
          </a:p>
          <a:p>
            <a:r>
              <a:rPr lang="en-GB" sz="2400" dirty="0"/>
              <a:t>Plants in the legume group include peas, beans and clover.</a:t>
            </a:r>
          </a:p>
        </p:txBody>
      </p:sp>
      <p:pic>
        <p:nvPicPr>
          <p:cNvPr id="3077" name="Picture 5" descr="http://www.publicdomainpictures.net/pictures/130000/velka/four-leaf-clover-14370851069op.jpg"/>
          <p:cNvPicPr>
            <a:picLocks noChangeAspect="1" noChangeArrowheads="1"/>
          </p:cNvPicPr>
          <p:nvPr/>
        </p:nvPicPr>
        <p:blipFill>
          <a:blip r:embed="rId3" cstate="print"/>
          <a:srcRect/>
          <a:stretch>
            <a:fillRect/>
          </a:stretch>
        </p:blipFill>
        <p:spPr bwMode="auto">
          <a:xfrm>
            <a:off x="3275856" y="4383105"/>
            <a:ext cx="2664296" cy="1998223"/>
          </a:xfrm>
          <a:prstGeom prst="rect">
            <a:avLst/>
          </a:prstGeom>
          <a:noFill/>
        </p:spPr>
      </p:pic>
      <p:pic>
        <p:nvPicPr>
          <p:cNvPr id="11" name="Picture 10" descr="pea-2469465_1920pea.jpg"/>
          <p:cNvPicPr>
            <a:picLocks/>
          </p:cNvPicPr>
          <p:nvPr/>
        </p:nvPicPr>
        <p:blipFill>
          <a:blip r:embed="rId4" cstate="print"/>
          <a:stretch>
            <a:fillRect/>
          </a:stretch>
        </p:blipFill>
        <p:spPr>
          <a:xfrm>
            <a:off x="6300488" y="4383328"/>
            <a:ext cx="2664000" cy="1998000"/>
          </a:xfrm>
          <a:prstGeom prst="rect">
            <a:avLst/>
          </a:prstGeom>
        </p:spPr>
      </p:pic>
      <p:pic>
        <p:nvPicPr>
          <p:cNvPr id="3079" name="Picture 7" descr="https://upload.wikimedia.org/wikipedia/commons/9/9e/A_green_bean.jpg"/>
          <p:cNvPicPr>
            <a:picLocks noChangeArrowheads="1"/>
          </p:cNvPicPr>
          <p:nvPr/>
        </p:nvPicPr>
        <p:blipFill>
          <a:blip r:embed="rId5" cstate="print"/>
          <a:srcRect/>
          <a:stretch>
            <a:fillRect/>
          </a:stretch>
        </p:blipFill>
        <p:spPr bwMode="auto">
          <a:xfrm>
            <a:off x="251816" y="4383328"/>
            <a:ext cx="2664000" cy="1998000"/>
          </a:xfrm>
          <a:prstGeom prst="rect">
            <a:avLst/>
          </a:prstGeom>
          <a:noFill/>
        </p:spPr>
      </p:pic>
      <p:sp>
        <p:nvSpPr>
          <p:cNvPr id="12" name="Title 1"/>
          <p:cNvSpPr txBox="1">
            <a:spLocks/>
          </p:cNvSpPr>
          <p:nvPr/>
        </p:nvSpPr>
        <p:spPr>
          <a:xfrm>
            <a:off x="1115616" y="179671"/>
            <a:ext cx="8028384" cy="657041"/>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Nitrogen Cycle</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512" y="692696"/>
            <a:ext cx="8784976" cy="5816977"/>
          </a:xfrm>
          <a:prstGeom prst="rect">
            <a:avLst/>
          </a:prstGeom>
          <a:noFill/>
        </p:spPr>
        <p:txBody>
          <a:bodyPr wrap="square" rtlCol="0">
            <a:spAutoFit/>
          </a:bodyPr>
          <a:lstStyle/>
          <a:p>
            <a:r>
              <a:rPr lang="en-GB" sz="2400" dirty="0"/>
              <a:t>When a crop is grown on a field the plants will take in nitrate from the soil and convert it to protein. This </a:t>
            </a:r>
            <a:r>
              <a:rPr lang="en-GB" sz="2400" b="1" dirty="0">
                <a:solidFill>
                  <a:schemeClr val="accent6">
                    <a:lumMod val="75000"/>
                  </a:schemeClr>
                </a:solidFill>
              </a:rPr>
              <a:t>depletes </a:t>
            </a:r>
            <a:r>
              <a:rPr lang="en-GB" sz="2400" dirty="0"/>
              <a:t>the soil over time. </a:t>
            </a:r>
          </a:p>
          <a:p>
            <a:endParaRPr lang="en-GB" sz="1200" dirty="0"/>
          </a:p>
          <a:p>
            <a:r>
              <a:rPr lang="en-GB" sz="2400" dirty="0"/>
              <a:t>Farmers often spread </a:t>
            </a:r>
            <a:r>
              <a:rPr lang="en-GB" sz="2400" b="1" dirty="0">
                <a:solidFill>
                  <a:schemeClr val="accent6">
                    <a:lumMod val="75000"/>
                  </a:schemeClr>
                </a:solidFill>
              </a:rPr>
              <a:t>artificial fertiliser </a:t>
            </a:r>
            <a:r>
              <a:rPr lang="en-GB" sz="2400" dirty="0"/>
              <a:t>or</a:t>
            </a:r>
          </a:p>
          <a:p>
            <a:r>
              <a:rPr lang="en-GB" sz="2400" dirty="0"/>
              <a:t>animal waste onto their fields to help crop</a:t>
            </a:r>
          </a:p>
          <a:p>
            <a:r>
              <a:rPr lang="en-GB" sz="2400" dirty="0"/>
              <a:t> growth because it contains </a:t>
            </a:r>
            <a:r>
              <a:rPr lang="en-GB" sz="2400" b="1" dirty="0">
                <a:solidFill>
                  <a:schemeClr val="accent6">
                    <a:lumMod val="75000"/>
                  </a:schemeClr>
                </a:solidFill>
              </a:rPr>
              <a:t>nitrate </a:t>
            </a:r>
            <a:r>
              <a:rPr lang="en-GB" sz="2400" dirty="0"/>
              <a:t>and </a:t>
            </a:r>
          </a:p>
          <a:p>
            <a:r>
              <a:rPr lang="en-GB" sz="2400" dirty="0"/>
              <a:t>other important mineral ions. </a:t>
            </a:r>
            <a:r>
              <a:rPr lang="en-GB" sz="2400" b="1" dirty="0">
                <a:solidFill>
                  <a:schemeClr val="accent6">
                    <a:lumMod val="75000"/>
                  </a:schemeClr>
                </a:solidFill>
              </a:rPr>
              <a:t>Decomposers</a:t>
            </a:r>
          </a:p>
          <a:p>
            <a:r>
              <a:rPr lang="en-GB" sz="2400" dirty="0"/>
              <a:t>living in the soil or in plant roots break </a:t>
            </a:r>
          </a:p>
          <a:p>
            <a:r>
              <a:rPr lang="en-GB" sz="2400" dirty="0"/>
              <a:t>down the waste material and </a:t>
            </a:r>
            <a:r>
              <a:rPr lang="en-GB" sz="2400" b="1" dirty="0">
                <a:solidFill>
                  <a:schemeClr val="accent6">
                    <a:lumMod val="75000"/>
                  </a:schemeClr>
                </a:solidFill>
              </a:rPr>
              <a:t>release </a:t>
            </a:r>
          </a:p>
          <a:p>
            <a:r>
              <a:rPr lang="en-GB" sz="2400" b="1" dirty="0">
                <a:solidFill>
                  <a:schemeClr val="accent6">
                    <a:lumMod val="75000"/>
                  </a:schemeClr>
                </a:solidFill>
              </a:rPr>
              <a:t>ammonia.</a:t>
            </a:r>
          </a:p>
          <a:p>
            <a:endParaRPr lang="en-GB" sz="1200" dirty="0"/>
          </a:p>
          <a:p>
            <a:r>
              <a:rPr lang="en-GB" sz="2400" dirty="0"/>
              <a:t>Artificial fertiliser is</a:t>
            </a:r>
            <a:r>
              <a:rPr lang="en-GB" sz="2400" b="1" dirty="0">
                <a:solidFill>
                  <a:schemeClr val="accent6">
                    <a:lumMod val="75000"/>
                  </a:schemeClr>
                </a:solidFill>
              </a:rPr>
              <a:t> expensive </a:t>
            </a:r>
            <a:r>
              <a:rPr lang="en-GB" sz="2400" dirty="0"/>
              <a:t>and can cause </a:t>
            </a:r>
            <a:r>
              <a:rPr lang="en-GB" sz="2400" b="1" dirty="0">
                <a:solidFill>
                  <a:schemeClr val="accent6">
                    <a:lumMod val="75000"/>
                  </a:schemeClr>
                </a:solidFill>
              </a:rPr>
              <a:t>eutrophication</a:t>
            </a:r>
            <a:r>
              <a:rPr lang="en-GB" sz="2400" dirty="0"/>
              <a:t>. Animal waste is not as easy to spread or to calculate how much is required.</a:t>
            </a:r>
          </a:p>
          <a:p>
            <a:endParaRPr lang="en-GB" sz="1200" dirty="0"/>
          </a:p>
          <a:p>
            <a:r>
              <a:rPr lang="en-GB" sz="2400" dirty="0"/>
              <a:t>Farmers use </a:t>
            </a:r>
            <a:r>
              <a:rPr lang="en-GB" sz="2400" b="1" dirty="0">
                <a:solidFill>
                  <a:schemeClr val="accent6">
                    <a:lumMod val="75000"/>
                  </a:schemeClr>
                </a:solidFill>
              </a:rPr>
              <a:t>crop rotation </a:t>
            </a:r>
            <a:r>
              <a:rPr lang="en-GB" sz="2400" dirty="0"/>
              <a:t>to ensure the soil maintains a good level of nitrate and other mineral ions. A nitrogen-fixing </a:t>
            </a:r>
            <a:r>
              <a:rPr lang="en-GB" sz="2400" b="1" dirty="0">
                <a:solidFill>
                  <a:schemeClr val="accent6">
                    <a:lumMod val="75000"/>
                  </a:schemeClr>
                </a:solidFill>
              </a:rPr>
              <a:t>legume crop </a:t>
            </a:r>
            <a:r>
              <a:rPr lang="en-GB" sz="2400" dirty="0"/>
              <a:t>is often grown every few years to help boost the level of nitrate ions. </a:t>
            </a:r>
          </a:p>
        </p:txBody>
      </p:sp>
      <p:pic>
        <p:nvPicPr>
          <p:cNvPr id="6" name="Picture 5" descr="GettyImages-178639405muck spreading.jpg"/>
          <p:cNvPicPr>
            <a:picLocks noChangeAspect="1"/>
          </p:cNvPicPr>
          <p:nvPr/>
        </p:nvPicPr>
        <p:blipFill>
          <a:blip r:embed="rId2" cstate="print"/>
          <a:stretch>
            <a:fillRect/>
          </a:stretch>
        </p:blipFill>
        <p:spPr>
          <a:xfrm>
            <a:off x="5796136" y="1772816"/>
            <a:ext cx="3168352" cy="2208245"/>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8" name="Title 1"/>
          <p:cNvSpPr txBox="1">
            <a:spLocks/>
          </p:cNvSpPr>
          <p:nvPr/>
        </p:nvSpPr>
        <p:spPr>
          <a:xfrm>
            <a:off x="1115616" y="179671"/>
            <a:ext cx="8028384" cy="657041"/>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Nitrogen Cycle</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51520" y="764704"/>
            <a:ext cx="8712968" cy="1200329"/>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400" b="1" dirty="0"/>
              <a:t>Air pollution </a:t>
            </a:r>
            <a:r>
              <a:rPr lang="en-GB" sz="2400" dirty="0"/>
              <a:t>can occur as a result of </a:t>
            </a:r>
            <a:r>
              <a:rPr lang="en-GB" sz="2400" b="1" dirty="0"/>
              <a:t>human activities</a:t>
            </a:r>
            <a:r>
              <a:rPr lang="en-GB" sz="2400" dirty="0"/>
              <a:t>. Without careful management, air pollution can cause serious harm to humans and other living organisms.</a:t>
            </a:r>
            <a:endParaRPr lang="en-GB" dirty="0"/>
          </a:p>
        </p:txBody>
      </p:sp>
      <p:sp>
        <p:nvSpPr>
          <p:cNvPr id="4" name="TextBox 3"/>
          <p:cNvSpPr txBox="1"/>
          <p:nvPr/>
        </p:nvSpPr>
        <p:spPr>
          <a:xfrm>
            <a:off x="251520" y="2132856"/>
            <a:ext cx="4320480" cy="415498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a:t>Burning </a:t>
            </a:r>
            <a:r>
              <a:rPr lang="en-GB" sz="2400" b="1" dirty="0">
                <a:solidFill>
                  <a:schemeClr val="accent6">
                    <a:lumMod val="50000"/>
                  </a:schemeClr>
                </a:solidFill>
              </a:rPr>
              <a:t>fossil fuel </a:t>
            </a:r>
            <a:r>
              <a:rPr lang="en-GB" sz="2400" dirty="0"/>
              <a:t>produces </a:t>
            </a:r>
            <a:r>
              <a:rPr lang="en-GB" sz="2400" b="1" dirty="0">
                <a:solidFill>
                  <a:schemeClr val="accent6">
                    <a:lumMod val="50000"/>
                  </a:schemeClr>
                </a:solidFill>
              </a:rPr>
              <a:t>smoke</a:t>
            </a:r>
            <a:r>
              <a:rPr lang="en-GB" sz="2400" dirty="0"/>
              <a:t> and </a:t>
            </a:r>
            <a:r>
              <a:rPr lang="en-GB" sz="2400" b="1" dirty="0">
                <a:solidFill>
                  <a:schemeClr val="accent6">
                    <a:lumMod val="50000"/>
                  </a:schemeClr>
                </a:solidFill>
              </a:rPr>
              <a:t>acidic gases</a:t>
            </a:r>
            <a:r>
              <a:rPr lang="en-GB" sz="2400" dirty="0"/>
              <a:t>. As the population has grown and standards of living increased more fossil fuels are being used in industry, transport and in homes.  Fossil fuels contain </a:t>
            </a:r>
            <a:r>
              <a:rPr lang="en-GB" sz="2400" b="1" dirty="0">
                <a:solidFill>
                  <a:schemeClr val="accent6">
                    <a:lumMod val="50000"/>
                  </a:schemeClr>
                </a:solidFill>
              </a:rPr>
              <a:t>impurities</a:t>
            </a:r>
            <a:r>
              <a:rPr lang="en-GB" sz="2400" dirty="0"/>
              <a:t> such as </a:t>
            </a:r>
            <a:r>
              <a:rPr lang="en-GB" sz="2400" b="1" dirty="0">
                <a:solidFill>
                  <a:schemeClr val="accent6">
                    <a:lumMod val="50000"/>
                  </a:schemeClr>
                </a:solidFill>
              </a:rPr>
              <a:t>sulfur,</a:t>
            </a:r>
            <a:r>
              <a:rPr lang="en-GB" sz="2400" dirty="0"/>
              <a:t> which reacts with oxygen to form </a:t>
            </a:r>
            <a:r>
              <a:rPr lang="en-GB" sz="2400" b="1" dirty="0">
                <a:solidFill>
                  <a:schemeClr val="accent6">
                    <a:lumMod val="50000"/>
                  </a:schemeClr>
                </a:solidFill>
              </a:rPr>
              <a:t>sulfur dioxide</a:t>
            </a:r>
            <a:r>
              <a:rPr lang="en-GB" sz="2400" dirty="0"/>
              <a:t>. High concentrations can cause </a:t>
            </a:r>
            <a:r>
              <a:rPr lang="en-GB" sz="2400" b="1" dirty="0">
                <a:solidFill>
                  <a:schemeClr val="accent6">
                    <a:lumMod val="50000"/>
                  </a:schemeClr>
                </a:solidFill>
              </a:rPr>
              <a:t>breathing difficulties</a:t>
            </a:r>
            <a:r>
              <a:rPr lang="en-GB" sz="2400" dirty="0"/>
              <a:t>.</a:t>
            </a:r>
          </a:p>
        </p:txBody>
      </p:sp>
      <p:pic>
        <p:nvPicPr>
          <p:cNvPr id="5" name="Picture 4" descr="GettyImages-836346360acid rain.jpg"/>
          <p:cNvPicPr>
            <a:picLocks noChangeAspect="1"/>
          </p:cNvPicPr>
          <p:nvPr/>
        </p:nvPicPr>
        <p:blipFill>
          <a:blip r:embed="rId3" cstate="print"/>
          <a:stretch>
            <a:fillRect/>
          </a:stretch>
        </p:blipFill>
        <p:spPr>
          <a:xfrm>
            <a:off x="4788024" y="2204864"/>
            <a:ext cx="4067868" cy="4067868"/>
          </a:xfrm>
          <a:prstGeom prst="rect">
            <a:avLst/>
          </a:prstGeom>
        </p:spPr>
      </p:pic>
      <p:sp>
        <p:nvSpPr>
          <p:cNvPr id="6" name="Title 1"/>
          <p:cNvSpPr>
            <a:spLocks noGrp="1"/>
          </p:cNvSpPr>
          <p:nvPr>
            <p:ph type="ctrTitle"/>
          </p:nvPr>
        </p:nvSpPr>
        <p:spPr>
          <a:xfrm>
            <a:off x="827088" y="188913"/>
            <a:ext cx="8316912" cy="579437"/>
          </a:xfrm>
        </p:spPr>
        <p:txBody>
          <a:bodyPr>
            <a:noAutofit/>
          </a:bodyPr>
          <a:lstStyle/>
          <a:p>
            <a:pPr algn="r"/>
            <a:r>
              <a:rPr lang="en-GB" sz="2400" b="1" dirty="0">
                <a:solidFill>
                  <a:schemeClr val="accent6">
                    <a:lumMod val="75000"/>
                  </a:schemeClr>
                </a:solidFill>
              </a:rPr>
              <a:t>Ecosystems and material cycles Part 5 – Pollution (HT Biology)</a:t>
            </a:r>
            <a:br>
              <a:rPr lang="en-GB" sz="2400" b="1" dirty="0">
                <a:solidFill>
                  <a:schemeClr val="tx1">
                    <a:lumMod val="50000"/>
                    <a:lumOff val="50000"/>
                  </a:schemeClr>
                </a:solidFill>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1117562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764704"/>
            <a:ext cx="8496944" cy="830997"/>
          </a:xfrm>
          <a:prstGeom prst="rect">
            <a:avLst/>
          </a:prstGeom>
          <a:noFill/>
        </p:spPr>
        <p:txBody>
          <a:bodyPr wrap="square" rtlCol="0">
            <a:spAutoFit/>
          </a:bodyPr>
          <a:lstStyle/>
          <a:p>
            <a:r>
              <a:rPr lang="en-GB" sz="2400" dirty="0"/>
              <a:t>The  </a:t>
            </a:r>
            <a:r>
              <a:rPr lang="en-GB" sz="2400" b="1" dirty="0">
                <a:solidFill>
                  <a:schemeClr val="accent6">
                    <a:lumMod val="75000"/>
                  </a:schemeClr>
                </a:solidFill>
              </a:rPr>
              <a:t>human population </a:t>
            </a:r>
            <a:r>
              <a:rPr lang="en-GB" sz="2400" dirty="0"/>
              <a:t>has been</a:t>
            </a:r>
            <a:r>
              <a:rPr lang="en-GB" sz="2400" b="1" dirty="0">
                <a:solidFill>
                  <a:schemeClr val="accent6">
                    <a:lumMod val="75000"/>
                  </a:schemeClr>
                </a:solidFill>
              </a:rPr>
              <a:t> growing </a:t>
            </a:r>
            <a:r>
              <a:rPr lang="en-GB" sz="2400" dirty="0"/>
              <a:t>rapidly along with the </a:t>
            </a:r>
            <a:r>
              <a:rPr lang="en-GB" sz="2400" b="1" dirty="0">
                <a:solidFill>
                  <a:schemeClr val="accent6">
                    <a:lumMod val="75000"/>
                  </a:schemeClr>
                </a:solidFill>
              </a:rPr>
              <a:t>standards of living</a:t>
            </a:r>
            <a:r>
              <a:rPr lang="en-GB" sz="2400" dirty="0"/>
              <a:t>.</a:t>
            </a:r>
          </a:p>
        </p:txBody>
      </p:sp>
      <p:pic>
        <p:nvPicPr>
          <p:cNvPr id="4" name="Picture 3" descr="Human_population_growth_from_1800_to_2000.png"/>
          <p:cNvPicPr>
            <a:picLocks noChangeAspect="1"/>
          </p:cNvPicPr>
          <p:nvPr/>
        </p:nvPicPr>
        <p:blipFill>
          <a:blip r:embed="rId3" cstate="print"/>
          <a:stretch>
            <a:fillRect/>
          </a:stretch>
        </p:blipFill>
        <p:spPr>
          <a:xfrm>
            <a:off x="298924" y="1988840"/>
            <a:ext cx="4637368" cy="3456385"/>
          </a:xfrm>
          <a:prstGeom prst="rect">
            <a:avLst/>
          </a:prstGeom>
          <a:ln w="38100">
            <a:solidFill>
              <a:schemeClr val="accent6">
                <a:lumMod val="50000"/>
              </a:schemeClr>
            </a:solidFill>
          </a:ln>
        </p:spPr>
      </p:pic>
      <p:sp>
        <p:nvSpPr>
          <p:cNvPr id="5" name="TextBox 4"/>
          <p:cNvSpPr txBox="1"/>
          <p:nvPr/>
        </p:nvSpPr>
        <p:spPr>
          <a:xfrm>
            <a:off x="5004048" y="1412776"/>
            <a:ext cx="3960440" cy="4955203"/>
          </a:xfrm>
          <a:prstGeom prst="rect">
            <a:avLst/>
          </a:prstGeom>
          <a:noFill/>
        </p:spPr>
        <p:txBody>
          <a:bodyPr wrap="square" rtlCol="0">
            <a:spAutoFit/>
          </a:bodyPr>
          <a:lstStyle/>
          <a:p>
            <a:r>
              <a:rPr lang="en-GB" sz="2400" b="1" dirty="0">
                <a:solidFill>
                  <a:schemeClr val="accent6">
                    <a:lumMod val="75000"/>
                  </a:schemeClr>
                </a:solidFill>
              </a:rPr>
              <a:t>More resources </a:t>
            </a:r>
            <a:r>
              <a:rPr lang="en-GB" sz="2400" dirty="0"/>
              <a:t>are used to produce materials for humans and so </a:t>
            </a:r>
            <a:r>
              <a:rPr lang="en-GB" sz="2400" b="1" dirty="0">
                <a:solidFill>
                  <a:schemeClr val="accent6">
                    <a:lumMod val="75000"/>
                  </a:schemeClr>
                </a:solidFill>
              </a:rPr>
              <a:t>more waste </a:t>
            </a:r>
            <a:r>
              <a:rPr lang="en-GB" sz="2400" dirty="0"/>
              <a:t>is also produced. </a:t>
            </a:r>
          </a:p>
          <a:p>
            <a:endParaRPr lang="en-GB" sz="1400" dirty="0"/>
          </a:p>
          <a:p>
            <a:r>
              <a:rPr lang="en-GB" sz="2400" dirty="0"/>
              <a:t>The amount of </a:t>
            </a:r>
            <a:r>
              <a:rPr lang="en-GB" sz="2400" b="1" dirty="0">
                <a:solidFill>
                  <a:schemeClr val="accent6">
                    <a:lumMod val="75000"/>
                  </a:schemeClr>
                </a:solidFill>
              </a:rPr>
              <a:t>pollution </a:t>
            </a:r>
            <a:r>
              <a:rPr lang="en-GB" sz="2400" dirty="0"/>
              <a:t>caused also increases unless the waste and chemical materials are properly handled. </a:t>
            </a:r>
          </a:p>
          <a:p>
            <a:endParaRPr lang="en-GB" sz="1400" dirty="0"/>
          </a:p>
          <a:p>
            <a:r>
              <a:rPr lang="en-GB" sz="2400" b="1" dirty="0">
                <a:solidFill>
                  <a:schemeClr val="accent6">
                    <a:lumMod val="75000"/>
                  </a:schemeClr>
                </a:solidFill>
              </a:rPr>
              <a:t>Land pollution </a:t>
            </a:r>
            <a:r>
              <a:rPr lang="en-GB" sz="2400" dirty="0"/>
              <a:t>from </a:t>
            </a:r>
            <a:r>
              <a:rPr lang="en-GB" sz="2400" b="1" dirty="0">
                <a:solidFill>
                  <a:schemeClr val="accent6">
                    <a:lumMod val="75000"/>
                  </a:schemeClr>
                </a:solidFill>
              </a:rPr>
              <a:t>human waste </a:t>
            </a:r>
            <a:r>
              <a:rPr lang="en-GB" sz="2400" dirty="0"/>
              <a:t>and </a:t>
            </a:r>
            <a:r>
              <a:rPr lang="en-GB" sz="2400" b="1" dirty="0">
                <a:solidFill>
                  <a:schemeClr val="accent6">
                    <a:lumMod val="75000"/>
                  </a:schemeClr>
                </a:solidFill>
              </a:rPr>
              <a:t>toxic</a:t>
            </a:r>
            <a:r>
              <a:rPr lang="en-GB" sz="2400" dirty="0"/>
              <a:t> </a:t>
            </a:r>
            <a:r>
              <a:rPr lang="en-GB" sz="2400" b="1" dirty="0">
                <a:solidFill>
                  <a:schemeClr val="accent6">
                    <a:lumMod val="75000"/>
                  </a:schemeClr>
                </a:solidFill>
              </a:rPr>
              <a:t>chemicals</a:t>
            </a:r>
            <a:r>
              <a:rPr lang="en-GB" sz="2400" dirty="0"/>
              <a:t> is a concern.</a:t>
            </a:r>
          </a:p>
        </p:txBody>
      </p:sp>
      <p:sp>
        <p:nvSpPr>
          <p:cNvPr id="9"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Pollution (HT Biology)</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1117562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980728"/>
            <a:ext cx="8424936" cy="830997"/>
          </a:xfrm>
          <a:prstGeom prst="rect">
            <a:avLst/>
          </a:prstGeom>
          <a:solidFill>
            <a:schemeClr val="accent6">
              <a:lumMod val="60000"/>
              <a:lumOff val="40000"/>
            </a:schemeClr>
          </a:solidFill>
          <a:scene3d>
            <a:camera prst="orthographicFront"/>
            <a:lightRig rig="threePt" dir="t"/>
          </a:scene3d>
          <a:sp3d>
            <a:bevelT/>
          </a:sp3d>
        </p:spPr>
        <p:txBody>
          <a:bodyPr wrap="square" rtlCol="0">
            <a:spAutoFit/>
          </a:bodyPr>
          <a:lstStyle/>
          <a:p>
            <a:pPr algn="ctr"/>
            <a:r>
              <a:rPr lang="en-GB" sz="2400" b="1" dirty="0"/>
              <a:t>Pollution levels </a:t>
            </a:r>
            <a:r>
              <a:rPr lang="en-GB" sz="2400" dirty="0"/>
              <a:t>can be assessed by the presence or absence of certain species called </a:t>
            </a:r>
            <a:r>
              <a:rPr lang="en-GB" sz="2400" b="1" u="sng" dirty="0"/>
              <a:t>indicator species.</a:t>
            </a:r>
            <a:endParaRPr lang="en-GB" b="1" u="sng" dirty="0"/>
          </a:p>
        </p:txBody>
      </p:sp>
      <p:sp>
        <p:nvSpPr>
          <p:cNvPr id="6" name="TextBox 5"/>
          <p:cNvSpPr txBox="1"/>
          <p:nvPr/>
        </p:nvSpPr>
        <p:spPr>
          <a:xfrm>
            <a:off x="395536" y="2060848"/>
            <a:ext cx="8424936" cy="1384995"/>
          </a:xfrm>
          <a:prstGeom prst="rect">
            <a:avLst/>
          </a:prstGeom>
          <a:noFill/>
        </p:spPr>
        <p:txBody>
          <a:bodyPr wrap="square" rtlCol="0">
            <a:spAutoFit/>
          </a:bodyPr>
          <a:lstStyle/>
          <a:p>
            <a:r>
              <a:rPr lang="en-GB" sz="2400" dirty="0"/>
              <a:t>The following organisms are only found in </a:t>
            </a:r>
            <a:r>
              <a:rPr lang="en-GB" sz="2400" b="1" u="sng" dirty="0">
                <a:solidFill>
                  <a:schemeClr val="accent6">
                    <a:lumMod val="75000"/>
                  </a:schemeClr>
                </a:solidFill>
              </a:rPr>
              <a:t>clean</a:t>
            </a:r>
            <a:r>
              <a:rPr lang="en-GB" sz="2400" dirty="0"/>
              <a:t> water. </a:t>
            </a:r>
          </a:p>
          <a:p>
            <a:r>
              <a:rPr lang="en-GB" sz="2400" dirty="0"/>
              <a:t>They are very sensitive to the levels </a:t>
            </a:r>
            <a:r>
              <a:rPr lang="en-GB" sz="2400" b="1" dirty="0">
                <a:solidFill>
                  <a:schemeClr val="accent6">
                    <a:lumMod val="75000"/>
                  </a:schemeClr>
                </a:solidFill>
              </a:rPr>
              <a:t>of dissolved oxygen</a:t>
            </a:r>
            <a:r>
              <a:rPr lang="en-GB" sz="2400" dirty="0"/>
              <a:t> present:</a:t>
            </a:r>
          </a:p>
          <a:p>
            <a:endParaRPr lang="en-GB" dirty="0"/>
          </a:p>
          <a:p>
            <a:endParaRPr lang="en-GB" dirty="0"/>
          </a:p>
        </p:txBody>
      </p:sp>
      <p:pic>
        <p:nvPicPr>
          <p:cNvPr id="212994" name="Picture 2" descr="https://upload.wikimedia.org/wikipedia/commons/b/b1/SteinfliegenLarve2.JPG"/>
          <p:cNvPicPr>
            <a:picLocks noChangeAspect="1" noChangeArrowheads="1"/>
          </p:cNvPicPr>
          <p:nvPr/>
        </p:nvPicPr>
        <p:blipFill>
          <a:blip r:embed="rId2" cstate="print"/>
          <a:srcRect/>
          <a:stretch>
            <a:fillRect/>
          </a:stretch>
        </p:blipFill>
        <p:spPr bwMode="auto">
          <a:xfrm>
            <a:off x="955361" y="3284984"/>
            <a:ext cx="3040575" cy="2448272"/>
          </a:xfrm>
          <a:prstGeom prst="rect">
            <a:avLst/>
          </a:prstGeom>
          <a:noFill/>
          <a:ln w="38100">
            <a:solidFill>
              <a:schemeClr val="tx1"/>
            </a:solidFill>
          </a:ln>
        </p:spPr>
      </p:pic>
      <p:sp>
        <p:nvSpPr>
          <p:cNvPr id="7" name="TextBox 6"/>
          <p:cNvSpPr txBox="1"/>
          <p:nvPr/>
        </p:nvSpPr>
        <p:spPr>
          <a:xfrm>
            <a:off x="1187624" y="5775647"/>
            <a:ext cx="2376264" cy="461665"/>
          </a:xfrm>
          <a:prstGeom prst="rect">
            <a:avLst/>
          </a:prstGeom>
          <a:noFill/>
        </p:spPr>
        <p:txBody>
          <a:bodyPr wrap="square" rtlCol="0">
            <a:spAutoFit/>
          </a:bodyPr>
          <a:lstStyle/>
          <a:p>
            <a:pPr algn="ctr"/>
            <a:r>
              <a:rPr lang="en-GB" sz="2400" dirty="0"/>
              <a:t>Stonefly larvae</a:t>
            </a:r>
          </a:p>
        </p:txBody>
      </p:sp>
      <p:pic>
        <p:nvPicPr>
          <p:cNvPr id="8" name="Picture 7" descr="GettyImages-507298126 freshwater shrimp.jpg"/>
          <p:cNvPicPr>
            <a:picLocks/>
          </p:cNvPicPr>
          <p:nvPr/>
        </p:nvPicPr>
        <p:blipFill>
          <a:blip r:embed="rId3" cstate="print"/>
          <a:stretch>
            <a:fillRect/>
          </a:stretch>
        </p:blipFill>
        <p:spPr>
          <a:xfrm>
            <a:off x="5202408" y="3285256"/>
            <a:ext cx="3042000" cy="2448000"/>
          </a:xfrm>
          <a:prstGeom prst="rect">
            <a:avLst/>
          </a:prstGeom>
          <a:ln w="38100">
            <a:solidFill>
              <a:schemeClr val="tx1"/>
            </a:solidFill>
          </a:ln>
        </p:spPr>
      </p:pic>
      <p:sp>
        <p:nvSpPr>
          <p:cNvPr id="9" name="TextBox 8"/>
          <p:cNvSpPr txBox="1"/>
          <p:nvPr/>
        </p:nvSpPr>
        <p:spPr>
          <a:xfrm>
            <a:off x="5508104" y="5775647"/>
            <a:ext cx="2592288" cy="461665"/>
          </a:xfrm>
          <a:prstGeom prst="rect">
            <a:avLst/>
          </a:prstGeom>
          <a:noFill/>
        </p:spPr>
        <p:txBody>
          <a:bodyPr wrap="square" rtlCol="0">
            <a:spAutoFit/>
          </a:bodyPr>
          <a:lstStyle/>
          <a:p>
            <a:r>
              <a:rPr lang="en-GB" sz="2400" dirty="0"/>
              <a:t>Freshwater shrimp</a:t>
            </a:r>
          </a:p>
        </p:txBody>
      </p:sp>
      <p:sp>
        <p:nvSpPr>
          <p:cNvPr id="11"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Pollution (HT</a:t>
            </a:r>
            <a:r>
              <a:rPr kumimoji="0" lang="en-GB" sz="2400" b="1" i="0" u="none" strike="noStrike" kern="1200" cap="none" spc="0" normalizeH="0" noProof="0" dirty="0">
                <a:ln>
                  <a:noFill/>
                </a:ln>
                <a:solidFill>
                  <a:schemeClr val="accent6">
                    <a:lumMod val="75000"/>
                  </a:schemeClr>
                </a:solidFill>
                <a:effectLst/>
                <a:uLnTx/>
                <a:uFillTx/>
                <a:latin typeface="+mj-lt"/>
                <a:ea typeface="+mj-ea"/>
                <a:cs typeface="Lato Medium"/>
              </a:rPr>
              <a:t> Biology)</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1520" y="764704"/>
            <a:ext cx="8568952" cy="3662541"/>
          </a:xfrm>
          <a:prstGeom prst="rect">
            <a:avLst/>
          </a:prstGeom>
          <a:noFill/>
        </p:spPr>
        <p:txBody>
          <a:bodyPr wrap="square" rtlCol="0">
            <a:spAutoFit/>
          </a:bodyPr>
          <a:lstStyle/>
          <a:p>
            <a:r>
              <a:rPr lang="en-GB" sz="2400" dirty="0"/>
              <a:t>The following organisms are found in </a:t>
            </a:r>
            <a:r>
              <a:rPr lang="en-GB" sz="2400" b="1" dirty="0">
                <a:solidFill>
                  <a:schemeClr val="accent6">
                    <a:lumMod val="75000"/>
                  </a:schemeClr>
                </a:solidFill>
              </a:rPr>
              <a:t>polluted water</a:t>
            </a:r>
            <a:r>
              <a:rPr lang="en-GB" sz="2400" dirty="0"/>
              <a:t>. </a:t>
            </a:r>
          </a:p>
          <a:p>
            <a:endParaRPr lang="en-GB" sz="1400" dirty="0"/>
          </a:p>
          <a:p>
            <a:r>
              <a:rPr lang="en-GB" sz="2400" dirty="0"/>
              <a:t>The</a:t>
            </a:r>
            <a:r>
              <a:rPr lang="en-GB" sz="2400" b="1" dirty="0">
                <a:solidFill>
                  <a:schemeClr val="accent6">
                    <a:lumMod val="75000"/>
                  </a:schemeClr>
                </a:solidFill>
              </a:rPr>
              <a:t> sludgeworm</a:t>
            </a:r>
            <a:r>
              <a:rPr lang="en-GB" sz="2400" dirty="0"/>
              <a:t> is commonly called the sewage worm. These species can survive in sediment with </a:t>
            </a:r>
            <a:r>
              <a:rPr lang="en-GB" sz="2400" b="1" dirty="0">
                <a:solidFill>
                  <a:schemeClr val="accent6">
                    <a:lumMod val="75000"/>
                  </a:schemeClr>
                </a:solidFill>
              </a:rPr>
              <a:t>very little oxygen</a:t>
            </a:r>
            <a:r>
              <a:rPr lang="en-GB" sz="2400" dirty="0"/>
              <a:t>. </a:t>
            </a:r>
          </a:p>
          <a:p>
            <a:endParaRPr lang="en-GB" sz="1400" dirty="0"/>
          </a:p>
          <a:p>
            <a:r>
              <a:rPr lang="en-GB" sz="2400" dirty="0"/>
              <a:t>The </a:t>
            </a:r>
            <a:r>
              <a:rPr lang="en-GB" sz="2400" b="1" dirty="0">
                <a:solidFill>
                  <a:schemeClr val="accent6">
                    <a:lumMod val="75000"/>
                  </a:schemeClr>
                </a:solidFill>
              </a:rPr>
              <a:t>bloodworm</a:t>
            </a:r>
            <a:r>
              <a:rPr lang="en-GB" sz="2400" dirty="0"/>
              <a:t> is often used as fishing bait. It gets its name from its red colour.</a:t>
            </a:r>
          </a:p>
          <a:p>
            <a:endParaRPr lang="en-GB" sz="2400" dirty="0"/>
          </a:p>
          <a:p>
            <a:endParaRPr lang="en-GB" sz="2400" dirty="0"/>
          </a:p>
          <a:p>
            <a:endParaRPr lang="en-GB" dirty="0"/>
          </a:p>
          <a:p>
            <a:endParaRPr lang="en-GB" dirty="0"/>
          </a:p>
        </p:txBody>
      </p:sp>
      <p:sp>
        <p:nvSpPr>
          <p:cNvPr id="7" name="TextBox 6"/>
          <p:cNvSpPr txBox="1"/>
          <p:nvPr/>
        </p:nvSpPr>
        <p:spPr>
          <a:xfrm>
            <a:off x="1187624" y="4365104"/>
            <a:ext cx="2376264" cy="461665"/>
          </a:xfrm>
          <a:prstGeom prst="rect">
            <a:avLst/>
          </a:prstGeom>
          <a:noFill/>
        </p:spPr>
        <p:txBody>
          <a:bodyPr wrap="square" rtlCol="0">
            <a:spAutoFit/>
          </a:bodyPr>
          <a:lstStyle/>
          <a:p>
            <a:pPr algn="ctr"/>
            <a:r>
              <a:rPr lang="en-GB" sz="2400" dirty="0"/>
              <a:t>Blood worm</a:t>
            </a:r>
          </a:p>
        </p:txBody>
      </p:sp>
      <p:sp>
        <p:nvSpPr>
          <p:cNvPr id="9" name="TextBox 8"/>
          <p:cNvSpPr txBox="1"/>
          <p:nvPr/>
        </p:nvSpPr>
        <p:spPr>
          <a:xfrm>
            <a:off x="5868144" y="5847655"/>
            <a:ext cx="2592288" cy="461665"/>
          </a:xfrm>
          <a:prstGeom prst="rect">
            <a:avLst/>
          </a:prstGeom>
          <a:noFill/>
        </p:spPr>
        <p:txBody>
          <a:bodyPr wrap="square" rtlCol="0">
            <a:spAutoFit/>
          </a:bodyPr>
          <a:lstStyle/>
          <a:p>
            <a:r>
              <a:rPr lang="en-GB" sz="2400" dirty="0"/>
              <a:t>Sludgeworm</a:t>
            </a:r>
          </a:p>
        </p:txBody>
      </p:sp>
      <p:pic>
        <p:nvPicPr>
          <p:cNvPr id="214018" name="Picture 2" descr="https://upload.wikimedia.org/wikipedia/commons/thumb/4/46/Nerr0328.jpg/1024px-Nerr0328.jpg"/>
          <p:cNvPicPr>
            <a:picLocks noChangeAspect="1" noChangeArrowheads="1"/>
          </p:cNvPicPr>
          <p:nvPr/>
        </p:nvPicPr>
        <p:blipFill>
          <a:blip r:embed="rId2" cstate="print"/>
          <a:srcRect/>
          <a:stretch>
            <a:fillRect/>
          </a:stretch>
        </p:blipFill>
        <p:spPr bwMode="auto">
          <a:xfrm>
            <a:off x="467544" y="3300387"/>
            <a:ext cx="3874787" cy="2576885"/>
          </a:xfrm>
          <a:prstGeom prst="rect">
            <a:avLst/>
          </a:prstGeom>
          <a:noFill/>
        </p:spPr>
      </p:pic>
      <p:pic>
        <p:nvPicPr>
          <p:cNvPr id="214020" name="Picture 4" descr="https://upload.wikimedia.org/wikipedia/commons/b/b7/Sludge_worm_%28265_31%29_Total_preparation.jpg"/>
          <p:cNvPicPr>
            <a:picLocks noChangeArrowheads="1"/>
          </p:cNvPicPr>
          <p:nvPr/>
        </p:nvPicPr>
        <p:blipFill>
          <a:blip r:embed="rId3" cstate="print"/>
          <a:srcRect/>
          <a:stretch>
            <a:fillRect/>
          </a:stretch>
        </p:blipFill>
        <p:spPr bwMode="auto">
          <a:xfrm>
            <a:off x="4716016" y="3284984"/>
            <a:ext cx="3873600" cy="2577600"/>
          </a:xfrm>
          <a:prstGeom prst="rect">
            <a:avLst/>
          </a:prstGeom>
          <a:noFill/>
        </p:spPr>
      </p:pic>
      <p:sp>
        <p:nvSpPr>
          <p:cNvPr id="12" name="TextBox 11"/>
          <p:cNvSpPr txBox="1"/>
          <p:nvPr/>
        </p:nvSpPr>
        <p:spPr>
          <a:xfrm>
            <a:off x="1115616" y="5877272"/>
            <a:ext cx="2592288" cy="461665"/>
          </a:xfrm>
          <a:prstGeom prst="rect">
            <a:avLst/>
          </a:prstGeom>
          <a:noFill/>
        </p:spPr>
        <p:txBody>
          <a:bodyPr wrap="square" rtlCol="0">
            <a:spAutoFit/>
          </a:bodyPr>
          <a:lstStyle/>
          <a:p>
            <a:r>
              <a:rPr lang="en-GB" sz="2400" dirty="0"/>
              <a:t>Bloodworm</a:t>
            </a:r>
          </a:p>
        </p:txBody>
      </p:sp>
      <p:sp>
        <p:nvSpPr>
          <p:cNvPr id="11"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Pollution (HT Biology)</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1520" y="692696"/>
            <a:ext cx="8568952" cy="1200329"/>
          </a:xfrm>
          <a:prstGeom prst="rect">
            <a:avLst/>
          </a:prstGeom>
          <a:noFill/>
        </p:spPr>
        <p:txBody>
          <a:bodyPr wrap="square" rtlCol="0">
            <a:spAutoFit/>
          </a:bodyPr>
          <a:lstStyle/>
          <a:p>
            <a:pPr algn="ctr"/>
            <a:r>
              <a:rPr lang="en-GB" sz="2400" dirty="0"/>
              <a:t>Certain species of</a:t>
            </a:r>
            <a:r>
              <a:rPr lang="en-GB" sz="2400" b="1" dirty="0">
                <a:solidFill>
                  <a:schemeClr val="accent6">
                    <a:lumMod val="75000"/>
                  </a:schemeClr>
                </a:solidFill>
              </a:rPr>
              <a:t> lichens </a:t>
            </a:r>
            <a:r>
              <a:rPr lang="en-GB" sz="2400" dirty="0"/>
              <a:t>are used as an </a:t>
            </a:r>
            <a:r>
              <a:rPr lang="en-GB" sz="2400" b="1" dirty="0">
                <a:solidFill>
                  <a:schemeClr val="accent6">
                    <a:lumMod val="75000"/>
                  </a:schemeClr>
                </a:solidFill>
              </a:rPr>
              <a:t>indicator</a:t>
            </a:r>
            <a:r>
              <a:rPr lang="en-GB" sz="2400" dirty="0"/>
              <a:t> of levels of sulfur dioxide in the air. High levels of </a:t>
            </a:r>
            <a:r>
              <a:rPr lang="en-GB" sz="2400" b="1" dirty="0">
                <a:solidFill>
                  <a:schemeClr val="accent6">
                    <a:lumMod val="75000"/>
                  </a:schemeClr>
                </a:solidFill>
              </a:rPr>
              <a:t>sulfur dioxide </a:t>
            </a:r>
            <a:r>
              <a:rPr lang="en-GB" sz="2400" dirty="0"/>
              <a:t>are usually found in areas where there are lots of cars and industry.</a:t>
            </a:r>
            <a:endParaRPr lang="en-GB" dirty="0"/>
          </a:p>
        </p:txBody>
      </p:sp>
      <p:graphicFrame>
        <p:nvGraphicFramePr>
          <p:cNvPr id="5" name="Table 4"/>
          <p:cNvGraphicFramePr>
            <a:graphicFrameLocks noGrp="1"/>
          </p:cNvGraphicFramePr>
          <p:nvPr/>
        </p:nvGraphicFramePr>
        <p:xfrm>
          <a:off x="827584" y="1916832"/>
          <a:ext cx="7488831" cy="4176464"/>
        </p:xfrm>
        <a:graphic>
          <a:graphicData uri="http://schemas.openxmlformats.org/drawingml/2006/table">
            <a:tbl>
              <a:tblPr firstRow="1" bandRow="1">
                <a:tableStyleId>{93296810-A885-4BE3-A3E7-6D5BEEA58F35}</a:tableStyleId>
              </a:tblPr>
              <a:tblGrid>
                <a:gridCol w="1944216">
                  <a:extLst>
                    <a:ext uri="{9D8B030D-6E8A-4147-A177-3AD203B41FA5}">
                      <a16:colId xmlns:a16="http://schemas.microsoft.com/office/drawing/2014/main" val="20000"/>
                    </a:ext>
                  </a:extLst>
                </a:gridCol>
                <a:gridCol w="3048338">
                  <a:extLst>
                    <a:ext uri="{9D8B030D-6E8A-4147-A177-3AD203B41FA5}">
                      <a16:colId xmlns:a16="http://schemas.microsoft.com/office/drawing/2014/main" val="20001"/>
                    </a:ext>
                  </a:extLst>
                </a:gridCol>
                <a:gridCol w="2496277">
                  <a:extLst>
                    <a:ext uri="{9D8B030D-6E8A-4147-A177-3AD203B41FA5}">
                      <a16:colId xmlns:a16="http://schemas.microsoft.com/office/drawing/2014/main" val="20002"/>
                    </a:ext>
                  </a:extLst>
                </a:gridCol>
              </a:tblGrid>
              <a:tr h="537209">
                <a:tc>
                  <a:txBody>
                    <a:bodyPr/>
                    <a:lstStyle/>
                    <a:p>
                      <a:pPr algn="ctr"/>
                      <a:r>
                        <a:rPr lang="en-GB" sz="2400" dirty="0"/>
                        <a:t>Lichen type</a:t>
                      </a:r>
                    </a:p>
                  </a:txBody>
                  <a:tcPr/>
                </a:tc>
                <a:tc>
                  <a:txBody>
                    <a:bodyPr/>
                    <a:lstStyle/>
                    <a:p>
                      <a:pPr algn="ctr"/>
                      <a:r>
                        <a:rPr lang="en-GB" sz="2400" dirty="0"/>
                        <a:t>Air</a:t>
                      </a:r>
                      <a:r>
                        <a:rPr lang="en-GB" sz="2400" baseline="0" dirty="0"/>
                        <a:t> quality</a:t>
                      </a:r>
                      <a:endParaRPr lang="en-GB" sz="2400" dirty="0"/>
                    </a:p>
                  </a:txBody>
                  <a:tcPr/>
                </a:tc>
                <a:tc>
                  <a:txBody>
                    <a:bodyPr/>
                    <a:lstStyle/>
                    <a:p>
                      <a:pPr algn="ctr"/>
                      <a:r>
                        <a:rPr lang="en-GB" sz="2400" dirty="0"/>
                        <a:t>Photograph</a:t>
                      </a:r>
                    </a:p>
                  </a:txBody>
                  <a:tcPr/>
                </a:tc>
                <a:extLst>
                  <a:ext uri="{0D108BD9-81ED-4DB2-BD59-A6C34878D82A}">
                    <a16:rowId xmlns:a16="http://schemas.microsoft.com/office/drawing/2014/main" val="10000"/>
                  </a:ext>
                </a:extLst>
              </a:tr>
              <a:tr h="537209">
                <a:tc>
                  <a:txBody>
                    <a:bodyPr/>
                    <a:lstStyle/>
                    <a:p>
                      <a:pPr algn="ctr"/>
                      <a:endParaRPr lang="en-GB" sz="2400" dirty="0"/>
                    </a:p>
                    <a:p>
                      <a:pPr algn="ctr"/>
                      <a:r>
                        <a:rPr lang="en-GB" sz="2400" dirty="0"/>
                        <a:t>Bushy lichen</a:t>
                      </a:r>
                    </a:p>
                  </a:txBody>
                  <a:tcPr/>
                </a:tc>
                <a:tc>
                  <a:txBody>
                    <a:bodyPr/>
                    <a:lstStyle/>
                    <a:p>
                      <a:pPr algn="ctr"/>
                      <a:endParaRPr lang="en-GB" sz="2400" dirty="0"/>
                    </a:p>
                    <a:p>
                      <a:pPr algn="ctr"/>
                      <a:r>
                        <a:rPr lang="en-GB" sz="2400" dirty="0"/>
                        <a:t>Very clean</a:t>
                      </a:r>
                    </a:p>
                    <a:p>
                      <a:pPr algn="ctr"/>
                      <a:endParaRPr lang="en-GB" sz="2400" dirty="0"/>
                    </a:p>
                  </a:txBody>
                  <a:tcPr/>
                </a:tc>
                <a:tc>
                  <a:txBody>
                    <a:bodyPr/>
                    <a:lstStyle/>
                    <a:p>
                      <a:pPr algn="ctr"/>
                      <a:endParaRPr lang="en-GB" sz="2400" dirty="0"/>
                    </a:p>
                  </a:txBody>
                  <a:tcPr/>
                </a:tc>
                <a:extLst>
                  <a:ext uri="{0D108BD9-81ED-4DB2-BD59-A6C34878D82A}">
                    <a16:rowId xmlns:a16="http://schemas.microsoft.com/office/drawing/2014/main" val="10001"/>
                  </a:ext>
                </a:extLst>
              </a:tr>
              <a:tr h="1226399">
                <a:tc>
                  <a:txBody>
                    <a:bodyPr/>
                    <a:lstStyle/>
                    <a:p>
                      <a:pPr algn="ctr"/>
                      <a:endParaRPr lang="en-GB" sz="2400" dirty="0"/>
                    </a:p>
                    <a:p>
                      <a:pPr algn="ctr"/>
                      <a:r>
                        <a:rPr lang="en-GB" sz="2400" dirty="0"/>
                        <a:t>Leafy lichen</a:t>
                      </a:r>
                    </a:p>
                  </a:txBody>
                  <a:tcPr/>
                </a:tc>
                <a:tc>
                  <a:txBody>
                    <a:bodyPr/>
                    <a:lstStyle/>
                    <a:p>
                      <a:pPr algn="ctr"/>
                      <a:endParaRPr lang="en-GB" sz="2400" dirty="0"/>
                    </a:p>
                    <a:p>
                      <a:pPr algn="ctr"/>
                      <a:r>
                        <a:rPr lang="en-GB" sz="2400" dirty="0"/>
                        <a:t>Can survive a small amount of pollution</a:t>
                      </a:r>
                    </a:p>
                  </a:txBody>
                  <a:tcPr/>
                </a:tc>
                <a:tc>
                  <a:txBody>
                    <a:bodyPr/>
                    <a:lstStyle/>
                    <a:p>
                      <a:pPr algn="ctr"/>
                      <a:endParaRPr lang="en-GB" sz="2400" dirty="0"/>
                    </a:p>
                  </a:txBody>
                  <a:tcPr/>
                </a:tc>
                <a:extLst>
                  <a:ext uri="{0D108BD9-81ED-4DB2-BD59-A6C34878D82A}">
                    <a16:rowId xmlns:a16="http://schemas.microsoft.com/office/drawing/2014/main" val="10002"/>
                  </a:ext>
                </a:extLst>
              </a:tr>
              <a:tr h="1224136">
                <a:tc>
                  <a:txBody>
                    <a:bodyPr/>
                    <a:lstStyle/>
                    <a:p>
                      <a:pPr algn="ctr"/>
                      <a:endParaRPr lang="en-GB" sz="2400" dirty="0"/>
                    </a:p>
                    <a:p>
                      <a:pPr algn="ctr"/>
                      <a:r>
                        <a:rPr lang="en-GB" sz="2400" dirty="0"/>
                        <a:t>Crusty lichen</a:t>
                      </a:r>
                    </a:p>
                  </a:txBody>
                  <a:tcPr/>
                </a:tc>
                <a:tc>
                  <a:txBody>
                    <a:bodyPr/>
                    <a:lstStyle/>
                    <a:p>
                      <a:pPr algn="ctr"/>
                      <a:endParaRPr lang="en-GB" sz="2400" dirty="0"/>
                    </a:p>
                    <a:p>
                      <a:pPr algn="ctr"/>
                      <a:r>
                        <a:rPr lang="en-GB" sz="2400" dirty="0"/>
                        <a:t>Can survive in more polluted air</a:t>
                      </a:r>
                    </a:p>
                  </a:txBody>
                  <a:tcPr/>
                </a:tc>
                <a:tc>
                  <a:txBody>
                    <a:bodyPr/>
                    <a:lstStyle/>
                    <a:p>
                      <a:pPr algn="ctr"/>
                      <a:endParaRPr lang="en-GB" sz="2400" dirty="0"/>
                    </a:p>
                  </a:txBody>
                  <a:tcPr/>
                </a:tc>
                <a:extLst>
                  <a:ext uri="{0D108BD9-81ED-4DB2-BD59-A6C34878D82A}">
                    <a16:rowId xmlns:a16="http://schemas.microsoft.com/office/drawing/2014/main" val="10003"/>
                  </a:ext>
                </a:extLst>
              </a:tr>
            </a:tbl>
          </a:graphicData>
        </a:graphic>
      </p:graphicFrame>
      <p:pic>
        <p:nvPicPr>
          <p:cNvPr id="18434" name="Picture 2" descr="http://s0.geograph.org.uk/photos/91/48/914821_4c7c69fe.jpg"/>
          <p:cNvPicPr>
            <a:picLocks noChangeAspect="1" noChangeArrowheads="1"/>
          </p:cNvPicPr>
          <p:nvPr/>
        </p:nvPicPr>
        <p:blipFill>
          <a:blip r:embed="rId2" cstate="print"/>
          <a:srcRect/>
          <a:stretch>
            <a:fillRect/>
          </a:stretch>
        </p:blipFill>
        <p:spPr bwMode="auto">
          <a:xfrm>
            <a:off x="6300192" y="2492896"/>
            <a:ext cx="1656185" cy="1080120"/>
          </a:xfrm>
          <a:prstGeom prst="rect">
            <a:avLst/>
          </a:prstGeom>
          <a:noFill/>
        </p:spPr>
      </p:pic>
      <p:pic>
        <p:nvPicPr>
          <p:cNvPr id="7" name="Picture 6" descr="20170803_121633.jpg"/>
          <p:cNvPicPr>
            <a:picLocks/>
          </p:cNvPicPr>
          <p:nvPr/>
        </p:nvPicPr>
        <p:blipFill>
          <a:blip r:embed="rId3" cstate="print"/>
          <a:stretch>
            <a:fillRect/>
          </a:stretch>
        </p:blipFill>
        <p:spPr>
          <a:xfrm>
            <a:off x="6300192" y="4941168"/>
            <a:ext cx="1656000" cy="1080000"/>
          </a:xfrm>
          <a:prstGeom prst="rect">
            <a:avLst/>
          </a:prstGeom>
        </p:spPr>
      </p:pic>
      <p:pic>
        <p:nvPicPr>
          <p:cNvPr id="18435" name="Picture 3"/>
          <p:cNvPicPr>
            <a:picLocks noChangeArrowheads="1"/>
          </p:cNvPicPr>
          <p:nvPr/>
        </p:nvPicPr>
        <p:blipFill>
          <a:blip r:embed="rId4" cstate="print"/>
          <a:srcRect/>
          <a:stretch>
            <a:fillRect/>
          </a:stretch>
        </p:blipFill>
        <p:spPr bwMode="auto">
          <a:xfrm>
            <a:off x="6300192" y="3717032"/>
            <a:ext cx="1656000" cy="1080000"/>
          </a:xfrm>
          <a:prstGeom prst="rect">
            <a:avLst/>
          </a:prstGeom>
          <a:noFill/>
          <a:ln w="9525">
            <a:noFill/>
            <a:miter lim="800000"/>
            <a:headEnd/>
            <a:tailEnd/>
          </a:ln>
        </p:spPr>
      </p:pic>
      <p:sp>
        <p:nvSpPr>
          <p:cNvPr id="11"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Pollution (HT Biology)</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016" y="3429000"/>
            <a:ext cx="3995936" cy="2954655"/>
          </a:xfrm>
          <a:prstGeom prst="rect">
            <a:avLst/>
          </a:prstGeom>
          <a:noFill/>
        </p:spPr>
        <p:txBody>
          <a:bodyPr wrap="square" rtlCol="0">
            <a:spAutoFit/>
          </a:bodyPr>
          <a:lstStyle/>
          <a:p>
            <a:r>
              <a:rPr lang="en-GB" sz="2400" dirty="0"/>
              <a:t> </a:t>
            </a:r>
            <a:r>
              <a:rPr lang="en-GB" sz="2400" b="1" dirty="0">
                <a:solidFill>
                  <a:schemeClr val="accent6">
                    <a:lumMod val="75000"/>
                  </a:schemeClr>
                </a:solidFill>
              </a:rPr>
              <a:t>Blackspot fungus </a:t>
            </a:r>
            <a:r>
              <a:rPr lang="en-GB" sz="2400" dirty="0"/>
              <a:t>is found on roses.</a:t>
            </a:r>
          </a:p>
          <a:p>
            <a:r>
              <a:rPr lang="en-GB" sz="2400" dirty="0"/>
              <a:t> It is </a:t>
            </a:r>
            <a:r>
              <a:rPr lang="en-GB" sz="2400" b="1" dirty="0">
                <a:solidFill>
                  <a:schemeClr val="accent6">
                    <a:lumMod val="75000"/>
                  </a:schemeClr>
                </a:solidFill>
              </a:rPr>
              <a:t>sensitive to air pollution </a:t>
            </a:r>
            <a:r>
              <a:rPr lang="en-GB" sz="2400" dirty="0"/>
              <a:t>and is killed by sulfur dioxide. </a:t>
            </a:r>
          </a:p>
          <a:p>
            <a:r>
              <a:rPr lang="en-GB" sz="2400" dirty="0"/>
              <a:t>The </a:t>
            </a:r>
            <a:r>
              <a:rPr lang="en-GB" sz="2400" b="1" dirty="0">
                <a:solidFill>
                  <a:schemeClr val="accent6">
                    <a:lumMod val="75000"/>
                  </a:schemeClr>
                </a:solidFill>
              </a:rPr>
              <a:t>presence of blackspot </a:t>
            </a:r>
            <a:r>
              <a:rPr lang="en-GB" sz="2400" dirty="0"/>
              <a:t>fungus indicates that </a:t>
            </a:r>
            <a:r>
              <a:rPr lang="en-GB" sz="2400" b="1" dirty="0">
                <a:solidFill>
                  <a:schemeClr val="accent6">
                    <a:lumMod val="75000"/>
                  </a:schemeClr>
                </a:solidFill>
              </a:rPr>
              <a:t>the air is unpolluted.</a:t>
            </a:r>
          </a:p>
          <a:p>
            <a:endParaRPr lang="en-GB" dirty="0"/>
          </a:p>
        </p:txBody>
      </p:sp>
      <p:pic>
        <p:nvPicPr>
          <p:cNvPr id="6" name="Picture 5" descr="ThinkstockPhotos-478755194rose black spot.jpg"/>
          <p:cNvPicPr>
            <a:picLocks noChangeAspect="1"/>
          </p:cNvPicPr>
          <p:nvPr/>
        </p:nvPicPr>
        <p:blipFill>
          <a:blip r:embed="rId2" cstate="print"/>
          <a:stretch>
            <a:fillRect/>
          </a:stretch>
        </p:blipFill>
        <p:spPr>
          <a:xfrm rot="5400000">
            <a:off x="872320" y="215913"/>
            <a:ext cx="2462760" cy="3704359"/>
          </a:xfrm>
          <a:prstGeom prst="rect">
            <a:avLst/>
          </a:prstGeom>
        </p:spPr>
      </p:pic>
      <p:sp>
        <p:nvSpPr>
          <p:cNvPr id="7" name="TextBox 6"/>
          <p:cNvSpPr txBox="1"/>
          <p:nvPr/>
        </p:nvSpPr>
        <p:spPr>
          <a:xfrm>
            <a:off x="4139952" y="836712"/>
            <a:ext cx="4752528" cy="5519653"/>
          </a:xfrm>
          <a:prstGeom prst="rect">
            <a:avLst/>
          </a:prstGeom>
          <a:solidFill>
            <a:schemeClr val="accent6">
              <a:lumMod val="20000"/>
              <a:lumOff val="80000"/>
            </a:schemeClr>
          </a:solidFill>
          <a:ln w="38100">
            <a:solidFill>
              <a:schemeClr val="accent6">
                <a:lumMod val="75000"/>
              </a:schemeClr>
            </a:solidFill>
          </a:ln>
        </p:spPr>
        <p:txBody>
          <a:bodyPr wrap="square" rtlCol="0">
            <a:spAutoFit/>
          </a:bodyPr>
          <a:lstStyle/>
          <a:p>
            <a:r>
              <a:rPr lang="en-GB" sz="2400" u="sng" dirty="0"/>
              <a:t>Evaluate the use of indicator species to assess the levels of pollution.</a:t>
            </a:r>
          </a:p>
          <a:p>
            <a:endParaRPr lang="en-GB" sz="1200" dirty="0"/>
          </a:p>
          <a:p>
            <a:r>
              <a:rPr lang="en-GB" sz="2000" dirty="0"/>
              <a:t>Investigations  in an area will show if an indicator species is found or not.</a:t>
            </a:r>
          </a:p>
          <a:p>
            <a:r>
              <a:rPr lang="en-GB" sz="2000" dirty="0"/>
              <a:t>This gives a quick inexpensive idea of whether sulfur dioxide is present or not. </a:t>
            </a:r>
          </a:p>
          <a:p>
            <a:endParaRPr lang="en-GB" sz="1200" dirty="0"/>
          </a:p>
          <a:p>
            <a:r>
              <a:rPr lang="en-GB" sz="2000" dirty="0"/>
              <a:t>Samples can be taken to count how many of a species is present so a numerical value can be gained. This means two  or more locations can be compared.</a:t>
            </a:r>
          </a:p>
          <a:p>
            <a:endParaRPr lang="en-GB" sz="1200" dirty="0"/>
          </a:p>
          <a:p>
            <a:r>
              <a:rPr lang="en-GB" sz="2000" b="1" dirty="0"/>
              <a:t>Neither of these methods give an accurate  measurement of how polluted an area is.</a:t>
            </a:r>
          </a:p>
          <a:p>
            <a:endParaRPr lang="en-GB" sz="1200" dirty="0"/>
          </a:p>
          <a:p>
            <a:r>
              <a:rPr lang="en-GB" sz="2000" b="1" dirty="0">
                <a:solidFill>
                  <a:schemeClr val="accent6">
                    <a:lumMod val="75000"/>
                  </a:schemeClr>
                </a:solidFill>
              </a:rPr>
              <a:t>Digital meters and chemical tests are required to measure the levels of pollution with any accuracy.</a:t>
            </a:r>
          </a:p>
        </p:txBody>
      </p:sp>
      <p:sp>
        <p:nvSpPr>
          <p:cNvPr id="9"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Pollution (HT biology)</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23528" y="836712"/>
            <a:ext cx="8496944" cy="2308324"/>
          </a:xfrm>
          <a:prstGeom prst="rect">
            <a:avLst/>
          </a:prstGeom>
          <a:solidFill>
            <a:schemeClr val="accent6">
              <a:lumMod val="20000"/>
              <a:lumOff val="80000"/>
            </a:schemeClr>
          </a:solidFill>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400" b="1" dirty="0">
                <a:solidFill>
                  <a:schemeClr val="accent6">
                    <a:lumMod val="75000"/>
                  </a:schemeClr>
                </a:solidFill>
              </a:rPr>
              <a:t>Decomposers</a:t>
            </a:r>
            <a:r>
              <a:rPr lang="en-GB" sz="2400" dirty="0"/>
              <a:t> play an important part in the </a:t>
            </a:r>
            <a:r>
              <a:rPr lang="en-GB" sz="2400" b="1" dirty="0">
                <a:solidFill>
                  <a:schemeClr val="accent6">
                    <a:lumMod val="75000"/>
                  </a:schemeClr>
                </a:solidFill>
              </a:rPr>
              <a:t>carbon and nitrogen cycles</a:t>
            </a:r>
            <a:r>
              <a:rPr lang="en-GB" sz="2400" dirty="0"/>
              <a:t>. They break down </a:t>
            </a:r>
            <a:r>
              <a:rPr lang="en-GB" sz="2400" b="1" dirty="0">
                <a:solidFill>
                  <a:schemeClr val="accent6">
                    <a:lumMod val="75000"/>
                  </a:schemeClr>
                </a:solidFill>
              </a:rPr>
              <a:t>dead plant </a:t>
            </a:r>
            <a:r>
              <a:rPr lang="en-GB" sz="2400" dirty="0"/>
              <a:t>and </a:t>
            </a:r>
            <a:r>
              <a:rPr lang="en-GB" sz="2400" b="1" dirty="0">
                <a:solidFill>
                  <a:schemeClr val="accent6">
                    <a:lumMod val="75000"/>
                  </a:schemeClr>
                </a:solidFill>
              </a:rPr>
              <a:t>animal </a:t>
            </a:r>
            <a:r>
              <a:rPr lang="en-GB" sz="2400" dirty="0">
                <a:solidFill>
                  <a:schemeClr val="tx1"/>
                </a:solidFill>
              </a:rPr>
              <a:t>matter</a:t>
            </a:r>
            <a:r>
              <a:rPr lang="en-GB" sz="2400" b="1" dirty="0">
                <a:solidFill>
                  <a:schemeClr val="accent6">
                    <a:lumMod val="75000"/>
                  </a:schemeClr>
                </a:solidFill>
              </a:rPr>
              <a:t> </a:t>
            </a:r>
            <a:r>
              <a:rPr lang="en-GB" sz="2400" dirty="0"/>
              <a:t>by </a:t>
            </a:r>
            <a:r>
              <a:rPr lang="en-GB" sz="2400" b="1" dirty="0">
                <a:solidFill>
                  <a:schemeClr val="accent6">
                    <a:lumMod val="75000"/>
                  </a:schemeClr>
                </a:solidFill>
              </a:rPr>
              <a:t>secreting enzymes into</a:t>
            </a:r>
            <a:r>
              <a:rPr lang="en-GB" sz="2400" dirty="0"/>
              <a:t> the </a:t>
            </a:r>
            <a:r>
              <a:rPr lang="en-GB" sz="2400" b="1" dirty="0">
                <a:solidFill>
                  <a:schemeClr val="accent6">
                    <a:lumMod val="75000"/>
                  </a:schemeClr>
                </a:solidFill>
              </a:rPr>
              <a:t>environment</a:t>
            </a:r>
            <a:r>
              <a:rPr lang="en-GB" sz="2400" dirty="0"/>
              <a:t>. </a:t>
            </a:r>
          </a:p>
          <a:p>
            <a:pPr algn="ctr"/>
            <a:r>
              <a:rPr lang="en-GB" sz="2400" dirty="0"/>
              <a:t>Small </a:t>
            </a:r>
            <a:r>
              <a:rPr lang="en-GB" sz="2400" b="1" dirty="0">
                <a:solidFill>
                  <a:schemeClr val="accent6">
                    <a:lumMod val="75000"/>
                  </a:schemeClr>
                </a:solidFill>
              </a:rPr>
              <a:t>soluble</a:t>
            </a:r>
            <a:r>
              <a:rPr lang="en-GB" sz="2400" dirty="0"/>
              <a:t> food </a:t>
            </a:r>
            <a:r>
              <a:rPr lang="en-GB" sz="2400" b="1" dirty="0">
                <a:solidFill>
                  <a:schemeClr val="accent6">
                    <a:lumMod val="75000"/>
                  </a:schemeClr>
                </a:solidFill>
              </a:rPr>
              <a:t>molecules</a:t>
            </a:r>
            <a:r>
              <a:rPr lang="en-GB" sz="2400" dirty="0"/>
              <a:t> then</a:t>
            </a:r>
            <a:r>
              <a:rPr lang="en-GB" sz="2400" b="1" dirty="0">
                <a:solidFill>
                  <a:schemeClr val="accent6">
                    <a:lumMod val="75000"/>
                  </a:schemeClr>
                </a:solidFill>
              </a:rPr>
              <a:t> diffuse </a:t>
            </a:r>
            <a:r>
              <a:rPr lang="en-GB" sz="2400" dirty="0"/>
              <a:t>into the microorganism.</a:t>
            </a:r>
          </a:p>
          <a:p>
            <a:pPr algn="ctr"/>
            <a:r>
              <a:rPr lang="en-GB" sz="2400" dirty="0"/>
              <a:t>A variety of </a:t>
            </a:r>
            <a:r>
              <a:rPr lang="en-GB" sz="2400" b="1" dirty="0">
                <a:solidFill>
                  <a:schemeClr val="accent6">
                    <a:lumMod val="75000"/>
                  </a:schemeClr>
                </a:solidFill>
              </a:rPr>
              <a:t>nutrients</a:t>
            </a:r>
            <a:r>
              <a:rPr lang="en-GB" sz="2400" dirty="0"/>
              <a:t> will also be released into the soil and these can be </a:t>
            </a:r>
            <a:r>
              <a:rPr lang="en-GB" sz="2400" b="1" dirty="0">
                <a:solidFill>
                  <a:schemeClr val="accent6">
                    <a:lumMod val="75000"/>
                  </a:schemeClr>
                </a:solidFill>
              </a:rPr>
              <a:t>absorbed</a:t>
            </a:r>
            <a:r>
              <a:rPr lang="en-GB" sz="2400" dirty="0"/>
              <a:t> by</a:t>
            </a:r>
            <a:r>
              <a:rPr lang="en-GB" sz="2400" b="1" dirty="0">
                <a:solidFill>
                  <a:schemeClr val="accent6">
                    <a:lumMod val="75000"/>
                  </a:schemeClr>
                </a:solidFill>
              </a:rPr>
              <a:t> plants</a:t>
            </a:r>
            <a:r>
              <a:rPr lang="en-GB" sz="2400" dirty="0"/>
              <a:t>.</a:t>
            </a:r>
            <a:endParaRPr lang="en-GB" dirty="0"/>
          </a:p>
        </p:txBody>
      </p:sp>
      <p:sp>
        <p:nvSpPr>
          <p:cNvPr id="14" name="TextBox 13"/>
          <p:cNvSpPr txBox="1"/>
          <p:nvPr/>
        </p:nvSpPr>
        <p:spPr>
          <a:xfrm>
            <a:off x="323528" y="3327375"/>
            <a:ext cx="8496944" cy="461665"/>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GB" sz="2400" dirty="0"/>
              <a:t>Decomposers are usually bacteria or fungi.</a:t>
            </a:r>
          </a:p>
        </p:txBody>
      </p:sp>
      <p:pic>
        <p:nvPicPr>
          <p:cNvPr id="15" name="Picture 14" descr="GettyImages-815463318mouldy bread.jpg"/>
          <p:cNvPicPr>
            <a:picLocks noChangeAspect="1"/>
          </p:cNvPicPr>
          <p:nvPr/>
        </p:nvPicPr>
        <p:blipFill>
          <a:blip r:embed="rId3" cstate="print"/>
          <a:stretch>
            <a:fillRect/>
          </a:stretch>
        </p:blipFill>
        <p:spPr>
          <a:xfrm>
            <a:off x="390570" y="4005064"/>
            <a:ext cx="3605366" cy="2376264"/>
          </a:xfrm>
          <a:prstGeom prst="rect">
            <a:avLst/>
          </a:prstGeom>
        </p:spPr>
      </p:pic>
      <p:sp>
        <p:nvSpPr>
          <p:cNvPr id="7" name="TextBox 6"/>
          <p:cNvSpPr txBox="1"/>
          <p:nvPr/>
        </p:nvSpPr>
        <p:spPr>
          <a:xfrm>
            <a:off x="4355976" y="4073004"/>
            <a:ext cx="4464496" cy="2308324"/>
          </a:xfrm>
          <a:prstGeom prst="rect">
            <a:avLst/>
          </a:prstGeom>
          <a:solidFill>
            <a:schemeClr val="accent6">
              <a:lumMod val="60000"/>
              <a:lumOff val="40000"/>
            </a:schemeClr>
          </a:solidFill>
          <a:ln>
            <a:solidFill>
              <a:schemeClr val="accent6">
                <a:lumMod val="75000"/>
              </a:schemeClr>
            </a:solidFill>
          </a:ln>
          <a:scene3d>
            <a:camera prst="orthographicFront"/>
            <a:lightRig rig="threePt" dir="t"/>
          </a:scene3d>
          <a:sp3d>
            <a:bevelT/>
          </a:sp3d>
        </p:spPr>
        <p:txBody>
          <a:bodyPr wrap="square" rtlCol="0">
            <a:spAutoFit/>
          </a:bodyPr>
          <a:lstStyle/>
          <a:p>
            <a:r>
              <a:rPr lang="en-GB" sz="2400" dirty="0"/>
              <a:t>The rate of decomposition depends upon three factors:</a:t>
            </a:r>
          </a:p>
          <a:p>
            <a:endParaRPr lang="en-GB" sz="2400" dirty="0"/>
          </a:p>
          <a:p>
            <a:pPr>
              <a:buFont typeface="Arial" pitchFamily="34" charset="0"/>
              <a:buChar char="•"/>
            </a:pPr>
            <a:r>
              <a:rPr lang="en-GB" sz="2400" dirty="0"/>
              <a:t> Temperature</a:t>
            </a:r>
          </a:p>
          <a:p>
            <a:pPr>
              <a:buFont typeface="Arial" pitchFamily="34" charset="0"/>
              <a:buChar char="•"/>
            </a:pPr>
            <a:r>
              <a:rPr lang="en-GB" sz="2400" dirty="0"/>
              <a:t> Oxygen </a:t>
            </a:r>
          </a:p>
          <a:p>
            <a:pPr>
              <a:buFont typeface="Arial" pitchFamily="34" charset="0"/>
              <a:buChar char="•"/>
            </a:pPr>
            <a:r>
              <a:rPr lang="en-GB" sz="2400" dirty="0"/>
              <a:t> Water </a:t>
            </a:r>
          </a:p>
        </p:txBody>
      </p:sp>
      <p:sp>
        <p:nvSpPr>
          <p:cNvPr id="9" name="Rectangle 8"/>
          <p:cNvSpPr/>
          <p:nvPr/>
        </p:nvSpPr>
        <p:spPr>
          <a:xfrm>
            <a:off x="6444208" y="5108991"/>
            <a:ext cx="2232248" cy="1200329"/>
          </a:xfrm>
          <a:prstGeom prst="rect">
            <a:avLst/>
          </a:prstGeom>
          <a:noFill/>
        </p:spPr>
        <p:txBody>
          <a:bodyPr wrap="square" lIns="91440" tIns="45720" rIns="91440" bIns="45720">
            <a:spAutoFit/>
          </a:bodyPr>
          <a:lstStyle/>
          <a:p>
            <a:pPr algn="ctr"/>
            <a:r>
              <a:rPr lang="en-US" sz="72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3</a:t>
            </a:r>
          </a:p>
        </p:txBody>
      </p:sp>
      <p:sp>
        <p:nvSpPr>
          <p:cNvPr id="11"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Decomposition (biology)</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1117562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9512" y="620688"/>
            <a:ext cx="8640960" cy="830997"/>
          </a:xfrm>
          <a:prstGeom prst="rect">
            <a:avLst/>
          </a:prstGeom>
          <a:noFill/>
        </p:spPr>
        <p:txBody>
          <a:bodyPr wrap="square" rtlCol="0">
            <a:spAutoFit/>
          </a:bodyPr>
          <a:lstStyle/>
          <a:p>
            <a:r>
              <a:rPr lang="en-GB" sz="2400" dirty="0"/>
              <a:t>In order to preserve food for longer the rate of decomposition must be reduced. This can be done using the following methods:</a:t>
            </a:r>
          </a:p>
        </p:txBody>
      </p:sp>
      <p:graphicFrame>
        <p:nvGraphicFramePr>
          <p:cNvPr id="7" name="Table 6"/>
          <p:cNvGraphicFramePr>
            <a:graphicFrameLocks noGrp="1"/>
          </p:cNvGraphicFramePr>
          <p:nvPr/>
        </p:nvGraphicFramePr>
        <p:xfrm>
          <a:off x="251520" y="1412776"/>
          <a:ext cx="8568952" cy="4921792"/>
        </p:xfrm>
        <a:graphic>
          <a:graphicData uri="http://schemas.openxmlformats.org/drawingml/2006/table">
            <a:tbl>
              <a:tblPr firstRow="1" bandRow="1">
                <a:tableStyleId>{93296810-A885-4BE3-A3E7-6D5BEEA58F35}</a:tableStyleId>
              </a:tblPr>
              <a:tblGrid>
                <a:gridCol w="2664296">
                  <a:extLst>
                    <a:ext uri="{9D8B030D-6E8A-4147-A177-3AD203B41FA5}">
                      <a16:colId xmlns:a16="http://schemas.microsoft.com/office/drawing/2014/main" val="20000"/>
                    </a:ext>
                  </a:extLst>
                </a:gridCol>
                <a:gridCol w="5904656">
                  <a:extLst>
                    <a:ext uri="{9D8B030D-6E8A-4147-A177-3AD203B41FA5}">
                      <a16:colId xmlns:a16="http://schemas.microsoft.com/office/drawing/2014/main" val="20001"/>
                    </a:ext>
                  </a:extLst>
                </a:gridCol>
              </a:tblGrid>
              <a:tr h="792088">
                <a:tc>
                  <a:txBody>
                    <a:bodyPr/>
                    <a:lstStyle/>
                    <a:p>
                      <a:pPr algn="ctr"/>
                      <a:r>
                        <a:rPr lang="en-GB" sz="2400" dirty="0"/>
                        <a:t>Method of food preservation</a:t>
                      </a:r>
                    </a:p>
                  </a:txBody>
                  <a:tcPr/>
                </a:tc>
                <a:tc>
                  <a:txBody>
                    <a:bodyPr/>
                    <a:lstStyle/>
                    <a:p>
                      <a:pPr algn="ctr"/>
                      <a:r>
                        <a:rPr lang="en-GB" sz="2400" dirty="0"/>
                        <a:t>Explanation</a:t>
                      </a:r>
                    </a:p>
                  </a:txBody>
                  <a:tcPr/>
                </a:tc>
                <a:extLst>
                  <a:ext uri="{0D108BD9-81ED-4DB2-BD59-A6C34878D82A}">
                    <a16:rowId xmlns:a16="http://schemas.microsoft.com/office/drawing/2014/main" val="10000"/>
                  </a:ext>
                </a:extLst>
              </a:tr>
              <a:tr h="1122160">
                <a:tc>
                  <a:txBody>
                    <a:bodyPr/>
                    <a:lstStyle/>
                    <a:p>
                      <a:r>
                        <a:rPr lang="en-GB" sz="2000" dirty="0"/>
                        <a:t> Chilling or freezing food</a:t>
                      </a:r>
                    </a:p>
                  </a:txBody>
                  <a:tcPr/>
                </a:tc>
                <a:tc>
                  <a:txBody>
                    <a:bodyPr/>
                    <a:lstStyle/>
                    <a:p>
                      <a:r>
                        <a:rPr lang="en-GB" sz="2000" dirty="0"/>
                        <a:t>Reduction in temperature</a:t>
                      </a:r>
                      <a:r>
                        <a:rPr lang="en-GB" sz="2000" baseline="0" dirty="0"/>
                        <a:t> slows enzyme controlled reactions including reproduction of bacteria and fungi. Freezing stops reproduction because water is solid.</a:t>
                      </a:r>
                      <a:endParaRPr lang="en-GB" sz="2000" dirty="0"/>
                    </a:p>
                  </a:txBody>
                  <a:tcPr/>
                </a:tc>
                <a:extLst>
                  <a:ext uri="{0D108BD9-81ED-4DB2-BD59-A6C34878D82A}">
                    <a16:rowId xmlns:a16="http://schemas.microsoft.com/office/drawing/2014/main" val="10001"/>
                  </a:ext>
                </a:extLst>
              </a:tr>
              <a:tr h="782112">
                <a:tc>
                  <a:txBody>
                    <a:bodyPr/>
                    <a:lstStyle/>
                    <a:p>
                      <a:r>
                        <a:rPr lang="en-GB" sz="2000" dirty="0"/>
                        <a:t>Drying</a:t>
                      </a:r>
                      <a:r>
                        <a:rPr lang="en-GB" sz="2000" baseline="0" dirty="0"/>
                        <a:t> (desiccation)</a:t>
                      </a:r>
                      <a:endParaRPr lang="en-GB" sz="2000" dirty="0"/>
                    </a:p>
                  </a:txBody>
                  <a:tcPr/>
                </a:tc>
                <a:tc>
                  <a:txBody>
                    <a:bodyPr/>
                    <a:lstStyle/>
                    <a:p>
                      <a:r>
                        <a:rPr lang="en-GB" sz="2000" dirty="0"/>
                        <a:t>Removing water</a:t>
                      </a:r>
                      <a:r>
                        <a:rPr lang="en-GB" sz="2000" baseline="0" dirty="0"/>
                        <a:t> prevents the bacteria and fungi from digesting food, carrying out reactions and reproducing.</a:t>
                      </a:r>
                      <a:endParaRPr lang="en-GB" sz="2000" dirty="0"/>
                    </a:p>
                  </a:txBody>
                  <a:tcPr/>
                </a:tc>
                <a:extLst>
                  <a:ext uri="{0D108BD9-81ED-4DB2-BD59-A6C34878D82A}">
                    <a16:rowId xmlns:a16="http://schemas.microsoft.com/office/drawing/2014/main" val="10002"/>
                  </a:ext>
                </a:extLst>
              </a:tr>
              <a:tr h="1253048">
                <a:tc>
                  <a:txBody>
                    <a:bodyPr/>
                    <a:lstStyle/>
                    <a:p>
                      <a:r>
                        <a:rPr lang="en-GB" sz="2000" dirty="0"/>
                        <a:t>Canning</a:t>
                      </a:r>
                    </a:p>
                  </a:txBody>
                  <a:tcPr/>
                </a:tc>
                <a:tc>
                  <a:txBody>
                    <a:bodyPr/>
                    <a:lstStyle/>
                    <a:p>
                      <a:r>
                        <a:rPr lang="en-GB" sz="2000" dirty="0"/>
                        <a:t>Food is heated to a high temperature</a:t>
                      </a:r>
                      <a:r>
                        <a:rPr lang="en-GB" sz="2000" baseline="0" dirty="0"/>
                        <a:t> which denatures enzymes and proteins killing the microorganisms. The can is sealed so no more microorganisms can enter. A lack of oxygen prevents aerobic respiration occurring.</a:t>
                      </a:r>
                    </a:p>
                    <a:p>
                      <a:endParaRPr lang="en-GB" sz="1200" dirty="0"/>
                    </a:p>
                  </a:txBody>
                  <a:tcPr/>
                </a:tc>
                <a:extLst>
                  <a:ext uri="{0D108BD9-81ED-4DB2-BD59-A6C34878D82A}">
                    <a16:rowId xmlns:a16="http://schemas.microsoft.com/office/drawing/2014/main" val="10003"/>
                  </a:ext>
                </a:extLst>
              </a:tr>
              <a:tr h="442063">
                <a:tc>
                  <a:txBody>
                    <a:bodyPr/>
                    <a:lstStyle/>
                    <a:p>
                      <a:r>
                        <a:rPr lang="en-GB" sz="2000" dirty="0"/>
                        <a:t>Adding sugar or salt </a:t>
                      </a:r>
                    </a:p>
                  </a:txBody>
                  <a:tcPr/>
                </a:tc>
                <a:tc>
                  <a:txBody>
                    <a:bodyPr/>
                    <a:lstStyle/>
                    <a:p>
                      <a:r>
                        <a:rPr lang="en-GB" sz="2000" dirty="0"/>
                        <a:t>Water</a:t>
                      </a:r>
                      <a:r>
                        <a:rPr lang="en-GB" sz="2000" baseline="0" dirty="0"/>
                        <a:t> is lost from the microorganisms by osmosis which kills them.</a:t>
                      </a:r>
                      <a:endParaRPr lang="en-GB" sz="2000" dirty="0"/>
                    </a:p>
                  </a:txBody>
                  <a:tcPr/>
                </a:tc>
                <a:extLst>
                  <a:ext uri="{0D108BD9-81ED-4DB2-BD59-A6C34878D82A}">
                    <a16:rowId xmlns:a16="http://schemas.microsoft.com/office/drawing/2014/main" val="10004"/>
                  </a:ext>
                </a:extLst>
              </a:tr>
            </a:tbl>
          </a:graphicData>
        </a:graphic>
      </p:graphicFrame>
      <p:sp>
        <p:nvSpPr>
          <p:cNvPr id="8"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Decomposition(biology)</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836713"/>
            <a:ext cx="8712968" cy="5632311"/>
          </a:xfrm>
          <a:prstGeom prst="rect">
            <a:avLst/>
          </a:prstGeom>
          <a:noFill/>
        </p:spPr>
        <p:txBody>
          <a:bodyPr wrap="square" rtlCol="0">
            <a:spAutoFit/>
          </a:bodyPr>
          <a:lstStyle/>
          <a:p>
            <a:r>
              <a:rPr lang="en-GB" sz="2400" dirty="0"/>
              <a:t>Gardeners and farmers try to provide optimum (the best) conditions for </a:t>
            </a:r>
            <a:r>
              <a:rPr lang="en-GB" sz="2400" b="1" dirty="0">
                <a:solidFill>
                  <a:schemeClr val="accent6">
                    <a:lumMod val="75000"/>
                  </a:schemeClr>
                </a:solidFill>
              </a:rPr>
              <a:t>rapid decay </a:t>
            </a:r>
            <a:r>
              <a:rPr lang="en-GB" sz="2400" dirty="0"/>
              <a:t>of </a:t>
            </a:r>
            <a:r>
              <a:rPr lang="en-GB" sz="2400" b="1" dirty="0">
                <a:solidFill>
                  <a:schemeClr val="accent6">
                    <a:lumMod val="75000"/>
                  </a:schemeClr>
                </a:solidFill>
              </a:rPr>
              <a:t>waste biological material</a:t>
            </a:r>
            <a:r>
              <a:rPr lang="en-GB" sz="2400" dirty="0"/>
              <a:t>. Biological materials have once been living or part of a living organism.</a:t>
            </a:r>
          </a:p>
          <a:p>
            <a:endParaRPr lang="en-GB" sz="2400" dirty="0"/>
          </a:p>
          <a:p>
            <a:r>
              <a:rPr lang="en-GB" sz="2400" b="1" dirty="0">
                <a:solidFill>
                  <a:schemeClr val="accent6">
                    <a:lumMod val="75000"/>
                  </a:schemeClr>
                </a:solidFill>
              </a:rPr>
              <a:t>Compost</a:t>
            </a:r>
            <a:r>
              <a:rPr lang="en-GB" sz="2400" dirty="0"/>
              <a:t> is produced and this is used as </a:t>
            </a:r>
          </a:p>
          <a:p>
            <a:r>
              <a:rPr lang="en-GB" sz="2400" dirty="0"/>
              <a:t>a </a:t>
            </a:r>
            <a:r>
              <a:rPr lang="en-GB" sz="2400" b="1" dirty="0">
                <a:solidFill>
                  <a:schemeClr val="accent6">
                    <a:lumMod val="75000"/>
                  </a:schemeClr>
                </a:solidFill>
              </a:rPr>
              <a:t>natural fertiliser </a:t>
            </a:r>
            <a:r>
              <a:rPr lang="en-GB" sz="2400" dirty="0"/>
              <a:t>for growing garden </a:t>
            </a:r>
          </a:p>
          <a:p>
            <a:r>
              <a:rPr lang="en-GB" sz="2400" dirty="0"/>
              <a:t>plants or crops.</a:t>
            </a:r>
          </a:p>
          <a:p>
            <a:endParaRPr lang="en-GB" sz="2400" dirty="0"/>
          </a:p>
          <a:p>
            <a:r>
              <a:rPr lang="en-GB" sz="2400" dirty="0"/>
              <a:t>The </a:t>
            </a:r>
            <a:r>
              <a:rPr lang="en-GB" sz="2400" b="1" dirty="0">
                <a:solidFill>
                  <a:schemeClr val="accent6">
                    <a:lumMod val="75000"/>
                  </a:schemeClr>
                </a:solidFill>
              </a:rPr>
              <a:t>key factors </a:t>
            </a:r>
            <a:r>
              <a:rPr lang="en-GB" sz="2400" dirty="0"/>
              <a:t>required for optimising</a:t>
            </a:r>
          </a:p>
          <a:p>
            <a:r>
              <a:rPr lang="en-GB" sz="2400" b="1" dirty="0">
                <a:solidFill>
                  <a:schemeClr val="accent6">
                    <a:lumMod val="75000"/>
                  </a:schemeClr>
                </a:solidFill>
              </a:rPr>
              <a:t> decay </a:t>
            </a:r>
            <a:r>
              <a:rPr lang="en-GB" sz="2400" dirty="0"/>
              <a:t>are the presence of:</a:t>
            </a:r>
          </a:p>
          <a:p>
            <a:pPr>
              <a:buClr>
                <a:schemeClr val="accent6">
                  <a:lumMod val="75000"/>
                </a:schemeClr>
              </a:buClr>
              <a:buFont typeface="Wingdings" pitchFamily="2" charset="2"/>
              <a:buChar char="ü"/>
            </a:pPr>
            <a:endParaRPr lang="en-GB" sz="1600" dirty="0"/>
          </a:p>
          <a:p>
            <a:pPr>
              <a:buClr>
                <a:schemeClr val="accent6">
                  <a:lumMod val="75000"/>
                </a:schemeClr>
              </a:buClr>
              <a:buFont typeface="Wingdings" pitchFamily="2" charset="2"/>
              <a:buChar char="ü"/>
            </a:pPr>
            <a:r>
              <a:rPr lang="en-GB" sz="2400" dirty="0"/>
              <a:t> Water (needed to transport enzymes and products of digestion)</a:t>
            </a:r>
          </a:p>
          <a:p>
            <a:pPr>
              <a:buClr>
                <a:schemeClr val="accent6">
                  <a:lumMod val="75000"/>
                </a:schemeClr>
              </a:buClr>
              <a:buFont typeface="Wingdings" pitchFamily="2" charset="2"/>
              <a:buChar char="ü"/>
            </a:pPr>
            <a:r>
              <a:rPr lang="en-GB" sz="2400" dirty="0"/>
              <a:t> Oxygen (needed for aerobic respiration to transfer energy)</a:t>
            </a:r>
          </a:p>
          <a:p>
            <a:pPr>
              <a:buClr>
                <a:schemeClr val="accent6">
                  <a:lumMod val="75000"/>
                </a:schemeClr>
              </a:buClr>
              <a:buFont typeface="Wingdings" pitchFamily="2" charset="2"/>
              <a:buChar char="ü"/>
            </a:pPr>
            <a:r>
              <a:rPr lang="en-GB" sz="2400" dirty="0"/>
              <a:t> Warmth (needed to increase the rate of reaction of enzymes)</a:t>
            </a:r>
          </a:p>
          <a:p>
            <a:pPr>
              <a:buClr>
                <a:schemeClr val="accent6">
                  <a:lumMod val="75000"/>
                </a:schemeClr>
              </a:buClr>
              <a:buFont typeface="Wingdings" pitchFamily="2" charset="2"/>
              <a:buChar char="ü"/>
            </a:pPr>
            <a:r>
              <a:rPr lang="en-GB" sz="2400" dirty="0"/>
              <a:t> Microorganisms called </a:t>
            </a:r>
            <a:r>
              <a:rPr lang="en-GB" sz="2400" b="1" dirty="0">
                <a:solidFill>
                  <a:schemeClr val="accent6">
                    <a:lumMod val="75000"/>
                  </a:schemeClr>
                </a:solidFill>
              </a:rPr>
              <a:t>decomposers</a:t>
            </a:r>
            <a:r>
              <a:rPr lang="en-GB" sz="2400" dirty="0"/>
              <a:t>. These are bacteria or fungi.</a:t>
            </a:r>
            <a:endParaRPr lang="en-GB" dirty="0"/>
          </a:p>
        </p:txBody>
      </p:sp>
      <p:pic>
        <p:nvPicPr>
          <p:cNvPr id="158722" name="Picture 2" descr="https://upload.wikimedia.org/wikipedia/commons/thumb/7/74/Composting_in_the_Escuela_Barreales.jpg/512px-Composting_in_the_Escuela_Barreales.jpg"/>
          <p:cNvPicPr>
            <a:picLocks noChangeAspect="1" noChangeArrowheads="1"/>
          </p:cNvPicPr>
          <p:nvPr/>
        </p:nvPicPr>
        <p:blipFill>
          <a:blip r:embed="rId2" cstate="print"/>
          <a:srcRect/>
          <a:stretch>
            <a:fillRect/>
          </a:stretch>
        </p:blipFill>
        <p:spPr bwMode="auto">
          <a:xfrm>
            <a:off x="5364088" y="2204864"/>
            <a:ext cx="3528392" cy="2646294"/>
          </a:xfrm>
          <a:prstGeom prst="rect">
            <a:avLst/>
          </a:prstGeom>
          <a:noFill/>
        </p:spPr>
      </p:pic>
      <p:sp>
        <p:nvSpPr>
          <p:cNvPr id="7"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Decomposition (biology)</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upload.wikimedia.org/wikipedia/commons/9/93/Rotting_strawberry_on_white_background.jpg"/>
          <p:cNvPicPr>
            <a:picLocks noChangeAspect="1" noChangeArrowheads="1"/>
          </p:cNvPicPr>
          <p:nvPr/>
        </p:nvPicPr>
        <p:blipFill>
          <a:blip r:embed="rId2" cstate="print"/>
          <a:srcRect/>
          <a:stretch>
            <a:fillRect/>
          </a:stretch>
        </p:blipFill>
        <p:spPr bwMode="auto">
          <a:xfrm>
            <a:off x="6732240" y="1186014"/>
            <a:ext cx="2116196" cy="1594914"/>
          </a:xfrm>
          <a:prstGeom prst="rect">
            <a:avLst/>
          </a:prstGeom>
          <a:noFill/>
        </p:spPr>
      </p:pic>
      <p:sp>
        <p:nvSpPr>
          <p:cNvPr id="6" name="TextBox 5"/>
          <p:cNvSpPr txBox="1"/>
          <p:nvPr/>
        </p:nvSpPr>
        <p:spPr>
          <a:xfrm>
            <a:off x="179512" y="692696"/>
            <a:ext cx="8712968" cy="2123658"/>
          </a:xfrm>
          <a:prstGeom prst="rect">
            <a:avLst/>
          </a:prstGeom>
          <a:noFill/>
        </p:spPr>
        <p:txBody>
          <a:bodyPr wrap="square" rtlCol="0">
            <a:spAutoFit/>
          </a:bodyPr>
          <a:lstStyle/>
          <a:p>
            <a:r>
              <a:rPr lang="en-GB" sz="2200" dirty="0"/>
              <a:t>A punnet of strawberries was left on a sunny window sill. The amount of fungus which grew on the strawberries was measured each day and this is equivalent to the amount of decomposition occurring.</a:t>
            </a:r>
          </a:p>
          <a:p>
            <a:r>
              <a:rPr lang="en-GB" sz="2200" dirty="0"/>
              <a:t>A graph was drawn of the results. </a:t>
            </a:r>
          </a:p>
          <a:p>
            <a:r>
              <a:rPr lang="en-GB" sz="2200" dirty="0"/>
              <a:t>Calculate the change in rate of decomposition between </a:t>
            </a:r>
          </a:p>
          <a:p>
            <a:r>
              <a:rPr lang="en-GB" sz="2200" dirty="0"/>
              <a:t>days 3 and 7 in units per day.</a:t>
            </a:r>
          </a:p>
        </p:txBody>
      </p:sp>
      <p:sp>
        <p:nvSpPr>
          <p:cNvPr id="9" name="TextBox 8"/>
          <p:cNvSpPr txBox="1"/>
          <p:nvPr/>
        </p:nvSpPr>
        <p:spPr>
          <a:xfrm>
            <a:off x="107504" y="2996952"/>
            <a:ext cx="4752528" cy="3539430"/>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000" dirty="0"/>
              <a:t>Draw a line on the graph at 3 days and 7 days and read off the corresponding amount of fungus.</a:t>
            </a:r>
          </a:p>
          <a:p>
            <a:r>
              <a:rPr lang="en-GB" sz="2000" dirty="0"/>
              <a:t>	3 days = 25 units of fungus</a:t>
            </a:r>
          </a:p>
          <a:p>
            <a:r>
              <a:rPr lang="en-GB" sz="2000" dirty="0"/>
              <a:t>	7 days = 89 units of fungus</a:t>
            </a:r>
          </a:p>
          <a:p>
            <a:endParaRPr lang="en-GB" sz="1200" dirty="0">
              <a:sym typeface="Symbol"/>
            </a:endParaRPr>
          </a:p>
          <a:p>
            <a:r>
              <a:rPr lang="en-GB" sz="2000" dirty="0">
                <a:sym typeface="Symbol"/>
              </a:rPr>
              <a:t>Calculate the rate of fungal growth between </a:t>
            </a:r>
          </a:p>
          <a:p>
            <a:r>
              <a:rPr lang="en-GB" sz="2000" dirty="0">
                <a:sym typeface="Symbol"/>
              </a:rPr>
              <a:t>day 3 and day 7</a:t>
            </a:r>
          </a:p>
          <a:p>
            <a:r>
              <a:rPr lang="en-GB" sz="2000" dirty="0">
                <a:sym typeface="Symbol"/>
              </a:rPr>
              <a:t> 	89 – 25 = 64 </a:t>
            </a:r>
          </a:p>
          <a:p>
            <a:r>
              <a:rPr lang="en-GB" sz="2000" dirty="0">
                <a:sym typeface="Symbol"/>
              </a:rPr>
              <a:t>	64  4 days = 16 </a:t>
            </a:r>
          </a:p>
          <a:p>
            <a:endParaRPr lang="en-GB" sz="1200" dirty="0">
              <a:sym typeface="Symbol"/>
            </a:endParaRPr>
          </a:p>
          <a:p>
            <a:r>
              <a:rPr lang="en-GB" sz="2000" dirty="0">
                <a:sym typeface="Symbol"/>
              </a:rPr>
              <a:t>Rate of fungal growth = 16 units per day.</a:t>
            </a:r>
            <a:endParaRPr lang="en-GB" dirty="0"/>
          </a:p>
        </p:txBody>
      </p:sp>
      <p:pic>
        <p:nvPicPr>
          <p:cNvPr id="15364" name="Picture 4"/>
          <p:cNvPicPr>
            <a:picLocks noChangeAspect="1" noChangeArrowheads="1"/>
          </p:cNvPicPr>
          <p:nvPr/>
        </p:nvPicPr>
        <p:blipFill>
          <a:blip r:embed="rId3" cstate="print"/>
          <a:srcRect/>
          <a:stretch>
            <a:fillRect/>
          </a:stretch>
        </p:blipFill>
        <p:spPr bwMode="auto">
          <a:xfrm>
            <a:off x="4888750" y="3356992"/>
            <a:ext cx="4255250" cy="3027040"/>
          </a:xfrm>
          <a:prstGeom prst="rect">
            <a:avLst/>
          </a:prstGeom>
          <a:noFill/>
          <a:ln w="9525">
            <a:noFill/>
            <a:miter lim="800000"/>
            <a:headEnd/>
            <a:tailEnd/>
          </a:ln>
        </p:spPr>
      </p:pic>
      <p:sp>
        <p:nvSpPr>
          <p:cNvPr id="8"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Decomposition (biology)</a:t>
            </a:r>
            <a:br>
              <a:rPr kumimoji="0" lang="en-GB" sz="2400" b="1" i="0" u="none" strike="noStrike" kern="1200" cap="none" spc="0" normalizeH="0" baseline="0" noProof="0" dirty="0">
                <a:ln>
                  <a:noFill/>
                </a:ln>
                <a:solidFill>
                  <a:schemeClr val="tx1">
                    <a:lumMod val="50000"/>
                    <a:lumOff val="50000"/>
                  </a:schemeClr>
                </a:solidFill>
                <a:effectLst/>
                <a:uLnTx/>
                <a:uFillTx/>
                <a:latin typeface="+mj-lt"/>
                <a:ea typeface="+mj-ea"/>
                <a:cs typeface="Lato Medium"/>
              </a:rPr>
            </a:b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72008" y="692696"/>
            <a:ext cx="4716016" cy="2308324"/>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pPr marL="457200" indent="-457200">
              <a:lnSpc>
                <a:spcPct val="150000"/>
              </a:lnSpc>
            </a:pPr>
            <a:endParaRPr lang="en-GB" sz="2400" b="1"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8" name="Rectangle 7"/>
          <p:cNvSpPr/>
          <p:nvPr/>
        </p:nvSpPr>
        <p:spPr>
          <a:xfrm>
            <a:off x="216024" y="1844824"/>
            <a:ext cx="4572000" cy="4847481"/>
          </a:xfrm>
          <a:prstGeom prst="rect">
            <a:avLst/>
          </a:prstGeom>
        </p:spPr>
        <p:txBody>
          <a:bodyPr>
            <a:spAutoFit/>
          </a:bodyPr>
          <a:lstStyle/>
          <a:p>
            <a:r>
              <a:rPr lang="en-GB" sz="3200" b="1" dirty="0">
                <a:solidFill>
                  <a:schemeClr val="tx1">
                    <a:lumMod val="50000"/>
                    <a:lumOff val="50000"/>
                  </a:schemeClr>
                </a:solidFill>
              </a:rPr>
              <a:t>Material Cycles, </a:t>
            </a:r>
          </a:p>
          <a:p>
            <a:r>
              <a:rPr lang="en-GB" sz="3200" b="1" dirty="0">
                <a:solidFill>
                  <a:schemeClr val="tx1">
                    <a:lumMod val="50000"/>
                    <a:lumOff val="50000"/>
                  </a:schemeClr>
                </a:solidFill>
              </a:rPr>
              <a:t>pollution and </a:t>
            </a:r>
          </a:p>
          <a:p>
            <a:r>
              <a:rPr lang="en-GB" sz="3200" b="1" dirty="0">
                <a:solidFill>
                  <a:schemeClr val="tx1">
                    <a:lumMod val="50000"/>
                    <a:lumOff val="50000"/>
                  </a:schemeClr>
                </a:solidFill>
              </a:rPr>
              <a:t>decomposition.</a:t>
            </a:r>
          </a:p>
          <a:p>
            <a:r>
              <a:rPr lang="en-GB" sz="2400" b="1" dirty="0">
                <a:solidFill>
                  <a:schemeClr val="tx1">
                    <a:lumMod val="50000"/>
                    <a:lumOff val="50000"/>
                  </a:schemeClr>
                </a:solidFill>
              </a:rPr>
              <a:t>Part 5 (9.12- 9.19B)</a:t>
            </a:r>
          </a:p>
          <a:p>
            <a:pPr marL="457200" indent="-457200">
              <a:lnSpc>
                <a:spcPct val="150000"/>
              </a:lnSpc>
              <a:buFont typeface="Arial" charset="0"/>
              <a:buChar char="•"/>
            </a:pPr>
            <a:r>
              <a:rPr lang="en-US" b="1" dirty="0">
                <a:solidFill>
                  <a:schemeClr val="tx1">
                    <a:lumMod val="50000"/>
                    <a:lumOff val="50000"/>
                  </a:schemeClr>
                </a:solidFill>
              </a:rPr>
              <a:t>Carbon, water and nitrogen cycles</a:t>
            </a:r>
          </a:p>
          <a:p>
            <a:pPr marL="457200" indent="-457200">
              <a:lnSpc>
                <a:spcPct val="150000"/>
              </a:lnSpc>
              <a:buFont typeface="Arial" charset="0"/>
              <a:buChar char="•"/>
            </a:pPr>
            <a:r>
              <a:rPr lang="en-US" b="1" dirty="0">
                <a:solidFill>
                  <a:schemeClr val="tx1">
                    <a:lumMod val="50000"/>
                    <a:lumOff val="50000"/>
                  </a:schemeClr>
                </a:solidFill>
              </a:rPr>
              <a:t>Indicator species (HT biology only)</a:t>
            </a:r>
          </a:p>
          <a:p>
            <a:pPr marL="457200" indent="-457200">
              <a:lnSpc>
                <a:spcPct val="150000"/>
              </a:lnSpc>
              <a:buFont typeface="Arial" charset="0"/>
              <a:buChar char="•"/>
            </a:pPr>
            <a:r>
              <a:rPr lang="en-US" b="1" dirty="0">
                <a:solidFill>
                  <a:schemeClr val="tx1">
                    <a:lumMod val="50000"/>
                    <a:lumOff val="50000"/>
                  </a:schemeClr>
                </a:solidFill>
              </a:rPr>
              <a:t>Factors affecting rate of decomposition  in food preservation and composting. (biology only) </a:t>
            </a:r>
          </a:p>
          <a:p>
            <a:pPr marL="457200" indent="-457200">
              <a:lnSpc>
                <a:spcPct val="150000"/>
              </a:lnSpc>
              <a:buFont typeface="Arial" pitchFamily="34" charset="0"/>
              <a:buChar char="•"/>
            </a:pPr>
            <a:r>
              <a:rPr lang="en-US" b="1" dirty="0">
                <a:solidFill>
                  <a:schemeClr val="tx1">
                    <a:lumMod val="50000"/>
                    <a:lumOff val="50000"/>
                  </a:schemeClr>
                </a:solidFill>
              </a:rPr>
              <a:t>Calculate rate changes in decay (biology only)</a:t>
            </a:r>
          </a:p>
        </p:txBody>
      </p:sp>
    </p:spTree>
    <p:extLst>
      <p:ext uri="{BB962C8B-B14F-4D97-AF65-F5344CB8AC3E}">
        <p14:creationId xmlns:p14="http://schemas.microsoft.com/office/powerpoint/2010/main" val="99428845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692696"/>
            <a:ext cx="8964488" cy="1697068"/>
          </a:xfrm>
          <a:prstGeom prst="rect">
            <a:avLst/>
          </a:prstGeom>
          <a:noFill/>
        </p:spPr>
        <p:txBody>
          <a:bodyPr wrap="square" rtlCol="0">
            <a:spAutoFit/>
          </a:bodyPr>
          <a:lstStyle/>
          <a:p>
            <a:pPr marL="457200" indent="-457200">
              <a:lnSpc>
                <a:spcPct val="150000"/>
              </a:lnSpc>
            </a:pPr>
            <a:r>
              <a:rPr lang="en-GB" sz="2400" dirty="0"/>
              <a:t>1. Why is it essential that materials are recycled in the living world?</a:t>
            </a:r>
          </a:p>
          <a:p>
            <a:pPr marL="457200" indent="-457200">
              <a:lnSpc>
                <a:spcPct val="150000"/>
              </a:lnSpc>
            </a:pPr>
            <a:r>
              <a:rPr lang="en-GB" sz="2400" dirty="0"/>
              <a:t>2. What is precipitation in the water cycle? </a:t>
            </a:r>
            <a:endParaRPr lang="en-GB" sz="2400" b="1" i="1" dirty="0">
              <a:solidFill>
                <a:srgbClr val="00B050"/>
              </a:solidFill>
            </a:endParaRPr>
          </a:p>
          <a:p>
            <a:pPr>
              <a:lnSpc>
                <a:spcPct val="150000"/>
              </a:lnSpc>
            </a:pPr>
            <a:r>
              <a:rPr lang="en-GB" sz="2400" dirty="0"/>
              <a:t>3. List three main processes in the carbon cycle. </a:t>
            </a:r>
            <a:r>
              <a:rPr lang="en-GB" sz="2400" b="1" i="1" dirty="0">
                <a:solidFill>
                  <a:srgbClr val="00B050"/>
                </a:solidFill>
              </a:rPr>
              <a:t>	</a:t>
            </a:r>
            <a:endParaRPr lang="en-GB" sz="2300" dirty="0"/>
          </a:p>
        </p:txBody>
      </p:sp>
      <p:sp>
        <p:nvSpPr>
          <p:cNvPr id="7"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a:t>
            </a:r>
            <a:r>
              <a:rPr lang="en-GB" sz="2400" b="1" dirty="0">
                <a:latin typeface="+mj-lt"/>
                <a:ea typeface="+mj-ea"/>
                <a:cs typeface="Lato Medium"/>
              </a:rPr>
              <a:t>Question</a:t>
            </a:r>
            <a:r>
              <a:rPr kumimoji="0" lang="en-GB" sz="2400" b="1" i="0" u="none" strike="noStrike" kern="1200" cap="none" spc="0" normalizeH="0" baseline="0" noProof="0" dirty="0">
                <a:ln>
                  <a:noFill/>
                </a:ln>
                <a:effectLst/>
                <a:uLnTx/>
                <a:uFillTx/>
                <a:latin typeface="+mj-lt"/>
                <a:ea typeface="+mj-ea"/>
                <a:cs typeface="Lato Medium"/>
              </a:rPr>
              <a:t>IT</a:t>
            </a:r>
            <a:br>
              <a:rPr kumimoji="0" lang="en-GB" sz="2400" b="1" i="0" u="none" strike="noStrike" kern="1200" cap="none" spc="0" normalizeH="0" baseline="0" noProof="0" dirty="0">
                <a:ln>
                  <a:noFill/>
                </a:ln>
                <a:effectLst/>
                <a:uLnTx/>
                <a:uFillTx/>
                <a:latin typeface="+mj-lt"/>
                <a:ea typeface="+mj-ea"/>
                <a:cs typeface="Lato Medium"/>
              </a:rPr>
            </a:br>
            <a:endParaRPr kumimoji="0" lang="en-US" sz="2000" b="1" i="0" u="none" strike="noStrike" kern="1200" cap="none" spc="0" normalizeH="0" baseline="0" noProof="0" dirty="0">
              <a:ln>
                <a:noFill/>
              </a:ln>
              <a:effectLst/>
              <a:uLnTx/>
              <a:uFillTx/>
              <a:latin typeface="Calibri"/>
              <a:ea typeface=""/>
              <a:cs typeface="News Gothic MT"/>
            </a:endParaRPr>
          </a:p>
        </p:txBody>
      </p:sp>
      <p:sp>
        <p:nvSpPr>
          <p:cNvPr id="8" name="Rectangle 7"/>
          <p:cNvSpPr/>
          <p:nvPr/>
        </p:nvSpPr>
        <p:spPr>
          <a:xfrm>
            <a:off x="144016" y="2285930"/>
            <a:ext cx="8820472" cy="1143070"/>
          </a:xfrm>
          <a:prstGeom prst="rect">
            <a:avLst/>
          </a:prstGeom>
        </p:spPr>
        <p:txBody>
          <a:bodyPr wrap="square">
            <a:spAutoFit/>
          </a:bodyPr>
          <a:lstStyle/>
          <a:p>
            <a:pPr>
              <a:lnSpc>
                <a:spcPct val="150000"/>
              </a:lnSpc>
            </a:pPr>
            <a:r>
              <a:rPr lang="en-GB" sz="2400" dirty="0"/>
              <a:t>4. Name the four types of bacteria involved in the recycling of nitrogen.</a:t>
            </a:r>
            <a:r>
              <a:rPr lang="en-GB" sz="2400" b="1" i="1" dirty="0">
                <a:solidFill>
                  <a:srgbClr val="00B050"/>
                </a:solidFill>
              </a:rPr>
              <a:t>	</a:t>
            </a:r>
            <a:endParaRPr lang="en-GB" dirty="0">
              <a:solidFill>
                <a:srgbClr val="00B050"/>
              </a:solidFill>
            </a:endParaRPr>
          </a:p>
        </p:txBody>
      </p:sp>
      <p:sp>
        <p:nvSpPr>
          <p:cNvPr id="9" name="Rectangle 8"/>
          <p:cNvSpPr/>
          <p:nvPr/>
        </p:nvSpPr>
        <p:spPr>
          <a:xfrm>
            <a:off x="107504" y="3374990"/>
            <a:ext cx="8640960" cy="2862322"/>
          </a:xfrm>
          <a:prstGeom prst="rect">
            <a:avLst/>
          </a:prstGeom>
        </p:spPr>
        <p:txBody>
          <a:bodyPr wrap="square">
            <a:spAutoFit/>
          </a:bodyPr>
          <a:lstStyle/>
          <a:p>
            <a:pPr>
              <a:lnSpc>
                <a:spcPct val="150000"/>
              </a:lnSpc>
            </a:pPr>
            <a:r>
              <a:rPr lang="en-GB" sz="2400" dirty="0"/>
              <a:t>5. What do plants use the nitrates they take in from the soil for?</a:t>
            </a:r>
          </a:p>
          <a:p>
            <a:pPr>
              <a:lnSpc>
                <a:spcPct val="150000"/>
              </a:lnSpc>
            </a:pPr>
            <a:r>
              <a:rPr lang="en-GB" sz="2400" dirty="0"/>
              <a:t>6. Name three methods a farmer may use to increase the amount of nitrate ions in the soil.</a:t>
            </a:r>
          </a:p>
          <a:p>
            <a:pPr>
              <a:lnSpc>
                <a:spcPct val="150000"/>
              </a:lnSpc>
            </a:pPr>
            <a:r>
              <a:rPr lang="en-GB" sz="2400" dirty="0"/>
              <a:t>7. Give an advantage and a disadvantage to a farmer of using animal waste as a fertiliser.</a:t>
            </a:r>
            <a:endParaRPr lang="en-GB" sz="2400" b="1" i="1" dirty="0">
              <a:solidFill>
                <a:srgbClr val="00B050"/>
              </a:solidFill>
            </a:endParaRPr>
          </a:p>
        </p:txBody>
      </p:sp>
    </p:spTree>
    <p:extLst>
      <p:ext uri="{BB962C8B-B14F-4D97-AF65-F5344CB8AC3E}">
        <p14:creationId xmlns:p14="http://schemas.microsoft.com/office/powerpoint/2010/main" val="148735914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Organisation of an ecosystem part 2 – </a:t>
            </a:r>
            <a:r>
              <a:rPr lang="en-US" sz="2400" b="1" kern="1200" dirty="0">
                <a:solidFill>
                  <a:schemeClr val="tx1"/>
                </a:solidFill>
                <a:latin typeface="Calibri"/>
              </a:rPr>
              <a:t>Question</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79512" y="692696"/>
            <a:ext cx="8784976" cy="2954655"/>
          </a:xfrm>
          <a:prstGeom prst="rect">
            <a:avLst/>
          </a:prstGeom>
          <a:noFill/>
        </p:spPr>
        <p:txBody>
          <a:bodyPr wrap="square" rtlCol="0">
            <a:spAutoFit/>
          </a:bodyPr>
          <a:lstStyle/>
          <a:p>
            <a:r>
              <a:rPr lang="en-GB" sz="2400" dirty="0"/>
              <a:t>8. Match the correct bacteria to their function in the Nitrogen cycle</a:t>
            </a:r>
            <a:r>
              <a:rPr lang="en-GB" dirty="0"/>
              <a:t>.</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graphicFrame>
        <p:nvGraphicFramePr>
          <p:cNvPr id="8" name="Table 7"/>
          <p:cNvGraphicFramePr>
            <a:graphicFrameLocks noGrp="1"/>
          </p:cNvGraphicFramePr>
          <p:nvPr/>
        </p:nvGraphicFramePr>
        <p:xfrm>
          <a:off x="467544" y="1340768"/>
          <a:ext cx="8136904" cy="2286000"/>
        </p:xfrm>
        <a:graphic>
          <a:graphicData uri="http://schemas.openxmlformats.org/drawingml/2006/table">
            <a:tbl>
              <a:tblPr firstRow="1" bandRow="1">
                <a:tableStyleId>{5C22544A-7EE6-4342-B048-85BDC9FD1C3A}</a:tableStyleId>
              </a:tblPr>
              <a:tblGrid>
                <a:gridCol w="2691244">
                  <a:extLst>
                    <a:ext uri="{9D8B030D-6E8A-4147-A177-3AD203B41FA5}">
                      <a16:colId xmlns:a16="http://schemas.microsoft.com/office/drawing/2014/main" val="20000"/>
                    </a:ext>
                  </a:extLst>
                </a:gridCol>
                <a:gridCol w="5445660">
                  <a:extLst>
                    <a:ext uri="{9D8B030D-6E8A-4147-A177-3AD203B41FA5}">
                      <a16:colId xmlns:a16="http://schemas.microsoft.com/office/drawing/2014/main" val="20001"/>
                    </a:ext>
                  </a:extLst>
                </a:gridCol>
              </a:tblGrid>
              <a:tr h="370840">
                <a:tc>
                  <a:txBody>
                    <a:bodyPr/>
                    <a:lstStyle/>
                    <a:p>
                      <a:r>
                        <a:rPr lang="en-GB" sz="2400" dirty="0">
                          <a:solidFill>
                            <a:schemeClr val="tx1"/>
                          </a:solidFill>
                        </a:rPr>
                        <a:t> Bacteria</a:t>
                      </a:r>
                    </a:p>
                  </a:txBody>
                  <a:tcPr>
                    <a:solidFill>
                      <a:schemeClr val="accent6">
                        <a:lumMod val="40000"/>
                        <a:lumOff val="60000"/>
                      </a:schemeClr>
                    </a:solidFill>
                  </a:tcPr>
                </a:tc>
                <a:tc>
                  <a:txBody>
                    <a:bodyPr/>
                    <a:lstStyle/>
                    <a:p>
                      <a:r>
                        <a:rPr lang="en-GB" sz="2400" dirty="0">
                          <a:solidFill>
                            <a:schemeClr val="tx1"/>
                          </a:solidFill>
                        </a:rPr>
                        <a:t>Function in the Nitrogen cycle</a:t>
                      </a:r>
                    </a:p>
                  </a:txBody>
                  <a:tcPr>
                    <a:solidFill>
                      <a:schemeClr val="accent6">
                        <a:lumMod val="40000"/>
                        <a:lumOff val="60000"/>
                      </a:schemeClr>
                    </a:solidFill>
                  </a:tcPr>
                </a:tc>
                <a:extLst>
                  <a:ext uri="{0D108BD9-81ED-4DB2-BD59-A6C34878D82A}">
                    <a16:rowId xmlns:a16="http://schemas.microsoft.com/office/drawing/2014/main" val="10000"/>
                  </a:ext>
                </a:extLst>
              </a:tr>
              <a:tr h="370840">
                <a:tc>
                  <a:txBody>
                    <a:bodyPr/>
                    <a:lstStyle/>
                    <a:p>
                      <a:r>
                        <a:rPr lang="en-GB" sz="2400" dirty="0"/>
                        <a:t>Decomposer</a:t>
                      </a:r>
                    </a:p>
                  </a:txBody>
                  <a:tcPr>
                    <a:solidFill>
                      <a:schemeClr val="accent6">
                        <a:lumMod val="40000"/>
                        <a:lumOff val="60000"/>
                      </a:schemeClr>
                    </a:solidFill>
                  </a:tcPr>
                </a:tc>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GB" sz="2400" b="1" i="1" dirty="0">
                          <a:solidFill>
                            <a:schemeClr val="tx1"/>
                          </a:solidFill>
                        </a:rPr>
                        <a:t>Turn atmospheric nitrogen into ammonia</a:t>
                      </a:r>
                    </a:p>
                  </a:txBody>
                  <a:tcPr>
                    <a:solidFill>
                      <a:schemeClr val="accent6">
                        <a:lumMod val="40000"/>
                        <a:lumOff val="60000"/>
                      </a:schemeClr>
                    </a:solidFill>
                  </a:tcPr>
                </a:tc>
                <a:extLst>
                  <a:ext uri="{0D108BD9-81ED-4DB2-BD59-A6C34878D82A}">
                    <a16:rowId xmlns:a16="http://schemas.microsoft.com/office/drawing/2014/main" val="10001"/>
                  </a:ext>
                </a:extLst>
              </a:tr>
              <a:tr h="370840">
                <a:tc>
                  <a:txBody>
                    <a:bodyPr/>
                    <a:lstStyle/>
                    <a:p>
                      <a:r>
                        <a:rPr lang="en-GB" sz="2400" dirty="0"/>
                        <a:t>Nitrogen</a:t>
                      </a:r>
                      <a:r>
                        <a:rPr lang="en-GB" sz="2400" baseline="0" dirty="0"/>
                        <a:t> fixing </a:t>
                      </a:r>
                      <a:endParaRPr lang="en-GB" sz="2400" dirty="0"/>
                    </a:p>
                  </a:txBody>
                  <a:tcPr>
                    <a:solidFill>
                      <a:schemeClr val="accent6">
                        <a:lumMod val="40000"/>
                        <a:lumOff val="60000"/>
                      </a:schemeClr>
                    </a:solidFill>
                  </a:tcPr>
                </a:tc>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GB" sz="2400" b="1" i="1" dirty="0">
                          <a:solidFill>
                            <a:schemeClr val="tx1"/>
                          </a:solidFill>
                        </a:rPr>
                        <a:t>Turn nitrates into nitrogen gas</a:t>
                      </a:r>
                    </a:p>
                  </a:txBody>
                  <a:tcPr>
                    <a:solidFill>
                      <a:schemeClr val="accent6">
                        <a:lumMod val="40000"/>
                        <a:lumOff val="60000"/>
                      </a:schemeClr>
                    </a:solidFill>
                  </a:tcPr>
                </a:tc>
                <a:extLst>
                  <a:ext uri="{0D108BD9-81ED-4DB2-BD59-A6C34878D82A}">
                    <a16:rowId xmlns:a16="http://schemas.microsoft.com/office/drawing/2014/main" val="10002"/>
                  </a:ext>
                </a:extLst>
              </a:tr>
              <a:tr h="370840">
                <a:tc>
                  <a:txBody>
                    <a:bodyPr/>
                    <a:lstStyle/>
                    <a:p>
                      <a:r>
                        <a:rPr lang="en-GB" sz="2400" dirty="0"/>
                        <a:t>Nitrifying</a:t>
                      </a:r>
                    </a:p>
                  </a:txBody>
                  <a:tcPr>
                    <a:solidFill>
                      <a:schemeClr val="accent6">
                        <a:lumMod val="40000"/>
                        <a:lumOff val="60000"/>
                      </a:schemeClr>
                    </a:solidFill>
                  </a:tcPr>
                </a:tc>
                <a:tc>
                  <a:txBody>
                    <a:bodyPr/>
                    <a:lstStyle/>
                    <a:p>
                      <a:r>
                        <a:rPr lang="en-GB" sz="2400" b="1" i="1" dirty="0">
                          <a:solidFill>
                            <a:schemeClr val="tx1"/>
                          </a:solidFill>
                        </a:rPr>
                        <a:t>Turn ammonia into nitrites and nitrates</a:t>
                      </a:r>
                    </a:p>
                  </a:txBody>
                  <a:tcPr>
                    <a:solidFill>
                      <a:schemeClr val="accent6">
                        <a:lumMod val="40000"/>
                        <a:lumOff val="60000"/>
                      </a:schemeClr>
                    </a:solidFill>
                  </a:tcPr>
                </a:tc>
                <a:extLst>
                  <a:ext uri="{0D108BD9-81ED-4DB2-BD59-A6C34878D82A}">
                    <a16:rowId xmlns:a16="http://schemas.microsoft.com/office/drawing/2014/main" val="10003"/>
                  </a:ext>
                </a:extLst>
              </a:tr>
              <a:tr h="370840">
                <a:tc>
                  <a:txBody>
                    <a:bodyPr/>
                    <a:lstStyle/>
                    <a:p>
                      <a:r>
                        <a:rPr lang="en-GB" sz="2400" dirty="0"/>
                        <a:t>Denitrifying</a:t>
                      </a:r>
                    </a:p>
                  </a:txBody>
                  <a:tcPr>
                    <a:solidFill>
                      <a:schemeClr val="accent6">
                        <a:lumMod val="40000"/>
                        <a:lumOff val="60000"/>
                      </a:schemeClr>
                    </a:solidFill>
                  </a:tcPr>
                </a:tc>
                <a:tc>
                  <a:txBody>
                    <a:bodyPr/>
                    <a:lstStyle/>
                    <a:p>
                      <a:endParaRPr lang="en-GB" sz="2400" b="1" i="1" dirty="0">
                        <a:solidFill>
                          <a:schemeClr val="tx1"/>
                        </a:solidFill>
                      </a:endParaRPr>
                    </a:p>
                  </a:txBody>
                  <a:tcPr>
                    <a:solidFill>
                      <a:schemeClr val="accent6">
                        <a:lumMod val="40000"/>
                        <a:lumOff val="60000"/>
                      </a:schemeClr>
                    </a:solidFill>
                  </a:tcPr>
                </a:tc>
                <a:extLst>
                  <a:ext uri="{0D108BD9-81ED-4DB2-BD59-A6C34878D82A}">
                    <a16:rowId xmlns:a16="http://schemas.microsoft.com/office/drawing/2014/main" val="10004"/>
                  </a:ext>
                </a:extLst>
              </a:tr>
            </a:tbl>
          </a:graphicData>
        </a:graphic>
      </p:graphicFrame>
      <p:sp>
        <p:nvSpPr>
          <p:cNvPr id="9" name="Rectangle 8"/>
          <p:cNvSpPr/>
          <p:nvPr/>
        </p:nvSpPr>
        <p:spPr>
          <a:xfrm>
            <a:off x="179512" y="3789040"/>
            <a:ext cx="8784976" cy="2251065"/>
          </a:xfrm>
          <a:prstGeom prst="rect">
            <a:avLst/>
          </a:prstGeom>
        </p:spPr>
        <p:txBody>
          <a:bodyPr wrap="square">
            <a:spAutoFit/>
          </a:bodyPr>
          <a:lstStyle/>
          <a:p>
            <a:pPr>
              <a:lnSpc>
                <a:spcPct val="150000"/>
              </a:lnSpc>
            </a:pPr>
            <a:r>
              <a:rPr lang="en-GB" sz="2400" dirty="0"/>
              <a:t>9. What is potable water? </a:t>
            </a:r>
            <a:endParaRPr lang="en-GB" sz="2400" b="1" i="1" dirty="0">
              <a:solidFill>
                <a:srgbClr val="00B050"/>
              </a:solidFill>
            </a:endParaRPr>
          </a:p>
          <a:p>
            <a:pPr>
              <a:lnSpc>
                <a:spcPct val="150000"/>
              </a:lnSpc>
            </a:pPr>
            <a:r>
              <a:rPr lang="en-GB" sz="2400" dirty="0"/>
              <a:t>10. What needs to occur to enable seawater to be potable? </a:t>
            </a:r>
            <a:endParaRPr lang="en-GB" sz="2400" b="1" i="1" dirty="0">
              <a:solidFill>
                <a:srgbClr val="00B050"/>
              </a:solidFill>
            </a:endParaRPr>
          </a:p>
          <a:p>
            <a:pPr>
              <a:lnSpc>
                <a:spcPct val="150000"/>
              </a:lnSpc>
            </a:pPr>
            <a:r>
              <a:rPr lang="en-GB" sz="2400" dirty="0"/>
              <a:t>11. Name two methods of removing the excess mineral ions from seawater. </a:t>
            </a:r>
          </a:p>
        </p:txBody>
      </p:sp>
      <p:sp>
        <p:nvSpPr>
          <p:cNvPr id="10" name="Rectangle 9"/>
          <p:cNvSpPr/>
          <p:nvPr/>
        </p:nvSpPr>
        <p:spPr>
          <a:xfrm>
            <a:off x="3131840" y="3140968"/>
            <a:ext cx="4815421" cy="461665"/>
          </a:xfrm>
          <a:prstGeom prst="rect">
            <a:avLst/>
          </a:prstGeom>
        </p:spPr>
        <p:txBody>
          <a:bodyPr wrap="none">
            <a:spAutoFit/>
          </a:bodyPr>
          <a:lstStyle/>
          <a:p>
            <a:pPr defTabSz="342900">
              <a:defRPr/>
            </a:pPr>
            <a:r>
              <a:rPr lang="en-GB" sz="2400" b="1" i="1" dirty="0"/>
              <a:t>Turn protein and urea into ammonia</a:t>
            </a:r>
          </a:p>
        </p:txBody>
      </p:sp>
    </p:spTree>
    <p:extLst>
      <p:ext uri="{BB962C8B-B14F-4D97-AF65-F5344CB8AC3E}">
        <p14:creationId xmlns:p14="http://schemas.microsoft.com/office/powerpoint/2010/main" val="148735914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1052736"/>
            <a:ext cx="9155233" cy="2215991"/>
          </a:xfrm>
          <a:prstGeom prst="rect">
            <a:avLst/>
          </a:prstGeom>
          <a:noFill/>
        </p:spPr>
        <p:txBody>
          <a:bodyPr wrap="square" rtlCol="0">
            <a:spAutoFit/>
          </a:bodyPr>
          <a:lstStyle/>
          <a:p>
            <a:pPr>
              <a:lnSpc>
                <a:spcPct val="150000"/>
              </a:lnSpc>
            </a:pPr>
            <a:endParaRPr lang="en-GB" sz="2300" b="1" i="1" dirty="0">
              <a:solidFill>
                <a:srgbClr val="00B050"/>
              </a:solidFill>
            </a:endParaRPr>
          </a:p>
          <a:p>
            <a:pPr>
              <a:lnSpc>
                <a:spcPct val="150000"/>
              </a:lnSpc>
            </a:pPr>
            <a:endParaRPr lang="en-GB" sz="2300" dirty="0"/>
          </a:p>
          <a:p>
            <a:pPr>
              <a:lnSpc>
                <a:spcPct val="150000"/>
              </a:lnSpc>
            </a:pPr>
            <a:endParaRPr lang="en-GB" sz="2300" dirty="0"/>
          </a:p>
          <a:p>
            <a:pPr>
              <a:lnSpc>
                <a:spcPct val="150000"/>
              </a:lnSpc>
            </a:pPr>
            <a:endParaRPr lang="en-GB" sz="2300" dirty="0"/>
          </a:p>
        </p:txBody>
      </p:sp>
      <p:sp>
        <p:nvSpPr>
          <p:cNvPr id="8" name="Rectangle 7"/>
          <p:cNvSpPr/>
          <p:nvPr/>
        </p:nvSpPr>
        <p:spPr>
          <a:xfrm>
            <a:off x="107504" y="3717032"/>
            <a:ext cx="8640960" cy="1685077"/>
          </a:xfrm>
          <a:prstGeom prst="rect">
            <a:avLst/>
          </a:prstGeom>
        </p:spPr>
        <p:txBody>
          <a:bodyPr wrap="square">
            <a:spAutoFit/>
          </a:bodyPr>
          <a:lstStyle/>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p:txBody>
      </p:sp>
      <p:sp>
        <p:nvSpPr>
          <p:cNvPr id="10"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a:t>
            </a:r>
            <a:r>
              <a:rPr lang="en-GB" sz="2400" b="1" dirty="0">
                <a:latin typeface="+mj-lt"/>
                <a:ea typeface="+mj-ea"/>
                <a:cs typeface="Lato Medium"/>
              </a:rPr>
              <a:t>Question</a:t>
            </a:r>
            <a:r>
              <a:rPr kumimoji="0" lang="en-GB" sz="2400" b="1" i="0" u="none" strike="noStrike" kern="1200" cap="none" spc="0" normalizeH="0" baseline="0" noProof="0" dirty="0">
                <a:ln>
                  <a:noFill/>
                </a:ln>
                <a:effectLst/>
                <a:uLnTx/>
                <a:uFillTx/>
                <a:latin typeface="+mj-lt"/>
                <a:ea typeface="+mj-ea"/>
                <a:cs typeface="Lato Medium"/>
              </a:rPr>
              <a:t>IT</a:t>
            </a:r>
            <a:br>
              <a:rPr kumimoji="0" lang="en-GB" sz="2400" b="1" i="0" u="none" strike="noStrike" kern="1200" cap="none" spc="0" normalizeH="0" baseline="0" noProof="0" dirty="0">
                <a:ln>
                  <a:noFill/>
                </a:ln>
                <a:effectLst/>
                <a:uLnTx/>
                <a:uFillTx/>
                <a:latin typeface="+mj-lt"/>
                <a:ea typeface="+mj-ea"/>
                <a:cs typeface="Lato Medium"/>
              </a:rPr>
            </a:br>
            <a:endParaRPr kumimoji="0" lang="en-US" sz="2000" b="1" i="0" u="none" strike="noStrike" kern="1200" cap="none" spc="0" normalizeH="0" baseline="0" noProof="0" dirty="0">
              <a:ln>
                <a:noFill/>
              </a:ln>
              <a:effectLst/>
              <a:uLnTx/>
              <a:uFillTx/>
              <a:latin typeface="Calibri"/>
              <a:ea typeface=""/>
              <a:cs typeface="News Gothic MT"/>
            </a:endParaRPr>
          </a:p>
        </p:txBody>
      </p:sp>
      <p:sp>
        <p:nvSpPr>
          <p:cNvPr id="11" name="Rectangle 10"/>
          <p:cNvSpPr/>
          <p:nvPr/>
        </p:nvSpPr>
        <p:spPr>
          <a:xfrm>
            <a:off x="251520" y="836712"/>
            <a:ext cx="8640960" cy="1338828"/>
          </a:xfrm>
          <a:prstGeom prst="rect">
            <a:avLst/>
          </a:prstGeom>
        </p:spPr>
        <p:txBody>
          <a:bodyPr wrap="square">
            <a:spAutoFit/>
          </a:bodyPr>
          <a:lstStyle/>
          <a:p>
            <a:pPr>
              <a:lnSpc>
                <a:spcPct val="150000"/>
              </a:lnSpc>
            </a:pPr>
            <a:endParaRPr lang="en-GB" b="1" i="1" dirty="0">
              <a:solidFill>
                <a:srgbClr val="00B050"/>
              </a:solidFill>
            </a:endParaRPr>
          </a:p>
          <a:p>
            <a:pPr>
              <a:lnSpc>
                <a:spcPct val="150000"/>
              </a:lnSpc>
            </a:pPr>
            <a:endParaRPr lang="en-GB" dirty="0"/>
          </a:p>
          <a:p>
            <a:pPr>
              <a:lnSpc>
                <a:spcPct val="150000"/>
              </a:lnSpc>
            </a:pPr>
            <a:endParaRPr lang="en-GB" dirty="0">
              <a:solidFill>
                <a:srgbClr val="00B050"/>
              </a:solidFill>
            </a:endParaRPr>
          </a:p>
        </p:txBody>
      </p:sp>
      <p:sp>
        <p:nvSpPr>
          <p:cNvPr id="7" name="TextBox 6"/>
          <p:cNvSpPr txBox="1"/>
          <p:nvPr/>
        </p:nvSpPr>
        <p:spPr>
          <a:xfrm>
            <a:off x="251520" y="764704"/>
            <a:ext cx="8352928" cy="3913059"/>
          </a:xfrm>
          <a:prstGeom prst="rect">
            <a:avLst/>
          </a:prstGeom>
          <a:noFill/>
        </p:spPr>
        <p:txBody>
          <a:bodyPr wrap="square" rtlCol="0">
            <a:spAutoFit/>
          </a:bodyPr>
          <a:lstStyle/>
          <a:p>
            <a:pPr>
              <a:lnSpc>
                <a:spcPct val="150000"/>
              </a:lnSpc>
            </a:pPr>
            <a:r>
              <a:rPr lang="en-GB" sz="2400" b="1" dirty="0"/>
              <a:t>Biology only</a:t>
            </a:r>
          </a:p>
          <a:p>
            <a:pPr>
              <a:lnSpc>
                <a:spcPct val="150000"/>
              </a:lnSpc>
            </a:pPr>
            <a:r>
              <a:rPr lang="en-GB" sz="2400" dirty="0"/>
              <a:t>12. Name three factors which must be present for the rapid decay of waste biological material to occur.</a:t>
            </a:r>
          </a:p>
          <a:p>
            <a:pPr>
              <a:lnSpc>
                <a:spcPct val="150000"/>
              </a:lnSpc>
            </a:pPr>
            <a:r>
              <a:rPr lang="en-GB" sz="2400" dirty="0"/>
              <a:t>13. What do gardeners call the end product after waste biological material has decayed? </a:t>
            </a:r>
            <a:endParaRPr lang="en-GB" sz="2400" b="1" i="1" dirty="0">
              <a:solidFill>
                <a:srgbClr val="00B050"/>
              </a:solidFill>
            </a:endParaRPr>
          </a:p>
          <a:p>
            <a:pPr>
              <a:lnSpc>
                <a:spcPct val="150000"/>
              </a:lnSpc>
            </a:pPr>
            <a:r>
              <a:rPr lang="en-GB" sz="2400" dirty="0"/>
              <a:t>14. What is this end product then used for? </a:t>
            </a:r>
            <a:endParaRPr lang="en-GB" sz="2400" b="1" i="1" dirty="0">
              <a:solidFill>
                <a:srgbClr val="00B050"/>
              </a:solidFill>
            </a:endParaRPr>
          </a:p>
          <a:p>
            <a:pPr>
              <a:lnSpc>
                <a:spcPct val="150000"/>
              </a:lnSpc>
            </a:pPr>
            <a:r>
              <a:rPr lang="en-GB" sz="2400" dirty="0"/>
              <a:t>15. What might cause anaerobic decay to occur? </a:t>
            </a:r>
            <a:endParaRPr lang="en-GB" sz="2400" b="1" i="1" dirty="0">
              <a:solidFill>
                <a:srgbClr val="00B050"/>
              </a:solidFill>
            </a:endParaRPr>
          </a:p>
        </p:txBody>
      </p:sp>
    </p:spTree>
    <p:extLst>
      <p:ext uri="{BB962C8B-B14F-4D97-AF65-F5344CB8AC3E}">
        <p14:creationId xmlns:p14="http://schemas.microsoft.com/office/powerpoint/2010/main" val="148735914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1052736"/>
            <a:ext cx="9155233" cy="2215991"/>
          </a:xfrm>
          <a:prstGeom prst="rect">
            <a:avLst/>
          </a:prstGeom>
          <a:noFill/>
        </p:spPr>
        <p:txBody>
          <a:bodyPr wrap="square" rtlCol="0">
            <a:spAutoFit/>
          </a:bodyPr>
          <a:lstStyle/>
          <a:p>
            <a:pPr>
              <a:lnSpc>
                <a:spcPct val="150000"/>
              </a:lnSpc>
            </a:pPr>
            <a:endParaRPr lang="en-GB" sz="2300" b="1" i="1" dirty="0">
              <a:solidFill>
                <a:srgbClr val="00B050"/>
              </a:solidFill>
            </a:endParaRPr>
          </a:p>
          <a:p>
            <a:pPr>
              <a:lnSpc>
                <a:spcPct val="150000"/>
              </a:lnSpc>
            </a:pPr>
            <a:endParaRPr lang="en-GB" sz="2300" dirty="0"/>
          </a:p>
          <a:p>
            <a:pPr>
              <a:lnSpc>
                <a:spcPct val="150000"/>
              </a:lnSpc>
            </a:pPr>
            <a:endParaRPr lang="en-GB" sz="2300" dirty="0"/>
          </a:p>
          <a:p>
            <a:pPr>
              <a:lnSpc>
                <a:spcPct val="150000"/>
              </a:lnSpc>
            </a:pPr>
            <a:endParaRPr lang="en-GB" sz="2300" dirty="0"/>
          </a:p>
        </p:txBody>
      </p:sp>
      <p:sp>
        <p:nvSpPr>
          <p:cNvPr id="8" name="Rectangle 7"/>
          <p:cNvSpPr/>
          <p:nvPr/>
        </p:nvSpPr>
        <p:spPr>
          <a:xfrm>
            <a:off x="107504" y="3717032"/>
            <a:ext cx="8640960" cy="1685077"/>
          </a:xfrm>
          <a:prstGeom prst="rect">
            <a:avLst/>
          </a:prstGeom>
        </p:spPr>
        <p:txBody>
          <a:bodyPr wrap="square">
            <a:spAutoFit/>
          </a:bodyPr>
          <a:lstStyle/>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p:txBody>
      </p:sp>
      <p:sp>
        <p:nvSpPr>
          <p:cNvPr id="10"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a:t>
            </a:r>
            <a:r>
              <a:rPr lang="en-GB" sz="2400" b="1" dirty="0">
                <a:latin typeface="+mj-lt"/>
                <a:ea typeface="+mj-ea"/>
                <a:cs typeface="Lato Medium"/>
              </a:rPr>
              <a:t>Question</a:t>
            </a:r>
            <a:r>
              <a:rPr kumimoji="0" lang="en-GB" sz="2400" b="1" i="0" u="none" strike="noStrike" kern="1200" cap="none" spc="0" normalizeH="0" baseline="0" noProof="0" dirty="0">
                <a:ln>
                  <a:noFill/>
                </a:ln>
                <a:effectLst/>
                <a:uLnTx/>
                <a:uFillTx/>
                <a:latin typeface="+mj-lt"/>
                <a:ea typeface="+mj-ea"/>
                <a:cs typeface="Lato Medium"/>
              </a:rPr>
              <a:t>IT</a:t>
            </a:r>
            <a:br>
              <a:rPr kumimoji="0" lang="en-GB" sz="2400" b="1" i="0" u="none" strike="noStrike" kern="1200" cap="none" spc="0" normalizeH="0" baseline="0" noProof="0" dirty="0">
                <a:ln>
                  <a:noFill/>
                </a:ln>
                <a:effectLst/>
                <a:uLnTx/>
                <a:uFillTx/>
                <a:latin typeface="+mj-lt"/>
                <a:ea typeface="+mj-ea"/>
                <a:cs typeface="Lato Medium"/>
              </a:rPr>
            </a:br>
            <a:endParaRPr kumimoji="0" lang="en-US" sz="2000" b="1" i="0" u="none" strike="noStrike" kern="1200" cap="none" spc="0" normalizeH="0" baseline="0" noProof="0" dirty="0">
              <a:ln>
                <a:noFill/>
              </a:ln>
              <a:effectLst/>
              <a:uLnTx/>
              <a:uFillTx/>
              <a:latin typeface="Calibri"/>
              <a:ea typeface=""/>
              <a:cs typeface="News Gothic MT"/>
            </a:endParaRPr>
          </a:p>
        </p:txBody>
      </p:sp>
      <p:sp>
        <p:nvSpPr>
          <p:cNvPr id="11" name="Rectangle 10"/>
          <p:cNvSpPr/>
          <p:nvPr/>
        </p:nvSpPr>
        <p:spPr>
          <a:xfrm>
            <a:off x="251520" y="836712"/>
            <a:ext cx="8640960" cy="1338828"/>
          </a:xfrm>
          <a:prstGeom prst="rect">
            <a:avLst/>
          </a:prstGeom>
        </p:spPr>
        <p:txBody>
          <a:bodyPr wrap="square">
            <a:spAutoFit/>
          </a:bodyPr>
          <a:lstStyle/>
          <a:p>
            <a:pPr>
              <a:lnSpc>
                <a:spcPct val="150000"/>
              </a:lnSpc>
            </a:pPr>
            <a:endParaRPr lang="en-GB" b="1" i="1" dirty="0">
              <a:solidFill>
                <a:srgbClr val="00B050"/>
              </a:solidFill>
            </a:endParaRPr>
          </a:p>
          <a:p>
            <a:pPr>
              <a:lnSpc>
                <a:spcPct val="150000"/>
              </a:lnSpc>
            </a:pPr>
            <a:endParaRPr lang="en-GB" dirty="0"/>
          </a:p>
          <a:p>
            <a:pPr>
              <a:lnSpc>
                <a:spcPct val="150000"/>
              </a:lnSpc>
            </a:pPr>
            <a:endParaRPr lang="en-GB" dirty="0">
              <a:solidFill>
                <a:srgbClr val="00B050"/>
              </a:solidFill>
            </a:endParaRPr>
          </a:p>
        </p:txBody>
      </p:sp>
      <p:sp>
        <p:nvSpPr>
          <p:cNvPr id="7" name="TextBox 6"/>
          <p:cNvSpPr txBox="1"/>
          <p:nvPr/>
        </p:nvSpPr>
        <p:spPr>
          <a:xfrm>
            <a:off x="251520" y="764704"/>
            <a:ext cx="8352928" cy="6001643"/>
          </a:xfrm>
          <a:prstGeom prst="rect">
            <a:avLst/>
          </a:prstGeom>
          <a:noFill/>
        </p:spPr>
        <p:txBody>
          <a:bodyPr wrap="square" rtlCol="0">
            <a:spAutoFit/>
          </a:bodyPr>
          <a:lstStyle/>
          <a:p>
            <a:r>
              <a:rPr lang="en-GB" sz="2400" b="1" dirty="0"/>
              <a:t>Higher tier Biology only</a:t>
            </a:r>
          </a:p>
          <a:p>
            <a:pPr>
              <a:lnSpc>
                <a:spcPct val="150000"/>
              </a:lnSpc>
            </a:pPr>
            <a:r>
              <a:rPr lang="en-GB" sz="2400" dirty="0"/>
              <a:t>16. What is an indicator species</a:t>
            </a:r>
            <a:endParaRPr lang="en-GB" sz="2400" b="1" i="1" dirty="0">
              <a:solidFill>
                <a:srgbClr val="00B050"/>
              </a:solidFill>
            </a:endParaRPr>
          </a:p>
          <a:p>
            <a:pPr>
              <a:lnSpc>
                <a:spcPct val="150000"/>
              </a:lnSpc>
            </a:pPr>
            <a:r>
              <a:rPr lang="en-GB" sz="2400" dirty="0"/>
              <a:t>17. Name an indicator species which is only found in clean water.</a:t>
            </a:r>
          </a:p>
          <a:p>
            <a:pPr>
              <a:lnSpc>
                <a:spcPct val="150000"/>
              </a:lnSpc>
            </a:pPr>
            <a:r>
              <a:rPr lang="en-GB" sz="2400" dirty="0"/>
              <a:t>18. Name an indicator species which may be found in polluted water. </a:t>
            </a:r>
          </a:p>
          <a:p>
            <a:pPr>
              <a:lnSpc>
                <a:spcPct val="150000"/>
              </a:lnSpc>
            </a:pPr>
            <a:r>
              <a:rPr lang="en-GB" sz="2400" dirty="0"/>
              <a:t>19. Name two indicator species which can be used to assess the level of pollution in air. </a:t>
            </a:r>
          </a:p>
          <a:p>
            <a:pPr>
              <a:lnSpc>
                <a:spcPct val="150000"/>
              </a:lnSpc>
            </a:pPr>
            <a:r>
              <a:rPr lang="en-GB" sz="2400" dirty="0"/>
              <a:t>20. Give an advantage of using dissolved oxygen meters to measure water pollution instead of an indicator species.</a:t>
            </a:r>
          </a:p>
          <a:p>
            <a:pPr>
              <a:lnSpc>
                <a:spcPct val="150000"/>
              </a:lnSpc>
            </a:pPr>
            <a:r>
              <a:rPr lang="en-GB" sz="2400" dirty="0"/>
              <a:t>21. Give a disadvantage of using dissolved oxygen meters to measure water pollution instead of an indicator species.</a:t>
            </a:r>
          </a:p>
        </p:txBody>
      </p:sp>
    </p:spTree>
    <p:extLst>
      <p:ext uri="{BB962C8B-B14F-4D97-AF65-F5344CB8AC3E}">
        <p14:creationId xmlns:p14="http://schemas.microsoft.com/office/powerpoint/2010/main" val="148735914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009" y="1268760"/>
            <a:ext cx="4360900" cy="4752528"/>
          </a:xfrm>
          <a:prstGeom prst="rect">
            <a:avLst/>
          </a:prstGeom>
        </p:spPr>
      </p:pic>
      <p:sp>
        <p:nvSpPr>
          <p:cNvPr id="7" name="TextBox 6"/>
          <p:cNvSpPr txBox="1"/>
          <p:nvPr/>
        </p:nvSpPr>
        <p:spPr>
          <a:xfrm>
            <a:off x="0" y="692696"/>
            <a:ext cx="4716016" cy="1200329"/>
          </a:xfrm>
          <a:prstGeom prst="rect">
            <a:avLst/>
          </a:prstGeom>
          <a:noFill/>
        </p:spPr>
        <p:txBody>
          <a:bodyPr wrap="square" rtlCol="0">
            <a:spAutoFit/>
          </a:bodyPr>
          <a:lstStyle/>
          <a:p>
            <a:r>
              <a:rPr lang="en-GB" sz="7200" b="1" dirty="0">
                <a:latin typeface="+mj-lt"/>
                <a:ea typeface="Beirut" charset="-78"/>
                <a:cs typeface="Beirut" charset="-78"/>
              </a:rPr>
              <a:t>AnswerIT!</a:t>
            </a:r>
            <a:endParaRPr lang="en-GB" dirty="0"/>
          </a:p>
        </p:txBody>
      </p:sp>
      <p:sp>
        <p:nvSpPr>
          <p:cNvPr id="9" name="Rectangle 8"/>
          <p:cNvSpPr/>
          <p:nvPr/>
        </p:nvSpPr>
        <p:spPr>
          <a:xfrm>
            <a:off x="107504" y="1749871"/>
            <a:ext cx="4572000" cy="4478149"/>
          </a:xfrm>
          <a:prstGeom prst="rect">
            <a:avLst/>
          </a:prstGeom>
        </p:spPr>
        <p:txBody>
          <a:bodyPr>
            <a:spAutoFit/>
          </a:bodyPr>
          <a:lstStyle/>
          <a:p>
            <a:r>
              <a:rPr lang="en-GB" sz="3200" b="1" dirty="0">
                <a:solidFill>
                  <a:schemeClr val="tx1">
                    <a:lumMod val="50000"/>
                    <a:lumOff val="50000"/>
                  </a:schemeClr>
                </a:solidFill>
              </a:rPr>
              <a:t>Material Cycles, pollution and decomposition.</a:t>
            </a:r>
          </a:p>
          <a:p>
            <a:r>
              <a:rPr lang="en-GB" sz="3200" b="1" dirty="0">
                <a:solidFill>
                  <a:schemeClr val="tx1">
                    <a:lumMod val="50000"/>
                    <a:lumOff val="50000"/>
                  </a:schemeClr>
                </a:solidFill>
              </a:rPr>
              <a:t>Part 5</a:t>
            </a:r>
          </a:p>
          <a:p>
            <a:pPr marL="457200" indent="-457200">
              <a:lnSpc>
                <a:spcPct val="150000"/>
              </a:lnSpc>
              <a:buFont typeface="Arial" charset="0"/>
              <a:buChar char="•"/>
            </a:pPr>
            <a:r>
              <a:rPr lang="en-US" b="1" dirty="0">
                <a:solidFill>
                  <a:schemeClr val="tx1">
                    <a:lumMod val="50000"/>
                    <a:lumOff val="50000"/>
                  </a:schemeClr>
                </a:solidFill>
              </a:rPr>
              <a:t>Carbon, water and nitrogen cycles</a:t>
            </a:r>
          </a:p>
          <a:p>
            <a:pPr marL="457200" indent="-457200">
              <a:lnSpc>
                <a:spcPct val="150000"/>
              </a:lnSpc>
              <a:buFont typeface="Arial" charset="0"/>
              <a:buChar char="•"/>
            </a:pPr>
            <a:r>
              <a:rPr lang="en-US" b="1" dirty="0">
                <a:solidFill>
                  <a:schemeClr val="tx1">
                    <a:lumMod val="50000"/>
                    <a:lumOff val="50000"/>
                  </a:schemeClr>
                </a:solidFill>
              </a:rPr>
              <a:t>Indicator species (biology only)</a:t>
            </a:r>
          </a:p>
          <a:p>
            <a:pPr marL="457200" indent="-457200">
              <a:lnSpc>
                <a:spcPct val="150000"/>
              </a:lnSpc>
              <a:buFont typeface="Arial" charset="0"/>
              <a:buChar char="•"/>
            </a:pPr>
            <a:r>
              <a:rPr lang="en-US" b="1" dirty="0">
                <a:solidFill>
                  <a:schemeClr val="tx1">
                    <a:lumMod val="50000"/>
                    <a:lumOff val="50000"/>
                  </a:schemeClr>
                </a:solidFill>
              </a:rPr>
              <a:t>Factors affecting rate of decomposition  in food preservation</a:t>
            </a:r>
          </a:p>
          <a:p>
            <a:pPr marL="457200" indent="-457200">
              <a:lnSpc>
                <a:spcPct val="150000"/>
              </a:lnSpc>
            </a:pPr>
            <a:r>
              <a:rPr lang="en-US" b="1" dirty="0">
                <a:solidFill>
                  <a:schemeClr val="tx1">
                    <a:lumMod val="50000"/>
                    <a:lumOff val="50000"/>
                  </a:schemeClr>
                </a:solidFill>
              </a:rPr>
              <a:t>	 and composting. (biology only) </a:t>
            </a:r>
          </a:p>
          <a:p>
            <a:pPr marL="457200" indent="-457200">
              <a:lnSpc>
                <a:spcPct val="150000"/>
              </a:lnSpc>
              <a:buFont typeface="Arial" pitchFamily="34" charset="0"/>
              <a:buChar char="•"/>
            </a:pPr>
            <a:r>
              <a:rPr lang="en-US" b="1" dirty="0">
                <a:solidFill>
                  <a:schemeClr val="tx1">
                    <a:lumMod val="50000"/>
                    <a:lumOff val="50000"/>
                  </a:schemeClr>
                </a:solidFill>
              </a:rPr>
              <a:t>Calculate rate changes  in decay (biology only)</a:t>
            </a:r>
          </a:p>
        </p:txBody>
      </p:sp>
    </p:spTree>
    <p:extLst>
      <p:ext uri="{BB962C8B-B14F-4D97-AF65-F5344CB8AC3E}">
        <p14:creationId xmlns:p14="http://schemas.microsoft.com/office/powerpoint/2010/main" val="192154567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692696"/>
            <a:ext cx="8964488" cy="4685898"/>
          </a:xfrm>
          <a:prstGeom prst="rect">
            <a:avLst/>
          </a:prstGeom>
          <a:noFill/>
        </p:spPr>
        <p:txBody>
          <a:bodyPr wrap="square" rtlCol="0">
            <a:spAutoFit/>
          </a:bodyPr>
          <a:lstStyle/>
          <a:p>
            <a:pPr marL="457200" indent="-457200"/>
            <a:r>
              <a:rPr lang="en-GB" sz="2400" dirty="0"/>
              <a:t>1. Why is it essential that materials are recycled in the living world?</a:t>
            </a:r>
          </a:p>
          <a:p>
            <a:pPr marL="457200" indent="-457200"/>
            <a:r>
              <a:rPr lang="en-GB" sz="2400" b="1" i="1" dirty="0">
                <a:solidFill>
                  <a:srgbClr val="00B050"/>
                </a:solidFill>
              </a:rPr>
              <a:t>	There is a finite amount of carbon and nitrogen so these elements must be returned to the environment once an organism dies to enable new organisms to be produced.</a:t>
            </a:r>
          </a:p>
          <a:p>
            <a:pPr marL="457200" indent="-457200"/>
            <a:r>
              <a:rPr lang="en-GB" sz="2400" dirty="0"/>
              <a:t>2. What is precipitation in the water cycle? </a:t>
            </a:r>
            <a:r>
              <a:rPr lang="en-GB" sz="2400" b="1" i="1" dirty="0">
                <a:solidFill>
                  <a:srgbClr val="00B050"/>
                </a:solidFill>
              </a:rPr>
              <a:t>Rain</a:t>
            </a:r>
          </a:p>
          <a:p>
            <a:r>
              <a:rPr lang="en-GB" sz="2400" dirty="0"/>
              <a:t>3. List three main processes in the carbon cycle. </a:t>
            </a:r>
          </a:p>
          <a:p>
            <a:r>
              <a:rPr lang="en-GB" sz="2400" b="1" i="1" dirty="0">
                <a:solidFill>
                  <a:srgbClr val="00B050"/>
                </a:solidFill>
              </a:rPr>
              <a:t>	Photosynthesis</a:t>
            </a:r>
          </a:p>
          <a:p>
            <a:r>
              <a:rPr lang="en-GB" sz="2400" b="1" i="1" dirty="0">
                <a:solidFill>
                  <a:srgbClr val="00B050"/>
                </a:solidFill>
              </a:rPr>
              <a:t>	Respiration</a:t>
            </a:r>
          </a:p>
          <a:p>
            <a:r>
              <a:rPr lang="en-GB" sz="2400" b="1" i="1" dirty="0">
                <a:solidFill>
                  <a:srgbClr val="00B050"/>
                </a:solidFill>
              </a:rPr>
              <a:t>	Combustion</a:t>
            </a:r>
          </a:p>
          <a:p>
            <a:r>
              <a:rPr lang="en-GB" sz="2400" b="1" i="1" dirty="0">
                <a:solidFill>
                  <a:srgbClr val="00B050"/>
                </a:solidFill>
              </a:rPr>
              <a:t>	Decay</a:t>
            </a:r>
          </a:p>
          <a:p>
            <a:endParaRPr lang="en-GB" sz="2400" dirty="0"/>
          </a:p>
          <a:p>
            <a:pPr>
              <a:lnSpc>
                <a:spcPct val="150000"/>
              </a:lnSpc>
            </a:pPr>
            <a:endParaRPr lang="en-GB" sz="2300" dirty="0"/>
          </a:p>
        </p:txBody>
      </p:sp>
      <p:sp>
        <p:nvSpPr>
          <p:cNvPr id="7"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a:t>
            </a:r>
            <a:r>
              <a:rPr kumimoji="0" lang="en-GB" sz="2400" b="1" i="0" u="none" strike="noStrike" kern="1200" cap="none" spc="0" normalizeH="0" baseline="0" noProof="0" dirty="0">
                <a:ln>
                  <a:noFill/>
                </a:ln>
                <a:effectLst/>
                <a:uLnTx/>
                <a:uFillTx/>
                <a:latin typeface="+mj-lt"/>
                <a:ea typeface="+mj-ea"/>
                <a:cs typeface="Lato Medium"/>
              </a:rPr>
              <a:t>AnswerIT</a:t>
            </a:r>
            <a:br>
              <a:rPr kumimoji="0" lang="en-GB" sz="2400" b="1" i="0" u="none" strike="noStrike" kern="1200" cap="none" spc="0" normalizeH="0" baseline="0" noProof="0" dirty="0">
                <a:ln>
                  <a:noFill/>
                </a:ln>
                <a:effectLst/>
                <a:uLnTx/>
                <a:uFillTx/>
                <a:latin typeface="+mj-lt"/>
                <a:ea typeface="+mj-ea"/>
                <a:cs typeface="Lato Medium"/>
              </a:rPr>
            </a:br>
            <a:endParaRPr kumimoji="0" lang="en-US" sz="2000" b="1" i="0" u="none" strike="noStrike" kern="1200" cap="none" spc="0" normalizeH="0" baseline="0" noProof="0" dirty="0">
              <a:ln>
                <a:noFill/>
              </a:ln>
              <a:effectLst/>
              <a:uLnTx/>
              <a:uFillTx/>
              <a:latin typeface="Calibri"/>
              <a:ea typeface=""/>
              <a:cs typeface="News Gothic MT"/>
            </a:endParaRPr>
          </a:p>
        </p:txBody>
      </p:sp>
      <p:sp>
        <p:nvSpPr>
          <p:cNvPr id="8" name="Rectangle 7"/>
          <p:cNvSpPr/>
          <p:nvPr/>
        </p:nvSpPr>
        <p:spPr>
          <a:xfrm>
            <a:off x="35496" y="4384843"/>
            <a:ext cx="8820472" cy="2400657"/>
          </a:xfrm>
          <a:prstGeom prst="rect">
            <a:avLst/>
          </a:prstGeom>
        </p:spPr>
        <p:txBody>
          <a:bodyPr wrap="square">
            <a:spAutoFit/>
          </a:bodyPr>
          <a:lstStyle/>
          <a:p>
            <a:r>
              <a:rPr lang="en-GB" sz="2400" dirty="0"/>
              <a:t>4. Name the four types of bacteria involved in the recycling of nitrogen.</a:t>
            </a:r>
          </a:p>
          <a:p>
            <a:r>
              <a:rPr lang="en-GB" sz="2400" b="1" i="1" dirty="0">
                <a:solidFill>
                  <a:srgbClr val="00B050"/>
                </a:solidFill>
              </a:rPr>
              <a:t>	1. Nitrogen fixing 2.Denitrifying 3.Nitrifying 4. Decomposers</a:t>
            </a:r>
          </a:p>
          <a:p>
            <a:endParaRPr lang="en-GB" sz="2400" b="1" i="1" dirty="0">
              <a:solidFill>
                <a:srgbClr val="00B050"/>
              </a:solidFill>
            </a:endParaRPr>
          </a:p>
          <a:p>
            <a:pPr>
              <a:lnSpc>
                <a:spcPct val="150000"/>
              </a:lnSpc>
            </a:pPr>
            <a:endParaRPr lang="en-GB" dirty="0"/>
          </a:p>
          <a:p>
            <a:pPr>
              <a:lnSpc>
                <a:spcPct val="150000"/>
              </a:lnSpc>
            </a:pPr>
            <a:endParaRPr lang="en-GB" dirty="0">
              <a:solidFill>
                <a:srgbClr val="00B050"/>
              </a:solidFill>
            </a:endParaRPr>
          </a:p>
        </p:txBody>
      </p:sp>
      <p:sp>
        <p:nvSpPr>
          <p:cNvPr id="9" name="Rectangle 8"/>
          <p:cNvSpPr/>
          <p:nvPr/>
        </p:nvSpPr>
        <p:spPr>
          <a:xfrm>
            <a:off x="107504" y="5661248"/>
            <a:ext cx="8640960" cy="830997"/>
          </a:xfrm>
          <a:prstGeom prst="rect">
            <a:avLst/>
          </a:prstGeom>
        </p:spPr>
        <p:txBody>
          <a:bodyPr wrap="square">
            <a:spAutoFit/>
          </a:bodyPr>
          <a:lstStyle/>
          <a:p>
            <a:r>
              <a:rPr lang="en-GB" sz="2400" dirty="0"/>
              <a:t>5. What do plants use the nitrates they take in from the soil for?</a:t>
            </a:r>
            <a:r>
              <a:rPr lang="en-GB" sz="2400" b="1" i="1" dirty="0">
                <a:solidFill>
                  <a:srgbClr val="00B050"/>
                </a:solidFill>
              </a:rPr>
              <a:t> Making protein</a:t>
            </a:r>
          </a:p>
        </p:txBody>
      </p:sp>
    </p:spTree>
    <p:extLst>
      <p:ext uri="{BB962C8B-B14F-4D97-AF65-F5344CB8AC3E}">
        <p14:creationId xmlns:p14="http://schemas.microsoft.com/office/powerpoint/2010/main" val="148735914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1052736"/>
            <a:ext cx="9155233" cy="2215991"/>
          </a:xfrm>
          <a:prstGeom prst="rect">
            <a:avLst/>
          </a:prstGeom>
          <a:noFill/>
        </p:spPr>
        <p:txBody>
          <a:bodyPr wrap="square" rtlCol="0">
            <a:spAutoFit/>
          </a:bodyPr>
          <a:lstStyle/>
          <a:p>
            <a:pPr>
              <a:lnSpc>
                <a:spcPct val="150000"/>
              </a:lnSpc>
            </a:pPr>
            <a:endParaRPr lang="en-GB" sz="2300" b="1" i="1" dirty="0">
              <a:solidFill>
                <a:srgbClr val="00B050"/>
              </a:solidFill>
            </a:endParaRPr>
          </a:p>
          <a:p>
            <a:pPr>
              <a:lnSpc>
                <a:spcPct val="150000"/>
              </a:lnSpc>
            </a:pPr>
            <a:endParaRPr lang="en-GB" sz="2300" dirty="0"/>
          </a:p>
          <a:p>
            <a:pPr>
              <a:lnSpc>
                <a:spcPct val="150000"/>
              </a:lnSpc>
            </a:pPr>
            <a:endParaRPr lang="en-GB" sz="2300" dirty="0"/>
          </a:p>
          <a:p>
            <a:pPr>
              <a:lnSpc>
                <a:spcPct val="150000"/>
              </a:lnSpc>
            </a:pPr>
            <a:endParaRPr lang="en-GB" sz="2300" dirty="0"/>
          </a:p>
        </p:txBody>
      </p:sp>
      <p:sp>
        <p:nvSpPr>
          <p:cNvPr id="8" name="Rectangle 7"/>
          <p:cNvSpPr/>
          <p:nvPr/>
        </p:nvSpPr>
        <p:spPr>
          <a:xfrm>
            <a:off x="107504" y="3717032"/>
            <a:ext cx="8640960" cy="1685077"/>
          </a:xfrm>
          <a:prstGeom prst="rect">
            <a:avLst/>
          </a:prstGeom>
        </p:spPr>
        <p:txBody>
          <a:bodyPr wrap="square">
            <a:spAutoFit/>
          </a:bodyPr>
          <a:lstStyle/>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p:txBody>
      </p:sp>
      <p:sp>
        <p:nvSpPr>
          <p:cNvPr id="10"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a:t>
            </a:r>
            <a:r>
              <a:rPr kumimoji="0" lang="en-GB" sz="2400" b="1" i="0" u="none" strike="noStrike" kern="1200" cap="none" spc="0" normalizeH="0" baseline="0" noProof="0" dirty="0">
                <a:ln>
                  <a:noFill/>
                </a:ln>
                <a:effectLst/>
                <a:uLnTx/>
                <a:uFillTx/>
                <a:latin typeface="+mj-lt"/>
                <a:ea typeface="+mj-ea"/>
                <a:cs typeface="Lato Medium"/>
              </a:rPr>
              <a:t>AnswerIT</a:t>
            </a:r>
            <a:br>
              <a:rPr kumimoji="0" lang="en-GB" sz="2400" b="1" i="0" u="none" strike="noStrike" kern="1200" cap="none" spc="0" normalizeH="0" baseline="0" noProof="0" dirty="0">
                <a:ln>
                  <a:noFill/>
                </a:ln>
                <a:effectLst/>
                <a:uLnTx/>
                <a:uFillTx/>
                <a:latin typeface="+mj-lt"/>
                <a:ea typeface="+mj-ea"/>
                <a:cs typeface="Lato Medium"/>
              </a:rPr>
            </a:br>
            <a:endParaRPr kumimoji="0" lang="en-US" sz="2000" b="1" i="0" u="none" strike="noStrike" kern="1200" cap="none" spc="0" normalizeH="0" baseline="0" noProof="0" dirty="0">
              <a:ln>
                <a:noFill/>
              </a:ln>
              <a:effectLst/>
              <a:uLnTx/>
              <a:uFillTx/>
              <a:latin typeface="Calibri"/>
              <a:ea typeface=""/>
              <a:cs typeface="News Gothic MT"/>
            </a:endParaRPr>
          </a:p>
        </p:txBody>
      </p:sp>
      <p:sp>
        <p:nvSpPr>
          <p:cNvPr id="11" name="Rectangle 10"/>
          <p:cNvSpPr/>
          <p:nvPr/>
        </p:nvSpPr>
        <p:spPr>
          <a:xfrm>
            <a:off x="107504" y="691817"/>
            <a:ext cx="8640960" cy="4524315"/>
          </a:xfrm>
          <a:prstGeom prst="rect">
            <a:avLst/>
          </a:prstGeom>
        </p:spPr>
        <p:txBody>
          <a:bodyPr wrap="square">
            <a:spAutoFit/>
          </a:bodyPr>
          <a:lstStyle/>
          <a:p>
            <a:r>
              <a:rPr lang="en-GB" sz="2400" dirty="0"/>
              <a:t>6. Name three methods a farmer may use to increase the amount of nitrate ions in the soil.</a:t>
            </a:r>
          </a:p>
          <a:p>
            <a:r>
              <a:rPr lang="en-GB" sz="2400" b="1" i="1" dirty="0">
                <a:solidFill>
                  <a:srgbClr val="00B050"/>
                </a:solidFill>
              </a:rPr>
              <a:t> Add artificial or natural fertiliser</a:t>
            </a:r>
          </a:p>
          <a:p>
            <a:r>
              <a:rPr lang="en-GB" sz="2400" b="1" i="1" dirty="0">
                <a:solidFill>
                  <a:srgbClr val="00B050"/>
                </a:solidFill>
              </a:rPr>
              <a:t>Crop rotation</a:t>
            </a:r>
          </a:p>
          <a:p>
            <a:r>
              <a:rPr lang="en-GB" sz="2400" b="1" i="1" dirty="0">
                <a:solidFill>
                  <a:srgbClr val="00B050"/>
                </a:solidFill>
              </a:rPr>
              <a:t>Plant a legume crop</a:t>
            </a:r>
          </a:p>
          <a:p>
            <a:endParaRPr lang="en-GB" sz="2400" dirty="0"/>
          </a:p>
          <a:p>
            <a:r>
              <a:rPr lang="en-GB" sz="2400" dirty="0"/>
              <a:t>7. Give an advantage and a disadvantage to a farmer of using animal waste as a fertiliser.</a:t>
            </a:r>
          </a:p>
          <a:p>
            <a:r>
              <a:rPr lang="en-GB" sz="2400" b="1" i="1" dirty="0">
                <a:solidFill>
                  <a:srgbClr val="00B050"/>
                </a:solidFill>
              </a:rPr>
              <a:t>Advantage: Cheap, readily available and natural</a:t>
            </a:r>
          </a:p>
          <a:p>
            <a:r>
              <a:rPr lang="en-GB" sz="2400" b="1" i="1" dirty="0">
                <a:solidFill>
                  <a:srgbClr val="00B050"/>
                </a:solidFill>
              </a:rPr>
              <a:t>Disadvantage: Difficult to transport, hard to know how much is required, must decompose first of all and so takes longer to have an effect.</a:t>
            </a:r>
            <a:endParaRPr lang="en-GB" dirty="0">
              <a:solidFill>
                <a:srgbClr val="00B050"/>
              </a:solidFill>
            </a:endParaRPr>
          </a:p>
        </p:txBody>
      </p:sp>
    </p:spTree>
    <p:extLst>
      <p:ext uri="{BB962C8B-B14F-4D97-AF65-F5344CB8AC3E}">
        <p14:creationId xmlns:p14="http://schemas.microsoft.com/office/powerpoint/2010/main" val="148735914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Organisation of an ecosystem part 2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79512" y="692696"/>
            <a:ext cx="8784976" cy="2954655"/>
          </a:xfrm>
          <a:prstGeom prst="rect">
            <a:avLst/>
          </a:prstGeom>
          <a:noFill/>
        </p:spPr>
        <p:txBody>
          <a:bodyPr wrap="square" rtlCol="0">
            <a:spAutoFit/>
          </a:bodyPr>
          <a:lstStyle/>
          <a:p>
            <a:r>
              <a:rPr lang="en-GB" sz="2400" dirty="0"/>
              <a:t>8. Match the correct bacteria to their function in the Nitrogen cycle</a:t>
            </a:r>
            <a:r>
              <a:rPr lang="en-GB" dirty="0"/>
              <a:t>.</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graphicFrame>
        <p:nvGraphicFramePr>
          <p:cNvPr id="8" name="Table 7"/>
          <p:cNvGraphicFramePr>
            <a:graphicFrameLocks noGrp="1"/>
          </p:cNvGraphicFramePr>
          <p:nvPr/>
        </p:nvGraphicFramePr>
        <p:xfrm>
          <a:off x="467544" y="1340768"/>
          <a:ext cx="8136904" cy="2286000"/>
        </p:xfrm>
        <a:graphic>
          <a:graphicData uri="http://schemas.openxmlformats.org/drawingml/2006/table">
            <a:tbl>
              <a:tblPr firstRow="1" bandRow="1">
                <a:tableStyleId>{5C22544A-7EE6-4342-B048-85BDC9FD1C3A}</a:tableStyleId>
              </a:tblPr>
              <a:tblGrid>
                <a:gridCol w="2691244">
                  <a:extLst>
                    <a:ext uri="{9D8B030D-6E8A-4147-A177-3AD203B41FA5}">
                      <a16:colId xmlns:a16="http://schemas.microsoft.com/office/drawing/2014/main" val="20000"/>
                    </a:ext>
                  </a:extLst>
                </a:gridCol>
                <a:gridCol w="5445660">
                  <a:extLst>
                    <a:ext uri="{9D8B030D-6E8A-4147-A177-3AD203B41FA5}">
                      <a16:colId xmlns:a16="http://schemas.microsoft.com/office/drawing/2014/main" val="20001"/>
                    </a:ext>
                  </a:extLst>
                </a:gridCol>
              </a:tblGrid>
              <a:tr h="370840">
                <a:tc>
                  <a:txBody>
                    <a:bodyPr/>
                    <a:lstStyle/>
                    <a:p>
                      <a:r>
                        <a:rPr lang="en-GB" sz="2400" dirty="0">
                          <a:solidFill>
                            <a:schemeClr val="tx1"/>
                          </a:solidFill>
                        </a:rPr>
                        <a:t> Bacteria</a:t>
                      </a:r>
                    </a:p>
                  </a:txBody>
                  <a:tcPr>
                    <a:solidFill>
                      <a:schemeClr val="accent6">
                        <a:lumMod val="40000"/>
                        <a:lumOff val="60000"/>
                      </a:schemeClr>
                    </a:solidFill>
                  </a:tcPr>
                </a:tc>
                <a:tc>
                  <a:txBody>
                    <a:bodyPr/>
                    <a:lstStyle/>
                    <a:p>
                      <a:r>
                        <a:rPr lang="en-GB" sz="2400" dirty="0">
                          <a:solidFill>
                            <a:schemeClr val="tx1"/>
                          </a:solidFill>
                        </a:rPr>
                        <a:t>Function in the Nitrogen cycle</a:t>
                      </a:r>
                    </a:p>
                  </a:txBody>
                  <a:tcPr>
                    <a:solidFill>
                      <a:schemeClr val="accent6">
                        <a:lumMod val="40000"/>
                        <a:lumOff val="60000"/>
                      </a:schemeClr>
                    </a:solidFill>
                  </a:tcPr>
                </a:tc>
                <a:extLst>
                  <a:ext uri="{0D108BD9-81ED-4DB2-BD59-A6C34878D82A}">
                    <a16:rowId xmlns:a16="http://schemas.microsoft.com/office/drawing/2014/main" val="10000"/>
                  </a:ext>
                </a:extLst>
              </a:tr>
              <a:tr h="370840">
                <a:tc>
                  <a:txBody>
                    <a:bodyPr/>
                    <a:lstStyle/>
                    <a:p>
                      <a:r>
                        <a:rPr lang="en-GB" sz="2400" dirty="0"/>
                        <a:t>Decomposer</a:t>
                      </a:r>
                    </a:p>
                  </a:txBody>
                  <a:tcPr>
                    <a:solidFill>
                      <a:schemeClr val="accent6">
                        <a:lumMod val="40000"/>
                        <a:lumOff val="60000"/>
                      </a:schemeClr>
                    </a:solidFill>
                  </a:tcPr>
                </a:tc>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GB" sz="2400" b="1" i="1" dirty="0">
                          <a:solidFill>
                            <a:srgbClr val="00B050"/>
                          </a:solidFill>
                        </a:rPr>
                        <a:t>Turn protein and</a:t>
                      </a:r>
                      <a:r>
                        <a:rPr lang="en-GB" sz="2400" b="1" i="1" baseline="0" dirty="0">
                          <a:solidFill>
                            <a:srgbClr val="00B050"/>
                          </a:solidFill>
                        </a:rPr>
                        <a:t> urea into ammonia</a:t>
                      </a:r>
                      <a:endParaRPr lang="en-GB" sz="2400" b="1" i="1" dirty="0">
                        <a:solidFill>
                          <a:srgbClr val="00B050"/>
                        </a:solidFill>
                      </a:endParaRPr>
                    </a:p>
                  </a:txBody>
                  <a:tcPr>
                    <a:solidFill>
                      <a:schemeClr val="accent6">
                        <a:lumMod val="40000"/>
                        <a:lumOff val="60000"/>
                      </a:schemeClr>
                    </a:solidFill>
                  </a:tcPr>
                </a:tc>
                <a:extLst>
                  <a:ext uri="{0D108BD9-81ED-4DB2-BD59-A6C34878D82A}">
                    <a16:rowId xmlns:a16="http://schemas.microsoft.com/office/drawing/2014/main" val="10001"/>
                  </a:ext>
                </a:extLst>
              </a:tr>
              <a:tr h="370840">
                <a:tc>
                  <a:txBody>
                    <a:bodyPr/>
                    <a:lstStyle/>
                    <a:p>
                      <a:r>
                        <a:rPr lang="en-GB" sz="2400" dirty="0"/>
                        <a:t>Nitrogen</a:t>
                      </a:r>
                      <a:r>
                        <a:rPr lang="en-GB" sz="2400" baseline="0" dirty="0"/>
                        <a:t> fixing </a:t>
                      </a:r>
                      <a:endParaRPr lang="en-GB" sz="2400" dirty="0"/>
                    </a:p>
                  </a:txBody>
                  <a:tcPr>
                    <a:solidFill>
                      <a:schemeClr val="accent6">
                        <a:lumMod val="40000"/>
                        <a:lumOff val="60000"/>
                      </a:schemeClr>
                    </a:solidFill>
                  </a:tcPr>
                </a:tc>
                <a:tc>
                  <a:txBody>
                    <a:bodyPr/>
                    <a:lstStyle/>
                    <a:p>
                      <a:r>
                        <a:rPr lang="en-GB" sz="2400" b="1" i="1" dirty="0">
                          <a:solidFill>
                            <a:srgbClr val="00B050"/>
                          </a:solidFill>
                        </a:rPr>
                        <a:t>Turn atmospheric nitrogen into ammonia</a:t>
                      </a:r>
                    </a:p>
                  </a:txBody>
                  <a:tcPr>
                    <a:solidFill>
                      <a:schemeClr val="accent6">
                        <a:lumMod val="40000"/>
                        <a:lumOff val="60000"/>
                      </a:schemeClr>
                    </a:solidFill>
                  </a:tcPr>
                </a:tc>
                <a:extLst>
                  <a:ext uri="{0D108BD9-81ED-4DB2-BD59-A6C34878D82A}">
                    <a16:rowId xmlns:a16="http://schemas.microsoft.com/office/drawing/2014/main" val="10002"/>
                  </a:ext>
                </a:extLst>
              </a:tr>
              <a:tr h="370840">
                <a:tc>
                  <a:txBody>
                    <a:bodyPr/>
                    <a:lstStyle/>
                    <a:p>
                      <a:r>
                        <a:rPr lang="en-GB" sz="2400" dirty="0"/>
                        <a:t>Nitrifying</a:t>
                      </a:r>
                    </a:p>
                  </a:txBody>
                  <a:tcPr>
                    <a:solidFill>
                      <a:schemeClr val="accent6">
                        <a:lumMod val="40000"/>
                        <a:lumOff val="60000"/>
                      </a:schemeClr>
                    </a:solidFill>
                  </a:tcPr>
                </a:tc>
                <a:tc>
                  <a:txBody>
                    <a:bodyPr/>
                    <a:lstStyle/>
                    <a:p>
                      <a:r>
                        <a:rPr lang="en-GB" sz="2400" b="1" i="1" dirty="0">
                          <a:solidFill>
                            <a:srgbClr val="00B050"/>
                          </a:solidFill>
                        </a:rPr>
                        <a:t>Turn ammonia into nitrites and nitrates</a:t>
                      </a:r>
                    </a:p>
                  </a:txBody>
                  <a:tcPr>
                    <a:solidFill>
                      <a:schemeClr val="accent6">
                        <a:lumMod val="40000"/>
                        <a:lumOff val="60000"/>
                      </a:schemeClr>
                    </a:solidFill>
                  </a:tcPr>
                </a:tc>
                <a:extLst>
                  <a:ext uri="{0D108BD9-81ED-4DB2-BD59-A6C34878D82A}">
                    <a16:rowId xmlns:a16="http://schemas.microsoft.com/office/drawing/2014/main" val="10003"/>
                  </a:ext>
                </a:extLst>
              </a:tr>
              <a:tr h="370840">
                <a:tc>
                  <a:txBody>
                    <a:bodyPr/>
                    <a:lstStyle/>
                    <a:p>
                      <a:r>
                        <a:rPr lang="en-GB" sz="2400" dirty="0"/>
                        <a:t>Denitrifying</a:t>
                      </a:r>
                    </a:p>
                  </a:txBody>
                  <a:tcPr>
                    <a:solidFill>
                      <a:schemeClr val="accent6">
                        <a:lumMod val="40000"/>
                        <a:lumOff val="60000"/>
                      </a:schemeClr>
                    </a:solidFill>
                  </a:tcPr>
                </a:tc>
                <a:tc>
                  <a:txBody>
                    <a:bodyPr/>
                    <a:lstStyle/>
                    <a:p>
                      <a:r>
                        <a:rPr lang="en-GB" sz="2400" b="1" i="1" dirty="0">
                          <a:solidFill>
                            <a:srgbClr val="00B050"/>
                          </a:solidFill>
                        </a:rPr>
                        <a:t>Turn nitrates into nitrogen gas</a:t>
                      </a:r>
                    </a:p>
                  </a:txBody>
                  <a:tcPr>
                    <a:solidFill>
                      <a:schemeClr val="accent6">
                        <a:lumMod val="40000"/>
                        <a:lumOff val="60000"/>
                      </a:schemeClr>
                    </a:solidFill>
                  </a:tcPr>
                </a:tc>
                <a:extLst>
                  <a:ext uri="{0D108BD9-81ED-4DB2-BD59-A6C34878D82A}">
                    <a16:rowId xmlns:a16="http://schemas.microsoft.com/office/drawing/2014/main" val="10004"/>
                  </a:ext>
                </a:extLst>
              </a:tr>
            </a:tbl>
          </a:graphicData>
        </a:graphic>
      </p:graphicFrame>
      <p:sp>
        <p:nvSpPr>
          <p:cNvPr id="9" name="Rectangle 8"/>
          <p:cNvSpPr/>
          <p:nvPr/>
        </p:nvSpPr>
        <p:spPr>
          <a:xfrm>
            <a:off x="179512" y="3789040"/>
            <a:ext cx="8784976" cy="2677656"/>
          </a:xfrm>
          <a:prstGeom prst="rect">
            <a:avLst/>
          </a:prstGeom>
        </p:spPr>
        <p:txBody>
          <a:bodyPr wrap="square">
            <a:spAutoFit/>
          </a:bodyPr>
          <a:lstStyle/>
          <a:p>
            <a:r>
              <a:rPr lang="en-GB" sz="2400" dirty="0"/>
              <a:t>9. What is potable water? </a:t>
            </a:r>
            <a:r>
              <a:rPr lang="en-GB" sz="2400" b="1" i="1" dirty="0">
                <a:solidFill>
                  <a:srgbClr val="00B050"/>
                </a:solidFill>
              </a:rPr>
              <a:t>Drinkable water</a:t>
            </a:r>
          </a:p>
          <a:p>
            <a:r>
              <a:rPr lang="en-GB" sz="2400" dirty="0"/>
              <a:t>10. What needs to occur to enable seawater to be potable? </a:t>
            </a:r>
            <a:r>
              <a:rPr lang="en-GB" sz="2400" b="1" i="1" dirty="0">
                <a:solidFill>
                  <a:srgbClr val="00B050"/>
                </a:solidFill>
              </a:rPr>
              <a:t>Remove mineral ions /salts</a:t>
            </a:r>
          </a:p>
          <a:p>
            <a:r>
              <a:rPr lang="en-GB" sz="2400" dirty="0"/>
              <a:t>11. Name two methods of removing the excess mineral ions from seawater. </a:t>
            </a:r>
          </a:p>
          <a:p>
            <a:r>
              <a:rPr lang="en-GB" sz="2400" b="1" i="1" dirty="0">
                <a:solidFill>
                  <a:srgbClr val="00B050"/>
                </a:solidFill>
              </a:rPr>
              <a:t>Distillation or thermal desalination</a:t>
            </a:r>
          </a:p>
          <a:p>
            <a:r>
              <a:rPr lang="en-GB" sz="2400" b="1" i="1" dirty="0">
                <a:solidFill>
                  <a:srgbClr val="00B050"/>
                </a:solidFill>
              </a:rPr>
              <a:t>Reverse osmosis</a:t>
            </a:r>
          </a:p>
        </p:txBody>
      </p:sp>
    </p:spTree>
    <p:extLst>
      <p:ext uri="{BB962C8B-B14F-4D97-AF65-F5344CB8AC3E}">
        <p14:creationId xmlns:p14="http://schemas.microsoft.com/office/powerpoint/2010/main" val="148735914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1052736"/>
            <a:ext cx="9155233" cy="2215991"/>
          </a:xfrm>
          <a:prstGeom prst="rect">
            <a:avLst/>
          </a:prstGeom>
          <a:noFill/>
        </p:spPr>
        <p:txBody>
          <a:bodyPr wrap="square" rtlCol="0">
            <a:spAutoFit/>
          </a:bodyPr>
          <a:lstStyle/>
          <a:p>
            <a:pPr>
              <a:lnSpc>
                <a:spcPct val="150000"/>
              </a:lnSpc>
            </a:pPr>
            <a:endParaRPr lang="en-GB" sz="2300" b="1" i="1" dirty="0">
              <a:solidFill>
                <a:srgbClr val="00B050"/>
              </a:solidFill>
            </a:endParaRPr>
          </a:p>
          <a:p>
            <a:pPr>
              <a:lnSpc>
                <a:spcPct val="150000"/>
              </a:lnSpc>
            </a:pPr>
            <a:endParaRPr lang="en-GB" sz="2300" dirty="0"/>
          </a:p>
          <a:p>
            <a:pPr>
              <a:lnSpc>
                <a:spcPct val="150000"/>
              </a:lnSpc>
            </a:pPr>
            <a:endParaRPr lang="en-GB" sz="2300" dirty="0"/>
          </a:p>
          <a:p>
            <a:pPr>
              <a:lnSpc>
                <a:spcPct val="150000"/>
              </a:lnSpc>
            </a:pPr>
            <a:endParaRPr lang="en-GB" sz="2300" dirty="0"/>
          </a:p>
        </p:txBody>
      </p:sp>
      <p:sp>
        <p:nvSpPr>
          <p:cNvPr id="8" name="Rectangle 7"/>
          <p:cNvSpPr/>
          <p:nvPr/>
        </p:nvSpPr>
        <p:spPr>
          <a:xfrm>
            <a:off x="107504" y="3717032"/>
            <a:ext cx="8640960" cy="1685077"/>
          </a:xfrm>
          <a:prstGeom prst="rect">
            <a:avLst/>
          </a:prstGeom>
        </p:spPr>
        <p:txBody>
          <a:bodyPr wrap="square">
            <a:spAutoFit/>
          </a:bodyPr>
          <a:lstStyle/>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p:txBody>
      </p:sp>
      <p:sp>
        <p:nvSpPr>
          <p:cNvPr id="10"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a:t>
            </a:r>
            <a:r>
              <a:rPr kumimoji="0" lang="en-GB" sz="2400" b="1" i="0" u="none" strike="noStrike" kern="1200" cap="none" spc="0" normalizeH="0" baseline="0" noProof="0" dirty="0">
                <a:ln>
                  <a:noFill/>
                </a:ln>
                <a:effectLst/>
                <a:uLnTx/>
                <a:uFillTx/>
                <a:latin typeface="+mj-lt"/>
                <a:ea typeface="+mj-ea"/>
                <a:cs typeface="Lato Medium"/>
              </a:rPr>
              <a:t>AnswerIT</a:t>
            </a:r>
            <a:br>
              <a:rPr kumimoji="0" lang="en-GB" sz="2400" b="1" i="0" u="none" strike="noStrike" kern="1200" cap="none" spc="0" normalizeH="0" baseline="0" noProof="0" dirty="0">
                <a:ln>
                  <a:noFill/>
                </a:ln>
                <a:effectLst/>
                <a:uLnTx/>
                <a:uFillTx/>
                <a:latin typeface="+mj-lt"/>
                <a:ea typeface="+mj-ea"/>
                <a:cs typeface="Lato Medium"/>
              </a:rPr>
            </a:br>
            <a:endParaRPr kumimoji="0" lang="en-US" sz="2000" b="1" i="0" u="none" strike="noStrike" kern="1200" cap="none" spc="0" normalizeH="0" baseline="0" noProof="0" dirty="0">
              <a:ln>
                <a:noFill/>
              </a:ln>
              <a:effectLst/>
              <a:uLnTx/>
              <a:uFillTx/>
              <a:latin typeface="Calibri"/>
              <a:ea typeface=""/>
              <a:cs typeface="News Gothic MT"/>
            </a:endParaRPr>
          </a:p>
        </p:txBody>
      </p:sp>
      <p:sp>
        <p:nvSpPr>
          <p:cNvPr id="11" name="Rectangle 10"/>
          <p:cNvSpPr/>
          <p:nvPr/>
        </p:nvSpPr>
        <p:spPr>
          <a:xfrm>
            <a:off x="251520" y="836712"/>
            <a:ext cx="8640960" cy="1338828"/>
          </a:xfrm>
          <a:prstGeom prst="rect">
            <a:avLst/>
          </a:prstGeom>
        </p:spPr>
        <p:txBody>
          <a:bodyPr wrap="square">
            <a:spAutoFit/>
          </a:bodyPr>
          <a:lstStyle/>
          <a:p>
            <a:pPr>
              <a:lnSpc>
                <a:spcPct val="150000"/>
              </a:lnSpc>
            </a:pPr>
            <a:endParaRPr lang="en-GB" b="1" i="1" dirty="0">
              <a:solidFill>
                <a:srgbClr val="00B050"/>
              </a:solidFill>
            </a:endParaRPr>
          </a:p>
          <a:p>
            <a:pPr>
              <a:lnSpc>
                <a:spcPct val="150000"/>
              </a:lnSpc>
            </a:pPr>
            <a:endParaRPr lang="en-GB" dirty="0"/>
          </a:p>
          <a:p>
            <a:pPr>
              <a:lnSpc>
                <a:spcPct val="150000"/>
              </a:lnSpc>
            </a:pPr>
            <a:endParaRPr lang="en-GB" dirty="0">
              <a:solidFill>
                <a:srgbClr val="00B050"/>
              </a:solidFill>
            </a:endParaRPr>
          </a:p>
        </p:txBody>
      </p:sp>
      <p:sp>
        <p:nvSpPr>
          <p:cNvPr id="7" name="TextBox 6"/>
          <p:cNvSpPr txBox="1"/>
          <p:nvPr/>
        </p:nvSpPr>
        <p:spPr>
          <a:xfrm>
            <a:off x="251520" y="764704"/>
            <a:ext cx="8352928" cy="4524315"/>
          </a:xfrm>
          <a:prstGeom prst="rect">
            <a:avLst/>
          </a:prstGeom>
          <a:noFill/>
        </p:spPr>
        <p:txBody>
          <a:bodyPr wrap="square" rtlCol="0">
            <a:spAutoFit/>
          </a:bodyPr>
          <a:lstStyle/>
          <a:p>
            <a:r>
              <a:rPr lang="en-GB" sz="2400" b="1" dirty="0"/>
              <a:t>Biology only</a:t>
            </a:r>
          </a:p>
          <a:p>
            <a:r>
              <a:rPr lang="en-GB" sz="2400" dirty="0"/>
              <a:t>12. Name three factors which must be present for the rapid decay of waste biological material to occur.</a:t>
            </a:r>
          </a:p>
          <a:p>
            <a:r>
              <a:rPr lang="en-GB" sz="2400" b="1" i="1" dirty="0">
                <a:solidFill>
                  <a:srgbClr val="00B050"/>
                </a:solidFill>
              </a:rPr>
              <a:t> Warmth</a:t>
            </a:r>
          </a:p>
          <a:p>
            <a:r>
              <a:rPr lang="en-GB" sz="2400" b="1" i="1" dirty="0">
                <a:solidFill>
                  <a:srgbClr val="00B050"/>
                </a:solidFill>
              </a:rPr>
              <a:t>Oxygen</a:t>
            </a:r>
          </a:p>
          <a:p>
            <a:r>
              <a:rPr lang="en-GB" sz="2400" b="1" i="1" dirty="0">
                <a:solidFill>
                  <a:srgbClr val="00B050"/>
                </a:solidFill>
              </a:rPr>
              <a:t>Water/Moisture</a:t>
            </a:r>
          </a:p>
          <a:p>
            <a:r>
              <a:rPr lang="en-GB" sz="2400" b="1" i="1" dirty="0">
                <a:solidFill>
                  <a:srgbClr val="00B050"/>
                </a:solidFill>
              </a:rPr>
              <a:t>Microorganisms (decomposers)</a:t>
            </a:r>
          </a:p>
          <a:p>
            <a:r>
              <a:rPr lang="en-GB" sz="2400" dirty="0"/>
              <a:t>13. What do gardeners call the end product after waste biological material has decayed? </a:t>
            </a:r>
            <a:r>
              <a:rPr lang="en-GB" sz="2400" b="1" i="1" dirty="0">
                <a:solidFill>
                  <a:srgbClr val="00B050"/>
                </a:solidFill>
              </a:rPr>
              <a:t>Compost</a:t>
            </a:r>
          </a:p>
          <a:p>
            <a:r>
              <a:rPr lang="en-GB" sz="2400" dirty="0"/>
              <a:t>14. What is this end product then used for? </a:t>
            </a:r>
            <a:r>
              <a:rPr lang="en-GB" sz="2400" b="1" i="1" dirty="0">
                <a:solidFill>
                  <a:srgbClr val="00B050"/>
                </a:solidFill>
              </a:rPr>
              <a:t>As a natural fertiliser for garden plants or crops.</a:t>
            </a:r>
          </a:p>
          <a:p>
            <a:r>
              <a:rPr lang="en-GB" sz="2400" dirty="0"/>
              <a:t>15. What might cause anaerobic decay to occur? </a:t>
            </a:r>
            <a:r>
              <a:rPr lang="en-GB" sz="2400" b="1" i="1" dirty="0">
                <a:solidFill>
                  <a:srgbClr val="00B050"/>
                </a:solidFill>
              </a:rPr>
              <a:t>A lack of oxygen</a:t>
            </a:r>
          </a:p>
        </p:txBody>
      </p:sp>
    </p:spTree>
    <p:extLst>
      <p:ext uri="{BB962C8B-B14F-4D97-AF65-F5344CB8AC3E}">
        <p14:creationId xmlns:p14="http://schemas.microsoft.com/office/powerpoint/2010/main" val="148735914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1052736"/>
            <a:ext cx="9155233" cy="2215991"/>
          </a:xfrm>
          <a:prstGeom prst="rect">
            <a:avLst/>
          </a:prstGeom>
          <a:noFill/>
        </p:spPr>
        <p:txBody>
          <a:bodyPr wrap="square" rtlCol="0">
            <a:spAutoFit/>
          </a:bodyPr>
          <a:lstStyle/>
          <a:p>
            <a:pPr>
              <a:lnSpc>
                <a:spcPct val="150000"/>
              </a:lnSpc>
            </a:pPr>
            <a:endParaRPr lang="en-GB" sz="2300" b="1" i="1" dirty="0">
              <a:solidFill>
                <a:srgbClr val="00B050"/>
              </a:solidFill>
            </a:endParaRPr>
          </a:p>
          <a:p>
            <a:pPr>
              <a:lnSpc>
                <a:spcPct val="150000"/>
              </a:lnSpc>
            </a:pPr>
            <a:endParaRPr lang="en-GB" sz="2300" dirty="0"/>
          </a:p>
          <a:p>
            <a:pPr>
              <a:lnSpc>
                <a:spcPct val="150000"/>
              </a:lnSpc>
            </a:pPr>
            <a:endParaRPr lang="en-GB" sz="2300" dirty="0"/>
          </a:p>
          <a:p>
            <a:pPr>
              <a:lnSpc>
                <a:spcPct val="150000"/>
              </a:lnSpc>
            </a:pPr>
            <a:endParaRPr lang="en-GB" sz="2300" dirty="0"/>
          </a:p>
        </p:txBody>
      </p:sp>
      <p:sp>
        <p:nvSpPr>
          <p:cNvPr id="8" name="Rectangle 7"/>
          <p:cNvSpPr/>
          <p:nvPr/>
        </p:nvSpPr>
        <p:spPr>
          <a:xfrm>
            <a:off x="107504" y="3717032"/>
            <a:ext cx="8640960" cy="1685077"/>
          </a:xfrm>
          <a:prstGeom prst="rect">
            <a:avLst/>
          </a:prstGeom>
        </p:spPr>
        <p:txBody>
          <a:bodyPr wrap="square">
            <a:spAutoFit/>
          </a:bodyPr>
          <a:lstStyle/>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p:txBody>
      </p:sp>
      <p:sp>
        <p:nvSpPr>
          <p:cNvPr id="10"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a:t>
            </a:r>
            <a:r>
              <a:rPr kumimoji="0" lang="en-GB" sz="2400" b="1" i="0" u="none" strike="noStrike" kern="1200" cap="none" spc="0" normalizeH="0" baseline="0" noProof="0" dirty="0">
                <a:ln>
                  <a:noFill/>
                </a:ln>
                <a:effectLst/>
                <a:uLnTx/>
                <a:uFillTx/>
                <a:latin typeface="+mj-lt"/>
                <a:ea typeface="+mj-ea"/>
                <a:cs typeface="Lato Medium"/>
              </a:rPr>
              <a:t>AnswerIT</a:t>
            </a:r>
            <a:br>
              <a:rPr kumimoji="0" lang="en-GB" sz="2400" b="1" i="0" u="none" strike="noStrike" kern="1200" cap="none" spc="0" normalizeH="0" baseline="0" noProof="0" dirty="0">
                <a:ln>
                  <a:noFill/>
                </a:ln>
                <a:effectLst/>
                <a:uLnTx/>
                <a:uFillTx/>
                <a:latin typeface="+mj-lt"/>
                <a:ea typeface="+mj-ea"/>
                <a:cs typeface="Lato Medium"/>
              </a:rPr>
            </a:br>
            <a:endParaRPr kumimoji="0" lang="en-US" sz="2000" b="1" i="0" u="none" strike="noStrike" kern="1200" cap="none" spc="0" normalizeH="0" baseline="0" noProof="0" dirty="0">
              <a:ln>
                <a:noFill/>
              </a:ln>
              <a:effectLst/>
              <a:uLnTx/>
              <a:uFillTx/>
              <a:latin typeface="Calibri"/>
              <a:ea typeface=""/>
              <a:cs typeface="News Gothic MT"/>
            </a:endParaRPr>
          </a:p>
        </p:txBody>
      </p:sp>
      <p:sp>
        <p:nvSpPr>
          <p:cNvPr id="11" name="Rectangle 10"/>
          <p:cNvSpPr/>
          <p:nvPr/>
        </p:nvSpPr>
        <p:spPr>
          <a:xfrm>
            <a:off x="251520" y="836712"/>
            <a:ext cx="8640960" cy="1338828"/>
          </a:xfrm>
          <a:prstGeom prst="rect">
            <a:avLst/>
          </a:prstGeom>
        </p:spPr>
        <p:txBody>
          <a:bodyPr wrap="square">
            <a:spAutoFit/>
          </a:bodyPr>
          <a:lstStyle/>
          <a:p>
            <a:pPr>
              <a:lnSpc>
                <a:spcPct val="150000"/>
              </a:lnSpc>
            </a:pPr>
            <a:endParaRPr lang="en-GB" b="1" i="1" dirty="0">
              <a:solidFill>
                <a:srgbClr val="00B050"/>
              </a:solidFill>
            </a:endParaRPr>
          </a:p>
          <a:p>
            <a:pPr>
              <a:lnSpc>
                <a:spcPct val="150000"/>
              </a:lnSpc>
            </a:pPr>
            <a:endParaRPr lang="en-GB" dirty="0"/>
          </a:p>
          <a:p>
            <a:pPr>
              <a:lnSpc>
                <a:spcPct val="150000"/>
              </a:lnSpc>
            </a:pPr>
            <a:endParaRPr lang="en-GB" dirty="0">
              <a:solidFill>
                <a:srgbClr val="00B050"/>
              </a:solidFill>
            </a:endParaRPr>
          </a:p>
        </p:txBody>
      </p:sp>
      <p:sp>
        <p:nvSpPr>
          <p:cNvPr id="7" name="TextBox 6"/>
          <p:cNvSpPr txBox="1"/>
          <p:nvPr/>
        </p:nvSpPr>
        <p:spPr>
          <a:xfrm>
            <a:off x="251520" y="764704"/>
            <a:ext cx="8352928" cy="6001643"/>
          </a:xfrm>
          <a:prstGeom prst="rect">
            <a:avLst/>
          </a:prstGeom>
          <a:noFill/>
        </p:spPr>
        <p:txBody>
          <a:bodyPr wrap="square" rtlCol="0">
            <a:spAutoFit/>
          </a:bodyPr>
          <a:lstStyle/>
          <a:p>
            <a:r>
              <a:rPr lang="en-GB" sz="2400" b="1" dirty="0"/>
              <a:t>Higher tier Biology only</a:t>
            </a:r>
          </a:p>
          <a:p>
            <a:r>
              <a:rPr lang="en-GB" sz="2400" dirty="0"/>
              <a:t>16. What is an indicator species? </a:t>
            </a:r>
            <a:r>
              <a:rPr lang="en-GB" sz="2400" b="1" i="1" dirty="0">
                <a:solidFill>
                  <a:srgbClr val="00B050"/>
                </a:solidFill>
              </a:rPr>
              <a:t>An organism which is sensitive to changes in the environment which can be used to assess levels of pollution.</a:t>
            </a:r>
          </a:p>
          <a:p>
            <a:r>
              <a:rPr lang="en-GB" sz="2400" dirty="0"/>
              <a:t>17. Name an indicator species which is only found in clean water.</a:t>
            </a:r>
          </a:p>
          <a:p>
            <a:r>
              <a:rPr lang="en-GB" sz="2400" dirty="0"/>
              <a:t>Stonefly larvae</a:t>
            </a:r>
          </a:p>
          <a:p>
            <a:r>
              <a:rPr lang="en-GB" sz="2400" dirty="0"/>
              <a:t>Freshwater shrimp</a:t>
            </a:r>
          </a:p>
          <a:p>
            <a:r>
              <a:rPr lang="en-GB" sz="2400" dirty="0"/>
              <a:t>18. Name an indicator species which is found in polluted water. </a:t>
            </a:r>
          </a:p>
          <a:p>
            <a:r>
              <a:rPr lang="en-GB" sz="2400" b="1" i="1" dirty="0">
                <a:solidFill>
                  <a:srgbClr val="00B050"/>
                </a:solidFill>
              </a:rPr>
              <a:t>Sludgeworm</a:t>
            </a:r>
          </a:p>
          <a:p>
            <a:r>
              <a:rPr lang="en-GB" sz="2400" b="1" i="1" dirty="0">
                <a:solidFill>
                  <a:srgbClr val="00B050"/>
                </a:solidFill>
              </a:rPr>
              <a:t>Bloodworm</a:t>
            </a:r>
          </a:p>
          <a:p>
            <a:r>
              <a:rPr lang="en-GB" sz="2400" dirty="0"/>
              <a:t>19. Name two indicator species which can be used to assess the level of pollution in air. </a:t>
            </a:r>
          </a:p>
          <a:p>
            <a:r>
              <a:rPr lang="en-GB" sz="2400" b="1" i="1" dirty="0">
                <a:solidFill>
                  <a:srgbClr val="00B050"/>
                </a:solidFill>
              </a:rPr>
              <a:t>Lichen</a:t>
            </a:r>
          </a:p>
          <a:p>
            <a:r>
              <a:rPr lang="en-GB" sz="2400" b="1" i="1" dirty="0">
                <a:solidFill>
                  <a:srgbClr val="00B050"/>
                </a:solidFill>
              </a:rPr>
              <a:t>Blackspot fungus on roses</a:t>
            </a:r>
          </a:p>
          <a:p>
            <a:endParaRPr lang="en-GB" sz="2400" b="1" i="1" dirty="0">
              <a:solidFill>
                <a:srgbClr val="00B050"/>
              </a:solidFill>
            </a:endParaRPr>
          </a:p>
          <a:p>
            <a:endParaRPr lang="en-GB" sz="2400" b="1" i="1" dirty="0">
              <a:solidFill>
                <a:srgbClr val="00B050"/>
              </a:solidFill>
            </a:endParaRPr>
          </a:p>
        </p:txBody>
      </p:sp>
    </p:spTree>
    <p:extLst>
      <p:ext uri="{BB962C8B-B14F-4D97-AF65-F5344CB8AC3E}">
        <p14:creationId xmlns:p14="http://schemas.microsoft.com/office/powerpoint/2010/main" val="148735914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1052736"/>
            <a:ext cx="9155233" cy="2215991"/>
          </a:xfrm>
          <a:prstGeom prst="rect">
            <a:avLst/>
          </a:prstGeom>
          <a:noFill/>
        </p:spPr>
        <p:txBody>
          <a:bodyPr wrap="square" rtlCol="0">
            <a:spAutoFit/>
          </a:bodyPr>
          <a:lstStyle/>
          <a:p>
            <a:pPr>
              <a:lnSpc>
                <a:spcPct val="150000"/>
              </a:lnSpc>
            </a:pPr>
            <a:endParaRPr lang="en-GB" sz="2300" b="1" i="1" dirty="0">
              <a:solidFill>
                <a:srgbClr val="00B050"/>
              </a:solidFill>
            </a:endParaRPr>
          </a:p>
          <a:p>
            <a:pPr>
              <a:lnSpc>
                <a:spcPct val="150000"/>
              </a:lnSpc>
            </a:pPr>
            <a:endParaRPr lang="en-GB" sz="2300" dirty="0"/>
          </a:p>
          <a:p>
            <a:pPr>
              <a:lnSpc>
                <a:spcPct val="150000"/>
              </a:lnSpc>
            </a:pPr>
            <a:endParaRPr lang="en-GB" sz="2300" dirty="0"/>
          </a:p>
          <a:p>
            <a:pPr>
              <a:lnSpc>
                <a:spcPct val="150000"/>
              </a:lnSpc>
            </a:pPr>
            <a:endParaRPr lang="en-GB" sz="2300" dirty="0"/>
          </a:p>
        </p:txBody>
      </p:sp>
      <p:sp>
        <p:nvSpPr>
          <p:cNvPr id="8" name="Rectangle 7"/>
          <p:cNvSpPr/>
          <p:nvPr/>
        </p:nvSpPr>
        <p:spPr>
          <a:xfrm>
            <a:off x="107504" y="3717032"/>
            <a:ext cx="8640960" cy="1685077"/>
          </a:xfrm>
          <a:prstGeom prst="rect">
            <a:avLst/>
          </a:prstGeom>
        </p:spPr>
        <p:txBody>
          <a:bodyPr wrap="square">
            <a:spAutoFit/>
          </a:bodyPr>
          <a:lstStyle/>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a:p>
            <a:pPr>
              <a:lnSpc>
                <a:spcPct val="150000"/>
              </a:lnSpc>
            </a:pPr>
            <a:endParaRPr lang="en-GB" sz="2300" b="1" i="1" dirty="0">
              <a:solidFill>
                <a:srgbClr val="00B050"/>
              </a:solidFill>
            </a:endParaRPr>
          </a:p>
        </p:txBody>
      </p:sp>
      <p:sp>
        <p:nvSpPr>
          <p:cNvPr id="10" name="Title 1"/>
          <p:cNvSpPr txBox="1">
            <a:spLocks/>
          </p:cNvSpPr>
          <p:nvPr/>
        </p:nvSpPr>
        <p:spPr>
          <a:xfrm>
            <a:off x="827088" y="188913"/>
            <a:ext cx="8316912" cy="579437"/>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a:ln>
                  <a:noFill/>
                </a:ln>
                <a:solidFill>
                  <a:schemeClr val="accent6">
                    <a:lumMod val="75000"/>
                  </a:schemeClr>
                </a:solidFill>
                <a:effectLst/>
                <a:uLnTx/>
                <a:uFillTx/>
                <a:latin typeface="+mj-lt"/>
                <a:ea typeface="+mj-ea"/>
                <a:cs typeface="Lato Medium"/>
              </a:rPr>
              <a:t>Ecosystems and material cycles Part 5 – </a:t>
            </a:r>
            <a:r>
              <a:rPr lang="en-GB" sz="2400" b="1" noProof="0" dirty="0">
                <a:latin typeface="+mj-lt"/>
                <a:ea typeface="+mj-ea"/>
                <a:cs typeface="Lato Medium"/>
              </a:rPr>
              <a:t>A</a:t>
            </a:r>
            <a:r>
              <a:rPr lang="en-GB" sz="2400" b="1" dirty="0">
                <a:latin typeface="+mj-lt"/>
                <a:ea typeface="+mj-ea"/>
                <a:cs typeface="Lato Medium"/>
              </a:rPr>
              <a:t>nswer</a:t>
            </a:r>
            <a:r>
              <a:rPr kumimoji="0" lang="en-GB" sz="2400" b="1" i="0" u="none" strike="noStrike" kern="1200" cap="none" spc="0" normalizeH="0" baseline="0" noProof="0" dirty="0">
                <a:ln>
                  <a:noFill/>
                </a:ln>
                <a:effectLst/>
                <a:uLnTx/>
                <a:uFillTx/>
                <a:latin typeface="+mj-lt"/>
                <a:ea typeface="+mj-ea"/>
                <a:cs typeface="Lato Medium"/>
              </a:rPr>
              <a:t>IT</a:t>
            </a:r>
            <a:br>
              <a:rPr kumimoji="0" lang="en-GB" sz="2400" b="1" i="0" u="none" strike="noStrike" kern="1200" cap="none" spc="0" normalizeH="0" baseline="0" noProof="0" dirty="0">
                <a:ln>
                  <a:noFill/>
                </a:ln>
                <a:effectLst/>
                <a:uLnTx/>
                <a:uFillTx/>
                <a:latin typeface="+mj-lt"/>
                <a:ea typeface="+mj-ea"/>
                <a:cs typeface="Lato Medium"/>
              </a:rPr>
            </a:br>
            <a:endParaRPr kumimoji="0" lang="en-US" sz="2000" b="1" i="0" u="none" strike="noStrike" kern="1200" cap="none" spc="0" normalizeH="0" baseline="0" noProof="0" dirty="0">
              <a:ln>
                <a:noFill/>
              </a:ln>
              <a:effectLst/>
              <a:uLnTx/>
              <a:uFillTx/>
              <a:latin typeface="Calibri"/>
              <a:ea typeface=""/>
              <a:cs typeface="News Gothic MT"/>
            </a:endParaRPr>
          </a:p>
        </p:txBody>
      </p:sp>
      <p:sp>
        <p:nvSpPr>
          <p:cNvPr id="11" name="Rectangle 10"/>
          <p:cNvSpPr/>
          <p:nvPr/>
        </p:nvSpPr>
        <p:spPr>
          <a:xfrm>
            <a:off x="251520" y="836712"/>
            <a:ext cx="8640960" cy="1338828"/>
          </a:xfrm>
          <a:prstGeom prst="rect">
            <a:avLst/>
          </a:prstGeom>
        </p:spPr>
        <p:txBody>
          <a:bodyPr wrap="square">
            <a:spAutoFit/>
          </a:bodyPr>
          <a:lstStyle/>
          <a:p>
            <a:pPr>
              <a:lnSpc>
                <a:spcPct val="150000"/>
              </a:lnSpc>
            </a:pPr>
            <a:endParaRPr lang="en-GB" b="1" i="1" dirty="0">
              <a:solidFill>
                <a:srgbClr val="00B050"/>
              </a:solidFill>
            </a:endParaRPr>
          </a:p>
          <a:p>
            <a:pPr>
              <a:lnSpc>
                <a:spcPct val="150000"/>
              </a:lnSpc>
            </a:pPr>
            <a:endParaRPr lang="en-GB" dirty="0"/>
          </a:p>
          <a:p>
            <a:pPr>
              <a:lnSpc>
                <a:spcPct val="150000"/>
              </a:lnSpc>
            </a:pPr>
            <a:endParaRPr lang="en-GB" dirty="0">
              <a:solidFill>
                <a:srgbClr val="00B050"/>
              </a:solidFill>
            </a:endParaRPr>
          </a:p>
        </p:txBody>
      </p:sp>
      <p:sp>
        <p:nvSpPr>
          <p:cNvPr id="7" name="TextBox 6"/>
          <p:cNvSpPr txBox="1"/>
          <p:nvPr/>
        </p:nvSpPr>
        <p:spPr>
          <a:xfrm>
            <a:off x="251520" y="764704"/>
            <a:ext cx="8352928" cy="3046988"/>
          </a:xfrm>
          <a:prstGeom prst="rect">
            <a:avLst/>
          </a:prstGeom>
          <a:noFill/>
        </p:spPr>
        <p:txBody>
          <a:bodyPr wrap="square" rtlCol="0">
            <a:spAutoFit/>
          </a:bodyPr>
          <a:lstStyle/>
          <a:p>
            <a:r>
              <a:rPr lang="en-GB" sz="2400" dirty="0"/>
              <a:t>20. Give an advantage of using dissolved oxygen meters to measure water pollution instead of an indicator species.</a:t>
            </a:r>
            <a:r>
              <a:rPr lang="en-GB" sz="2400" b="1" i="1" dirty="0">
                <a:solidFill>
                  <a:srgbClr val="00B050"/>
                </a:solidFill>
              </a:rPr>
              <a:t> Can accurately measure the concentration of dissolved oxygen in the water  and repeat over time.</a:t>
            </a:r>
            <a:endParaRPr lang="en-GB" sz="2400" dirty="0"/>
          </a:p>
          <a:p>
            <a:endParaRPr lang="en-GB" sz="2400" dirty="0"/>
          </a:p>
          <a:p>
            <a:r>
              <a:rPr lang="en-GB" sz="2400" dirty="0"/>
              <a:t>21. Give a disadvantage of using dissolved oxygen meters to measure water pollution instead of an indicator species.</a:t>
            </a:r>
          </a:p>
          <a:p>
            <a:r>
              <a:rPr lang="en-GB" sz="2400" b="1" i="1" dirty="0">
                <a:solidFill>
                  <a:srgbClr val="00B050"/>
                </a:solidFill>
              </a:rPr>
              <a:t> Cheaper and simpler to carry out.</a:t>
            </a:r>
          </a:p>
        </p:txBody>
      </p:sp>
    </p:spTree>
    <p:extLst>
      <p:ext uri="{BB962C8B-B14F-4D97-AF65-F5344CB8AC3E}">
        <p14:creationId xmlns:p14="http://schemas.microsoft.com/office/powerpoint/2010/main" val="148735914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IXL Sci" id="{2CFE4A30-D880-BA4E-B779-8E17F61ECAC9}" vid="{3D4DF9ED-AD7F-6943-859C-106C4E33968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22918</TotalTime>
  <Words>10775</Words>
  <Application>Microsoft Macintosh PowerPoint</Application>
  <PresentationFormat>On-screen Show (4:3)</PresentationFormat>
  <Paragraphs>1152</Paragraphs>
  <Slides>106</Slides>
  <Notes>55</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106</vt:i4>
      </vt:variant>
    </vt:vector>
  </HeadingPairs>
  <TitlesOfParts>
    <vt:vector size="119" baseType="lpstr">
      <vt:lpstr>Arial</vt:lpstr>
      <vt:lpstr>Beirut</vt:lpstr>
      <vt:lpstr>Calibri</vt:lpstr>
      <vt:lpstr>Calibri Light</vt:lpstr>
      <vt:lpstr>Gill Sans</vt:lpstr>
      <vt:lpstr>Lato Medium</vt:lpstr>
      <vt:lpstr>News Gothic MT</vt:lpstr>
      <vt:lpstr>Symbol</vt:lpstr>
      <vt:lpstr>Times New Roman</vt:lpstr>
      <vt:lpstr>Wingdings</vt:lpstr>
      <vt:lpstr>1_Office Theme</vt:lpstr>
      <vt:lpstr>Custom Design</vt:lpstr>
      <vt:lpstr>PIXL Sci</vt:lpstr>
      <vt:lpstr>PowerPoint Presentation</vt:lpstr>
      <vt:lpstr>Overview  Ecosystems and material cycles</vt:lpstr>
      <vt:lpstr>PowerPoint Presentation</vt:lpstr>
      <vt:lpstr>Ecosystems and material cycles part 1 – Levels of organisation</vt:lpstr>
      <vt:lpstr>Ecosystems and material cycles part 1 – Abiotic factors</vt:lpstr>
      <vt:lpstr>Ecosystems and material cycles part 1 – Abiotic factors</vt:lpstr>
      <vt:lpstr>Ecosystems and material cycles part 1 –Abiotic factors</vt:lpstr>
      <vt:lpstr>Ecosystems and material cycles part 1 – Abiotic factors</vt:lpstr>
      <vt:lpstr>Ecosystems and material cycles part 1 – Biotic factors</vt:lpstr>
      <vt:lpstr>Ecosystems and material cycles part 1 - Interdependence </vt:lpstr>
      <vt:lpstr>Ecosystems and material cycles part 1 - Interdependence</vt:lpstr>
      <vt:lpstr>Ecosystems and material cycles part 1 - Interdependence</vt:lpstr>
      <vt:lpstr>Ecosystems and material cycles part 1 - Interdependence</vt:lpstr>
      <vt:lpstr>Ecosystems and material cycles part 1 – Core practical</vt:lpstr>
      <vt:lpstr>Ecosystems and material cycles part 1 –Core Practical</vt:lpstr>
      <vt:lpstr>Ecosystems and material cycles part 1 – Core Practical   </vt:lpstr>
      <vt:lpstr>PowerPoint Presentation</vt:lpstr>
      <vt:lpstr>Ecosystems and material cycles part 1 – QuestionIT</vt:lpstr>
      <vt:lpstr>Ecosystems and material cycles part 1 – QuestionIT</vt:lpstr>
      <vt:lpstr>PowerPoint Presentation</vt:lpstr>
      <vt:lpstr>Ecosystems and material cycles part 1 – AnswerIT</vt:lpstr>
      <vt:lpstr>Ecosystems and material cycles part 1 – AnswerIT</vt:lpstr>
      <vt:lpstr>Ecosystems and material cycles part 1 – AnswerIT</vt:lpstr>
      <vt:lpstr>Ecosystems and material cycles part 1 – AnswerIT</vt:lpstr>
      <vt:lpstr>Ecosystems and material cycles part 1 – AnswerIT</vt:lpstr>
      <vt:lpstr>PowerPoint Presentation</vt:lpstr>
      <vt:lpstr>Ecosystem and material cycles part 2 – Food chains and trophic levels  </vt:lpstr>
      <vt:lpstr>Ecosystem and material cycles part 2 –Food chains and trophic levels  </vt:lpstr>
      <vt:lpstr>Ecosystem and material cycles part 2 – Pyramids of biomass  (biology only) </vt:lpstr>
      <vt:lpstr>PowerPoint Presentation</vt:lpstr>
      <vt:lpstr>Ecosystem and material cycles part 2 – Energy Transfers( biology only)</vt:lpstr>
      <vt:lpstr> </vt:lpstr>
      <vt:lpstr>PowerPoint Presentation</vt:lpstr>
      <vt:lpstr>Organisation of an ecosystem part 2 – QuestionIT</vt:lpstr>
      <vt:lpstr>Trophic levels in an ecosystem part 4– QuestionIT</vt:lpstr>
      <vt:lpstr>PowerPoint Presentation</vt:lpstr>
      <vt:lpstr> Ecosystems and material cycles part 2 – AnswerIT</vt:lpstr>
      <vt:lpstr>Ecosystems and material cycles part 2 – AnswerIT</vt:lpstr>
      <vt:lpstr>Ecosystems and material cycles part 2 – AnswerIT</vt:lpstr>
      <vt:lpstr>PowerPoint Presentation</vt:lpstr>
      <vt:lpstr> Ecosystems and material cycles part 3 –biodiversity </vt:lpstr>
      <vt:lpstr>Ecosystems and material cycles part  3 – Biodiversity </vt:lpstr>
      <vt:lpstr>Ecosystems and material cycles part 3– Biodiversity </vt:lpstr>
      <vt:lpstr>Ecosystems and material cycles part 3 – Biodiversity</vt:lpstr>
      <vt:lpstr>Ecosystems and material cycles part 3 –Biodiversity </vt:lpstr>
      <vt:lpstr>Ecosystems and material cycles part 3 –Biodiversity </vt:lpstr>
      <vt:lpstr>Ecosystems and material cycles part 3 – Biodiversity </vt:lpstr>
      <vt:lpstr>Ecosystems and material cycles part 3 –biodiversity </vt:lpstr>
      <vt:lpstr>  Ecosystems and material cycles part 3 –Biodiversity </vt:lpstr>
      <vt:lpstr>Ecosystems and material cycles part 3 –Biodiversity </vt:lpstr>
      <vt:lpstr>Ecosystems and material cycles part 3 – Biodiversity</vt:lpstr>
      <vt:lpstr>Ecosystems and material cycles part 3 –Biodiversity </vt:lpstr>
      <vt:lpstr>PowerPoint Presentation</vt:lpstr>
      <vt:lpstr>Ecosystems and material cycles part 3 – QuestionIT</vt:lpstr>
      <vt:lpstr>Ecosystems and material cycles part 3 – QuestionIT</vt:lpstr>
      <vt:lpstr>PowerPoint Presentation</vt:lpstr>
      <vt:lpstr>Biodiversity and the effect of human interaction on ecosystems part 3 – AnswerIT</vt:lpstr>
      <vt:lpstr>Biodiversity and the effect of human interaction on ecosystems part 3 – AnswerIT</vt:lpstr>
      <vt:lpstr>Biodiversity and the effect of human interaction on ecosystems part 3 – AnswerIT</vt:lpstr>
      <vt:lpstr>Biodiversity and the effect of human interaction on ecosystems part 3 – AnswerIT</vt:lpstr>
      <vt:lpstr>PowerPoint Presentation</vt:lpstr>
      <vt:lpstr> Ecosystems and material cycles part 4 –                     Factors affecting food security (biology only) </vt:lpstr>
      <vt:lpstr>PowerPoint Presentation</vt:lpstr>
      <vt:lpstr>PowerPoint Presentation</vt:lpstr>
      <vt:lpstr>PowerPoint Presentation</vt:lpstr>
      <vt:lpstr>PowerPoint Presentation</vt:lpstr>
      <vt:lpstr>PowerPoint Presentation</vt:lpstr>
      <vt:lpstr>PowerPoint Presentation</vt:lpstr>
      <vt:lpstr> Ecosystems and material cycles part 4– QuestionIT</vt:lpstr>
      <vt:lpstr>Ecosystems and material cycles part 4 – QuestionIT</vt:lpstr>
      <vt:lpstr>PowerPoint Presentation</vt:lpstr>
      <vt:lpstr>Ecosystems and material cycles part 4 – AnswerIT</vt:lpstr>
      <vt:lpstr>Ecosystems and material cycles part 4 – AnswerIT</vt:lpstr>
      <vt:lpstr>Ecosystems and material cycles part 4 – AnswerIT</vt:lpstr>
      <vt:lpstr>PowerPoint Presentation</vt:lpstr>
      <vt:lpstr>Ecosystems and material cycles Part 5 – Carbon Cycle </vt:lpstr>
      <vt:lpstr>Ecosystems and material cycles Part 5 – Water Cycle </vt:lpstr>
      <vt:lpstr>Ecosystems and material cycles Part 5 – Water Cycle </vt:lpstr>
      <vt:lpstr>PowerPoint Presentation</vt:lpstr>
      <vt:lpstr>PowerPoint Presentation</vt:lpstr>
      <vt:lpstr>Ecosystems and material cycles Part 5 – Nitrogen Cycle </vt:lpstr>
      <vt:lpstr>Ecosystems and material cycles Part 5 – Nitrogen Cycle </vt:lpstr>
      <vt:lpstr>PowerPoint Presentation</vt:lpstr>
      <vt:lpstr>PowerPoint Presentation</vt:lpstr>
      <vt:lpstr>Ecosystems and material cycles Part 5 – Pollution (HT Biology)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Organisation of an ecosystem part 2 – QuestionIT</vt:lpstr>
      <vt:lpstr>PowerPoint Presentation</vt:lpstr>
      <vt:lpstr>PowerPoint Presentation</vt:lpstr>
      <vt:lpstr>PowerPoint Presentation</vt:lpstr>
      <vt:lpstr>PowerPoint Presentation</vt:lpstr>
      <vt:lpstr>PowerPoint Presentation</vt:lpstr>
      <vt:lpstr>Organisation of an ecosystem part 2 – AnswerIT</vt:lpstr>
      <vt:lpstr>PowerPoint Presentation</vt:lpstr>
      <vt:lpstr>PowerPoint Presentation</vt:lpstr>
      <vt:lpstr>PowerPoint Presentation</vt:lpstr>
    </vt:vector>
  </TitlesOfParts>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684</cp:revision>
  <cp:lastPrinted>2017-05-23T14:15:43Z</cp:lastPrinted>
  <dcterms:created xsi:type="dcterms:W3CDTF">2016-03-05T09:38:04Z</dcterms:created>
  <dcterms:modified xsi:type="dcterms:W3CDTF">2018-05-10T18:20:39Z</dcterms:modified>
</cp:coreProperties>
</file>