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0" r:id="rId3"/>
    <p:sldMasterId id="214748366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14" Type="http://schemas.openxmlformats.org/officeDocument/2006/relationships/slide" Target="slides/slide9.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2"/>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6" name="Google Shape;16;p2"/>
          <p:cNvSpPr/>
          <p:nvPr/>
        </p:nvSpPr>
        <p:spPr>
          <a:xfrm>
            <a:off x="920834" y="4299696"/>
            <a:ext cx="10222992" cy="80683"/>
          </a:xfrm>
          <a:prstGeom prst="rect">
            <a:avLst/>
          </a:prstGeom>
          <a:blipFill rotWithShape="1">
            <a:blip r:embed="rId2">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 name="Google Shape;17;p2"/>
          <p:cNvSpPr/>
          <p:nvPr/>
        </p:nvSpPr>
        <p:spPr>
          <a:xfrm>
            <a:off x="920834" y="1484779"/>
            <a:ext cx="10222992" cy="2743200"/>
          </a:xfrm>
          <a:prstGeom prst="rect">
            <a:avLst/>
          </a:prstGeom>
          <a:blipFill rotWithShape="1">
            <a:blip r:embed="rId2">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8" name="Google Shape;18;p2"/>
          <p:cNvGrpSpPr/>
          <p:nvPr/>
        </p:nvGrpSpPr>
        <p:grpSpPr>
          <a:xfrm>
            <a:off x="9649215" y="4068923"/>
            <a:ext cx="1080904" cy="1080902"/>
            <a:chOff x="9685338" y="4460675"/>
            <a:chExt cx="1080904" cy="1080902"/>
          </a:xfrm>
        </p:grpSpPr>
        <p:sp>
          <p:nvSpPr>
            <p:cNvPr id="19" name="Google Shape;19;p2"/>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20" name="Google Shape;20;p2"/>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21" name="Google Shape;21;p2"/>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2"/>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2380"/>
              <a:buNone/>
              <a:defRPr sz="2800"/>
            </a:lvl2pPr>
            <a:lvl3pPr lvl="2" algn="ctr">
              <a:lnSpc>
                <a:spcPct val="90000"/>
              </a:lnSpc>
              <a:spcBef>
                <a:spcPts val="400"/>
              </a:spcBef>
              <a:spcAft>
                <a:spcPts val="0"/>
              </a:spcAft>
              <a:buSzPts val="2040"/>
              <a:buNone/>
              <a:defRPr sz="24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4" name="Google Shape;34;p4"/>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
          <p:cNvGrpSpPr/>
          <p:nvPr/>
        </p:nvGrpSpPr>
        <p:grpSpPr>
          <a:xfrm>
            <a:off x="897399" y="2325848"/>
            <a:ext cx="1080904" cy="1080902"/>
            <a:chOff x="9685338" y="4460675"/>
            <a:chExt cx="1080904" cy="1080902"/>
          </a:xfrm>
        </p:grpSpPr>
        <p:sp>
          <p:nvSpPr>
            <p:cNvPr id="39" name="Google Shape;39;p4"/>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40" name="Google Shape;40;p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41" name="Google Shape;41;p4"/>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25754" lvl="5" marL="2743200" algn="l">
              <a:lnSpc>
                <a:spcPct val="90000"/>
              </a:lnSpc>
              <a:spcBef>
                <a:spcPts val="400"/>
              </a:spcBef>
              <a:spcAft>
                <a:spcPts val="0"/>
              </a:spcAft>
              <a:buSzPts val="1530"/>
              <a:buChar char="▪"/>
              <a:defRPr sz="1800"/>
            </a:lvl6pPr>
            <a:lvl7pPr indent="-325754" lvl="6" marL="3200400" algn="l">
              <a:lnSpc>
                <a:spcPct val="90000"/>
              </a:lnSpc>
              <a:spcBef>
                <a:spcPts val="400"/>
              </a:spcBef>
              <a:spcAft>
                <a:spcPts val="0"/>
              </a:spcAft>
              <a:buSzPts val="1530"/>
              <a:buChar char="▪"/>
              <a:defRPr sz="1800"/>
            </a:lvl7pPr>
            <a:lvl8pPr indent="-325754" lvl="7" marL="3657600" algn="l">
              <a:lnSpc>
                <a:spcPct val="90000"/>
              </a:lnSpc>
              <a:spcBef>
                <a:spcPts val="400"/>
              </a:spcBef>
              <a:spcAft>
                <a:spcPts val="0"/>
              </a:spcAft>
              <a:buSzPts val="1530"/>
              <a:buChar char="▪"/>
              <a:defRPr sz="1800"/>
            </a:lvl8pPr>
            <a:lvl9pPr indent="-325754" lvl="8" marL="4114800" algn="l">
              <a:lnSpc>
                <a:spcPct val="90000"/>
              </a:lnSpc>
              <a:spcBef>
                <a:spcPts val="400"/>
              </a:spcBef>
              <a:spcAft>
                <a:spcPts val="200"/>
              </a:spcAft>
              <a:buSzPts val="1530"/>
              <a:buChar char="▪"/>
              <a:defRPr sz="1800"/>
            </a:lvl9pPr>
          </a:lstStyle>
          <a:p/>
        </p:txBody>
      </p:sp>
      <p:sp>
        <p:nvSpPr>
          <p:cNvPr id="45" name="Google Shape;45;p5"/>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25754" lvl="5" marL="2743200" algn="l">
              <a:lnSpc>
                <a:spcPct val="90000"/>
              </a:lnSpc>
              <a:spcBef>
                <a:spcPts val="400"/>
              </a:spcBef>
              <a:spcAft>
                <a:spcPts val="0"/>
              </a:spcAft>
              <a:buSzPts val="1530"/>
              <a:buChar char="▪"/>
              <a:defRPr sz="1800"/>
            </a:lvl6pPr>
            <a:lvl7pPr indent="-325754" lvl="6" marL="3200400" algn="l">
              <a:lnSpc>
                <a:spcPct val="90000"/>
              </a:lnSpc>
              <a:spcBef>
                <a:spcPts val="400"/>
              </a:spcBef>
              <a:spcAft>
                <a:spcPts val="0"/>
              </a:spcAft>
              <a:buSzPts val="1530"/>
              <a:buChar char="▪"/>
              <a:defRPr sz="1800"/>
            </a:lvl7pPr>
            <a:lvl8pPr indent="-325754" lvl="7" marL="3657600" algn="l">
              <a:lnSpc>
                <a:spcPct val="90000"/>
              </a:lnSpc>
              <a:spcBef>
                <a:spcPts val="400"/>
              </a:spcBef>
              <a:spcAft>
                <a:spcPts val="0"/>
              </a:spcAft>
              <a:buSzPts val="1530"/>
              <a:buChar char="▪"/>
              <a:defRPr sz="1800"/>
            </a:lvl8pPr>
            <a:lvl9pPr indent="-325754" lvl="8" marL="4114800" algn="l">
              <a:lnSpc>
                <a:spcPct val="90000"/>
              </a:lnSpc>
              <a:spcBef>
                <a:spcPts val="400"/>
              </a:spcBef>
              <a:spcAft>
                <a:spcPts val="200"/>
              </a:spcAft>
              <a:buSzPts val="1530"/>
              <a:buChar char="▪"/>
              <a:defRPr sz="1800"/>
            </a:lvl9pPr>
          </a:lstStyle>
          <a:p/>
        </p:txBody>
      </p:sp>
      <p:sp>
        <p:nvSpPr>
          <p:cNvPr id="46" name="Google Shape;46;p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49" name="Shape 49"/>
        <p:cNvGrpSpPr/>
        <p:nvPr/>
      </p:nvGrpSpPr>
      <p:grpSpPr>
        <a:xfrm>
          <a:off x="0" y="0"/>
          <a:ext cx="0" cy="0"/>
          <a:chOff x="0" y="0"/>
          <a:chExt cx="0" cy="0"/>
        </a:xfrm>
      </p:grpSpPr>
      <p:sp>
        <p:nvSpPr>
          <p:cNvPr id="50" name="Google Shape;50;p6"/>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1" name="Google Shape;51;p6"/>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2" name="Google Shape;52;p6"/>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3" name="Google Shape;53;p6"/>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4" name="Google Shape;54;p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57" name="Google Shape;57;p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58" name="Shape 58"/>
        <p:cNvGrpSpPr/>
        <p:nvPr/>
      </p:nvGrpSpPr>
      <p:grpSpPr>
        <a:xfrm>
          <a:off x="0" y="0"/>
          <a:ext cx="0" cy="0"/>
          <a:chOff x="0" y="0"/>
          <a:chExt cx="0" cy="0"/>
        </a:xfrm>
      </p:grpSpPr>
      <p:sp>
        <p:nvSpPr>
          <p:cNvPr id="59" name="Google Shape;59;p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62" name="Google Shape;62;p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9"/>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69" name="Google Shape;69;p9"/>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9"/>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36550" lvl="5" marL="2743200" algn="l">
              <a:lnSpc>
                <a:spcPct val="90000"/>
              </a:lnSpc>
              <a:spcBef>
                <a:spcPts val="400"/>
              </a:spcBef>
              <a:spcAft>
                <a:spcPts val="0"/>
              </a:spcAft>
              <a:buSzPts val="1700"/>
              <a:buChar char="▪"/>
              <a:defRPr sz="2000"/>
            </a:lvl6pPr>
            <a:lvl7pPr indent="-336550" lvl="6" marL="3200400" algn="l">
              <a:lnSpc>
                <a:spcPct val="90000"/>
              </a:lnSpc>
              <a:spcBef>
                <a:spcPts val="400"/>
              </a:spcBef>
              <a:spcAft>
                <a:spcPts val="0"/>
              </a:spcAft>
              <a:buSzPts val="1700"/>
              <a:buChar char="▪"/>
              <a:defRPr sz="2000"/>
            </a:lvl7pPr>
            <a:lvl8pPr indent="-336550" lvl="7" marL="3657600" algn="l">
              <a:lnSpc>
                <a:spcPct val="90000"/>
              </a:lnSpc>
              <a:spcBef>
                <a:spcPts val="400"/>
              </a:spcBef>
              <a:spcAft>
                <a:spcPts val="0"/>
              </a:spcAft>
              <a:buSzPts val="1700"/>
              <a:buChar char="▪"/>
              <a:defRPr sz="2000"/>
            </a:lvl8pPr>
            <a:lvl9pPr indent="-336550" lvl="8" marL="4114800" algn="l">
              <a:lnSpc>
                <a:spcPct val="90000"/>
              </a:lnSpc>
              <a:spcBef>
                <a:spcPts val="400"/>
              </a:spcBef>
              <a:spcAft>
                <a:spcPts val="200"/>
              </a:spcAft>
              <a:buSzPts val="1700"/>
              <a:buChar char="▪"/>
              <a:defRPr sz="2000"/>
            </a:lvl9pPr>
          </a:lstStyle>
          <a:p/>
        </p:txBody>
      </p:sp>
      <p:sp>
        <p:nvSpPr>
          <p:cNvPr id="71" name="Google Shape;71;p9"/>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9"/>
          <p:cNvGrpSpPr/>
          <p:nvPr/>
        </p:nvGrpSpPr>
        <p:grpSpPr>
          <a:xfrm>
            <a:off x="11401725" y="6229681"/>
            <a:ext cx="457200" cy="457200"/>
            <a:chOff x="11361456" y="6195813"/>
            <a:chExt cx="548640" cy="548640"/>
          </a:xfrm>
        </p:grpSpPr>
        <p:sp>
          <p:nvSpPr>
            <p:cNvPr id="75" name="Google Shape;75;p9"/>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76" name="Google Shape;76;p9"/>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77" name="Google Shape;77;p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1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80" name="Google Shape;80;p1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10"/>
          <p:cNvSpPr/>
          <p:nvPr>
            <p:ph idx="2" type="pic"/>
          </p:nvPr>
        </p:nvSpPr>
        <p:spPr>
          <a:xfrm>
            <a:off x="0" y="0"/>
            <a:ext cx="8303740" cy="6858000"/>
          </a:xfrm>
          <a:prstGeom prst="rect">
            <a:avLst/>
          </a:prstGeom>
          <a:solidFill>
            <a:srgbClr val="E1DFDF"/>
          </a:solidFill>
          <a:ln>
            <a:noFill/>
          </a:ln>
        </p:spPr>
        <p:txBody>
          <a:bodyPr anchorCtr="0" anchor="t" bIns="45700" lIns="91425" spcFirstLastPara="1" rIns="91425" wrap="square" tIns="45700">
            <a:noAutofit/>
          </a:bodyPr>
          <a:lstStyle>
            <a:lvl1pPr lvl="0" marR="0" rtl="0" algn="l">
              <a:lnSpc>
                <a:spcPct val="90000"/>
              </a:lnSpc>
              <a:spcBef>
                <a:spcPts val="1200"/>
              </a:spcBef>
              <a:spcAft>
                <a:spcPts val="0"/>
              </a:spcAft>
              <a:buClr>
                <a:srgbClr val="9E3611"/>
              </a:buClr>
              <a:buSzPts val="2720"/>
              <a:buFont typeface="Noto Sans Symbols"/>
              <a:buNone/>
              <a:defRPr b="0" i="0" sz="3200" u="none" cap="none" strike="noStrike">
                <a:solidFill>
                  <a:schemeClr val="dk1"/>
                </a:solidFill>
                <a:latin typeface="Rockwell"/>
                <a:ea typeface="Rockwell"/>
                <a:cs typeface="Rockwell"/>
                <a:sym typeface="Rockwell"/>
              </a:defRPr>
            </a:lvl1pPr>
            <a:lvl2pPr lvl="1" marR="0" rtl="0" algn="l">
              <a:lnSpc>
                <a:spcPct val="90000"/>
              </a:lnSpc>
              <a:spcBef>
                <a:spcPts val="400"/>
              </a:spcBef>
              <a:spcAft>
                <a:spcPts val="0"/>
              </a:spcAft>
              <a:buClr>
                <a:srgbClr val="9E3611"/>
              </a:buClr>
              <a:buSzPts val="2380"/>
              <a:buFont typeface="Noto Sans Symbols"/>
              <a:buNone/>
              <a:defRPr b="0" i="0" sz="2800" u="none" cap="none" strike="noStrike">
                <a:solidFill>
                  <a:schemeClr val="dk1"/>
                </a:solidFill>
                <a:latin typeface="Rockwell"/>
                <a:ea typeface="Rockwell"/>
                <a:cs typeface="Rockwell"/>
                <a:sym typeface="Rockwell"/>
              </a:defRPr>
            </a:lvl2pPr>
            <a:lvl3pPr lvl="2" marR="0" rtl="0" algn="l">
              <a:lnSpc>
                <a:spcPct val="90000"/>
              </a:lnSpc>
              <a:spcBef>
                <a:spcPts val="400"/>
              </a:spcBef>
              <a:spcAft>
                <a:spcPts val="0"/>
              </a:spcAft>
              <a:buClr>
                <a:srgbClr val="9E3611"/>
              </a:buClr>
              <a:buSzPts val="2040"/>
              <a:buFont typeface="Noto Sans Symbols"/>
              <a:buNone/>
              <a:defRPr b="0" i="0" sz="2400" u="none" cap="none" strike="noStrike">
                <a:solidFill>
                  <a:schemeClr val="dk1"/>
                </a:solidFill>
                <a:latin typeface="Rockwell"/>
                <a:ea typeface="Rockwell"/>
                <a:cs typeface="Rockwell"/>
                <a:sym typeface="Rockwell"/>
              </a:defRPr>
            </a:lvl3pPr>
            <a:lvl4pPr lvl="3"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4pPr>
            <a:lvl5pPr lvl="4"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5pPr>
            <a:lvl6pPr lvl="5"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6pPr>
            <a:lvl7pPr lvl="6"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7pPr>
            <a:lvl8pPr lvl="7"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8pPr>
            <a:lvl9pPr lvl="8" marR="0" rtl="0" algn="l">
              <a:lnSpc>
                <a:spcPct val="90000"/>
              </a:lnSpc>
              <a:spcBef>
                <a:spcPts val="400"/>
              </a:spcBef>
              <a:spcAft>
                <a:spcPts val="20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9pPr>
          </a:lstStyle>
          <a:p/>
        </p:txBody>
      </p:sp>
      <p:sp>
        <p:nvSpPr>
          <p:cNvPr id="82" name="Google Shape;82;p10"/>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1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10"/>
          <p:cNvGrpSpPr/>
          <p:nvPr/>
        </p:nvGrpSpPr>
        <p:grpSpPr>
          <a:xfrm>
            <a:off x="11401725" y="6229681"/>
            <a:ext cx="457200" cy="457200"/>
            <a:chOff x="11361456" y="6195813"/>
            <a:chExt cx="548640" cy="548640"/>
          </a:xfrm>
        </p:grpSpPr>
        <p:sp>
          <p:nvSpPr>
            <p:cNvPr id="85" name="Google Shape;85;p1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86" name="Google Shape;86;p1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87" name="Google Shape;87;p1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1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11"/>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1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1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12"/>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12"/>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1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1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9" name="Shape 109"/>
        <p:cNvGrpSpPr/>
        <p:nvPr/>
      </p:nvGrpSpPr>
      <p:grpSpPr>
        <a:xfrm>
          <a:off x="0" y="0"/>
          <a:ext cx="0" cy="0"/>
          <a:chOff x="0" y="0"/>
          <a:chExt cx="0" cy="0"/>
        </a:xfrm>
      </p:grpSpPr>
      <p:sp>
        <p:nvSpPr>
          <p:cNvPr id="110" name="Google Shape;110;p1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1" name="Google Shape;111;p14"/>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112" name="Google Shape;112;p1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1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1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2.xml"/><Relationship Id="rId3"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1"/>
          <p:cNvGrpSpPr/>
          <p:nvPr/>
        </p:nvGrpSpPr>
        <p:grpSpPr>
          <a:xfrm>
            <a:off x="11401725" y="6229681"/>
            <a:ext cx="457200" cy="457200"/>
            <a:chOff x="11361456" y="6195813"/>
            <a:chExt cx="548640" cy="548640"/>
          </a:xfrm>
        </p:grpSpPr>
        <p:sp>
          <p:nvSpPr>
            <p:cNvPr id="11" name="Google Shape;11;p1"/>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2" name="Google Shape;12;p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3" name="Google Shape;13;p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0" name="Shape 100"/>
        <p:cNvGrpSpPr/>
        <p:nvPr/>
      </p:nvGrpSpPr>
      <p:grpSpPr>
        <a:xfrm>
          <a:off x="0" y="0"/>
          <a:ext cx="0" cy="0"/>
          <a:chOff x="0" y="0"/>
          <a:chExt cx="0" cy="0"/>
        </a:xfrm>
      </p:grpSpPr>
      <p:sp>
        <p:nvSpPr>
          <p:cNvPr id="101" name="Google Shape;101;p1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2" name="Google Shape;102;p1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lt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lt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lt1"/>
                </a:solidFill>
                <a:latin typeface="Rockwell"/>
                <a:ea typeface="Rockwell"/>
                <a:cs typeface="Rockwell"/>
                <a:sym typeface="Rockwell"/>
              </a:defRPr>
            </a:lvl9pPr>
          </a:lstStyle>
          <a:p/>
        </p:txBody>
      </p:sp>
      <p:sp>
        <p:nvSpPr>
          <p:cNvPr id="103" name="Google Shape;103;p1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lt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9pPr>
          </a:lstStyle>
          <a:p/>
        </p:txBody>
      </p:sp>
      <p:sp>
        <p:nvSpPr>
          <p:cNvPr id="104" name="Google Shape;104;p1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lt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lt1"/>
                </a:solidFill>
                <a:latin typeface="Rockwell"/>
                <a:ea typeface="Rockwell"/>
                <a:cs typeface="Rockwell"/>
                <a:sym typeface="Rockwell"/>
              </a:defRPr>
            </a:lvl9pPr>
          </a:lstStyle>
          <a:p/>
        </p:txBody>
      </p:sp>
      <p:grpSp>
        <p:nvGrpSpPr>
          <p:cNvPr id="105" name="Google Shape;105;p13"/>
          <p:cNvGrpSpPr/>
          <p:nvPr/>
        </p:nvGrpSpPr>
        <p:grpSpPr>
          <a:xfrm>
            <a:off x="11401725" y="6229681"/>
            <a:ext cx="457200" cy="457200"/>
            <a:chOff x="11361456" y="6195813"/>
            <a:chExt cx="548640" cy="548640"/>
          </a:xfrm>
        </p:grpSpPr>
        <p:sp>
          <p:nvSpPr>
            <p:cNvPr id="106" name="Google Shape;106;p13"/>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lt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07" name="Google Shape;107;p13"/>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08" name="Google Shape;108;p1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hyperlink" Target="https://www.youtube.com/watch?v=SCsQHe-NpaM" TargetMode="External"/><Relationship Id="rId5" Type="http://schemas.openxmlformats.org/officeDocument/2006/relationships/hyperlink" Target="https://www.youtube.com/watch?v=SCsQHe-NpaM" TargetMode="External"/><Relationship Id="rId6"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12.png"/><Relationship Id="rId6"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14.png"/><Relationship Id="rId7"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2.png"/><Relationship Id="rId5" Type="http://schemas.openxmlformats.org/officeDocument/2006/relationships/image" Target="../media/image1.png"/><Relationship Id="rId6" Type="http://schemas.openxmlformats.org/officeDocument/2006/relationships/image" Target="../media/image11.png"/><Relationship Id="rId7"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15"/>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SzPts val="9600"/>
              <a:buFont typeface="Rockwell"/>
              <a:buNone/>
            </a:pPr>
            <a:r>
              <a:rPr lang="en-US"/>
              <a:t>FORGETTING…THE ENEMY OF LEARNING?</a:t>
            </a:r>
            <a:endParaRPr/>
          </a:p>
        </p:txBody>
      </p:sp>
      <p:sp>
        <p:nvSpPr>
          <p:cNvPr id="120" name="Google Shape;120;p15"/>
          <p:cNvSpPr txBox="1"/>
          <p:nvPr>
            <p:ph idx="1" type="subTitle"/>
          </p:nvPr>
        </p:nvSpPr>
        <p:spPr>
          <a:xfrm>
            <a:off x="1051560" y="4605020"/>
            <a:ext cx="7891272" cy="106984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870"/>
              <a:buNone/>
            </a:pPr>
            <a:r>
              <a:rPr lang="en-US"/>
              <a:t>Ebbinghaus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4" name="Shape 124"/>
        <p:cNvGrpSpPr/>
        <p:nvPr/>
      </p:nvGrpSpPr>
      <p:grpSpPr>
        <a:xfrm>
          <a:off x="0" y="0"/>
          <a:ext cx="0" cy="0"/>
          <a:chOff x="0" y="0"/>
          <a:chExt cx="0" cy="0"/>
        </a:xfrm>
      </p:grpSpPr>
      <p:sp>
        <p:nvSpPr>
          <p:cNvPr id="125" name="Google Shape;125;p16"/>
          <p:cNvSpPr/>
          <p:nvPr/>
        </p:nvSpPr>
        <p:spPr>
          <a:xfrm>
            <a:off x="3048"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26" name="Google Shape;126;p16"/>
          <p:cNvSpPr/>
          <p:nvPr/>
        </p:nvSpPr>
        <p:spPr>
          <a:xfrm>
            <a:off x="1061035" y="1679569"/>
            <a:ext cx="3498864" cy="3498858"/>
          </a:xfrm>
          <a:prstGeom prst="ellipse">
            <a:avLst/>
          </a:prstGeom>
          <a:blipFill rotWithShape="1">
            <a:blip r:embed="rId3">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27" name="Google Shape;127;p16"/>
          <p:cNvSpPr/>
          <p:nvPr/>
        </p:nvSpPr>
        <p:spPr>
          <a:xfrm>
            <a:off x="1246134" y="1864667"/>
            <a:ext cx="3128666" cy="312866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sp>
        <p:nvSpPr>
          <p:cNvPr id="128" name="Google Shape;128;p16"/>
          <p:cNvSpPr txBox="1"/>
          <p:nvPr>
            <p:ph type="title"/>
          </p:nvPr>
        </p:nvSpPr>
        <p:spPr>
          <a:xfrm>
            <a:off x="1490145" y="2376862"/>
            <a:ext cx="2640646" cy="210427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000"/>
              <a:buFont typeface="Rockwell"/>
              <a:buNone/>
            </a:pPr>
            <a:r>
              <a:rPr lang="en-US" sz="3000">
                <a:solidFill>
                  <a:srgbClr val="FFFFFF"/>
                </a:solidFill>
              </a:rPr>
              <a:t>FORGETTING THINGS </a:t>
            </a:r>
            <a:endParaRPr/>
          </a:p>
        </p:txBody>
      </p:sp>
      <p:sp>
        <p:nvSpPr>
          <p:cNvPr id="129" name="Google Shape;129;p16"/>
          <p:cNvSpPr/>
          <p:nvPr/>
        </p:nvSpPr>
        <p:spPr>
          <a:xfrm rot="5400000">
            <a:off x="3502277" y="3388659"/>
            <a:ext cx="3657600" cy="80683"/>
          </a:xfrm>
          <a:prstGeom prst="rect">
            <a:avLst/>
          </a:prstGeom>
          <a:blipFill rotWithShape="1">
            <a:blip r:embed="rId4">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0" name="Google Shape;130;p16"/>
          <p:cNvGrpSpPr/>
          <p:nvPr/>
        </p:nvGrpSpPr>
        <p:grpSpPr>
          <a:xfrm>
            <a:off x="6081713" y="976123"/>
            <a:ext cx="5141912" cy="4905754"/>
            <a:chOff x="0" y="250635"/>
            <a:chExt cx="5141912" cy="4905754"/>
          </a:xfrm>
        </p:grpSpPr>
        <p:sp>
          <p:nvSpPr>
            <p:cNvPr id="131" name="Google Shape;131;p16"/>
            <p:cNvSpPr/>
            <p:nvPr/>
          </p:nvSpPr>
          <p:spPr>
            <a:xfrm>
              <a:off x="0" y="250635"/>
              <a:ext cx="5141912" cy="658856"/>
            </a:xfrm>
            <a:prstGeom prst="roundRect">
              <a:avLst>
                <a:gd fmla="val 16667" name="adj"/>
              </a:avLst>
            </a:prstGeom>
            <a:solidFill>
              <a:srgbClr val="9B2B1C"/>
            </a:solidFill>
            <a:ln cap="flat" cmpd="sng" w="127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16"/>
            <p:cNvSpPr txBox="1"/>
            <p:nvPr/>
          </p:nvSpPr>
          <p:spPr>
            <a:xfrm>
              <a:off x="32163" y="282798"/>
              <a:ext cx="5077586" cy="594530"/>
            </a:xfrm>
            <a:prstGeom prst="rect">
              <a:avLst/>
            </a:prstGeom>
            <a:noFill/>
            <a:ln>
              <a:noFill/>
            </a:ln>
          </p:spPr>
          <p:txBody>
            <a:bodyPr anchorCtr="0" anchor="ctr" bIns="64750" lIns="64750" spcFirstLastPara="1" rIns="64750" wrap="square" tIns="64750">
              <a:noAutofit/>
            </a:bodyPr>
            <a:lstStyle/>
            <a:p>
              <a:pPr indent="0" lvl="0" marL="0" marR="0" rtl="0" algn="l">
                <a:lnSpc>
                  <a:spcPct val="90000"/>
                </a:lnSpc>
                <a:spcBef>
                  <a:spcPts val="0"/>
                </a:spcBef>
                <a:spcAft>
                  <a:spcPts val="0"/>
                </a:spcAft>
                <a:buClr>
                  <a:schemeClr val="lt1"/>
                </a:buClr>
                <a:buSzPts val="1700"/>
                <a:buFont typeface="Rockwell"/>
                <a:buNone/>
              </a:pPr>
              <a:r>
                <a:rPr b="0" i="0" lang="en-US" sz="1700" u="none" cap="none" strike="noStrike">
                  <a:solidFill>
                    <a:schemeClr val="lt1"/>
                  </a:solidFill>
                  <a:latin typeface="Rockwell"/>
                  <a:ea typeface="Rockwell"/>
                  <a:cs typeface="Rockwell"/>
                  <a:sym typeface="Rockwell"/>
                </a:rPr>
                <a:t>How often do you forget things? </a:t>
              </a:r>
              <a:endParaRPr/>
            </a:p>
          </p:txBody>
        </p:sp>
        <p:sp>
          <p:nvSpPr>
            <p:cNvPr id="133" name="Google Shape;133;p16"/>
            <p:cNvSpPr/>
            <p:nvPr/>
          </p:nvSpPr>
          <p:spPr>
            <a:xfrm>
              <a:off x="0" y="958451"/>
              <a:ext cx="5141912" cy="658856"/>
            </a:xfrm>
            <a:prstGeom prst="roundRect">
              <a:avLst>
                <a:gd fmla="val 16667" name="adj"/>
              </a:avLst>
            </a:prstGeom>
            <a:solidFill>
              <a:srgbClr val="9E3F26"/>
            </a:solidFill>
            <a:ln cap="flat" cmpd="sng" w="127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6"/>
            <p:cNvSpPr txBox="1"/>
            <p:nvPr/>
          </p:nvSpPr>
          <p:spPr>
            <a:xfrm>
              <a:off x="32163" y="990614"/>
              <a:ext cx="5077586" cy="594530"/>
            </a:xfrm>
            <a:prstGeom prst="rect">
              <a:avLst/>
            </a:prstGeom>
            <a:noFill/>
            <a:ln>
              <a:noFill/>
            </a:ln>
          </p:spPr>
          <p:txBody>
            <a:bodyPr anchorCtr="0" anchor="ctr" bIns="64750" lIns="64750" spcFirstLastPara="1" rIns="64750" wrap="square" tIns="64750">
              <a:noAutofit/>
            </a:bodyPr>
            <a:lstStyle/>
            <a:p>
              <a:pPr indent="0" lvl="0" marL="0" marR="0" rtl="0" algn="l">
                <a:lnSpc>
                  <a:spcPct val="90000"/>
                </a:lnSpc>
                <a:spcBef>
                  <a:spcPts val="0"/>
                </a:spcBef>
                <a:spcAft>
                  <a:spcPts val="0"/>
                </a:spcAft>
                <a:buClr>
                  <a:schemeClr val="lt1"/>
                </a:buClr>
                <a:buSzPts val="1700"/>
                <a:buFont typeface="Rockwell"/>
                <a:buNone/>
              </a:pPr>
              <a:r>
                <a:rPr b="0" i="0" lang="en-US" sz="1700" u="none" cap="none" strike="noStrike">
                  <a:solidFill>
                    <a:schemeClr val="lt1"/>
                  </a:solidFill>
                  <a:latin typeface="Rockwell"/>
                  <a:ea typeface="Rockwell"/>
                  <a:cs typeface="Rockwell"/>
                  <a:sym typeface="Rockwell"/>
                </a:rPr>
                <a:t>How much can you remember from your lessons yesterday?</a:t>
              </a:r>
              <a:endParaRPr/>
            </a:p>
          </p:txBody>
        </p:sp>
        <p:sp>
          <p:nvSpPr>
            <p:cNvPr id="135" name="Google Shape;135;p16"/>
            <p:cNvSpPr/>
            <p:nvPr/>
          </p:nvSpPr>
          <p:spPr>
            <a:xfrm>
              <a:off x="0" y="1666268"/>
              <a:ext cx="5141912" cy="658856"/>
            </a:xfrm>
            <a:prstGeom prst="roundRect">
              <a:avLst>
                <a:gd fmla="val 16667" name="adj"/>
              </a:avLst>
            </a:prstGeom>
            <a:solidFill>
              <a:srgbClr val="A15131"/>
            </a:solidFill>
            <a:ln cap="flat" cmpd="sng" w="127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16"/>
            <p:cNvSpPr txBox="1"/>
            <p:nvPr/>
          </p:nvSpPr>
          <p:spPr>
            <a:xfrm>
              <a:off x="32163" y="1698431"/>
              <a:ext cx="5077586" cy="594530"/>
            </a:xfrm>
            <a:prstGeom prst="rect">
              <a:avLst/>
            </a:prstGeom>
            <a:noFill/>
            <a:ln>
              <a:noFill/>
            </a:ln>
          </p:spPr>
          <p:txBody>
            <a:bodyPr anchorCtr="0" anchor="ctr" bIns="64750" lIns="64750" spcFirstLastPara="1" rIns="64750" wrap="square" tIns="64750">
              <a:noAutofit/>
            </a:bodyPr>
            <a:lstStyle/>
            <a:p>
              <a:pPr indent="0" lvl="0" marL="0" marR="0" rtl="0" algn="l">
                <a:lnSpc>
                  <a:spcPct val="90000"/>
                </a:lnSpc>
                <a:spcBef>
                  <a:spcPts val="0"/>
                </a:spcBef>
                <a:spcAft>
                  <a:spcPts val="0"/>
                </a:spcAft>
                <a:buClr>
                  <a:schemeClr val="lt1"/>
                </a:buClr>
                <a:buSzPts val="1700"/>
                <a:buFont typeface="Rockwell"/>
                <a:buNone/>
              </a:pPr>
              <a:r>
                <a:rPr b="0" i="0" lang="en-US" sz="1700" u="none" cap="none" strike="noStrike">
                  <a:solidFill>
                    <a:schemeClr val="lt1"/>
                  </a:solidFill>
                  <a:latin typeface="Rockwell"/>
                  <a:ea typeface="Rockwell"/>
                  <a:cs typeface="Rockwell"/>
                  <a:sym typeface="Rockwell"/>
                </a:rPr>
                <a:t>What about your lessons last week? </a:t>
              </a:r>
              <a:endParaRPr/>
            </a:p>
          </p:txBody>
        </p:sp>
        <p:sp>
          <p:nvSpPr>
            <p:cNvPr id="137" name="Google Shape;137;p16"/>
            <p:cNvSpPr/>
            <p:nvPr/>
          </p:nvSpPr>
          <p:spPr>
            <a:xfrm>
              <a:off x="0" y="2374084"/>
              <a:ext cx="5141912" cy="658856"/>
            </a:xfrm>
            <a:prstGeom prst="roundRect">
              <a:avLst>
                <a:gd fmla="val 16667" name="adj"/>
              </a:avLst>
            </a:prstGeom>
            <a:solidFill>
              <a:srgbClr val="A3633D"/>
            </a:solidFill>
            <a:ln cap="flat" cmpd="sng" w="127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6"/>
            <p:cNvSpPr txBox="1"/>
            <p:nvPr/>
          </p:nvSpPr>
          <p:spPr>
            <a:xfrm>
              <a:off x="32163" y="2406247"/>
              <a:ext cx="5077586" cy="594530"/>
            </a:xfrm>
            <a:prstGeom prst="rect">
              <a:avLst/>
            </a:prstGeom>
            <a:noFill/>
            <a:ln>
              <a:noFill/>
            </a:ln>
          </p:spPr>
          <p:txBody>
            <a:bodyPr anchorCtr="0" anchor="ctr" bIns="64750" lIns="64750" spcFirstLastPara="1" rIns="64750" wrap="square" tIns="64750">
              <a:noAutofit/>
            </a:bodyPr>
            <a:lstStyle/>
            <a:p>
              <a:pPr indent="0" lvl="0" marL="0" marR="0" rtl="0" algn="l">
                <a:lnSpc>
                  <a:spcPct val="90000"/>
                </a:lnSpc>
                <a:spcBef>
                  <a:spcPts val="0"/>
                </a:spcBef>
                <a:spcAft>
                  <a:spcPts val="0"/>
                </a:spcAft>
                <a:buClr>
                  <a:schemeClr val="lt1"/>
                </a:buClr>
                <a:buSzPts val="1700"/>
                <a:buFont typeface="Rockwell"/>
                <a:buNone/>
              </a:pPr>
              <a:r>
                <a:rPr b="0" i="0" lang="en-US" sz="1700" u="none" cap="none" strike="noStrike">
                  <a:solidFill>
                    <a:schemeClr val="lt1"/>
                  </a:solidFill>
                  <a:latin typeface="Rockwell"/>
                  <a:ea typeface="Rockwell"/>
                  <a:cs typeface="Rockwell"/>
                  <a:sym typeface="Rockwell"/>
                </a:rPr>
                <a:t>What about last month?</a:t>
              </a:r>
              <a:endParaRPr/>
            </a:p>
          </p:txBody>
        </p:sp>
        <p:sp>
          <p:nvSpPr>
            <p:cNvPr id="139" name="Google Shape;139;p16"/>
            <p:cNvSpPr/>
            <p:nvPr/>
          </p:nvSpPr>
          <p:spPr>
            <a:xfrm>
              <a:off x="0" y="3081900"/>
              <a:ext cx="5141912" cy="658856"/>
            </a:xfrm>
            <a:prstGeom prst="roundRect">
              <a:avLst>
                <a:gd fmla="val 16667" name="adj"/>
              </a:avLst>
            </a:prstGeom>
            <a:solidFill>
              <a:srgbClr val="A67348"/>
            </a:solidFill>
            <a:ln cap="flat" cmpd="sng" w="127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6"/>
            <p:cNvSpPr txBox="1"/>
            <p:nvPr/>
          </p:nvSpPr>
          <p:spPr>
            <a:xfrm>
              <a:off x="32163" y="3114063"/>
              <a:ext cx="5077586" cy="594530"/>
            </a:xfrm>
            <a:prstGeom prst="rect">
              <a:avLst/>
            </a:prstGeom>
            <a:noFill/>
            <a:ln>
              <a:noFill/>
            </a:ln>
          </p:spPr>
          <p:txBody>
            <a:bodyPr anchorCtr="0" anchor="ctr" bIns="64750" lIns="64750" spcFirstLastPara="1" rIns="64750" wrap="square" tIns="64750">
              <a:noAutofit/>
            </a:bodyPr>
            <a:lstStyle/>
            <a:p>
              <a:pPr indent="0" lvl="0" marL="0" marR="0" rtl="0" algn="l">
                <a:lnSpc>
                  <a:spcPct val="90000"/>
                </a:lnSpc>
                <a:spcBef>
                  <a:spcPts val="0"/>
                </a:spcBef>
                <a:spcAft>
                  <a:spcPts val="0"/>
                </a:spcAft>
                <a:buClr>
                  <a:schemeClr val="lt1"/>
                </a:buClr>
                <a:buSzPts val="1700"/>
                <a:buFont typeface="Rockwell"/>
                <a:buNone/>
              </a:pPr>
              <a:r>
                <a:rPr b="0" i="0" lang="en-US" sz="1700" u="none" cap="none" strike="noStrike">
                  <a:solidFill>
                    <a:schemeClr val="lt1"/>
                  </a:solidFill>
                  <a:latin typeface="Rockwell"/>
                  <a:ea typeface="Rockwell"/>
                  <a:cs typeface="Rockwell"/>
                  <a:sym typeface="Rockwell"/>
                </a:rPr>
                <a:t>It’s hard, right? You don’t remember much! </a:t>
              </a:r>
              <a:endParaRPr/>
            </a:p>
          </p:txBody>
        </p:sp>
        <p:sp>
          <p:nvSpPr>
            <p:cNvPr id="141" name="Google Shape;141;p16"/>
            <p:cNvSpPr/>
            <p:nvPr/>
          </p:nvSpPr>
          <p:spPr>
            <a:xfrm>
              <a:off x="0" y="3789716"/>
              <a:ext cx="5141912" cy="658856"/>
            </a:xfrm>
            <a:prstGeom prst="roundRect">
              <a:avLst>
                <a:gd fmla="val 16667" name="adj"/>
              </a:avLst>
            </a:prstGeom>
            <a:solidFill>
              <a:srgbClr val="A58256"/>
            </a:solidFill>
            <a:ln cap="flat" cmpd="sng" w="127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6"/>
            <p:cNvSpPr txBox="1"/>
            <p:nvPr/>
          </p:nvSpPr>
          <p:spPr>
            <a:xfrm>
              <a:off x="32163" y="3821879"/>
              <a:ext cx="5077586" cy="594530"/>
            </a:xfrm>
            <a:prstGeom prst="rect">
              <a:avLst/>
            </a:prstGeom>
            <a:noFill/>
            <a:ln>
              <a:noFill/>
            </a:ln>
          </p:spPr>
          <p:txBody>
            <a:bodyPr anchorCtr="0" anchor="ctr" bIns="64750" lIns="64750" spcFirstLastPara="1" rIns="64750" wrap="square" tIns="64750">
              <a:noAutofit/>
            </a:bodyPr>
            <a:lstStyle/>
            <a:p>
              <a:pPr indent="0" lvl="0" marL="0" marR="0" rtl="0" algn="l">
                <a:lnSpc>
                  <a:spcPct val="90000"/>
                </a:lnSpc>
                <a:spcBef>
                  <a:spcPts val="0"/>
                </a:spcBef>
                <a:spcAft>
                  <a:spcPts val="0"/>
                </a:spcAft>
                <a:buClr>
                  <a:schemeClr val="lt1"/>
                </a:buClr>
                <a:buSzPts val="1700"/>
                <a:buFont typeface="Rockwell"/>
                <a:buNone/>
              </a:pPr>
              <a:r>
                <a:rPr b="0" i="0" lang="en-US" sz="1700" u="none" cap="none" strike="noStrike">
                  <a:solidFill>
                    <a:schemeClr val="lt1"/>
                  </a:solidFill>
                  <a:latin typeface="Rockwell"/>
                  <a:ea typeface="Rockwell"/>
                  <a:cs typeface="Rockwell"/>
                  <a:sym typeface="Rockwell"/>
                </a:rPr>
                <a:t>Our brains are not built to remember everything. You will forget things – that’s how they work. </a:t>
              </a:r>
              <a:endParaRPr/>
            </a:p>
          </p:txBody>
        </p:sp>
        <p:sp>
          <p:nvSpPr>
            <p:cNvPr id="143" name="Google Shape;143;p16"/>
            <p:cNvSpPr/>
            <p:nvPr/>
          </p:nvSpPr>
          <p:spPr>
            <a:xfrm>
              <a:off x="0" y="4497533"/>
              <a:ext cx="5141912" cy="658856"/>
            </a:xfrm>
            <a:prstGeom prst="roundRect">
              <a:avLst>
                <a:gd fmla="val 16667" name="adj"/>
              </a:avLst>
            </a:prstGeom>
            <a:solidFill>
              <a:srgbClr val="A28C67"/>
            </a:solidFill>
            <a:ln cap="flat" cmpd="sng" w="127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6"/>
            <p:cNvSpPr txBox="1"/>
            <p:nvPr/>
          </p:nvSpPr>
          <p:spPr>
            <a:xfrm>
              <a:off x="32163" y="4529696"/>
              <a:ext cx="5077586" cy="594530"/>
            </a:xfrm>
            <a:prstGeom prst="rect">
              <a:avLst/>
            </a:prstGeom>
            <a:noFill/>
            <a:ln>
              <a:noFill/>
            </a:ln>
          </p:spPr>
          <p:txBody>
            <a:bodyPr anchorCtr="0" anchor="ctr" bIns="64750" lIns="64750" spcFirstLastPara="1" rIns="64750" wrap="square" tIns="64750">
              <a:noAutofit/>
            </a:bodyPr>
            <a:lstStyle/>
            <a:p>
              <a:pPr indent="0" lvl="0" marL="0" marR="0" rtl="0" algn="l">
                <a:lnSpc>
                  <a:spcPct val="90000"/>
                </a:lnSpc>
                <a:spcBef>
                  <a:spcPts val="0"/>
                </a:spcBef>
                <a:spcAft>
                  <a:spcPts val="0"/>
                </a:spcAft>
                <a:buClr>
                  <a:schemeClr val="lt1"/>
                </a:buClr>
                <a:buSzPts val="1700"/>
                <a:buFont typeface="Rockwell"/>
                <a:buNone/>
              </a:pPr>
              <a:r>
                <a:rPr b="0" i="0" lang="en-US" sz="1700" u="none" cap="none" strike="noStrike">
                  <a:solidFill>
                    <a:schemeClr val="lt1"/>
                  </a:solidFill>
                  <a:latin typeface="Rockwell"/>
                  <a:ea typeface="Rockwell"/>
                  <a:cs typeface="Rockwell"/>
                  <a:sym typeface="Rockwell"/>
                </a:rPr>
                <a:t>Luckily, forgetting and re learning actually helps you remember things more effectively over time! </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8" name="Shape 148"/>
        <p:cNvGrpSpPr/>
        <p:nvPr/>
      </p:nvGrpSpPr>
      <p:grpSpPr>
        <a:xfrm>
          <a:off x="0" y="0"/>
          <a:ext cx="0" cy="0"/>
          <a:chOff x="0" y="0"/>
          <a:chExt cx="0" cy="0"/>
        </a:xfrm>
      </p:grpSpPr>
      <p:sp>
        <p:nvSpPr>
          <p:cNvPr id="149" name="Google Shape;149;p17"/>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50" name="Google Shape;150;p17"/>
          <p:cNvSpPr/>
          <p:nvPr/>
        </p:nvSpPr>
        <p:spPr>
          <a:xfrm>
            <a:off x="3344" y="0"/>
            <a:ext cx="4648169" cy="6858000"/>
          </a:xfrm>
          <a:prstGeom prst="rect">
            <a:avLst/>
          </a:prstGeom>
          <a:blipFill rotWithShape="1">
            <a:blip r:embed="rId3">
              <a:alphaModFix/>
            </a:blip>
            <a:tile algn="tl" flip="none" tx="0" sx="85000" ty="0" sy="85000"/>
          </a:blipFill>
          <a:ln>
            <a:noFill/>
          </a:ln>
        </p:spPr>
        <p:txBody>
          <a:bodyPr anchorCtr="0" anchor="ctr" bIns="0" lIns="0" spcFirstLastPara="1" rIns="0" wrap="square" tIns="0">
            <a:noAutofit/>
          </a:bodyPr>
          <a:lstStyle/>
          <a:p>
            <a:pPr indent="0" lvl="0" marL="0" marR="0" rtl="0" algn="ctr">
              <a:spcBef>
                <a:spcPts val="0"/>
              </a:spcBef>
              <a:spcAft>
                <a:spcPts val="0"/>
              </a:spcAft>
              <a:buNone/>
            </a:pPr>
            <a:r>
              <a:t/>
            </a:r>
            <a:endParaRPr b="1" i="0" sz="2000" u="none" cap="none" strike="noStrike">
              <a:solidFill>
                <a:srgbClr val="FFFFFF"/>
              </a:solidFill>
              <a:latin typeface="Rockwell"/>
              <a:ea typeface="Rockwell"/>
              <a:cs typeface="Rockwell"/>
              <a:sym typeface="Rockwell"/>
            </a:endParaRPr>
          </a:p>
        </p:txBody>
      </p:sp>
      <p:sp>
        <p:nvSpPr>
          <p:cNvPr id="151" name="Google Shape;151;p17"/>
          <p:cNvSpPr txBox="1"/>
          <p:nvPr>
            <p:ph type="title"/>
          </p:nvPr>
        </p:nvSpPr>
        <p:spPr>
          <a:xfrm>
            <a:off x="643468" y="643466"/>
            <a:ext cx="3686312" cy="5528734"/>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rgbClr val="FFFFFF"/>
              </a:buClr>
              <a:buSzPts val="4800"/>
              <a:buFont typeface="Rockwell"/>
              <a:buNone/>
            </a:pPr>
            <a:r>
              <a:rPr lang="en-US" sz="4800">
                <a:solidFill>
                  <a:srgbClr val="FFFFFF"/>
                </a:solidFill>
              </a:rPr>
              <a:t>EBBINGHAUS </a:t>
            </a:r>
            <a:endParaRPr/>
          </a:p>
        </p:txBody>
      </p:sp>
      <p:sp>
        <p:nvSpPr>
          <p:cNvPr id="152" name="Google Shape;152;p17"/>
          <p:cNvSpPr txBox="1"/>
          <p:nvPr>
            <p:ph idx="1" type="body"/>
          </p:nvPr>
        </p:nvSpPr>
        <p:spPr>
          <a:xfrm>
            <a:off x="5053780" y="599768"/>
            <a:ext cx="6074467" cy="557243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700"/>
              <a:buNone/>
            </a:pPr>
            <a:r>
              <a:rPr lang="en-US" u="sng">
                <a:solidFill>
                  <a:schemeClr val="hlink"/>
                </a:solidFill>
                <a:hlinkClick r:id="rId4"/>
              </a:rPr>
              <a:t>Watch:</a:t>
            </a:r>
            <a:endParaRPr/>
          </a:p>
          <a:p>
            <a:pPr indent="-182880" lvl="0" marL="182880" rtl="0" algn="l">
              <a:lnSpc>
                <a:spcPct val="90000"/>
              </a:lnSpc>
              <a:spcBef>
                <a:spcPts val="1200"/>
              </a:spcBef>
              <a:spcAft>
                <a:spcPts val="0"/>
              </a:spcAft>
              <a:buSzPts val="1700"/>
              <a:buChar char="▪"/>
            </a:pPr>
            <a:r>
              <a:rPr lang="en-US" u="sng">
                <a:solidFill>
                  <a:schemeClr val="hlink"/>
                </a:solidFill>
                <a:hlinkClick r:id="rId5"/>
              </a:rPr>
              <a:t>https://www.youtube.com/watch?v=SCsQHe-NpaM</a:t>
            </a:r>
            <a:r>
              <a:rPr lang="en-US"/>
              <a:t> </a:t>
            </a:r>
            <a:endParaRPr/>
          </a:p>
          <a:p>
            <a:pPr indent="-182880" lvl="0" marL="182880" rtl="0" algn="l">
              <a:lnSpc>
                <a:spcPct val="90000"/>
              </a:lnSpc>
              <a:spcBef>
                <a:spcPts val="1200"/>
              </a:spcBef>
              <a:spcAft>
                <a:spcPts val="0"/>
              </a:spcAft>
              <a:buSzPts val="1700"/>
              <a:buChar char="▪"/>
            </a:pPr>
            <a:r>
              <a:rPr lang="en-US"/>
              <a:t>A German Psychologist </a:t>
            </a:r>
            <a:endParaRPr/>
          </a:p>
          <a:p>
            <a:pPr indent="-182880" lvl="0" marL="182880" rtl="0" algn="l">
              <a:lnSpc>
                <a:spcPct val="90000"/>
              </a:lnSpc>
              <a:spcBef>
                <a:spcPts val="1200"/>
              </a:spcBef>
              <a:spcAft>
                <a:spcPts val="0"/>
              </a:spcAft>
              <a:buSzPts val="1700"/>
              <a:buChar char="▪"/>
            </a:pPr>
            <a:r>
              <a:rPr lang="en-US"/>
              <a:t>A key player in understanding how we learn and forget things </a:t>
            </a:r>
            <a:endParaRPr/>
          </a:p>
        </p:txBody>
      </p:sp>
      <p:sp>
        <p:nvSpPr>
          <p:cNvPr id="153" name="Google Shape;153;p17"/>
          <p:cNvSpPr/>
          <p:nvPr/>
        </p:nvSpPr>
        <p:spPr>
          <a:xfrm>
            <a:off x="11401725" y="6229681"/>
            <a:ext cx="457200" cy="457200"/>
          </a:xfrm>
          <a:prstGeom prst="ellipse">
            <a:avLst/>
          </a:prstGeom>
          <a:blipFill rotWithShape="1">
            <a:blip r:embed="rId6">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54" name="Google Shape;154;p17"/>
          <p:cNvSpPr/>
          <p:nvPr/>
        </p:nvSpPr>
        <p:spPr>
          <a:xfrm>
            <a:off x="11430918" y="6258874"/>
            <a:ext cx="398813" cy="398815"/>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8" name="Shape 158"/>
        <p:cNvGrpSpPr/>
        <p:nvPr/>
      </p:nvGrpSpPr>
      <p:grpSpPr>
        <a:xfrm>
          <a:off x="0" y="0"/>
          <a:ext cx="0" cy="0"/>
          <a:chOff x="0" y="0"/>
          <a:chExt cx="0" cy="0"/>
        </a:xfrm>
      </p:grpSpPr>
      <p:sp>
        <p:nvSpPr>
          <p:cNvPr id="159" name="Google Shape;159;p18"/>
          <p:cNvSpPr/>
          <p:nvPr/>
        </p:nvSpPr>
        <p:spPr>
          <a:xfrm>
            <a:off x="7836310" y="0"/>
            <a:ext cx="4355689" cy="6857999"/>
          </a:xfrm>
          <a:prstGeom prst="rect">
            <a:avLst/>
          </a:prstGeom>
          <a:blipFill rotWithShape="1">
            <a:blip r:embed="rId3">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60" name="Google Shape;160;p18"/>
          <p:cNvSpPr txBox="1"/>
          <p:nvPr>
            <p:ph type="title"/>
          </p:nvPr>
        </p:nvSpPr>
        <p:spPr>
          <a:xfrm>
            <a:off x="8156350" y="484632"/>
            <a:ext cx="3544035"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rPr lang="en-US"/>
              <a:t>THE CURVE</a:t>
            </a:r>
            <a:endParaRPr/>
          </a:p>
        </p:txBody>
      </p:sp>
      <p:pic>
        <p:nvPicPr>
          <p:cNvPr descr="http://www.squarecirclez.com/blog/wp-content/uploads/2009/04/ebbinghaus-forgetting-curve.gif" id="161" name="Google Shape;161;p18"/>
          <p:cNvPicPr preferRelativeResize="0"/>
          <p:nvPr/>
        </p:nvPicPr>
        <p:blipFill rotWithShape="1">
          <a:blip r:embed="rId4">
            <a:alphaModFix/>
          </a:blip>
          <a:srcRect b="0" l="0" r="0" t="0"/>
          <a:stretch/>
        </p:blipFill>
        <p:spPr>
          <a:xfrm>
            <a:off x="633999" y="733910"/>
            <a:ext cx="6882269" cy="5400440"/>
          </a:xfrm>
          <a:prstGeom prst="rect">
            <a:avLst/>
          </a:prstGeom>
          <a:noFill/>
          <a:ln>
            <a:noFill/>
          </a:ln>
        </p:spPr>
      </p:pic>
      <p:sp>
        <p:nvSpPr>
          <p:cNvPr id="162" name="Google Shape;162;p18"/>
          <p:cNvSpPr txBox="1"/>
          <p:nvPr>
            <p:ph idx="1" type="body"/>
          </p:nvPr>
        </p:nvSpPr>
        <p:spPr>
          <a:xfrm>
            <a:off x="8156351" y="2121408"/>
            <a:ext cx="3544034" cy="40507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040"/>
              <a:buNone/>
            </a:pPr>
            <a:r>
              <a:t/>
            </a:r>
            <a:endParaRPr sz="2400"/>
          </a:p>
          <a:p>
            <a:pPr indent="-182880" lvl="0" marL="182880" rtl="0" algn="l">
              <a:lnSpc>
                <a:spcPct val="90000"/>
              </a:lnSpc>
              <a:spcBef>
                <a:spcPts val="1200"/>
              </a:spcBef>
              <a:spcAft>
                <a:spcPts val="0"/>
              </a:spcAft>
              <a:buSzPts val="2040"/>
              <a:buChar char="▪"/>
            </a:pPr>
            <a:r>
              <a:rPr lang="en-US" sz="2400"/>
              <a:t>As you can see, the more time passes, the more you forget things! </a:t>
            </a:r>
            <a:endParaRPr/>
          </a:p>
          <a:p>
            <a:pPr indent="0" lvl="0" marL="0" rtl="0" algn="l">
              <a:lnSpc>
                <a:spcPct val="90000"/>
              </a:lnSpc>
              <a:spcBef>
                <a:spcPts val="1200"/>
              </a:spcBef>
              <a:spcAft>
                <a:spcPts val="0"/>
              </a:spcAft>
              <a:buSzPts val="2040"/>
              <a:buNone/>
            </a:pPr>
            <a:r>
              <a:t/>
            </a:r>
            <a:endParaRPr sz="2400"/>
          </a:p>
        </p:txBody>
      </p:sp>
      <p:grpSp>
        <p:nvGrpSpPr>
          <p:cNvPr id="163" name="Google Shape;163;p18"/>
          <p:cNvGrpSpPr/>
          <p:nvPr/>
        </p:nvGrpSpPr>
        <p:grpSpPr>
          <a:xfrm>
            <a:off x="11401725" y="6229681"/>
            <a:ext cx="457200" cy="457200"/>
            <a:chOff x="11361456" y="6195813"/>
            <a:chExt cx="548640" cy="548640"/>
          </a:xfrm>
        </p:grpSpPr>
        <p:sp>
          <p:nvSpPr>
            <p:cNvPr id="164" name="Google Shape;164;p18"/>
            <p:cNvSpPr/>
            <p:nvPr/>
          </p:nvSpPr>
          <p:spPr>
            <a:xfrm>
              <a:off x="11361456" y="6195813"/>
              <a:ext cx="548640" cy="548640"/>
            </a:xfrm>
            <a:prstGeom prst="ellipse">
              <a:avLst/>
            </a:prstGeom>
            <a:blipFill rotWithShape="1">
              <a:blip r:embed="rId5">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65" name="Google Shape;165;p18"/>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9" name="Shape 169"/>
        <p:cNvGrpSpPr/>
        <p:nvPr/>
      </p:nvGrpSpPr>
      <p:grpSpPr>
        <a:xfrm>
          <a:off x="0" y="0"/>
          <a:ext cx="0" cy="0"/>
          <a:chOff x="0" y="0"/>
          <a:chExt cx="0" cy="0"/>
        </a:xfrm>
      </p:grpSpPr>
      <p:sp>
        <p:nvSpPr>
          <p:cNvPr id="170" name="Google Shape;170;p19"/>
          <p:cNvSpPr/>
          <p:nvPr/>
        </p:nvSpPr>
        <p:spPr>
          <a:xfrm>
            <a:off x="920834" y="1346946"/>
            <a:ext cx="10222992"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1" name="Google Shape;171;p19"/>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2" name="Google Shape;172;p19"/>
          <p:cNvSpPr/>
          <p:nvPr/>
        </p:nvSpPr>
        <p:spPr>
          <a:xfrm>
            <a:off x="920834" y="1484779"/>
            <a:ext cx="10222992" cy="2743200"/>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73" name="Google Shape;173;p19"/>
          <p:cNvGrpSpPr/>
          <p:nvPr/>
        </p:nvGrpSpPr>
        <p:grpSpPr>
          <a:xfrm>
            <a:off x="9649215" y="4068923"/>
            <a:ext cx="1080904" cy="1080902"/>
            <a:chOff x="9685338" y="4460675"/>
            <a:chExt cx="1080904" cy="1080902"/>
          </a:xfrm>
        </p:grpSpPr>
        <p:sp>
          <p:nvSpPr>
            <p:cNvPr id="174" name="Google Shape;174;p19"/>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75" name="Google Shape;175;p19"/>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76" name="Google Shape;176;p19"/>
          <p:cNvSpPr/>
          <p:nvPr/>
        </p:nvSpPr>
        <p:spPr>
          <a:xfrm>
            <a:off x="0"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7" name="Google Shape;177;p19"/>
          <p:cNvSpPr/>
          <p:nvPr/>
        </p:nvSpPr>
        <p:spPr>
          <a:xfrm>
            <a:off x="0" y="4257366"/>
            <a:ext cx="12192000" cy="2610465"/>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8" name="Google Shape;178;p19"/>
          <p:cNvSpPr txBox="1"/>
          <p:nvPr>
            <p:ph type="title"/>
          </p:nvPr>
        </p:nvSpPr>
        <p:spPr>
          <a:xfrm>
            <a:off x="1051560" y="4355692"/>
            <a:ext cx="9085940" cy="1472224"/>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SzPts val="6600"/>
              <a:buFont typeface="Rockwell"/>
              <a:buNone/>
            </a:pPr>
            <a:r>
              <a:rPr lang="en-US" sz="6600" cap="none">
                <a:latin typeface="Rockwell"/>
                <a:ea typeface="Rockwell"/>
                <a:cs typeface="Rockwell"/>
                <a:sym typeface="Rockwell"/>
              </a:rPr>
              <a:t>WORKING TO OVER COME IT</a:t>
            </a:r>
            <a:endParaRPr/>
          </a:p>
        </p:txBody>
      </p:sp>
      <p:pic>
        <p:nvPicPr>
          <p:cNvPr descr="http://www.phase-6.com/opencms/system/galleries/pics/Vokabeltrainer/forgetting_curve_en.png" id="179" name="Google Shape;179;p19"/>
          <p:cNvPicPr preferRelativeResize="0"/>
          <p:nvPr/>
        </p:nvPicPr>
        <p:blipFill rotWithShape="1">
          <a:blip r:embed="rId5">
            <a:alphaModFix/>
          </a:blip>
          <a:srcRect b="0" l="0" r="0" t="0"/>
          <a:stretch/>
        </p:blipFill>
        <p:spPr>
          <a:xfrm>
            <a:off x="1194065" y="674908"/>
            <a:ext cx="4635140" cy="3217333"/>
          </a:xfrm>
          <a:prstGeom prst="rect">
            <a:avLst/>
          </a:prstGeom>
          <a:noFill/>
          <a:ln>
            <a:noFill/>
          </a:ln>
        </p:spPr>
      </p:pic>
      <p:pic>
        <p:nvPicPr>
          <p:cNvPr descr="http://www.aft.org/content_images/americaneducator/table.gif" id="180" name="Google Shape;180;p19"/>
          <p:cNvPicPr preferRelativeResize="0"/>
          <p:nvPr/>
        </p:nvPicPr>
        <p:blipFill rotWithShape="1">
          <a:blip r:embed="rId6">
            <a:alphaModFix/>
          </a:blip>
          <a:srcRect b="0" l="0" r="0" t="0"/>
          <a:stretch/>
        </p:blipFill>
        <p:spPr>
          <a:xfrm>
            <a:off x="7176938" y="665602"/>
            <a:ext cx="3006852" cy="3217332"/>
          </a:xfrm>
          <a:prstGeom prst="rect">
            <a:avLst/>
          </a:prstGeom>
          <a:noFill/>
          <a:ln>
            <a:noFill/>
          </a:ln>
        </p:spPr>
      </p:pic>
      <p:grpSp>
        <p:nvGrpSpPr>
          <p:cNvPr id="181" name="Google Shape;181;p19"/>
          <p:cNvGrpSpPr/>
          <p:nvPr/>
        </p:nvGrpSpPr>
        <p:grpSpPr>
          <a:xfrm>
            <a:off x="10245590" y="5111496"/>
            <a:ext cx="1080904" cy="1080902"/>
            <a:chOff x="9685338" y="4460675"/>
            <a:chExt cx="1080904" cy="1080902"/>
          </a:xfrm>
        </p:grpSpPr>
        <p:sp>
          <p:nvSpPr>
            <p:cNvPr id="182" name="Google Shape;182;p19"/>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83" name="Google Shape;183;p19"/>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84" name="Google Shape;184;p19"/>
          <p:cNvSpPr txBox="1"/>
          <p:nvPr/>
        </p:nvSpPr>
        <p:spPr>
          <a:xfrm>
            <a:off x="744411" y="5737225"/>
            <a:ext cx="5472112"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000" u="none" cap="none" strike="noStrike">
                <a:solidFill>
                  <a:schemeClr val="dk1"/>
                </a:solidFill>
                <a:latin typeface="Arial"/>
                <a:ea typeface="Arial"/>
                <a:cs typeface="Arial"/>
                <a:sym typeface="Arial"/>
              </a:rPr>
              <a:t>The more repetition (practice), the more likely information is to be remembered later.</a:t>
            </a:r>
            <a:endParaRPr b="0" i="0" sz="2000" u="none" cap="none" strike="noStrik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8" name="Shape 188"/>
        <p:cNvGrpSpPr/>
        <p:nvPr/>
      </p:nvGrpSpPr>
      <p:grpSpPr>
        <a:xfrm>
          <a:off x="0" y="0"/>
          <a:ext cx="0" cy="0"/>
          <a:chOff x="0" y="0"/>
          <a:chExt cx="0" cy="0"/>
        </a:xfrm>
      </p:grpSpPr>
      <p:sp>
        <p:nvSpPr>
          <p:cNvPr id="189" name="Google Shape;189;p20"/>
          <p:cNvSpPr/>
          <p:nvPr/>
        </p:nvSpPr>
        <p:spPr>
          <a:xfrm>
            <a:off x="7836310" y="0"/>
            <a:ext cx="4355689" cy="6857999"/>
          </a:xfrm>
          <a:prstGeom prst="rect">
            <a:avLst/>
          </a:prstGeom>
          <a:blipFill rotWithShape="1">
            <a:blip r:embed="rId3">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90" name="Google Shape;190;p20"/>
          <p:cNvSpPr txBox="1"/>
          <p:nvPr>
            <p:ph type="title"/>
          </p:nvPr>
        </p:nvSpPr>
        <p:spPr>
          <a:xfrm>
            <a:off x="8479777" y="639763"/>
            <a:ext cx="3046073" cy="517737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000"/>
              <a:buFont typeface="Rockwell"/>
              <a:buNone/>
            </a:pPr>
            <a:r>
              <a:rPr lang="en-US" sz="4000"/>
              <a:t>APPLYING THIS TO GCSE STUDY</a:t>
            </a:r>
            <a:endParaRPr/>
          </a:p>
        </p:txBody>
      </p:sp>
      <p:grpSp>
        <p:nvGrpSpPr>
          <p:cNvPr id="191" name="Google Shape;191;p20"/>
          <p:cNvGrpSpPr/>
          <p:nvPr/>
        </p:nvGrpSpPr>
        <p:grpSpPr>
          <a:xfrm>
            <a:off x="11401725" y="6229681"/>
            <a:ext cx="457200" cy="457200"/>
            <a:chOff x="11361456" y="6195813"/>
            <a:chExt cx="548640" cy="548640"/>
          </a:xfrm>
        </p:grpSpPr>
        <p:sp>
          <p:nvSpPr>
            <p:cNvPr id="192" name="Google Shape;192;p20"/>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93" name="Google Shape;193;p2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grpSp>
        <p:nvGrpSpPr>
          <p:cNvPr id="194" name="Google Shape;194;p20"/>
          <p:cNvGrpSpPr/>
          <p:nvPr/>
        </p:nvGrpSpPr>
        <p:grpSpPr>
          <a:xfrm>
            <a:off x="622300" y="640445"/>
            <a:ext cx="6572250" cy="5586635"/>
            <a:chOff x="0" y="682"/>
            <a:chExt cx="6572250" cy="5586635"/>
          </a:xfrm>
        </p:grpSpPr>
        <p:sp>
          <p:nvSpPr>
            <p:cNvPr id="195" name="Google Shape;195;p20"/>
            <p:cNvSpPr/>
            <p:nvPr/>
          </p:nvSpPr>
          <p:spPr>
            <a:xfrm>
              <a:off x="0" y="682"/>
              <a:ext cx="6572250" cy="1596181"/>
            </a:xfrm>
            <a:prstGeom prst="roundRect">
              <a:avLst>
                <a:gd fmla="val 10000" name="adj"/>
              </a:avLst>
            </a:prstGeom>
            <a:solidFill>
              <a:srgbClr val="9B2B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0"/>
            <p:cNvSpPr/>
            <p:nvPr/>
          </p:nvSpPr>
          <p:spPr>
            <a:xfrm>
              <a:off x="482844" y="359822"/>
              <a:ext cx="877899" cy="877899"/>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0"/>
            <p:cNvSpPr/>
            <p:nvPr/>
          </p:nvSpPr>
          <p:spPr>
            <a:xfrm>
              <a:off x="1843589" y="682"/>
              <a:ext cx="4728660" cy="159618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0"/>
            <p:cNvSpPr txBox="1"/>
            <p:nvPr/>
          </p:nvSpPr>
          <p:spPr>
            <a:xfrm>
              <a:off x="1843589" y="682"/>
              <a:ext cx="4728660" cy="1596181"/>
            </a:xfrm>
            <a:prstGeom prst="rect">
              <a:avLst/>
            </a:prstGeom>
            <a:noFill/>
            <a:ln>
              <a:noFill/>
            </a:ln>
          </p:spPr>
          <p:txBody>
            <a:bodyPr anchorCtr="0" anchor="ctr" bIns="168925" lIns="168925" spcFirstLastPara="1" rIns="168925" wrap="square" tIns="168925">
              <a:noAutofit/>
            </a:bodyPr>
            <a:lstStyle/>
            <a:p>
              <a:pPr indent="0" lvl="0" marL="0" marR="0" rtl="0" algn="l">
                <a:lnSpc>
                  <a:spcPct val="90000"/>
                </a:lnSpc>
                <a:spcBef>
                  <a:spcPts val="0"/>
                </a:spcBef>
                <a:spcAft>
                  <a:spcPts val="0"/>
                </a:spcAft>
                <a:buClr>
                  <a:schemeClr val="dk1"/>
                </a:buClr>
                <a:buSzPts val="1800"/>
                <a:buFont typeface="Rockwell"/>
                <a:buNone/>
              </a:pPr>
              <a:r>
                <a:rPr b="0" i="0" lang="en-US" sz="1800" u="none" cap="none" strike="noStrike">
                  <a:solidFill>
                    <a:schemeClr val="dk1"/>
                  </a:solidFill>
                  <a:latin typeface="Rockwell"/>
                  <a:ea typeface="Rockwell"/>
                  <a:cs typeface="Rockwell"/>
                  <a:sym typeface="Rockwell"/>
                </a:rPr>
                <a:t>You need to build in time for refreshing your memory on your learning. </a:t>
              </a:r>
              <a:endParaRPr/>
            </a:p>
          </p:txBody>
        </p:sp>
        <p:sp>
          <p:nvSpPr>
            <p:cNvPr id="199" name="Google Shape;199;p20"/>
            <p:cNvSpPr/>
            <p:nvPr/>
          </p:nvSpPr>
          <p:spPr>
            <a:xfrm>
              <a:off x="0" y="1995909"/>
              <a:ext cx="6572250" cy="1596181"/>
            </a:xfrm>
            <a:prstGeom prst="roundRect">
              <a:avLst>
                <a:gd fmla="val 1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20"/>
            <p:cNvSpPr/>
            <p:nvPr/>
          </p:nvSpPr>
          <p:spPr>
            <a:xfrm>
              <a:off x="482844" y="2355050"/>
              <a:ext cx="877899" cy="877899"/>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0"/>
            <p:cNvSpPr/>
            <p:nvPr/>
          </p:nvSpPr>
          <p:spPr>
            <a:xfrm>
              <a:off x="1843589" y="1995909"/>
              <a:ext cx="4728660" cy="159618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0"/>
            <p:cNvSpPr txBox="1"/>
            <p:nvPr/>
          </p:nvSpPr>
          <p:spPr>
            <a:xfrm>
              <a:off x="1843589" y="1995909"/>
              <a:ext cx="4728660" cy="1596181"/>
            </a:xfrm>
            <a:prstGeom prst="rect">
              <a:avLst/>
            </a:prstGeom>
            <a:noFill/>
            <a:ln>
              <a:noFill/>
            </a:ln>
          </p:spPr>
          <p:txBody>
            <a:bodyPr anchorCtr="0" anchor="ctr" bIns="168925" lIns="168925" spcFirstLastPara="1" rIns="168925" wrap="square" tIns="168925">
              <a:noAutofit/>
            </a:bodyPr>
            <a:lstStyle/>
            <a:p>
              <a:pPr indent="0" lvl="0" marL="0" marR="0" rtl="0" algn="l">
                <a:lnSpc>
                  <a:spcPct val="90000"/>
                </a:lnSpc>
                <a:spcBef>
                  <a:spcPts val="0"/>
                </a:spcBef>
                <a:spcAft>
                  <a:spcPts val="0"/>
                </a:spcAft>
                <a:buClr>
                  <a:schemeClr val="dk1"/>
                </a:buClr>
                <a:buSzPts val="1800"/>
                <a:buFont typeface="Rockwell"/>
                <a:buNone/>
              </a:pPr>
              <a:r>
                <a:rPr b="0" i="0" lang="en-US" sz="1800" u="none" cap="none" strike="noStrike">
                  <a:solidFill>
                    <a:schemeClr val="dk1"/>
                  </a:solidFill>
                  <a:latin typeface="Rockwell"/>
                  <a:ea typeface="Rockwell"/>
                  <a:cs typeface="Rockwell"/>
                  <a:sym typeface="Rockwell"/>
                </a:rPr>
                <a:t>Do this throughout year 11 – there often isn’t time for teachers to re cover curriculum content. You have to be responsible for your own learning over time. </a:t>
              </a:r>
              <a:endParaRPr/>
            </a:p>
          </p:txBody>
        </p:sp>
        <p:sp>
          <p:nvSpPr>
            <p:cNvPr id="203" name="Google Shape;203;p20"/>
            <p:cNvSpPr/>
            <p:nvPr/>
          </p:nvSpPr>
          <p:spPr>
            <a:xfrm>
              <a:off x="0" y="3991136"/>
              <a:ext cx="6572250" cy="1596181"/>
            </a:xfrm>
            <a:prstGeom prst="roundRect">
              <a:avLst>
                <a:gd fmla="val 1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0"/>
            <p:cNvSpPr/>
            <p:nvPr/>
          </p:nvSpPr>
          <p:spPr>
            <a:xfrm>
              <a:off x="482844" y="4350277"/>
              <a:ext cx="877899" cy="877899"/>
            </a:xfrm>
            <a:prstGeom prst="rect">
              <a:avLst/>
            </a:prstGeom>
            <a:blipFill rotWithShape="1">
              <a:blip r:embed="rId7">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0"/>
            <p:cNvSpPr/>
            <p:nvPr/>
          </p:nvSpPr>
          <p:spPr>
            <a:xfrm>
              <a:off x="1843589" y="3991136"/>
              <a:ext cx="4728660" cy="159618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0"/>
            <p:cNvSpPr txBox="1"/>
            <p:nvPr/>
          </p:nvSpPr>
          <p:spPr>
            <a:xfrm>
              <a:off x="1843589" y="3991136"/>
              <a:ext cx="4728660" cy="1596181"/>
            </a:xfrm>
            <a:prstGeom prst="rect">
              <a:avLst/>
            </a:prstGeom>
            <a:noFill/>
            <a:ln>
              <a:noFill/>
            </a:ln>
          </p:spPr>
          <p:txBody>
            <a:bodyPr anchorCtr="0" anchor="ctr" bIns="168925" lIns="168925" spcFirstLastPara="1" rIns="168925" wrap="square" tIns="168925">
              <a:noAutofit/>
            </a:bodyPr>
            <a:lstStyle/>
            <a:p>
              <a:pPr indent="0" lvl="0" marL="0" marR="0" rtl="0" algn="l">
                <a:lnSpc>
                  <a:spcPct val="90000"/>
                </a:lnSpc>
                <a:spcBef>
                  <a:spcPts val="0"/>
                </a:spcBef>
                <a:spcAft>
                  <a:spcPts val="0"/>
                </a:spcAft>
                <a:buClr>
                  <a:schemeClr val="dk1"/>
                </a:buClr>
                <a:buSzPts val="1800"/>
                <a:buFont typeface="Rockwell"/>
                <a:buNone/>
              </a:pPr>
              <a:r>
                <a:rPr b="0" i="0" lang="en-US" sz="1800" u="none" cap="none" strike="noStrike">
                  <a:solidFill>
                    <a:schemeClr val="dk1"/>
                  </a:solidFill>
                  <a:latin typeface="Rockwell"/>
                  <a:ea typeface="Rockwell"/>
                  <a:cs typeface="Rockwell"/>
                  <a:sym typeface="Rockwell"/>
                </a:rPr>
                <a:t>How might this look?</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3">
            <a:alphaModFix/>
          </a:blip>
          <a:tile algn="tl" flip="none" tx="0" sx="100000" ty="0" sy="100000"/>
        </a:blipFill>
      </p:bgPr>
    </p:bg>
    <p:spTree>
      <p:nvGrpSpPr>
        <p:cNvPr id="210" name="Shape 210"/>
        <p:cNvGrpSpPr/>
        <p:nvPr/>
      </p:nvGrpSpPr>
      <p:grpSpPr>
        <a:xfrm>
          <a:off x="0" y="0"/>
          <a:ext cx="0" cy="0"/>
          <a:chOff x="0" y="0"/>
          <a:chExt cx="0" cy="0"/>
        </a:xfrm>
      </p:grpSpPr>
      <p:sp>
        <p:nvSpPr>
          <p:cNvPr id="211" name="Google Shape;211;p21"/>
          <p:cNvSpPr/>
          <p:nvPr/>
        </p:nvSpPr>
        <p:spPr>
          <a:xfrm>
            <a:off x="920834" y="1346946"/>
            <a:ext cx="10222992" cy="80683"/>
          </a:xfrm>
          <a:prstGeom prst="rect">
            <a:avLst/>
          </a:prstGeom>
          <a:blipFill rotWithShape="1">
            <a:blip r:embed="rId4">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12" name="Google Shape;212;p21"/>
          <p:cNvSpPr/>
          <p:nvPr/>
        </p:nvSpPr>
        <p:spPr>
          <a:xfrm>
            <a:off x="920834" y="4299696"/>
            <a:ext cx="10222992" cy="80683"/>
          </a:xfrm>
          <a:prstGeom prst="rect">
            <a:avLst/>
          </a:prstGeom>
          <a:blipFill rotWithShape="1">
            <a:blip r:embed="rId4">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13" name="Google Shape;213;p21"/>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214" name="Google Shape;214;p21"/>
          <p:cNvGrpSpPr/>
          <p:nvPr/>
        </p:nvGrpSpPr>
        <p:grpSpPr>
          <a:xfrm>
            <a:off x="9649215" y="4068923"/>
            <a:ext cx="1080904" cy="1080902"/>
            <a:chOff x="9685338" y="4460675"/>
            <a:chExt cx="1080904" cy="1080902"/>
          </a:xfrm>
        </p:grpSpPr>
        <p:sp>
          <p:nvSpPr>
            <p:cNvPr id="215" name="Google Shape;215;p21"/>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lt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216" name="Google Shape;216;p21"/>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217" name="Google Shape;217;p21"/>
          <p:cNvSpPr/>
          <p:nvPr/>
        </p:nvSpPr>
        <p:spPr>
          <a:xfrm>
            <a:off x="0" y="0"/>
            <a:ext cx="12191999" cy="6857999"/>
          </a:xfrm>
          <a:prstGeom prst="rect">
            <a:avLst/>
          </a:prstGeom>
          <a:blipFill rotWithShape="1">
            <a:blip r:embed="rId3">
              <a:alphaModFix/>
            </a:blip>
            <a:tile algn="tl" flip="none" tx="0" sx="100000" ty="0" sy="100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Rockwell"/>
              <a:buNone/>
            </a:pPr>
            <a:r>
              <a:t/>
            </a:r>
            <a:endParaRPr b="0" i="0" sz="1800" u="none" cap="none" strike="noStrike">
              <a:solidFill>
                <a:srgbClr val="FFFFFF"/>
              </a:solidFill>
              <a:latin typeface="Rockwell"/>
              <a:ea typeface="Rockwell"/>
              <a:cs typeface="Rockwell"/>
              <a:sym typeface="Rockwell"/>
            </a:endParaRPr>
          </a:p>
        </p:txBody>
      </p:sp>
      <p:sp>
        <p:nvSpPr>
          <p:cNvPr id="218" name="Google Shape;218;p21"/>
          <p:cNvSpPr/>
          <p:nvPr/>
        </p:nvSpPr>
        <p:spPr>
          <a:xfrm>
            <a:off x="305" y="0"/>
            <a:ext cx="12191696" cy="6857997"/>
          </a:xfrm>
          <a:prstGeom prst="rect">
            <a:avLst/>
          </a:prstGeom>
          <a:solidFill>
            <a:schemeClr val="dk2">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19" name="Google Shape;219;p21"/>
          <p:cNvSpPr txBox="1"/>
          <p:nvPr>
            <p:ph type="title"/>
          </p:nvPr>
        </p:nvSpPr>
        <p:spPr>
          <a:xfrm>
            <a:off x="6096000" y="2806262"/>
            <a:ext cx="5532646" cy="2213477"/>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chemeClr val="lt1"/>
              </a:buClr>
              <a:buSzPts val="6600"/>
              <a:buFont typeface="Rockwell"/>
              <a:buNone/>
            </a:pPr>
            <a:r>
              <a:rPr lang="en-US" sz="6600" cap="none">
                <a:solidFill>
                  <a:schemeClr val="lt1"/>
                </a:solidFill>
                <a:latin typeface="Rockwell"/>
                <a:ea typeface="Rockwell"/>
                <a:cs typeface="Rockwell"/>
                <a:sym typeface="Rockwell"/>
              </a:rPr>
              <a:t>DOS AND DON’TS</a:t>
            </a:r>
            <a:br>
              <a:rPr lang="en-US" sz="6600" cap="none">
                <a:solidFill>
                  <a:schemeClr val="lt1"/>
                </a:solidFill>
                <a:latin typeface="Rockwell"/>
                <a:ea typeface="Rockwell"/>
                <a:cs typeface="Rockwell"/>
                <a:sym typeface="Rockwell"/>
              </a:rPr>
            </a:br>
            <a:r>
              <a:rPr lang="en-US" sz="3200" cap="none">
                <a:solidFill>
                  <a:schemeClr val="dk1"/>
                </a:solidFill>
                <a:latin typeface="Rockwell"/>
                <a:ea typeface="Rockwell"/>
                <a:cs typeface="Rockwell"/>
                <a:sym typeface="Rockwell"/>
              </a:rPr>
              <a:t>HOW DO YOU THINK YOU CAN OVER COME THIS?</a:t>
            </a:r>
            <a:endParaRPr sz="6600" cap="none">
              <a:solidFill>
                <a:schemeClr val="dk1"/>
              </a:solidFill>
              <a:latin typeface="Rockwell"/>
              <a:ea typeface="Rockwell"/>
              <a:cs typeface="Rockwell"/>
              <a:sym typeface="Rockwell"/>
            </a:endParaRPr>
          </a:p>
        </p:txBody>
      </p:sp>
      <p:sp>
        <p:nvSpPr>
          <p:cNvPr id="220" name="Google Shape;220;p21"/>
          <p:cNvSpPr/>
          <p:nvPr/>
        </p:nvSpPr>
        <p:spPr>
          <a:xfrm>
            <a:off x="5233763" y="0"/>
            <a:ext cx="4480560" cy="2516783"/>
          </a:xfrm>
          <a:custGeom>
            <a:rect b="b" l="l" r="r" t="t"/>
            <a:pathLst>
              <a:path extrusionOk="0" h="2516783" w="4480560">
                <a:moveTo>
                  <a:pt x="273471" y="0"/>
                </a:moveTo>
                <a:lnTo>
                  <a:pt x="4207090" y="0"/>
                </a:lnTo>
                <a:lnTo>
                  <a:pt x="4218264" y="73216"/>
                </a:lnTo>
                <a:cubicBezTo>
                  <a:pt x="4225052" y="140055"/>
                  <a:pt x="4228529" y="207873"/>
                  <a:pt x="4228529" y="276503"/>
                </a:cubicBezTo>
                <a:cubicBezTo>
                  <a:pt x="4228529" y="1374583"/>
                  <a:pt x="3338359" y="2264752"/>
                  <a:pt x="2240280" y="2264752"/>
                </a:cubicBezTo>
                <a:cubicBezTo>
                  <a:pt x="1142201" y="2264752"/>
                  <a:pt x="252032" y="1374583"/>
                  <a:pt x="252032" y="276503"/>
                </a:cubicBezTo>
                <a:cubicBezTo>
                  <a:pt x="252032" y="207873"/>
                  <a:pt x="255509" y="140055"/>
                  <a:pt x="262297" y="73216"/>
                </a:cubicBezTo>
                <a:close/>
                <a:moveTo>
                  <a:pt x="18808" y="0"/>
                </a:moveTo>
                <a:lnTo>
                  <a:pt x="216879" y="0"/>
                </a:lnTo>
                <a:lnTo>
                  <a:pt x="206579" y="67490"/>
                </a:lnTo>
                <a:cubicBezTo>
                  <a:pt x="199600" y="136212"/>
                  <a:pt x="196025" y="205940"/>
                  <a:pt x="196025" y="276503"/>
                </a:cubicBezTo>
                <a:cubicBezTo>
                  <a:pt x="196025" y="1405514"/>
                  <a:pt x="1111269" y="2320759"/>
                  <a:pt x="2240280" y="2320759"/>
                </a:cubicBezTo>
                <a:cubicBezTo>
                  <a:pt x="3369291" y="2320759"/>
                  <a:pt x="4284535" y="1405514"/>
                  <a:pt x="4284535" y="276503"/>
                </a:cubicBezTo>
                <a:cubicBezTo>
                  <a:pt x="4284535" y="205940"/>
                  <a:pt x="4280960" y="136212"/>
                  <a:pt x="4273981" y="67490"/>
                </a:cubicBezTo>
                <a:lnTo>
                  <a:pt x="4263681" y="0"/>
                </a:lnTo>
                <a:lnTo>
                  <a:pt x="4461752" y="0"/>
                </a:lnTo>
                <a:lnTo>
                  <a:pt x="4468994" y="47447"/>
                </a:lnTo>
                <a:cubicBezTo>
                  <a:pt x="4476642" y="122759"/>
                  <a:pt x="4480560" y="199173"/>
                  <a:pt x="4480560" y="276503"/>
                </a:cubicBezTo>
                <a:cubicBezTo>
                  <a:pt x="4480560" y="1513776"/>
                  <a:pt x="3477553" y="2516783"/>
                  <a:pt x="2240280" y="2516783"/>
                </a:cubicBezTo>
                <a:cubicBezTo>
                  <a:pt x="1003008" y="2516783"/>
                  <a:pt x="0" y="1513776"/>
                  <a:pt x="0" y="276503"/>
                </a:cubicBezTo>
                <a:cubicBezTo>
                  <a:pt x="0" y="199173"/>
                  <a:pt x="3918" y="122759"/>
                  <a:pt x="11567" y="47447"/>
                </a:cubicBezTo>
                <a:close/>
              </a:path>
            </a:pathLst>
          </a:custGeom>
          <a:solidFill>
            <a:srgbClr val="FEFEF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Rockwell"/>
              <a:buNone/>
            </a:pPr>
            <a:r>
              <a:t/>
            </a:r>
            <a:endParaRPr b="0" i="0" sz="1800" u="none" cap="none" strike="noStrike">
              <a:solidFill>
                <a:srgbClr val="FFFFFF"/>
              </a:solidFill>
              <a:latin typeface="Rockwell"/>
              <a:ea typeface="Rockwell"/>
              <a:cs typeface="Rockwell"/>
              <a:sym typeface="Rockwell"/>
            </a:endParaRPr>
          </a:p>
        </p:txBody>
      </p:sp>
      <p:sp>
        <p:nvSpPr>
          <p:cNvPr id="221" name="Google Shape;221;p21"/>
          <p:cNvSpPr/>
          <p:nvPr/>
        </p:nvSpPr>
        <p:spPr>
          <a:xfrm>
            <a:off x="0" y="537667"/>
            <a:ext cx="5681204" cy="6320333"/>
          </a:xfrm>
          <a:custGeom>
            <a:rect b="b" l="l" r="r" t="t"/>
            <a:pathLst>
              <a:path extrusionOk="0" h="6320333" w="5681204">
                <a:moveTo>
                  <a:pt x="0" y="5597835"/>
                </a:moveTo>
                <a:lnTo>
                  <a:pt x="39695" y="5641510"/>
                </a:lnTo>
                <a:cubicBezTo>
                  <a:pt x="322810" y="5924626"/>
                  <a:pt x="659928" y="6153739"/>
                  <a:pt x="1034272" y="6312073"/>
                </a:cubicBezTo>
                <a:lnTo>
                  <a:pt x="1056841" y="6320333"/>
                </a:lnTo>
                <a:lnTo>
                  <a:pt x="413612" y="6320333"/>
                </a:lnTo>
                <a:lnTo>
                  <a:pt x="300961" y="6249073"/>
                </a:lnTo>
                <a:cubicBezTo>
                  <a:pt x="221838" y="6194223"/>
                  <a:pt x="145134" y="6136129"/>
                  <a:pt x="71042" y="6074983"/>
                </a:cubicBezTo>
                <a:lnTo>
                  <a:pt x="0" y="6010415"/>
                </a:lnTo>
                <a:close/>
                <a:moveTo>
                  <a:pt x="2252205" y="385763"/>
                </a:moveTo>
                <a:cubicBezTo>
                  <a:pt x="3932939" y="385763"/>
                  <a:pt x="5295442" y="1748266"/>
                  <a:pt x="5295442" y="3429000"/>
                </a:cubicBezTo>
                <a:cubicBezTo>
                  <a:pt x="5295442" y="4689551"/>
                  <a:pt x="4529034" y="5771096"/>
                  <a:pt x="3436771" y="6233085"/>
                </a:cubicBezTo>
                <a:lnTo>
                  <a:pt x="3198390" y="6320333"/>
                </a:lnTo>
                <a:lnTo>
                  <a:pt x="1306021" y="6320333"/>
                </a:lnTo>
                <a:lnTo>
                  <a:pt x="1067639" y="6233085"/>
                </a:lnTo>
                <a:cubicBezTo>
                  <a:pt x="703552" y="6079088"/>
                  <a:pt x="375670" y="5856252"/>
                  <a:pt x="100311" y="5580893"/>
                </a:cubicBezTo>
                <a:lnTo>
                  <a:pt x="0" y="5470524"/>
                </a:lnTo>
                <a:lnTo>
                  <a:pt x="0" y="1387476"/>
                </a:lnTo>
                <a:lnTo>
                  <a:pt x="100311" y="1277106"/>
                </a:lnTo>
                <a:cubicBezTo>
                  <a:pt x="651028" y="726388"/>
                  <a:pt x="1411838" y="385763"/>
                  <a:pt x="2252205" y="385763"/>
                </a:cubicBezTo>
                <a:close/>
                <a:moveTo>
                  <a:pt x="2252205" y="0"/>
                </a:moveTo>
                <a:cubicBezTo>
                  <a:pt x="4145989" y="0"/>
                  <a:pt x="5681204" y="1535215"/>
                  <a:pt x="5681204" y="3429000"/>
                </a:cubicBezTo>
                <a:cubicBezTo>
                  <a:pt x="5681204" y="4612615"/>
                  <a:pt x="5081511" y="5656164"/>
                  <a:pt x="4169391" y="6272380"/>
                </a:cubicBezTo>
                <a:lnTo>
                  <a:pt x="4090458" y="6320333"/>
                </a:lnTo>
                <a:lnTo>
                  <a:pt x="3447569" y="6320333"/>
                </a:lnTo>
                <a:lnTo>
                  <a:pt x="3470138" y="6312073"/>
                </a:lnTo>
                <a:cubicBezTo>
                  <a:pt x="4593170" y="5837070"/>
                  <a:pt x="5381167" y="4725058"/>
                  <a:pt x="5381167" y="3429000"/>
                </a:cubicBezTo>
                <a:cubicBezTo>
                  <a:pt x="5381167" y="1700922"/>
                  <a:pt x="3980282" y="300038"/>
                  <a:pt x="2252205" y="300038"/>
                </a:cubicBezTo>
                <a:cubicBezTo>
                  <a:pt x="1388166" y="300038"/>
                  <a:pt x="605925" y="650259"/>
                  <a:pt x="39695" y="1216490"/>
                </a:cubicBezTo>
                <a:lnTo>
                  <a:pt x="0" y="1260165"/>
                </a:lnTo>
                <a:lnTo>
                  <a:pt x="0" y="847584"/>
                </a:lnTo>
                <a:lnTo>
                  <a:pt x="71042" y="783017"/>
                </a:lnTo>
                <a:cubicBezTo>
                  <a:pt x="663776" y="293850"/>
                  <a:pt x="1423674" y="0"/>
                  <a:pt x="2252205" y="0"/>
                </a:cubicBezTo>
                <a:close/>
              </a:path>
            </a:pathLst>
          </a:custGeom>
          <a:solidFill>
            <a:srgbClr val="FEFEF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Rockwell"/>
              <a:buNone/>
            </a:pPr>
            <a:r>
              <a:t/>
            </a:r>
            <a:endParaRPr b="0" i="0" sz="1800" u="none" cap="none" strike="noStrike">
              <a:solidFill>
                <a:srgbClr val="FFFFFF"/>
              </a:solidFill>
              <a:latin typeface="Rockwell"/>
              <a:ea typeface="Rockwell"/>
              <a:cs typeface="Rockwell"/>
              <a:sym typeface="Rockwell"/>
            </a:endParaRPr>
          </a:p>
        </p:txBody>
      </p:sp>
      <p:pic>
        <p:nvPicPr>
          <p:cNvPr descr="Sad face with no fill" id="222" name="Google Shape;222;p21"/>
          <p:cNvPicPr preferRelativeResize="0"/>
          <p:nvPr/>
        </p:nvPicPr>
        <p:blipFill rotWithShape="1">
          <a:blip r:embed="rId6">
            <a:alphaModFix/>
          </a:blip>
          <a:srcRect b="0" l="0" r="0" t="0"/>
          <a:stretch/>
        </p:blipFill>
        <p:spPr>
          <a:xfrm>
            <a:off x="6728595" y="303785"/>
            <a:ext cx="1490896" cy="1490896"/>
          </a:xfrm>
          <a:prstGeom prst="rect">
            <a:avLst/>
          </a:prstGeom>
          <a:noFill/>
          <a:ln>
            <a:noFill/>
          </a:ln>
        </p:spPr>
      </p:pic>
      <p:pic>
        <p:nvPicPr>
          <p:cNvPr descr="Smiling face with no fill" id="223" name="Google Shape;223;p21"/>
          <p:cNvPicPr preferRelativeResize="0"/>
          <p:nvPr/>
        </p:nvPicPr>
        <p:blipFill rotWithShape="1">
          <a:blip r:embed="rId7">
            <a:alphaModFix/>
          </a:blip>
          <a:srcRect b="0" l="0" r="0" t="0"/>
          <a:stretch/>
        </p:blipFill>
        <p:spPr>
          <a:xfrm>
            <a:off x="583826" y="2141309"/>
            <a:ext cx="3619437" cy="361943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2"/>
          <p:cNvSpPr txBox="1"/>
          <p:nvPr>
            <p:ph type="title"/>
          </p:nvPr>
        </p:nvSpPr>
        <p:spPr>
          <a:xfrm>
            <a:off x="1069848" y="484632"/>
            <a:ext cx="223606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rPr lang="en-US"/>
              <a:t>DO</a:t>
            </a:r>
            <a:endParaRPr/>
          </a:p>
        </p:txBody>
      </p:sp>
      <p:sp>
        <p:nvSpPr>
          <p:cNvPr id="229" name="Google Shape;229;p22"/>
          <p:cNvSpPr txBox="1"/>
          <p:nvPr>
            <p:ph idx="1" type="body"/>
          </p:nvPr>
        </p:nvSpPr>
        <p:spPr>
          <a:xfrm>
            <a:off x="1063752" y="1924460"/>
            <a:ext cx="4486890" cy="4050792"/>
          </a:xfrm>
          <a:prstGeom prst="rect">
            <a:avLst/>
          </a:prstGeom>
          <a:noFill/>
          <a:ln>
            <a:noFill/>
          </a:ln>
        </p:spPr>
        <p:txBody>
          <a:bodyPr anchorCtr="0" anchor="t" bIns="45700" lIns="91425" spcFirstLastPara="1" rIns="91425" wrap="square" tIns="45700">
            <a:normAutofit fontScale="92500"/>
          </a:bodyPr>
          <a:lstStyle/>
          <a:p>
            <a:pPr indent="-182880" lvl="0" marL="182880" rtl="0" algn="l">
              <a:lnSpc>
                <a:spcPct val="90000"/>
              </a:lnSpc>
              <a:spcBef>
                <a:spcPts val="0"/>
              </a:spcBef>
              <a:spcAft>
                <a:spcPts val="0"/>
              </a:spcAft>
              <a:buSzPct val="85000"/>
              <a:buChar char="▪"/>
            </a:pPr>
            <a:r>
              <a:rPr lang="en-US" sz="2400"/>
              <a:t>Self quiz on</a:t>
            </a:r>
            <a:r>
              <a:rPr lang="en-US" sz="3200"/>
              <a:t> </a:t>
            </a:r>
            <a:r>
              <a:rPr lang="en-US" sz="2400"/>
              <a:t>your learning </a:t>
            </a:r>
            <a:endParaRPr/>
          </a:p>
          <a:p>
            <a:pPr indent="-182880" lvl="0" marL="182880" rtl="0" algn="l">
              <a:lnSpc>
                <a:spcPct val="90000"/>
              </a:lnSpc>
              <a:spcBef>
                <a:spcPts val="1200"/>
              </a:spcBef>
              <a:spcAft>
                <a:spcPts val="0"/>
              </a:spcAft>
              <a:buSzPct val="85000"/>
              <a:buChar char="▪"/>
            </a:pPr>
            <a:r>
              <a:rPr lang="en-US" sz="2400"/>
              <a:t>Make sure you spread your time across different subjects </a:t>
            </a:r>
            <a:endParaRPr/>
          </a:p>
          <a:p>
            <a:pPr indent="-182880" lvl="0" marL="182880" rtl="0" algn="l">
              <a:lnSpc>
                <a:spcPct val="90000"/>
              </a:lnSpc>
              <a:spcBef>
                <a:spcPts val="1200"/>
              </a:spcBef>
              <a:spcAft>
                <a:spcPts val="0"/>
              </a:spcAft>
              <a:buSzPct val="85000"/>
              <a:buChar char="▪"/>
            </a:pPr>
            <a:r>
              <a:rPr lang="en-US" sz="2400"/>
              <a:t>Re quiz on the same things over a longer period of time </a:t>
            </a:r>
            <a:endParaRPr/>
          </a:p>
          <a:p>
            <a:pPr indent="-182880" lvl="0" marL="182880" rtl="0" algn="l">
              <a:lnSpc>
                <a:spcPct val="90000"/>
              </a:lnSpc>
              <a:spcBef>
                <a:spcPts val="1200"/>
              </a:spcBef>
              <a:spcAft>
                <a:spcPts val="0"/>
              </a:spcAft>
              <a:buSzPct val="85000"/>
              <a:buChar char="▪"/>
            </a:pPr>
            <a:r>
              <a:rPr lang="en-US" sz="2400"/>
              <a:t>Make sure your notes/books/folders are organized and you can revisit them in a helpful way when you have forgotten things (which we now know you will!)</a:t>
            </a:r>
            <a:endParaRPr/>
          </a:p>
        </p:txBody>
      </p:sp>
      <p:sp>
        <p:nvSpPr>
          <p:cNvPr id="230" name="Google Shape;230;p22"/>
          <p:cNvSpPr txBox="1"/>
          <p:nvPr/>
        </p:nvSpPr>
        <p:spPr>
          <a:xfrm>
            <a:off x="8537448" y="484632"/>
            <a:ext cx="2236060" cy="160934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SzPts val="5400"/>
              <a:buFont typeface="Rockwell"/>
              <a:buNone/>
            </a:pPr>
            <a:r>
              <a:rPr b="0" i="0" lang="en-US" sz="5400" u="none" cap="none" strike="noStrike">
                <a:latin typeface="Rockwell"/>
                <a:ea typeface="Rockwell"/>
                <a:cs typeface="Rockwell"/>
                <a:sym typeface="Rockwell"/>
              </a:rPr>
              <a:t>DON’T</a:t>
            </a:r>
            <a:endParaRPr/>
          </a:p>
        </p:txBody>
      </p:sp>
      <p:sp>
        <p:nvSpPr>
          <p:cNvPr id="231" name="Google Shape;231;p22"/>
          <p:cNvSpPr txBox="1"/>
          <p:nvPr/>
        </p:nvSpPr>
        <p:spPr>
          <a:xfrm>
            <a:off x="7096447" y="1924460"/>
            <a:ext cx="4486890" cy="4050792"/>
          </a:xfrm>
          <a:prstGeom prst="rect">
            <a:avLst/>
          </a:prstGeom>
          <a:noFill/>
          <a:ln>
            <a:noFill/>
          </a:ln>
        </p:spPr>
        <p:txBody>
          <a:bodyPr anchorCtr="0" anchor="t" bIns="45700" lIns="91425" spcFirstLastPara="1" rIns="91425" wrap="square" tIns="45700">
            <a:normAutofit/>
          </a:bodyPr>
          <a:lstStyle/>
          <a:p>
            <a:pPr indent="-182880" lvl="0" marL="182880" marR="0" rtl="0" algn="l">
              <a:lnSpc>
                <a:spcPct val="90000"/>
              </a:lnSpc>
              <a:spcBef>
                <a:spcPts val="0"/>
              </a:spcBef>
              <a:spcAft>
                <a:spcPts val="0"/>
              </a:spcAft>
              <a:buClr>
                <a:srgbClr val="9E3611"/>
              </a:buClr>
              <a:buSzPts val="1700"/>
              <a:buFont typeface="Noto Sans Symbols"/>
              <a:buChar char="▪"/>
            </a:pPr>
            <a:r>
              <a:rPr b="0" i="0" lang="en-US" sz="2000" u="none" cap="none" strike="noStrike">
                <a:solidFill>
                  <a:schemeClr val="dk1"/>
                </a:solidFill>
                <a:latin typeface="Rockwell"/>
                <a:ea typeface="Rockwell"/>
                <a:cs typeface="Rockwell"/>
                <a:sym typeface="Rockwell"/>
              </a:rPr>
              <a:t>Just re read your notes – you need to do something active with it like quizzing first and checking your answers afterwards. </a:t>
            </a:r>
            <a:endParaRPr/>
          </a:p>
          <a:p>
            <a:pPr indent="-182880" lvl="0" marL="182880" marR="0" rtl="0" algn="l">
              <a:lnSpc>
                <a:spcPct val="90000"/>
              </a:lnSpc>
              <a:spcBef>
                <a:spcPts val="1200"/>
              </a:spcBef>
              <a:spcAft>
                <a:spcPts val="0"/>
              </a:spcAft>
              <a:buClr>
                <a:srgbClr val="9E3611"/>
              </a:buClr>
              <a:buSzPts val="1700"/>
              <a:buFont typeface="Noto Sans Symbols"/>
              <a:buChar char="▪"/>
            </a:pPr>
            <a:r>
              <a:rPr b="0" i="0" lang="en-US" sz="2000" u="none" cap="none" strike="noStrike">
                <a:solidFill>
                  <a:schemeClr val="dk1"/>
                </a:solidFill>
                <a:latin typeface="Rockwell"/>
                <a:ea typeface="Rockwell"/>
                <a:cs typeface="Rockwell"/>
                <a:sym typeface="Rockwell"/>
              </a:rPr>
              <a:t>Fall into the highlighter trap – just highlighting stuff doesn’t help your brain remember information. </a:t>
            </a:r>
            <a:endParaRPr/>
          </a:p>
          <a:p>
            <a:pPr indent="-182880" lvl="0" marL="182880" marR="0" rtl="0" algn="l">
              <a:lnSpc>
                <a:spcPct val="90000"/>
              </a:lnSpc>
              <a:spcBef>
                <a:spcPts val="1200"/>
              </a:spcBef>
              <a:spcAft>
                <a:spcPts val="0"/>
              </a:spcAft>
              <a:buClr>
                <a:srgbClr val="9E3611"/>
              </a:buClr>
              <a:buSzPts val="1700"/>
              <a:buFont typeface="Noto Sans Symbols"/>
              <a:buChar char="▪"/>
            </a:pPr>
            <a:r>
              <a:rPr b="0" i="0" lang="en-US" sz="2000" u="none" cap="none" strike="noStrike">
                <a:solidFill>
                  <a:schemeClr val="dk1"/>
                </a:solidFill>
                <a:latin typeface="Rockwell"/>
                <a:ea typeface="Rockwell"/>
                <a:cs typeface="Rockwell"/>
                <a:sym typeface="Rockwell"/>
              </a:rPr>
              <a:t>Expect to remember everything – you will forget things over time! </a:t>
            </a:r>
            <a:endParaRPr/>
          </a:p>
        </p:txBody>
      </p:sp>
      <p:pic>
        <p:nvPicPr>
          <p:cNvPr descr="Ribbon" id="232" name="Google Shape;232;p22"/>
          <p:cNvPicPr preferRelativeResize="0"/>
          <p:nvPr/>
        </p:nvPicPr>
        <p:blipFill rotWithShape="1">
          <a:blip r:embed="rId3">
            <a:alphaModFix/>
          </a:blip>
          <a:srcRect b="0" l="0" r="0" t="0"/>
          <a:stretch/>
        </p:blipFill>
        <p:spPr>
          <a:xfrm>
            <a:off x="149352" y="747346"/>
            <a:ext cx="914400" cy="914400"/>
          </a:xfrm>
          <a:prstGeom prst="rect">
            <a:avLst/>
          </a:prstGeom>
          <a:noFill/>
          <a:ln>
            <a:noFill/>
          </a:ln>
        </p:spPr>
      </p:pic>
      <p:pic>
        <p:nvPicPr>
          <p:cNvPr descr="Sad face with no fill" id="233" name="Google Shape;233;p22"/>
          <p:cNvPicPr preferRelativeResize="0"/>
          <p:nvPr/>
        </p:nvPicPr>
        <p:blipFill rotWithShape="1">
          <a:blip r:embed="rId4">
            <a:alphaModFix/>
          </a:blip>
          <a:srcRect b="0" l="0" r="0" t="0"/>
          <a:stretch/>
        </p:blipFill>
        <p:spPr>
          <a:xfrm>
            <a:off x="7623048" y="749625"/>
            <a:ext cx="914400" cy="9144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7" name="Shape 237"/>
        <p:cNvGrpSpPr/>
        <p:nvPr/>
      </p:nvGrpSpPr>
      <p:grpSpPr>
        <a:xfrm>
          <a:off x="0" y="0"/>
          <a:ext cx="0" cy="0"/>
          <a:chOff x="0" y="0"/>
          <a:chExt cx="0" cy="0"/>
        </a:xfrm>
      </p:grpSpPr>
      <p:sp>
        <p:nvSpPr>
          <p:cNvPr id="238" name="Google Shape;238;p23"/>
          <p:cNvSpPr/>
          <p:nvPr/>
        </p:nvSpPr>
        <p:spPr>
          <a:xfrm>
            <a:off x="0"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239" name="Google Shape;239;p23"/>
          <p:cNvSpPr txBox="1"/>
          <p:nvPr>
            <p:ph idx="1" type="body"/>
          </p:nvPr>
        </p:nvSpPr>
        <p:spPr>
          <a:xfrm>
            <a:off x="1069850" y="844902"/>
            <a:ext cx="5818858" cy="5168196"/>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en-US"/>
              <a:t>You need to be doing this regularly in Year 11 – at least once a day spend time re capping some things from some subjects. </a:t>
            </a:r>
            <a:endParaRPr/>
          </a:p>
          <a:p>
            <a:pPr indent="-182880" lvl="0" marL="182880" rtl="0" algn="l">
              <a:lnSpc>
                <a:spcPct val="90000"/>
              </a:lnSpc>
              <a:spcBef>
                <a:spcPts val="1200"/>
              </a:spcBef>
              <a:spcAft>
                <a:spcPts val="0"/>
              </a:spcAft>
              <a:buSzPts val="1700"/>
              <a:buChar char="▪"/>
            </a:pPr>
            <a:r>
              <a:rPr lang="en-US"/>
              <a:t>This doesn’t have to be a huge workload – recite quotes in your head whilst you’re washing your hair, send your mate texts with your science equations, recite key dates in your history module in your head. </a:t>
            </a:r>
            <a:endParaRPr/>
          </a:p>
          <a:p>
            <a:pPr indent="-182880" lvl="0" marL="182880" rtl="0" algn="l">
              <a:lnSpc>
                <a:spcPct val="90000"/>
              </a:lnSpc>
              <a:spcBef>
                <a:spcPts val="1200"/>
              </a:spcBef>
              <a:spcAft>
                <a:spcPts val="0"/>
              </a:spcAft>
              <a:buSzPts val="1700"/>
              <a:buChar char="▪"/>
            </a:pPr>
            <a:r>
              <a:rPr lang="en-US"/>
              <a:t>The aim here is to build up your knowledge so that it’s easily accessible in the exam. You need to free up your working memory so you can focus on applying the knowledge, rather than trying to remember it!</a:t>
            </a:r>
            <a:endParaRPr/>
          </a:p>
        </p:txBody>
      </p:sp>
      <p:sp>
        <p:nvSpPr>
          <p:cNvPr id="240" name="Google Shape;240;p23"/>
          <p:cNvSpPr/>
          <p:nvPr/>
        </p:nvSpPr>
        <p:spPr>
          <a:xfrm rot="5400000">
            <a:off x="5586983" y="3388659"/>
            <a:ext cx="3657600"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1" name="Google Shape;241;p23"/>
          <p:cNvGrpSpPr/>
          <p:nvPr/>
        </p:nvGrpSpPr>
        <p:grpSpPr>
          <a:xfrm>
            <a:off x="7942859" y="1679571"/>
            <a:ext cx="3498864" cy="3498858"/>
            <a:chOff x="7942859" y="1679571"/>
            <a:chExt cx="3498864" cy="3498858"/>
          </a:xfrm>
        </p:grpSpPr>
        <p:sp>
          <p:nvSpPr>
            <p:cNvPr id="242" name="Google Shape;242;p23"/>
            <p:cNvSpPr/>
            <p:nvPr/>
          </p:nvSpPr>
          <p:spPr>
            <a:xfrm>
              <a:off x="7942859" y="1679571"/>
              <a:ext cx="3498864" cy="3498858"/>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243" name="Google Shape;243;p23"/>
            <p:cNvSpPr/>
            <p:nvPr/>
          </p:nvSpPr>
          <p:spPr>
            <a:xfrm>
              <a:off x="8127958" y="1864667"/>
              <a:ext cx="3128666" cy="312866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244" name="Google Shape;244;p23"/>
          <p:cNvSpPr txBox="1"/>
          <p:nvPr>
            <p:ph type="title"/>
          </p:nvPr>
        </p:nvSpPr>
        <p:spPr>
          <a:xfrm>
            <a:off x="8371968" y="2376862"/>
            <a:ext cx="2640646" cy="210427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BFBFB"/>
              </a:buClr>
              <a:buSzPts val="3000"/>
              <a:buFont typeface="Rockwell"/>
              <a:buNone/>
            </a:pPr>
            <a:r>
              <a:rPr lang="en-US" sz="3000">
                <a:solidFill>
                  <a:srgbClr val="FBFBFB"/>
                </a:solidFill>
              </a:rPr>
              <a:t>HOW OFTEN?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