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0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7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7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8" name="Google Shape;18;p2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9" name="Google Shape;19;p2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2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/>
        </p:txBody>
      </p:sp>
      <p:sp>
        <p:nvSpPr>
          <p:cNvPr id="23" name="Google Shape;23;p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"/>
          <p:cNvSpPr txBox="1"/>
          <p:nvPr>
            <p:ph idx="12" type="sldNum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4"/>
          <p:cNvSpPr txBox="1"/>
          <p:nvPr>
            <p:ph type="title"/>
          </p:nvPr>
        </p:nvSpPr>
        <p:spPr>
          <a:xfrm>
            <a:off x="2167128" y="1225296"/>
            <a:ext cx="9281160" cy="352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  <a:defRPr b="0"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" type="body"/>
          </p:nvPr>
        </p:nvSpPr>
        <p:spPr>
          <a:xfrm>
            <a:off x="2165774" y="5020056"/>
            <a:ext cx="905256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4"/>
          <p:cNvSpPr txBox="1"/>
          <p:nvPr>
            <p:ph idx="10" type="dt"/>
          </p:nvPr>
        </p:nvSpPr>
        <p:spPr>
          <a:xfrm>
            <a:off x="8593667" y="6272784"/>
            <a:ext cx="264430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1" type="ftr"/>
          </p:nvPr>
        </p:nvSpPr>
        <p:spPr>
          <a:xfrm>
            <a:off x="2182708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38" name="Google Shape;38;p4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39" name="Google Shape;39;p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" name="Google Shape;41;p4"/>
          <p:cNvSpPr txBox="1"/>
          <p:nvPr>
            <p:ph idx="12" type="sldNum"/>
          </p:nvPr>
        </p:nvSpPr>
        <p:spPr>
          <a:xfrm>
            <a:off x="843702" y="2506133"/>
            <a:ext cx="1188298" cy="720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5"/>
          <p:cNvSpPr txBox="1"/>
          <p:nvPr>
            <p:ph idx="1" type="body"/>
          </p:nvPr>
        </p:nvSpPr>
        <p:spPr>
          <a:xfrm>
            <a:off x="1069848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45" name="Google Shape;45;p5"/>
          <p:cNvSpPr txBox="1"/>
          <p:nvPr>
            <p:ph idx="2" type="body"/>
          </p:nvPr>
        </p:nvSpPr>
        <p:spPr>
          <a:xfrm>
            <a:off x="6364224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46" name="Google Shape;46;p5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1" type="body"/>
          </p:nvPr>
        </p:nvSpPr>
        <p:spPr>
          <a:xfrm>
            <a:off x="1066800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2" name="Google Shape;52;p6"/>
          <p:cNvSpPr txBox="1"/>
          <p:nvPr>
            <p:ph idx="2" type="body"/>
          </p:nvPr>
        </p:nvSpPr>
        <p:spPr>
          <a:xfrm>
            <a:off x="1069848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3" name="Google Shape;53;p6"/>
          <p:cNvSpPr txBox="1"/>
          <p:nvPr>
            <p:ph idx="3" type="body"/>
          </p:nvPr>
        </p:nvSpPr>
        <p:spPr>
          <a:xfrm>
            <a:off x="6364224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4" name="Google Shape;54;p6"/>
          <p:cNvSpPr txBox="1"/>
          <p:nvPr>
            <p:ph idx="4" type="body"/>
          </p:nvPr>
        </p:nvSpPr>
        <p:spPr>
          <a:xfrm>
            <a:off x="6364224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5" name="Google Shape;55;p6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7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7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8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8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9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9"/>
          <p:cNvSpPr txBox="1"/>
          <p:nvPr>
            <p:ph idx="1" type="body"/>
          </p:nvPr>
        </p:nvSpPr>
        <p:spPr>
          <a:xfrm>
            <a:off x="838200" y="685800"/>
            <a:ext cx="6711696" cy="5020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71" name="Google Shape;71;p9"/>
          <p:cNvSpPr txBox="1"/>
          <p:nvPr>
            <p:ph idx="2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72" name="Google Shape;72;p9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74" name="Google Shape;74;p9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5" name="Google Shape;75;p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9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0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0"/>
          <p:cNvSpPr/>
          <p:nvPr>
            <p:ph idx="2" type="pic"/>
          </p:nvPr>
        </p:nvSpPr>
        <p:spPr>
          <a:xfrm>
            <a:off x="0" y="0"/>
            <a:ext cx="830374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272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380"/>
              <a:buFont typeface="Noto Sans Symbols"/>
              <a:buNone/>
              <a:defRPr b="0" i="0" sz="2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040"/>
              <a:buFont typeface="Noto Sans Symbols"/>
              <a:buNone/>
              <a:defRPr b="0" i="0" sz="24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2" name="Google Shape;82;p10"/>
          <p:cNvSpPr txBox="1"/>
          <p:nvPr>
            <p:ph idx="1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83" name="Google Shape;83;p10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84" name="Google Shape;84;p10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5" name="Google Shape;85;p10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7" name="Google Shape;87;p10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1"/>
          <p:cNvSpPr txBox="1"/>
          <p:nvPr>
            <p:ph idx="1" type="body"/>
          </p:nvPr>
        </p:nvSpPr>
        <p:spPr>
          <a:xfrm rot="5400000">
            <a:off x="4073652" y="-882396"/>
            <a:ext cx="4050792" cy="100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1" name="Google Shape;91;p1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>
            <p:ph type="title"/>
          </p:nvPr>
        </p:nvSpPr>
        <p:spPr>
          <a:xfrm rot="5400000">
            <a:off x="7181850" y="2076450"/>
            <a:ext cx="5638800" cy="255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2"/>
          <p:cNvSpPr txBox="1"/>
          <p:nvPr>
            <p:ph idx="1" type="body"/>
          </p:nvPr>
        </p:nvSpPr>
        <p:spPr>
          <a:xfrm rot="5400000">
            <a:off x="2000250" y="-400050"/>
            <a:ext cx="5638800" cy="75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7" name="Google Shape;97;p1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12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10" name="Google Shape;10;p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Google Shape;11;p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" name="Google Shape;13;p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hyperlink" Target="https://collegeinfogeek.com/feynman-technique/" TargetMode="External"/><Relationship Id="rId6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3"/>
          <p:cNvSpPr/>
          <p:nvPr/>
        </p:nvSpPr>
        <p:spPr>
          <a:xfrm>
            <a:off x="0" y="0"/>
            <a:ext cx="1219169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05" name="Google Shape;105;p13"/>
          <p:cNvSpPr txBox="1"/>
          <p:nvPr>
            <p:ph type="ctrTitle"/>
          </p:nvPr>
        </p:nvSpPr>
        <p:spPr>
          <a:xfrm>
            <a:off x="6320250" y="1360500"/>
            <a:ext cx="5569200" cy="3106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7200"/>
              <a:buFont typeface="Rockwell"/>
              <a:buNone/>
            </a:pPr>
            <a:r>
              <a:rPr lang="en-GB" sz="7200"/>
              <a:t>FEYNMAN TECHNIQUE </a:t>
            </a:r>
            <a:endParaRPr/>
          </a:p>
        </p:txBody>
      </p:sp>
      <p:sp>
        <p:nvSpPr>
          <p:cNvPr id="106" name="Google Shape;106;p13"/>
          <p:cNvSpPr txBox="1"/>
          <p:nvPr>
            <p:ph idx="1" type="subTitle"/>
          </p:nvPr>
        </p:nvSpPr>
        <p:spPr>
          <a:xfrm>
            <a:off x="6556100" y="4687316"/>
            <a:ext cx="4972512" cy="15170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70"/>
              <a:buNone/>
            </a:pPr>
            <a:r>
              <a:rPr lang="en-GB"/>
              <a:t>A strategy for Self Explanation and Elaboration </a:t>
            </a:r>
            <a:endParaRPr/>
          </a:p>
        </p:txBody>
      </p:sp>
      <p:pic>
        <p:nvPicPr>
          <p:cNvPr id="107" name="Google Shape;107;p13"/>
          <p:cNvPicPr preferRelativeResize="0"/>
          <p:nvPr/>
        </p:nvPicPr>
        <p:blipFill rotWithShape="1">
          <a:blip r:embed="rId3">
            <a:alphaModFix/>
          </a:blip>
          <a:srcRect b="-1" l="13199" r="27469" t="0"/>
          <a:stretch/>
        </p:blipFill>
        <p:spPr>
          <a:xfrm>
            <a:off x="1" y="2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08" name="Google Shape;108;p13"/>
          <p:cNvSpPr/>
          <p:nvPr/>
        </p:nvSpPr>
        <p:spPr>
          <a:xfrm>
            <a:off x="-1" y="-2598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blipFill rotWithShape="1">
            <a:blip r:embed="rId4">
              <a:alphaModFix amt="30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4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4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4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6" name="Google Shape;116;p14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7" name="Google Shape;117;p1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20" name="Google Shape;120;p14"/>
          <p:cNvSpPr/>
          <p:nvPr/>
        </p:nvSpPr>
        <p:spPr>
          <a:xfrm>
            <a:off x="1051560" y="942975"/>
            <a:ext cx="9966960" cy="35250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67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rPr>
              <a:t>“IF YOU CAN’T EXPLAIN IT SIMPLY, YOU DON’T UNDERSTAND IT WELL ENOUGH.”</a:t>
            </a:r>
            <a:endParaRPr b="1" i="0" sz="6700" u="none" cap="none" strike="noStrike">
              <a:solidFill>
                <a:srgbClr val="FFFFFF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cxnSp>
        <p:nvCxnSpPr>
          <p:cNvPr id="121" name="Google Shape;121;p14"/>
          <p:cNvCxnSpPr/>
          <p:nvPr/>
        </p:nvCxnSpPr>
        <p:spPr>
          <a:xfrm>
            <a:off x="1524000" y="4558589"/>
            <a:ext cx="9144000" cy="0"/>
          </a:xfrm>
          <a:prstGeom prst="straightConnector1">
            <a:avLst/>
          </a:prstGeom>
          <a:noFill/>
          <a:ln cap="flat" cmpd="sng" w="28575">
            <a:solidFill>
              <a:srgbClr val="FFFFFF">
                <a:alpha val="49803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5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5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5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9" name="Google Shape;129;p15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30" name="Google Shape;130;p15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15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2" name="Google Shape;132;p15"/>
          <p:cNvSpPr/>
          <p:nvPr/>
        </p:nvSpPr>
        <p:spPr>
          <a:xfrm>
            <a:off x="3048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3" name="Google Shape;133;p15"/>
          <p:cNvSpPr txBox="1"/>
          <p:nvPr>
            <p:ph idx="1" type="body"/>
          </p:nvPr>
        </p:nvSpPr>
        <p:spPr>
          <a:xfrm>
            <a:off x="7937524" y="2064730"/>
            <a:ext cx="2942706" cy="2728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80"/>
              <a:buNone/>
            </a:pPr>
            <a:r>
              <a:rPr lang="en-GB" sz="2800" u="sng">
                <a:solidFill>
                  <a:schemeClr val="hlink"/>
                </a:solidFill>
                <a:hlinkClick r:id="rId5"/>
              </a:rPr>
              <a:t>https://collegeinfogeek.com/feynman-technique/</a:t>
            </a:r>
            <a:r>
              <a:rPr lang="en-GB" sz="2800">
                <a:solidFill>
                  <a:schemeClr val="dk2"/>
                </a:solidFill>
              </a:rPr>
              <a:t> </a:t>
            </a:r>
            <a:endParaRPr/>
          </a:p>
        </p:txBody>
      </p:sp>
      <p:grpSp>
        <p:nvGrpSpPr>
          <p:cNvPr id="134" name="Google Shape;134;p15"/>
          <p:cNvGrpSpPr/>
          <p:nvPr/>
        </p:nvGrpSpPr>
        <p:grpSpPr>
          <a:xfrm>
            <a:off x="1314818" y="720071"/>
            <a:ext cx="5417868" cy="5417858"/>
            <a:chOff x="1311770" y="720071"/>
            <a:chExt cx="5417868" cy="5417858"/>
          </a:xfrm>
        </p:grpSpPr>
        <p:sp>
          <p:nvSpPr>
            <p:cNvPr id="135" name="Google Shape;135;p15"/>
            <p:cNvSpPr/>
            <p:nvPr/>
          </p:nvSpPr>
          <p:spPr>
            <a:xfrm>
              <a:off x="1311770" y="720071"/>
              <a:ext cx="5417868" cy="5417858"/>
            </a:xfrm>
            <a:prstGeom prst="ellipse">
              <a:avLst/>
            </a:prstGeom>
            <a:blipFill rotWithShape="1">
              <a:blip r:embed="rId6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36" name="Google Shape;136;p15"/>
            <p:cNvSpPr/>
            <p:nvPr/>
          </p:nvSpPr>
          <p:spPr>
            <a:xfrm>
              <a:off x="1598390" y="1006688"/>
              <a:ext cx="4844628" cy="4844620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7" name="Google Shape;137;p15"/>
          <p:cNvSpPr txBox="1"/>
          <p:nvPr>
            <p:ph type="title"/>
          </p:nvPr>
        </p:nvSpPr>
        <p:spPr>
          <a:xfrm>
            <a:off x="1717507" y="1316890"/>
            <a:ext cx="4606394" cy="42242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Rockwell"/>
              <a:buNone/>
            </a:pPr>
            <a:r>
              <a:rPr lang="en-GB" sz="6000">
                <a:solidFill>
                  <a:srgbClr val="FFFFFF"/>
                </a:solidFill>
              </a:rPr>
              <a:t>WATCH </a:t>
            </a:r>
            <a:endParaRPr/>
          </a:p>
        </p:txBody>
      </p:sp>
      <p:sp>
        <p:nvSpPr>
          <p:cNvPr id="138" name="Google Shape;138;p15"/>
          <p:cNvSpPr/>
          <p:nvPr/>
        </p:nvSpPr>
        <p:spPr>
          <a:xfrm rot="5400000">
            <a:off x="5545208" y="3388657"/>
            <a:ext cx="3657600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6"/>
          <p:cNvSpPr/>
          <p:nvPr/>
        </p:nvSpPr>
        <p:spPr>
          <a:xfrm>
            <a:off x="3048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grpSp>
        <p:nvGrpSpPr>
          <p:cNvPr id="144" name="Google Shape;144;p16"/>
          <p:cNvGrpSpPr/>
          <p:nvPr/>
        </p:nvGrpSpPr>
        <p:grpSpPr>
          <a:xfrm>
            <a:off x="1061035" y="1679569"/>
            <a:ext cx="3498864" cy="3498858"/>
            <a:chOff x="1061035" y="1679569"/>
            <a:chExt cx="3498864" cy="3498858"/>
          </a:xfrm>
        </p:grpSpPr>
        <p:sp>
          <p:nvSpPr>
            <p:cNvPr id="145" name="Google Shape;145;p16"/>
            <p:cNvSpPr/>
            <p:nvPr/>
          </p:nvSpPr>
          <p:spPr>
            <a:xfrm>
              <a:off x="1061035" y="1679569"/>
              <a:ext cx="3498864" cy="3498858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46" name="Google Shape;146;p16"/>
            <p:cNvSpPr/>
            <p:nvPr/>
          </p:nvSpPr>
          <p:spPr>
            <a:xfrm>
              <a:off x="1246134" y="1864667"/>
              <a:ext cx="3128666" cy="312866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7" name="Google Shape;147;p16"/>
          <p:cNvSpPr txBox="1"/>
          <p:nvPr>
            <p:ph type="title"/>
          </p:nvPr>
        </p:nvSpPr>
        <p:spPr>
          <a:xfrm>
            <a:off x="1490145" y="2376862"/>
            <a:ext cx="2640646" cy="21042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Rockwell"/>
              <a:buNone/>
            </a:pPr>
            <a:r>
              <a:rPr lang="en-GB" sz="3000">
                <a:solidFill>
                  <a:srgbClr val="FFFFFF"/>
                </a:solidFill>
              </a:rPr>
              <a:t>WHY? </a:t>
            </a:r>
            <a:endParaRPr/>
          </a:p>
        </p:txBody>
      </p:sp>
      <p:sp>
        <p:nvSpPr>
          <p:cNvPr id="148" name="Google Shape;148;p16"/>
          <p:cNvSpPr/>
          <p:nvPr/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rotWithShape="1">
            <a:blip r:embed="rId4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6"/>
          <p:cNvSpPr txBox="1"/>
          <p:nvPr>
            <p:ph idx="1" type="body"/>
          </p:nvPr>
        </p:nvSpPr>
        <p:spPr>
          <a:xfrm>
            <a:off x="6081089" y="725394"/>
            <a:ext cx="5142658" cy="5407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▪"/>
            </a:pPr>
            <a:r>
              <a:rPr lang="en-GB"/>
              <a:t>By attempting to explain a concept in simple terms, you’ll quickly see where you have a good understanding of that concept. You’ll </a:t>
            </a:r>
            <a:r>
              <a:rPr i="1" lang="en-GB"/>
              <a:t>also</a:t>
            </a:r>
            <a:r>
              <a:rPr lang="en-GB"/>
              <a:t> be able to </a:t>
            </a:r>
            <a:r>
              <a:rPr b="1" lang="en-GB"/>
              <a:t>instantly pinpoint your problem areas, </a:t>
            </a:r>
            <a:r>
              <a:rPr lang="en-GB"/>
              <a:t>because they’ll be the areas where you either get stuck or where you end up resorting to using complex language and terminology.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"/>
          <p:cNvSpPr/>
          <p:nvPr/>
        </p:nvSpPr>
        <p:spPr>
          <a:xfrm>
            <a:off x="7836310" y="0"/>
            <a:ext cx="4355689" cy="6857999"/>
          </a:xfrm>
          <a:prstGeom prst="rect">
            <a:avLst/>
          </a:prstGeom>
          <a:blipFill rotWithShape="1">
            <a:blip r:embed="rId3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55" name="Google Shape;155;p17"/>
          <p:cNvSpPr txBox="1"/>
          <p:nvPr>
            <p:ph type="title"/>
          </p:nvPr>
        </p:nvSpPr>
        <p:spPr>
          <a:xfrm>
            <a:off x="8156350" y="484632"/>
            <a:ext cx="3544035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</a:pPr>
            <a:r>
              <a:rPr lang="en-GB" sz="3200"/>
              <a:t>HOW TO DO IT</a:t>
            </a:r>
            <a:endParaRPr/>
          </a:p>
        </p:txBody>
      </p:sp>
      <p:pic>
        <p:nvPicPr>
          <p:cNvPr id="156" name="Google Shape;156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3999" y="741443"/>
            <a:ext cx="6882269" cy="5385374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17"/>
          <p:cNvSpPr txBox="1"/>
          <p:nvPr>
            <p:ph idx="1" type="body"/>
          </p:nvPr>
        </p:nvSpPr>
        <p:spPr>
          <a:xfrm>
            <a:off x="8156351" y="2121408"/>
            <a:ext cx="3544034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96519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360"/>
              <a:buNone/>
            </a:pPr>
            <a:r>
              <a:t/>
            </a:r>
            <a:endParaRPr sz="1600"/>
          </a:p>
        </p:txBody>
      </p:sp>
      <p:grpSp>
        <p:nvGrpSpPr>
          <p:cNvPr id="158" name="Google Shape;158;p17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59" name="Google Shape;159;p1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5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60" name="Google Shape;160;p17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8"/>
          <p:cNvSpPr/>
          <p:nvPr/>
        </p:nvSpPr>
        <p:spPr>
          <a:xfrm>
            <a:off x="7836310" y="0"/>
            <a:ext cx="4355689" cy="6857999"/>
          </a:xfrm>
          <a:prstGeom prst="rect">
            <a:avLst/>
          </a:prstGeom>
          <a:blipFill rotWithShape="1">
            <a:blip r:embed="rId3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66" name="Google Shape;166;p18"/>
          <p:cNvSpPr txBox="1"/>
          <p:nvPr>
            <p:ph type="title"/>
          </p:nvPr>
        </p:nvSpPr>
        <p:spPr>
          <a:xfrm>
            <a:off x="8479777" y="639763"/>
            <a:ext cx="3046073" cy="51773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Font typeface="Rockwell"/>
              <a:buNone/>
            </a:pPr>
            <a:r>
              <a:rPr lang="en-GB" sz="4000"/>
              <a:t>HOW?</a:t>
            </a:r>
            <a:endParaRPr/>
          </a:p>
        </p:txBody>
      </p:sp>
      <p:grpSp>
        <p:nvGrpSpPr>
          <p:cNvPr id="167" name="Google Shape;167;p18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68" name="Google Shape;168;p1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69" name="Google Shape;169;p1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70" name="Google Shape;170;p18"/>
          <p:cNvGrpSpPr/>
          <p:nvPr/>
        </p:nvGrpSpPr>
        <p:grpSpPr>
          <a:xfrm>
            <a:off x="1153246" y="641519"/>
            <a:ext cx="5510356" cy="5584487"/>
            <a:chOff x="530946" y="1756"/>
            <a:chExt cx="5510356" cy="5584487"/>
          </a:xfrm>
        </p:grpSpPr>
        <p:sp>
          <p:nvSpPr>
            <p:cNvPr id="171" name="Google Shape;171;p18"/>
            <p:cNvSpPr/>
            <p:nvPr/>
          </p:nvSpPr>
          <p:spPr>
            <a:xfrm>
              <a:off x="3000158" y="697340"/>
              <a:ext cx="537732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" name="Google Shape;172;p18"/>
            <p:cNvSpPr txBox="1"/>
            <p:nvPr/>
          </p:nvSpPr>
          <p:spPr>
            <a:xfrm>
              <a:off x="3254816" y="740218"/>
              <a:ext cx="28416" cy="56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Rockwel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73" name="Google Shape;173;p18"/>
            <p:cNvSpPr/>
            <p:nvPr/>
          </p:nvSpPr>
          <p:spPr>
            <a:xfrm>
              <a:off x="530946" y="1756"/>
              <a:ext cx="2471011" cy="1482607"/>
            </a:xfrm>
            <a:prstGeom prst="rect">
              <a:avLst/>
            </a:prstGeom>
            <a:solidFill>
              <a:schemeClr val="accent5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" name="Google Shape;174;p18"/>
            <p:cNvSpPr txBox="1"/>
            <p:nvPr/>
          </p:nvSpPr>
          <p:spPr>
            <a:xfrm>
              <a:off x="530946" y="1756"/>
              <a:ext cx="2471011" cy="14826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75" lIns="121075" spcFirstLastPara="1" rIns="121075" wrap="square" tIns="1270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Rockwell"/>
                <a:buNone/>
              </a:pPr>
              <a:r>
                <a:rPr b="0" i="0" lang="en-GB" sz="1300" u="none" cap="none" strike="noStrike">
                  <a:solidFill>
                    <a:schemeClr val="lt1"/>
                  </a:solidFill>
                  <a:latin typeface="Rockwell"/>
                  <a:ea typeface="Rockwell"/>
                  <a:cs typeface="Rockwell"/>
                  <a:sym typeface="Rockwell"/>
                </a:rPr>
                <a:t>The most important part of this technique is that you are explaining a concept. </a:t>
              </a:r>
              <a:endParaRPr b="0" i="0" sz="13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75" name="Google Shape;175;p18"/>
            <p:cNvSpPr/>
            <p:nvPr/>
          </p:nvSpPr>
          <p:spPr>
            <a:xfrm>
              <a:off x="1766452" y="1482563"/>
              <a:ext cx="3039344" cy="537732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3816"/>
                  </a:lnTo>
                  <a:lnTo>
                    <a:pt x="0" y="63816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81798E"/>
              </a:solidFill>
              <a:prstDash val="solid"/>
              <a:round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" name="Google Shape;176;p18"/>
            <p:cNvSpPr txBox="1"/>
            <p:nvPr/>
          </p:nvSpPr>
          <p:spPr>
            <a:xfrm>
              <a:off x="3208824" y="1748588"/>
              <a:ext cx="154601" cy="56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Rockwel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77" name="Google Shape;177;p18"/>
            <p:cNvSpPr/>
            <p:nvPr/>
          </p:nvSpPr>
          <p:spPr>
            <a:xfrm>
              <a:off x="3570291" y="1756"/>
              <a:ext cx="2471011" cy="1482607"/>
            </a:xfrm>
            <a:prstGeom prst="rect">
              <a:avLst/>
            </a:prstGeom>
            <a:solidFill>
              <a:srgbClr val="897B8E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" name="Google Shape;178;p18"/>
            <p:cNvSpPr txBox="1"/>
            <p:nvPr/>
          </p:nvSpPr>
          <p:spPr>
            <a:xfrm>
              <a:off x="3570291" y="1756"/>
              <a:ext cx="2471011" cy="14826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75" lIns="121075" spcFirstLastPara="1" rIns="121075" wrap="square" tIns="1270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Rockwell"/>
                <a:buNone/>
              </a:pPr>
              <a:r>
                <a:rPr b="0" i="0" lang="en-GB" sz="1300" u="none" cap="none" strike="noStrike">
                  <a:solidFill>
                    <a:schemeClr val="lt1"/>
                  </a:solidFill>
                  <a:latin typeface="Rockwell"/>
                  <a:ea typeface="Rockwell"/>
                  <a:cs typeface="Rockwell"/>
                  <a:sym typeface="Rockwell"/>
                </a:rPr>
                <a:t>How you do it is up to your – you could explain it to a friend, a relative, the mirror, your dog,… </a:t>
              </a:r>
              <a:endParaRPr b="0" i="0" sz="13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79" name="Google Shape;179;p18"/>
            <p:cNvSpPr/>
            <p:nvPr/>
          </p:nvSpPr>
          <p:spPr>
            <a:xfrm>
              <a:off x="3000158" y="2748280"/>
              <a:ext cx="537732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6E8C89"/>
              </a:solidFill>
              <a:prstDash val="solid"/>
              <a:round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" name="Google Shape;180;p18"/>
            <p:cNvSpPr txBox="1"/>
            <p:nvPr/>
          </p:nvSpPr>
          <p:spPr>
            <a:xfrm>
              <a:off x="3254816" y="2791158"/>
              <a:ext cx="28416" cy="56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Rockwel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81" name="Google Shape;181;p18"/>
            <p:cNvSpPr/>
            <p:nvPr/>
          </p:nvSpPr>
          <p:spPr>
            <a:xfrm>
              <a:off x="530946" y="2052696"/>
              <a:ext cx="2471011" cy="1482607"/>
            </a:xfrm>
            <a:prstGeom prst="rect">
              <a:avLst/>
            </a:prstGeom>
            <a:solidFill>
              <a:srgbClr val="727C8C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18"/>
            <p:cNvSpPr txBox="1"/>
            <p:nvPr/>
          </p:nvSpPr>
          <p:spPr>
            <a:xfrm>
              <a:off x="530946" y="2052696"/>
              <a:ext cx="2471011" cy="14826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75" lIns="121075" spcFirstLastPara="1" rIns="121075" wrap="square" tIns="1270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Rockwell"/>
                <a:buNone/>
              </a:pPr>
              <a:r>
                <a:rPr b="0" i="0" lang="en-GB" sz="1300" u="none" cap="none" strike="noStrike">
                  <a:solidFill>
                    <a:schemeClr val="lt1"/>
                  </a:solidFill>
                  <a:latin typeface="Rockwell"/>
                  <a:ea typeface="Rockwell"/>
                  <a:cs typeface="Rockwell"/>
                  <a:sym typeface="Rockwell"/>
                </a:rPr>
                <a:t>Step 1 – Using a sheet of paper, write the name of the concept at the top. </a:t>
              </a:r>
              <a:endParaRPr b="0" i="0" sz="13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1766452" y="3533503"/>
              <a:ext cx="3039344" cy="537732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3816"/>
                  </a:lnTo>
                  <a:lnTo>
                    <a:pt x="0" y="63816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758865"/>
              </a:solidFill>
              <a:prstDash val="solid"/>
              <a:round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" name="Google Shape;184;p18"/>
            <p:cNvSpPr txBox="1"/>
            <p:nvPr/>
          </p:nvSpPr>
          <p:spPr>
            <a:xfrm>
              <a:off x="3208824" y="3799528"/>
              <a:ext cx="154601" cy="56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Rockwel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570291" y="2052696"/>
              <a:ext cx="2471011" cy="1482607"/>
            </a:xfrm>
            <a:prstGeom prst="rect">
              <a:avLst/>
            </a:prstGeom>
            <a:solidFill>
              <a:srgbClr val="6A8A74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" name="Google Shape;186;p18"/>
            <p:cNvSpPr txBox="1"/>
            <p:nvPr/>
          </p:nvSpPr>
          <p:spPr>
            <a:xfrm>
              <a:off x="3570291" y="2052696"/>
              <a:ext cx="2471011" cy="14826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75" lIns="121075" spcFirstLastPara="1" rIns="121075" wrap="square" tIns="1270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Rockwell"/>
                <a:buNone/>
              </a:pPr>
              <a:r>
                <a:rPr b="0" i="0" lang="en-GB" sz="1300" u="none" cap="none" strike="noStrike">
                  <a:solidFill>
                    <a:schemeClr val="lt1"/>
                  </a:solidFill>
                  <a:latin typeface="Rockwell"/>
                  <a:ea typeface="Rockwell"/>
                  <a:cs typeface="Rockwell"/>
                  <a:sym typeface="Rockwell"/>
                </a:rPr>
                <a:t>Step 2 – Write out an explanation of the concept in your own words. Use really basic, plain language and keep is simple. The more simple you can make it, the better. </a:t>
              </a:r>
              <a:endParaRPr b="0" i="0" sz="13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000158" y="4799219"/>
              <a:ext cx="537732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845C5C"/>
              </a:solidFill>
              <a:prstDash val="solid"/>
              <a:round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" name="Google Shape;188;p18"/>
            <p:cNvSpPr txBox="1"/>
            <p:nvPr/>
          </p:nvSpPr>
          <p:spPr>
            <a:xfrm>
              <a:off x="3254816" y="4842098"/>
              <a:ext cx="28416" cy="56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Rockwell"/>
                <a:buNone/>
              </a:pPr>
              <a:r>
                <a:t/>
              </a:r>
              <a:endParaRPr b="0" i="0" sz="5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530946" y="4103636"/>
              <a:ext cx="2471011" cy="1482607"/>
            </a:xfrm>
            <a:prstGeom prst="rect">
              <a:avLst/>
            </a:prstGeom>
            <a:solidFill>
              <a:srgbClr val="7F8763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" name="Google Shape;190;p18"/>
            <p:cNvSpPr txBox="1"/>
            <p:nvPr/>
          </p:nvSpPr>
          <p:spPr>
            <a:xfrm>
              <a:off x="530946" y="4103636"/>
              <a:ext cx="2471011" cy="14826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75" lIns="121075" spcFirstLastPara="1" rIns="121075" wrap="square" tIns="1270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Rockwell"/>
                <a:buNone/>
              </a:pPr>
              <a:r>
                <a:rPr b="0" i="0" lang="en-GB" sz="1300" u="none" cap="none" strike="noStrike">
                  <a:solidFill>
                    <a:schemeClr val="lt1"/>
                  </a:solidFill>
                  <a:latin typeface="Rockwell"/>
                  <a:ea typeface="Rockwell"/>
                  <a:cs typeface="Rockwell"/>
                  <a:sym typeface="Rockwell"/>
                </a:rPr>
                <a:t>Step 3 – review your explanation against your more detailed notes/revision guide. Pinpoint any areas that you are bit weaker on or that you have missed as re it. </a:t>
              </a:r>
              <a:endParaRPr b="0" i="0" sz="13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91" name="Google Shape;191;p18"/>
            <p:cNvSpPr/>
            <p:nvPr/>
          </p:nvSpPr>
          <p:spPr>
            <a:xfrm>
              <a:off x="3570291" y="4103636"/>
              <a:ext cx="2471011" cy="1482607"/>
            </a:xfrm>
            <a:prstGeom prst="rect">
              <a:avLst/>
            </a:prstGeom>
            <a:solidFill>
              <a:srgbClr val="845C5C"/>
            </a:solidFill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" name="Google Shape;192;p18"/>
            <p:cNvSpPr txBox="1"/>
            <p:nvPr/>
          </p:nvSpPr>
          <p:spPr>
            <a:xfrm>
              <a:off x="3570291" y="4103636"/>
              <a:ext cx="2471011" cy="14826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7075" lIns="121075" spcFirstLastPara="1" rIns="121075" wrap="square" tIns="1270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Rockwell"/>
                <a:buNone/>
              </a:pPr>
              <a:r>
                <a:rPr b="0" i="0" lang="en-GB" sz="1300" u="none" cap="none" strike="noStrike">
                  <a:solidFill>
                    <a:schemeClr val="lt1"/>
                  </a:solidFill>
                  <a:latin typeface="Rockwell"/>
                  <a:ea typeface="Rockwell"/>
                  <a:cs typeface="Rockwell"/>
                  <a:sym typeface="Rockwell"/>
                </a:rPr>
                <a:t>Step 4 – If there are any areas where you are still using quite complex language, re write these bits to make them more simple. </a:t>
              </a:r>
              <a:endParaRPr b="0" i="0" sz="13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