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63" r:id="rId2"/>
  </p:sldMasterIdLst>
  <p:notesMasterIdLst>
    <p:notesMasterId r:id="rId63"/>
  </p:notesMasterIdLst>
  <p:sldIdLst>
    <p:sldId id="256" r:id="rId3"/>
    <p:sldId id="281" r:id="rId4"/>
    <p:sldId id="314" r:id="rId5"/>
    <p:sldId id="283" r:id="rId6"/>
    <p:sldId id="344" r:id="rId7"/>
    <p:sldId id="342" r:id="rId8"/>
    <p:sldId id="282" r:id="rId9"/>
    <p:sldId id="409" r:id="rId10"/>
    <p:sldId id="407" r:id="rId11"/>
    <p:sldId id="408" r:id="rId12"/>
    <p:sldId id="406" r:id="rId13"/>
    <p:sldId id="410" r:id="rId14"/>
    <p:sldId id="315" r:id="rId15"/>
    <p:sldId id="417" r:id="rId16"/>
    <p:sldId id="418" r:id="rId17"/>
    <p:sldId id="419" r:id="rId18"/>
    <p:sldId id="420" r:id="rId19"/>
    <p:sldId id="421" r:id="rId20"/>
    <p:sldId id="330" r:id="rId21"/>
    <p:sldId id="348" r:id="rId22"/>
    <p:sldId id="352" r:id="rId23"/>
    <p:sldId id="351" r:id="rId24"/>
    <p:sldId id="349" r:id="rId25"/>
    <p:sldId id="350" r:id="rId26"/>
    <p:sldId id="416" r:id="rId27"/>
    <p:sldId id="331" r:id="rId28"/>
    <p:sldId id="286" r:id="rId29"/>
    <p:sldId id="359" r:id="rId30"/>
    <p:sldId id="300" r:id="rId31"/>
    <p:sldId id="320" r:id="rId32"/>
    <p:sldId id="422" r:id="rId33"/>
    <p:sldId id="332" r:id="rId34"/>
    <p:sldId id="426" r:id="rId35"/>
    <p:sldId id="427" r:id="rId36"/>
    <p:sldId id="428" r:id="rId37"/>
    <p:sldId id="333" r:id="rId38"/>
    <p:sldId id="423" r:id="rId39"/>
    <p:sldId id="424" r:id="rId40"/>
    <p:sldId id="425" r:id="rId41"/>
    <p:sldId id="371" r:id="rId42"/>
    <p:sldId id="318" r:id="rId43"/>
    <p:sldId id="372" r:id="rId44"/>
    <p:sldId id="413" r:id="rId45"/>
    <p:sldId id="373" r:id="rId46"/>
    <p:sldId id="374" r:id="rId47"/>
    <p:sldId id="414" r:id="rId48"/>
    <p:sldId id="376" r:id="rId49"/>
    <p:sldId id="375" r:id="rId50"/>
    <p:sldId id="430" r:id="rId51"/>
    <p:sldId id="385" r:id="rId52"/>
    <p:sldId id="386" r:id="rId53"/>
    <p:sldId id="387" r:id="rId54"/>
    <p:sldId id="388" r:id="rId55"/>
    <p:sldId id="389" r:id="rId56"/>
    <p:sldId id="431" r:id="rId57"/>
    <p:sldId id="380" r:id="rId58"/>
    <p:sldId id="381" r:id="rId59"/>
    <p:sldId id="382" r:id="rId60"/>
    <p:sldId id="383" r:id="rId61"/>
    <p:sldId id="384" r:id="rId6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icrosoft Office User" initials="Office" lastIdx="1" clrIdx="0">
    <p:extLst/>
  </p:cmAuthor>
  <p:cmAuthor id="2" name="Microsoft Office User" initials="Office [2]" lastIdx="1" clrIdx="1">
    <p:extLst/>
  </p:cmAuthor>
  <p:cmAuthor id="3" name="Microsoft Office User" initials="Office [3]" lastIdx="1" clrIdx="2">
    <p:extLst/>
  </p:cmAuthor>
  <p:cmAuthor id="4" name="Microsoft Office User" initials="Office [4]" lastIdx="1" clrIdx="3">
    <p:extLst/>
  </p:cmAuthor>
  <p:cmAuthor id="5" name="Microsoft Office User" initials="Office [5]" lastIdx="1" clrIdx="4">
    <p:extLst/>
  </p:cmAuthor>
  <p:cmAuthor id="6" name="Microsoft Office User" initials="Office [6]" lastIdx="1" clrIdx="5">
    <p:extLst/>
  </p:cmAuthor>
  <p:cmAuthor id="7" name="Microsoft Office User" initials="Office [7]" lastIdx="1" clrIdx="6">
    <p:extLst/>
  </p:cmAuthor>
  <p:cmAuthor id="8" name="Microsoft Office User" initials="Office [8]" lastIdx="1" clrIdx="7">
    <p:extLst/>
  </p:cmAuthor>
  <p:cmAuthor id="9" name="Microsoft Office User" initials="Office [9]" lastIdx="1" clrIdx="8">
    <p:extLst/>
  </p:cmAuthor>
  <p:cmAuthor id="10" name="Microsoft Office User" initials="Office [10]" lastIdx="1" clrIdx="9">
    <p:extLst/>
  </p:cmAuthor>
  <p:cmAuthor id="11" name="Microsoft Office User" initials="Office [11]" lastIdx="1" clrIdx="10">
    <p:extLst/>
  </p:cmAuthor>
  <p:cmAuthor id="12" name="Microsoft Office User" initials="Office [12]" lastIdx="1" clrIdx="11">
    <p:extLst/>
  </p:cmAuthor>
  <p:cmAuthor id="13" name="Microsoft Office User" initials="Office [13]" lastIdx="1" clrIdx="12">
    <p:extLst/>
  </p:cmAuthor>
  <p:cmAuthor id="14" name="Microsoft Office User" initials="Office [14]" lastIdx="1" clrIdx="13">
    <p:extLst/>
  </p:cmAuthor>
  <p:cmAuthor id="15" name="Microsoft Office User" initials="Office [15]" lastIdx="1" clrIdx="14">
    <p:extLst/>
  </p:cmAuthor>
  <p:cmAuthor id="16" name="Microsoft Office User" initials="Office [16]" lastIdx="1" clrIdx="15">
    <p:extLst/>
  </p:cmAuthor>
  <p:cmAuthor id="17" name="Microsoft Office User" initials="Office [17]" lastIdx="1" clrIdx="16">
    <p:extLst/>
  </p:cmAuthor>
  <p:cmAuthor id="18" name="Microsoft Office User" initials="Office [18]" lastIdx="1" clrIdx="17">
    <p:extLst/>
  </p:cmAuthor>
  <p:cmAuthor id="19" name="Microsoft Office User" initials="Office [19]" lastIdx="1" clrIdx="18">
    <p:extLst/>
  </p:cmAuthor>
  <p:cmAuthor id="20" name="Microsoft Office User" initials="Office [20]" lastIdx="1" clrIdx="19">
    <p:extLst/>
  </p:cmAuthor>
  <p:cmAuthor id="21" name="Microsoft Office User" initials="Office [21]" lastIdx="1" clrIdx="20">
    <p:extLst/>
  </p:cmAuthor>
  <p:cmAuthor id="22" name="Microsoft Office User" initials="Office [22]" lastIdx="1" clrIdx="21">
    <p:extLst/>
  </p:cmAuthor>
  <p:cmAuthor id="23" name="Microsoft Office User" initials="Office [23]" lastIdx="1" clrIdx="22">
    <p:extLst/>
  </p:cmAuthor>
  <p:cmAuthor id="24" name="Microsoft Office User" initials="Office [24]" lastIdx="1" clrIdx="23">
    <p:extLst/>
  </p:cmAuthor>
  <p:cmAuthor id="25" name="Microsoft Office User" initials="Office [25]" lastIdx="1" clrIdx="24">
    <p:extLst/>
  </p:cmAuthor>
  <p:cmAuthor id="26" name="Microsoft Office User" initials="Office [26]" lastIdx="1" clrIdx="25">
    <p:extLst/>
  </p:cmAuthor>
  <p:cmAuthor id="27" name="Microsoft Office User" initials="Office [27]" lastIdx="1" clrIdx="26">
    <p:extLst/>
  </p:cmAuthor>
  <p:cmAuthor id="28" name="Microsoft Office User" initials="Office [28]" lastIdx="1" clrIdx="27">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38B1855-1B75-4FBE-930C-398BA8C253C6}" styleName="Themed Style 2 - Accent 6">
    <a:tblBg>
      <a:fillRef idx="3">
        <a:schemeClr val="accent6"/>
      </a:fillRef>
      <a:effectRef idx="3">
        <a:schemeClr val="accent6"/>
      </a:effectRef>
    </a:tblBg>
    <a:wholeTbl>
      <a:tcTxStyle>
        <a:fontRef idx="minor">
          <a:scrgbClr r="0" g="0" b="0"/>
        </a:fontRef>
        <a:schemeClr val="lt1"/>
      </a:tcTxStyle>
      <a:tcStyle>
        <a:tcBdr>
          <a:left>
            <a:lnRef idx="1">
              <a:schemeClr val="accent6">
                <a:tint val="50000"/>
              </a:schemeClr>
            </a:lnRef>
          </a:left>
          <a:right>
            <a:lnRef idx="1">
              <a:schemeClr val="accent6">
                <a:tint val="50000"/>
              </a:schemeClr>
            </a:lnRef>
          </a:right>
          <a:top>
            <a:lnRef idx="1">
              <a:schemeClr val="accent6">
                <a:tint val="50000"/>
              </a:schemeClr>
            </a:lnRef>
          </a:top>
          <a:bottom>
            <a:lnRef idx="1">
              <a:schemeClr val="accent6">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912C8C85-51F0-491E-9774-3900AFEF0FD7}" styleName="Light Style 2 - Accent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33136" autoAdjust="0"/>
    <p:restoredTop sz="94136" autoAdjust="0"/>
  </p:normalViewPr>
  <p:slideViewPr>
    <p:cSldViewPr>
      <p:cViewPr varScale="1">
        <p:scale>
          <a:sx n="105" d="100"/>
          <a:sy n="105" d="100"/>
        </p:scale>
        <p:origin x="608" y="192"/>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notesViewPr>
    <p:cSldViewPr>
      <p:cViewPr varScale="1">
        <p:scale>
          <a:sx n="85" d="100"/>
          <a:sy n="85" d="100"/>
        </p:scale>
        <p:origin x="1952" y="168"/>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notesMaster" Target="notesMasters/notesMaster1.xml"/><Relationship Id="rId68"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viewProps" Target="viewProps.xml"/><Relationship Id="rId5" Type="http://schemas.openxmlformats.org/officeDocument/2006/relationships/slide" Target="slides/slide3.xml"/><Relationship Id="rId61" Type="http://schemas.openxmlformats.org/officeDocument/2006/relationships/slide" Target="slides/slide59.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commentAuthors" Target="commentAuthor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theme" Target="theme/theme1.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42D2026-0859-4913-9377-3DA08F595AD2}" type="datetimeFigureOut">
              <a:rPr lang="en-US" smtClean="0"/>
              <a:t>8/28/18</a:t>
            </a:fld>
            <a:endParaRPr lang="en-US"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C9D32D9-63A9-423F-8B77-368638260D4D}" type="slidenum">
              <a:rPr lang="en-US" smtClean="0"/>
              <a:t>‹#›</a:t>
            </a:fld>
            <a:endParaRPr lang="en-US" dirty="0"/>
          </a:p>
        </p:txBody>
      </p:sp>
    </p:spTree>
    <p:extLst>
      <p:ext uri="{BB962C8B-B14F-4D97-AF65-F5344CB8AC3E}">
        <p14:creationId xmlns:p14="http://schemas.microsoft.com/office/powerpoint/2010/main" val="4547041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1</a:t>
            </a:fld>
            <a:endParaRPr lang="en-US" dirty="0"/>
          </a:p>
        </p:txBody>
      </p:sp>
    </p:spTree>
    <p:extLst>
      <p:ext uri="{BB962C8B-B14F-4D97-AF65-F5344CB8AC3E}">
        <p14:creationId xmlns:p14="http://schemas.microsoft.com/office/powerpoint/2010/main" val="20357974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3</a:t>
            </a:fld>
            <a:endParaRPr lang="en-US" dirty="0"/>
          </a:p>
        </p:txBody>
      </p:sp>
    </p:spTree>
    <p:extLst>
      <p:ext uri="{BB962C8B-B14F-4D97-AF65-F5344CB8AC3E}">
        <p14:creationId xmlns:p14="http://schemas.microsoft.com/office/powerpoint/2010/main" val="5987478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C9D32D9-63A9-423F-8B77-368638260D4D}" type="slidenum">
              <a:rPr lang="en-US" smtClean="0"/>
              <a:t>4</a:t>
            </a:fld>
            <a:endParaRPr lang="en-US" dirty="0"/>
          </a:p>
        </p:txBody>
      </p:sp>
    </p:spTree>
    <p:extLst>
      <p:ext uri="{BB962C8B-B14F-4D97-AF65-F5344CB8AC3E}">
        <p14:creationId xmlns:p14="http://schemas.microsoft.com/office/powerpoint/2010/main" val="168834771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C9D32D9-63A9-423F-8B77-368638260D4D}" type="slidenum">
              <a:rPr lang="en-US" smtClean="0"/>
              <a:t>5</a:t>
            </a:fld>
            <a:endParaRPr lang="en-US" dirty="0"/>
          </a:p>
        </p:txBody>
      </p:sp>
    </p:spTree>
    <p:extLst>
      <p:ext uri="{BB962C8B-B14F-4D97-AF65-F5344CB8AC3E}">
        <p14:creationId xmlns:p14="http://schemas.microsoft.com/office/powerpoint/2010/main" val="403014875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7</a:t>
            </a:fld>
            <a:endParaRPr lang="en-US" dirty="0"/>
          </a:p>
        </p:txBody>
      </p:sp>
    </p:spTree>
    <p:extLst>
      <p:ext uri="{BB962C8B-B14F-4D97-AF65-F5344CB8AC3E}">
        <p14:creationId xmlns:p14="http://schemas.microsoft.com/office/powerpoint/2010/main" val="251444338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C9D32D9-63A9-423F-8B77-368638260D4D}" type="slidenum">
              <a:rPr lang="en-US" smtClean="0"/>
              <a:t>8</a:t>
            </a:fld>
            <a:endParaRPr lang="en-US" dirty="0"/>
          </a:p>
        </p:txBody>
      </p:sp>
    </p:spTree>
    <p:extLst>
      <p:ext uri="{BB962C8B-B14F-4D97-AF65-F5344CB8AC3E}">
        <p14:creationId xmlns:p14="http://schemas.microsoft.com/office/powerpoint/2010/main" val="13454620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C9D32D9-63A9-423F-8B77-368638260D4D}" type="slidenum">
              <a:rPr lang="en-US" smtClean="0"/>
              <a:t>9</a:t>
            </a:fld>
            <a:endParaRPr lang="en-US" dirty="0"/>
          </a:p>
        </p:txBody>
      </p:sp>
    </p:spTree>
    <p:extLst>
      <p:ext uri="{BB962C8B-B14F-4D97-AF65-F5344CB8AC3E}">
        <p14:creationId xmlns:p14="http://schemas.microsoft.com/office/powerpoint/2010/main" val="388630660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C9D32D9-63A9-423F-8B77-368638260D4D}" type="slidenum">
              <a:rPr lang="en-US" smtClean="0"/>
              <a:t>10</a:t>
            </a:fld>
            <a:endParaRPr lang="en-US" dirty="0"/>
          </a:p>
        </p:txBody>
      </p:sp>
    </p:spTree>
    <p:extLst>
      <p:ext uri="{BB962C8B-B14F-4D97-AF65-F5344CB8AC3E}">
        <p14:creationId xmlns:p14="http://schemas.microsoft.com/office/powerpoint/2010/main" val="402420804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C9D32D9-63A9-423F-8B77-368638260D4D}" type="slidenum">
              <a:rPr lang="en-US" smtClean="0"/>
              <a:t>11</a:t>
            </a:fld>
            <a:endParaRPr lang="en-US" dirty="0"/>
          </a:p>
        </p:txBody>
      </p:sp>
    </p:spTree>
    <p:extLst>
      <p:ext uri="{BB962C8B-B14F-4D97-AF65-F5344CB8AC3E}">
        <p14:creationId xmlns:p14="http://schemas.microsoft.com/office/powerpoint/2010/main" val="352133606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C9D32D9-63A9-423F-8B77-368638260D4D}" type="slidenum">
              <a:rPr lang="en-US" smtClean="0"/>
              <a:t>12</a:t>
            </a:fld>
            <a:endParaRPr lang="en-US" dirty="0"/>
          </a:p>
        </p:txBody>
      </p:sp>
    </p:spTree>
    <p:extLst>
      <p:ext uri="{BB962C8B-B14F-4D97-AF65-F5344CB8AC3E}">
        <p14:creationId xmlns:p14="http://schemas.microsoft.com/office/powerpoint/2010/main" val="261362876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13</a:t>
            </a:fld>
            <a:endParaRPr lang="en-US" dirty="0"/>
          </a:p>
        </p:txBody>
      </p:sp>
    </p:spTree>
    <p:extLst>
      <p:ext uri="{BB962C8B-B14F-4D97-AF65-F5344CB8AC3E}">
        <p14:creationId xmlns:p14="http://schemas.microsoft.com/office/powerpoint/2010/main" val="143580587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14</a:t>
            </a:fld>
            <a:endParaRPr lang="en-US" dirty="0"/>
          </a:p>
        </p:txBody>
      </p:sp>
    </p:spTree>
    <p:extLst>
      <p:ext uri="{BB962C8B-B14F-4D97-AF65-F5344CB8AC3E}">
        <p14:creationId xmlns:p14="http://schemas.microsoft.com/office/powerpoint/2010/main" val="69187093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18</a:t>
            </a:fld>
            <a:endParaRPr lang="en-US" dirty="0"/>
          </a:p>
        </p:txBody>
      </p:sp>
    </p:spTree>
    <p:extLst>
      <p:ext uri="{BB962C8B-B14F-4D97-AF65-F5344CB8AC3E}">
        <p14:creationId xmlns:p14="http://schemas.microsoft.com/office/powerpoint/2010/main" val="280662194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19</a:t>
            </a:fld>
            <a:endParaRPr lang="en-US" dirty="0"/>
          </a:p>
        </p:txBody>
      </p:sp>
    </p:spTree>
    <p:extLst>
      <p:ext uri="{BB962C8B-B14F-4D97-AF65-F5344CB8AC3E}">
        <p14:creationId xmlns:p14="http://schemas.microsoft.com/office/powerpoint/2010/main" val="155902571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20</a:t>
            </a:fld>
            <a:endParaRPr lang="en-US" dirty="0"/>
          </a:p>
        </p:txBody>
      </p:sp>
    </p:spTree>
    <p:extLst>
      <p:ext uri="{BB962C8B-B14F-4D97-AF65-F5344CB8AC3E}">
        <p14:creationId xmlns:p14="http://schemas.microsoft.com/office/powerpoint/2010/main" val="415261080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24</a:t>
            </a:fld>
            <a:endParaRPr lang="en-US" dirty="0"/>
          </a:p>
        </p:txBody>
      </p:sp>
    </p:spTree>
    <p:extLst>
      <p:ext uri="{BB962C8B-B14F-4D97-AF65-F5344CB8AC3E}">
        <p14:creationId xmlns:p14="http://schemas.microsoft.com/office/powerpoint/2010/main" val="336906764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25</a:t>
            </a:fld>
            <a:endParaRPr lang="en-US" dirty="0"/>
          </a:p>
        </p:txBody>
      </p:sp>
    </p:spTree>
    <p:extLst>
      <p:ext uri="{BB962C8B-B14F-4D97-AF65-F5344CB8AC3E}">
        <p14:creationId xmlns:p14="http://schemas.microsoft.com/office/powerpoint/2010/main" val="193157675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26</a:t>
            </a:fld>
            <a:endParaRPr lang="en-US" dirty="0"/>
          </a:p>
        </p:txBody>
      </p:sp>
    </p:spTree>
    <p:extLst>
      <p:ext uri="{BB962C8B-B14F-4D97-AF65-F5344CB8AC3E}">
        <p14:creationId xmlns:p14="http://schemas.microsoft.com/office/powerpoint/2010/main" val="95699186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27</a:t>
            </a:fld>
            <a:endParaRPr lang="en-US" dirty="0"/>
          </a:p>
        </p:txBody>
      </p:sp>
    </p:spTree>
    <p:extLst>
      <p:ext uri="{BB962C8B-B14F-4D97-AF65-F5344CB8AC3E}">
        <p14:creationId xmlns:p14="http://schemas.microsoft.com/office/powerpoint/2010/main" val="127130631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28</a:t>
            </a:fld>
            <a:endParaRPr lang="en-US" dirty="0"/>
          </a:p>
        </p:txBody>
      </p:sp>
    </p:spTree>
    <p:extLst>
      <p:ext uri="{BB962C8B-B14F-4D97-AF65-F5344CB8AC3E}">
        <p14:creationId xmlns:p14="http://schemas.microsoft.com/office/powerpoint/2010/main" val="297232825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29</a:t>
            </a:fld>
            <a:endParaRPr lang="en-US" dirty="0"/>
          </a:p>
        </p:txBody>
      </p:sp>
    </p:spTree>
    <p:extLst>
      <p:ext uri="{BB962C8B-B14F-4D97-AF65-F5344CB8AC3E}">
        <p14:creationId xmlns:p14="http://schemas.microsoft.com/office/powerpoint/2010/main" val="22649318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30</a:t>
            </a:fld>
            <a:endParaRPr lang="en-US" dirty="0"/>
          </a:p>
        </p:txBody>
      </p:sp>
    </p:spTree>
    <p:extLst>
      <p:ext uri="{BB962C8B-B14F-4D97-AF65-F5344CB8AC3E}">
        <p14:creationId xmlns:p14="http://schemas.microsoft.com/office/powerpoint/2010/main" val="35732966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31</a:t>
            </a:fld>
            <a:endParaRPr lang="en-US" dirty="0"/>
          </a:p>
        </p:txBody>
      </p:sp>
    </p:spTree>
    <p:extLst>
      <p:ext uri="{BB962C8B-B14F-4D97-AF65-F5344CB8AC3E}">
        <p14:creationId xmlns:p14="http://schemas.microsoft.com/office/powerpoint/2010/main" val="37569430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32</a:t>
            </a:fld>
            <a:endParaRPr lang="en-US" dirty="0"/>
          </a:p>
        </p:txBody>
      </p:sp>
    </p:spTree>
    <p:extLst>
      <p:ext uri="{BB962C8B-B14F-4D97-AF65-F5344CB8AC3E}">
        <p14:creationId xmlns:p14="http://schemas.microsoft.com/office/powerpoint/2010/main" val="22838289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33</a:t>
            </a:fld>
            <a:endParaRPr lang="en-US" dirty="0"/>
          </a:p>
        </p:txBody>
      </p:sp>
    </p:spTree>
    <p:extLst>
      <p:ext uri="{BB962C8B-B14F-4D97-AF65-F5344CB8AC3E}">
        <p14:creationId xmlns:p14="http://schemas.microsoft.com/office/powerpoint/2010/main" val="389474944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34</a:t>
            </a:fld>
            <a:endParaRPr lang="en-US" dirty="0"/>
          </a:p>
        </p:txBody>
      </p:sp>
    </p:spTree>
    <p:extLst>
      <p:ext uri="{BB962C8B-B14F-4D97-AF65-F5344CB8AC3E}">
        <p14:creationId xmlns:p14="http://schemas.microsoft.com/office/powerpoint/2010/main" val="135775958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35</a:t>
            </a:fld>
            <a:endParaRPr lang="en-US" dirty="0"/>
          </a:p>
        </p:txBody>
      </p:sp>
    </p:spTree>
    <p:extLst>
      <p:ext uri="{BB962C8B-B14F-4D97-AF65-F5344CB8AC3E}">
        <p14:creationId xmlns:p14="http://schemas.microsoft.com/office/powerpoint/2010/main" val="191813315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36</a:t>
            </a:fld>
            <a:endParaRPr lang="en-US" dirty="0"/>
          </a:p>
        </p:txBody>
      </p:sp>
    </p:spTree>
    <p:extLst>
      <p:ext uri="{BB962C8B-B14F-4D97-AF65-F5344CB8AC3E}">
        <p14:creationId xmlns:p14="http://schemas.microsoft.com/office/powerpoint/2010/main" val="36380357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37</a:t>
            </a:fld>
            <a:endParaRPr lang="en-US" dirty="0"/>
          </a:p>
        </p:txBody>
      </p:sp>
    </p:spTree>
    <p:extLst>
      <p:ext uri="{BB962C8B-B14F-4D97-AF65-F5344CB8AC3E}">
        <p14:creationId xmlns:p14="http://schemas.microsoft.com/office/powerpoint/2010/main" val="230170941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38</a:t>
            </a:fld>
            <a:endParaRPr lang="en-US" dirty="0"/>
          </a:p>
        </p:txBody>
      </p:sp>
    </p:spTree>
    <p:extLst>
      <p:ext uri="{BB962C8B-B14F-4D97-AF65-F5344CB8AC3E}">
        <p14:creationId xmlns:p14="http://schemas.microsoft.com/office/powerpoint/2010/main" val="207261306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39</a:t>
            </a:fld>
            <a:endParaRPr lang="en-US" dirty="0"/>
          </a:p>
        </p:txBody>
      </p:sp>
    </p:spTree>
    <p:extLst>
      <p:ext uri="{BB962C8B-B14F-4D97-AF65-F5344CB8AC3E}">
        <p14:creationId xmlns:p14="http://schemas.microsoft.com/office/powerpoint/2010/main" val="284621464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40</a:t>
            </a:fld>
            <a:endParaRPr lang="en-US" dirty="0"/>
          </a:p>
        </p:txBody>
      </p:sp>
    </p:spTree>
    <p:extLst>
      <p:ext uri="{BB962C8B-B14F-4D97-AF65-F5344CB8AC3E}">
        <p14:creationId xmlns:p14="http://schemas.microsoft.com/office/powerpoint/2010/main" val="415525050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41</a:t>
            </a:fld>
            <a:endParaRPr lang="en-US" dirty="0"/>
          </a:p>
        </p:txBody>
      </p:sp>
    </p:spTree>
    <p:extLst>
      <p:ext uri="{BB962C8B-B14F-4D97-AF65-F5344CB8AC3E}">
        <p14:creationId xmlns:p14="http://schemas.microsoft.com/office/powerpoint/2010/main" val="407990908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42</a:t>
            </a:fld>
            <a:endParaRPr lang="en-US" dirty="0"/>
          </a:p>
        </p:txBody>
      </p:sp>
    </p:spTree>
    <p:extLst>
      <p:ext uri="{BB962C8B-B14F-4D97-AF65-F5344CB8AC3E}">
        <p14:creationId xmlns:p14="http://schemas.microsoft.com/office/powerpoint/2010/main" val="343118139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43</a:t>
            </a:fld>
            <a:endParaRPr lang="en-US" dirty="0"/>
          </a:p>
        </p:txBody>
      </p:sp>
    </p:spTree>
    <p:extLst>
      <p:ext uri="{BB962C8B-B14F-4D97-AF65-F5344CB8AC3E}">
        <p14:creationId xmlns:p14="http://schemas.microsoft.com/office/powerpoint/2010/main" val="2752160996"/>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44</a:t>
            </a:fld>
            <a:endParaRPr lang="en-US" dirty="0"/>
          </a:p>
        </p:txBody>
      </p:sp>
    </p:spTree>
    <p:extLst>
      <p:ext uri="{BB962C8B-B14F-4D97-AF65-F5344CB8AC3E}">
        <p14:creationId xmlns:p14="http://schemas.microsoft.com/office/powerpoint/2010/main" val="184705955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45</a:t>
            </a:fld>
            <a:endParaRPr lang="en-US" dirty="0"/>
          </a:p>
        </p:txBody>
      </p:sp>
    </p:spTree>
    <p:extLst>
      <p:ext uri="{BB962C8B-B14F-4D97-AF65-F5344CB8AC3E}">
        <p14:creationId xmlns:p14="http://schemas.microsoft.com/office/powerpoint/2010/main" val="177558391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46</a:t>
            </a:fld>
            <a:endParaRPr lang="en-US" dirty="0"/>
          </a:p>
        </p:txBody>
      </p:sp>
    </p:spTree>
    <p:extLst>
      <p:ext uri="{BB962C8B-B14F-4D97-AF65-F5344CB8AC3E}">
        <p14:creationId xmlns:p14="http://schemas.microsoft.com/office/powerpoint/2010/main" val="1001634654"/>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47</a:t>
            </a:fld>
            <a:endParaRPr lang="en-US" dirty="0"/>
          </a:p>
        </p:txBody>
      </p:sp>
    </p:spTree>
    <p:extLst>
      <p:ext uri="{BB962C8B-B14F-4D97-AF65-F5344CB8AC3E}">
        <p14:creationId xmlns:p14="http://schemas.microsoft.com/office/powerpoint/2010/main" val="428780619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48</a:t>
            </a:fld>
            <a:endParaRPr lang="en-US" dirty="0"/>
          </a:p>
        </p:txBody>
      </p:sp>
    </p:spTree>
    <p:extLst>
      <p:ext uri="{BB962C8B-B14F-4D97-AF65-F5344CB8AC3E}">
        <p14:creationId xmlns:p14="http://schemas.microsoft.com/office/powerpoint/2010/main" val="222225078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49</a:t>
            </a:fld>
            <a:endParaRPr lang="en-US" dirty="0"/>
          </a:p>
        </p:txBody>
      </p:sp>
    </p:spTree>
    <p:extLst>
      <p:ext uri="{BB962C8B-B14F-4D97-AF65-F5344CB8AC3E}">
        <p14:creationId xmlns:p14="http://schemas.microsoft.com/office/powerpoint/2010/main" val="1678470112"/>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C9D32D9-63A9-423F-8B77-368638260D4D}" type="slidenum">
              <a:rPr lang="en-US" smtClean="0"/>
              <a:t>53</a:t>
            </a:fld>
            <a:endParaRPr lang="en-US" dirty="0"/>
          </a:p>
        </p:txBody>
      </p:sp>
    </p:spTree>
    <p:extLst>
      <p:ext uri="{BB962C8B-B14F-4D97-AF65-F5344CB8AC3E}">
        <p14:creationId xmlns:p14="http://schemas.microsoft.com/office/powerpoint/2010/main" val="1144943447"/>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54</a:t>
            </a:fld>
            <a:endParaRPr lang="en-US" dirty="0"/>
          </a:p>
        </p:txBody>
      </p:sp>
    </p:spTree>
    <p:extLst>
      <p:ext uri="{BB962C8B-B14F-4D97-AF65-F5344CB8AC3E}">
        <p14:creationId xmlns:p14="http://schemas.microsoft.com/office/powerpoint/2010/main" val="1494311605"/>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55</a:t>
            </a:fld>
            <a:endParaRPr lang="en-US" dirty="0"/>
          </a:p>
        </p:txBody>
      </p:sp>
    </p:spTree>
    <p:extLst>
      <p:ext uri="{BB962C8B-B14F-4D97-AF65-F5344CB8AC3E}">
        <p14:creationId xmlns:p14="http://schemas.microsoft.com/office/powerpoint/2010/main" val="1125296915"/>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C9D32D9-63A9-423F-8B77-368638260D4D}" type="slidenum">
              <a:rPr lang="en-US" smtClean="0"/>
              <a:t>59</a:t>
            </a:fld>
            <a:endParaRPr lang="en-US" dirty="0"/>
          </a:p>
        </p:txBody>
      </p:sp>
    </p:spTree>
    <p:extLst>
      <p:ext uri="{BB962C8B-B14F-4D97-AF65-F5344CB8AC3E}">
        <p14:creationId xmlns:p14="http://schemas.microsoft.com/office/powerpoint/2010/main" val="1092531384"/>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t>60</a:t>
            </a:fld>
            <a:endParaRPr lang="en-US" dirty="0"/>
          </a:p>
        </p:txBody>
      </p:sp>
    </p:spTree>
    <p:extLst>
      <p:ext uri="{BB962C8B-B14F-4D97-AF65-F5344CB8AC3E}">
        <p14:creationId xmlns:p14="http://schemas.microsoft.com/office/powerpoint/2010/main" val="239337328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3406" y="764704"/>
            <a:ext cx="8964488" cy="1470025"/>
          </a:xfrm>
        </p:spPr>
        <p:txBody>
          <a:bodyPr/>
          <a:lstStyle/>
          <a:p>
            <a:r>
              <a:rPr lang="en-US"/>
              <a:t>Click to edit Master title style</a:t>
            </a:r>
            <a:endParaRPr lang="en-US" dirty="0"/>
          </a:p>
        </p:txBody>
      </p:sp>
      <p:sp>
        <p:nvSpPr>
          <p:cNvPr id="3" name="Subtitle 2"/>
          <p:cNvSpPr>
            <a:spLocks noGrp="1"/>
          </p:cNvSpPr>
          <p:nvPr>
            <p:ph type="subTitle" idx="1"/>
          </p:nvPr>
        </p:nvSpPr>
        <p:spPr>
          <a:xfrm>
            <a:off x="83406" y="2420888"/>
            <a:ext cx="8964488" cy="1752600"/>
          </a:xfrm>
        </p:spPr>
        <p:txBody>
          <a:bodyPr/>
          <a:lstStyle>
            <a:lvl1pPr marL="0" indent="0" algn="ctr">
              <a:buNone/>
              <a:defRPr>
                <a:solidFill>
                  <a:schemeClr val="tx1">
                    <a:tint val="75000"/>
                  </a:schemeClr>
                </a:solidFill>
                <a:latin typeface="News Gothic MT"/>
                <a:cs typeface="News Gothic MT"/>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US"/>
              <a:t>Click to edit Master subtitle style</a:t>
            </a:r>
            <a:endParaRPr lang="en-US" dirty="0"/>
          </a:p>
        </p:txBody>
      </p:sp>
    </p:spTree>
    <p:extLst>
      <p:ext uri="{BB962C8B-B14F-4D97-AF65-F5344CB8AC3E}">
        <p14:creationId xmlns:p14="http://schemas.microsoft.com/office/powerpoint/2010/main" val="28817973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355600" y="1257300"/>
            <a:ext cx="8458200" cy="749300"/>
          </a:xfrm>
        </p:spPr>
        <p:txBody>
          <a:bodyPr/>
          <a:lstStyle>
            <a:lvl1pPr algn="l">
              <a:defRPr/>
            </a:lvl1pPr>
          </a:lstStyle>
          <a:p>
            <a:r>
              <a:rPr lang="en-US"/>
              <a:t>Click to edit Master title style</a:t>
            </a:r>
            <a:endParaRPr lang="en-US" dirty="0"/>
          </a:p>
        </p:txBody>
      </p:sp>
      <p:sp>
        <p:nvSpPr>
          <p:cNvPr id="3" name="Content Placeholder 2"/>
          <p:cNvSpPr>
            <a:spLocks noGrp="1"/>
          </p:cNvSpPr>
          <p:nvPr>
            <p:ph idx="1"/>
          </p:nvPr>
        </p:nvSpPr>
        <p:spPr>
          <a:xfrm>
            <a:off x="355600" y="2133600"/>
            <a:ext cx="8458200" cy="4165600"/>
          </a:xfrm>
        </p:spPr>
        <p:txBody>
          <a:bodyPr/>
          <a:lstStyle>
            <a:lvl1pPr>
              <a:defRPr>
                <a:latin typeface="News Gothic MT"/>
                <a:cs typeface="News Gothic MT"/>
              </a:defRPr>
            </a:lvl1pPr>
            <a:lvl2pPr>
              <a:defRPr>
                <a:latin typeface="News Gothic MT"/>
                <a:cs typeface="News Gothic MT"/>
              </a:defRPr>
            </a:lvl2pPr>
            <a:lvl3pPr>
              <a:defRPr>
                <a:latin typeface="News Gothic MT"/>
                <a:cs typeface="News Gothic MT"/>
              </a:defRPr>
            </a:lvl3pPr>
            <a:lvl4pPr>
              <a:defRPr>
                <a:latin typeface="News Gothic MT"/>
                <a:cs typeface="News Gothic MT"/>
              </a:defRPr>
            </a:lvl4pPr>
            <a:lvl5pPr>
              <a:defRPr>
                <a:latin typeface="News Gothic MT"/>
                <a:cs typeface="News Gothic M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0652704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79400" y="2130427"/>
            <a:ext cx="8572500" cy="1470025"/>
          </a:xfrm>
          <a:prstGeom prst="rect">
            <a:avLst/>
          </a:prstGeom>
        </p:spPr>
        <p:txBody>
          <a:bodyPr/>
          <a:lstStyle/>
          <a:p>
            <a:r>
              <a:rPr lang="en-US"/>
              <a:t>Click to edit Master title style</a:t>
            </a:r>
            <a:endParaRPr lang="en-US" dirty="0"/>
          </a:p>
        </p:txBody>
      </p:sp>
      <p:sp>
        <p:nvSpPr>
          <p:cNvPr id="3" name="Subtitle 2"/>
          <p:cNvSpPr>
            <a:spLocks noGrp="1"/>
          </p:cNvSpPr>
          <p:nvPr>
            <p:ph type="subTitle" idx="1"/>
          </p:nvPr>
        </p:nvSpPr>
        <p:spPr>
          <a:xfrm>
            <a:off x="279400" y="3886200"/>
            <a:ext cx="8572500" cy="1752600"/>
          </a:xfrm>
          <a:prstGeom prst="rect">
            <a:avLst/>
          </a:prstGeom>
        </p:spPr>
        <p:txBody>
          <a:bodyPr/>
          <a:lstStyle>
            <a:lvl1pPr marL="0" indent="0" algn="ctr">
              <a:buNone/>
              <a:defRPr>
                <a:solidFill>
                  <a:schemeClr val="tx1">
                    <a:tint val="75000"/>
                  </a:schemeClr>
                </a:solidFill>
                <a:latin typeface="News Gothic MT"/>
                <a:cs typeface="News Gothic MT"/>
              </a:defRPr>
            </a:lvl1pPr>
            <a:lvl2pPr marL="457189" indent="0" algn="ctr">
              <a:buNone/>
              <a:defRPr>
                <a:solidFill>
                  <a:schemeClr val="tx1">
                    <a:tint val="75000"/>
                  </a:schemeClr>
                </a:solidFill>
              </a:defRPr>
            </a:lvl2pPr>
            <a:lvl3pPr marL="914378" indent="0" algn="ctr">
              <a:buNone/>
              <a:defRPr>
                <a:solidFill>
                  <a:schemeClr val="tx1">
                    <a:tint val="75000"/>
                  </a:schemeClr>
                </a:solidFill>
              </a:defRPr>
            </a:lvl3pPr>
            <a:lvl4pPr marL="1371566" indent="0" algn="ctr">
              <a:buNone/>
              <a:defRPr>
                <a:solidFill>
                  <a:schemeClr val="tx1">
                    <a:tint val="75000"/>
                  </a:schemeClr>
                </a:solidFill>
              </a:defRPr>
            </a:lvl4pPr>
            <a:lvl5pPr marL="1828754" indent="0" algn="ctr">
              <a:buNone/>
              <a:defRPr>
                <a:solidFill>
                  <a:schemeClr val="tx1">
                    <a:tint val="75000"/>
                  </a:schemeClr>
                </a:solidFill>
              </a:defRPr>
            </a:lvl5pPr>
            <a:lvl6pPr marL="2285943" indent="0" algn="ctr">
              <a:buNone/>
              <a:defRPr>
                <a:solidFill>
                  <a:schemeClr val="tx1">
                    <a:tint val="75000"/>
                  </a:schemeClr>
                </a:solidFill>
              </a:defRPr>
            </a:lvl6pPr>
            <a:lvl7pPr marL="2743132" indent="0" algn="ctr">
              <a:buNone/>
              <a:defRPr>
                <a:solidFill>
                  <a:schemeClr val="tx1">
                    <a:tint val="75000"/>
                  </a:schemeClr>
                </a:solidFill>
              </a:defRPr>
            </a:lvl7pPr>
            <a:lvl8pPr marL="3200320" indent="0" algn="ctr">
              <a:buNone/>
              <a:defRPr>
                <a:solidFill>
                  <a:schemeClr val="tx1">
                    <a:tint val="75000"/>
                  </a:schemeClr>
                </a:solidFill>
              </a:defRPr>
            </a:lvl8pPr>
            <a:lvl9pPr marL="3657509" indent="0" algn="ctr">
              <a:buNone/>
              <a:defRPr>
                <a:solidFill>
                  <a:schemeClr val="tx1">
                    <a:tint val="75000"/>
                  </a:schemeClr>
                </a:solidFill>
              </a:defRPr>
            </a:lvl9pPr>
          </a:lstStyle>
          <a:p>
            <a:r>
              <a:rPr lang="en-US"/>
              <a:t>Click to edit Master subtitle style</a:t>
            </a:r>
            <a:endParaRPr lang="en-US" dirty="0"/>
          </a:p>
        </p:txBody>
      </p:sp>
    </p:spTree>
    <p:extLst>
      <p:ext uri="{BB962C8B-B14F-4D97-AF65-F5344CB8AC3E}">
        <p14:creationId xmlns:p14="http://schemas.microsoft.com/office/powerpoint/2010/main" val="19591665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Default">
    <p:spTree>
      <p:nvGrpSpPr>
        <p:cNvPr id="1" name=""/>
        <p:cNvGrpSpPr/>
        <p:nvPr/>
      </p:nvGrpSpPr>
      <p:grpSpPr>
        <a:xfrm>
          <a:off x="0" y="0"/>
          <a:ext cx="0" cy="0"/>
          <a:chOff x="0" y="0"/>
          <a:chExt cx="0" cy="0"/>
        </a:xfrm>
      </p:grpSpPr>
      <p:sp>
        <p:nvSpPr>
          <p:cNvPr id="6" name="Shape 6"/>
          <p:cNvSpPr>
            <a:spLocks noGrp="1"/>
          </p:cNvSpPr>
          <p:nvPr>
            <p:ph type="title"/>
          </p:nvPr>
        </p:nvSpPr>
        <p:spPr>
          <a:xfrm>
            <a:off x="457200" y="92079"/>
            <a:ext cx="8229600" cy="1508125"/>
          </a:xfrm>
          <a:prstGeom prst="rect">
            <a:avLst/>
          </a:prstGeom>
        </p:spPr>
        <p:txBody>
          <a:bodyPr lIns="0" tIns="0" rIns="0" bIns="0">
            <a:noAutofit/>
          </a:bodyPr>
          <a:lstStyle>
            <a:lvl1pPr>
              <a:defRPr sz="4425">
                <a:latin typeface="Gill Sans"/>
                <a:ea typeface="Gill Sans"/>
                <a:cs typeface="Gill Sans"/>
                <a:sym typeface="Gill Sans"/>
              </a:defRPr>
            </a:lvl1pPr>
          </a:lstStyle>
          <a:p>
            <a:pPr lvl="0">
              <a:defRPr sz="1800"/>
            </a:pPr>
            <a:r>
              <a:rPr lang="en-US" sz="4425"/>
              <a:t>Click to edit Master title style</a:t>
            </a:r>
            <a:endParaRPr sz="4425"/>
          </a:p>
        </p:txBody>
      </p:sp>
      <p:sp>
        <p:nvSpPr>
          <p:cNvPr id="7" name="Shape 7"/>
          <p:cNvSpPr>
            <a:spLocks noGrp="1"/>
          </p:cNvSpPr>
          <p:nvPr>
            <p:ph type="body" idx="1"/>
          </p:nvPr>
        </p:nvSpPr>
        <p:spPr>
          <a:xfrm>
            <a:off x="457200" y="1600200"/>
            <a:ext cx="8229600" cy="5257800"/>
          </a:xfrm>
          <a:prstGeom prst="rect">
            <a:avLst/>
          </a:prstGeom>
        </p:spPr>
        <p:txBody>
          <a:bodyPr>
            <a:noAutofit/>
          </a:bodyPr>
          <a:lstStyle>
            <a:lvl1pPr marL="0" indent="0" algn="ctr">
              <a:spcBef>
                <a:spcPts val="2475"/>
              </a:spcBef>
              <a:buSzTx/>
              <a:buFontTx/>
              <a:buNone/>
              <a:defRPr>
                <a:latin typeface="Gill Sans"/>
                <a:ea typeface="Gill Sans"/>
                <a:cs typeface="Gill Sans"/>
                <a:sym typeface="Gill Sans"/>
              </a:defRPr>
            </a:lvl1pPr>
            <a:lvl2pPr marL="0" indent="240506" algn="ctr">
              <a:spcBef>
                <a:spcPts val="2475"/>
              </a:spcBef>
              <a:buSzTx/>
              <a:buFontTx/>
              <a:buNone/>
              <a:defRPr>
                <a:latin typeface="Gill Sans"/>
                <a:ea typeface="Gill Sans"/>
                <a:cs typeface="Gill Sans"/>
                <a:sym typeface="Gill Sans"/>
              </a:defRPr>
            </a:lvl2pPr>
            <a:lvl3pPr marL="0" indent="481013" algn="ctr">
              <a:spcBef>
                <a:spcPts val="2475"/>
              </a:spcBef>
              <a:buSzTx/>
              <a:buFontTx/>
              <a:buNone/>
              <a:defRPr>
                <a:latin typeface="Gill Sans"/>
                <a:ea typeface="Gill Sans"/>
                <a:cs typeface="Gill Sans"/>
                <a:sym typeface="Gill Sans"/>
              </a:defRPr>
            </a:lvl3pPr>
            <a:lvl4pPr marL="0" indent="722709" algn="ctr">
              <a:spcBef>
                <a:spcPts val="2475"/>
              </a:spcBef>
              <a:buSzTx/>
              <a:buFontTx/>
              <a:buNone/>
              <a:defRPr>
                <a:latin typeface="Gill Sans"/>
                <a:ea typeface="Gill Sans"/>
                <a:cs typeface="Gill Sans"/>
                <a:sym typeface="Gill Sans"/>
              </a:defRPr>
            </a:lvl4pPr>
            <a:lvl5pPr marL="0" indent="963215" algn="ctr">
              <a:spcBef>
                <a:spcPts val="2475"/>
              </a:spcBef>
              <a:buSzTx/>
              <a:buFontTx/>
              <a:buNone/>
              <a:defRPr>
                <a:latin typeface="Gill Sans"/>
                <a:ea typeface="Gill Sans"/>
                <a:cs typeface="Gill Sans"/>
                <a:sym typeface="Gill Sans"/>
              </a:defRPr>
            </a:lvl5pPr>
          </a:lstStyle>
          <a:p>
            <a:pPr lvl="0">
              <a:defRPr sz="1800"/>
            </a:pPr>
            <a:r>
              <a:rPr lang="en-US" sz="2250"/>
              <a:t>Click to edit Master text styles</a:t>
            </a:r>
          </a:p>
          <a:p>
            <a:pPr lvl="1">
              <a:defRPr sz="1800"/>
            </a:pPr>
            <a:r>
              <a:rPr lang="en-US" sz="2250"/>
              <a:t>Second level</a:t>
            </a:r>
          </a:p>
          <a:p>
            <a:pPr lvl="2">
              <a:defRPr sz="1800"/>
            </a:pPr>
            <a:r>
              <a:rPr lang="en-US" sz="2250"/>
              <a:t>Third level</a:t>
            </a:r>
          </a:p>
          <a:p>
            <a:pPr lvl="3">
              <a:defRPr sz="1800"/>
            </a:pPr>
            <a:r>
              <a:rPr lang="en-US" sz="2250"/>
              <a:t>Fourth level</a:t>
            </a:r>
          </a:p>
          <a:p>
            <a:pPr lvl="4">
              <a:defRPr sz="1800"/>
            </a:pPr>
            <a:r>
              <a:rPr lang="en-US" sz="2250"/>
              <a:t>Fifth level</a:t>
            </a:r>
            <a:endParaRPr sz="2250"/>
          </a:p>
        </p:txBody>
      </p:sp>
    </p:spTree>
    <p:extLst>
      <p:ext uri="{BB962C8B-B14F-4D97-AF65-F5344CB8AC3E}">
        <p14:creationId xmlns:p14="http://schemas.microsoft.com/office/powerpoint/2010/main" val="3885673932"/>
      </p:ext>
    </p:extLst>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28/08/2018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ext uri="{BB962C8B-B14F-4D97-AF65-F5344CB8AC3E}">
        <p14:creationId xmlns:p14="http://schemas.microsoft.com/office/powerpoint/2010/main" val="1939870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28/08/2018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ext uri="{BB962C8B-B14F-4D97-AF65-F5344CB8AC3E}">
        <p14:creationId xmlns:p14="http://schemas.microsoft.com/office/powerpoint/2010/main" val="4599715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623888" y="4589463"/>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595F713-2110-964B-A68E-481EBA276186}" type="datetimeFigureOut">
              <a:rPr lang="en-GB" smtClean="0"/>
              <a:t>28/08/2018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ext uri="{BB962C8B-B14F-4D97-AF65-F5344CB8AC3E}">
        <p14:creationId xmlns:p14="http://schemas.microsoft.com/office/powerpoint/2010/main" val="19476910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28650" y="1825625"/>
            <a:ext cx="38671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825625"/>
            <a:ext cx="38671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B595F713-2110-964B-A68E-481EBA276186}" type="datetimeFigureOut">
              <a:rPr lang="en-GB" smtClean="0"/>
              <a:t>28/08/2018</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dirty="0"/>
          </a:p>
        </p:txBody>
      </p:sp>
    </p:spTree>
    <p:extLst>
      <p:ext uri="{BB962C8B-B14F-4D97-AF65-F5344CB8AC3E}">
        <p14:creationId xmlns:p14="http://schemas.microsoft.com/office/powerpoint/2010/main" val="7508679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B595F713-2110-964B-A68E-481EBA276186}" type="datetimeFigureOut">
              <a:rPr lang="en-GB" smtClean="0"/>
              <a:t>28/08/2018</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402CBB9E-F5D3-6E40-A939-4B2058AA44B4}" type="slidenum">
              <a:rPr lang="en-GB" smtClean="0"/>
              <a:t>‹#›</a:t>
            </a:fld>
            <a:endParaRPr lang="en-GB" dirty="0"/>
          </a:p>
        </p:txBody>
      </p:sp>
    </p:spTree>
    <p:extLst>
      <p:ext uri="{BB962C8B-B14F-4D97-AF65-F5344CB8AC3E}">
        <p14:creationId xmlns:p14="http://schemas.microsoft.com/office/powerpoint/2010/main" val="12243645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B595F713-2110-964B-A68E-481EBA276186}" type="datetimeFigureOut">
              <a:rPr lang="en-GB" smtClean="0"/>
              <a:t>28/08/2018</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402CBB9E-F5D3-6E40-A939-4B2058AA44B4}" type="slidenum">
              <a:rPr lang="en-GB" smtClean="0"/>
              <a:t>‹#›</a:t>
            </a:fld>
            <a:endParaRPr lang="en-GB" dirty="0"/>
          </a:p>
        </p:txBody>
      </p:sp>
    </p:spTree>
    <p:extLst>
      <p:ext uri="{BB962C8B-B14F-4D97-AF65-F5344CB8AC3E}">
        <p14:creationId xmlns:p14="http://schemas.microsoft.com/office/powerpoint/2010/main" val="7065854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595F713-2110-964B-A68E-481EBA276186}" type="datetimeFigureOut">
              <a:rPr lang="en-GB" smtClean="0"/>
              <a:t>28/08/2018</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402CBB9E-F5D3-6E40-A939-4B2058AA44B4}" type="slidenum">
              <a:rPr lang="en-GB" smtClean="0"/>
              <a:t>‹#›</a:t>
            </a:fld>
            <a:endParaRPr lang="en-GB" dirty="0"/>
          </a:p>
        </p:txBody>
      </p:sp>
    </p:spTree>
    <p:extLst>
      <p:ext uri="{BB962C8B-B14F-4D97-AF65-F5344CB8AC3E}">
        <p14:creationId xmlns:p14="http://schemas.microsoft.com/office/powerpoint/2010/main" val="214464111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595F713-2110-964B-A68E-481EBA276186}" type="datetimeFigureOut">
              <a:rPr lang="en-GB" smtClean="0"/>
              <a:t>28/08/2018</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dirty="0"/>
          </a:p>
        </p:txBody>
      </p:sp>
    </p:spTree>
    <p:extLst>
      <p:ext uri="{BB962C8B-B14F-4D97-AF65-F5344CB8AC3E}">
        <p14:creationId xmlns:p14="http://schemas.microsoft.com/office/powerpoint/2010/main" val="161768855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595F713-2110-964B-A68E-481EBA276186}" type="datetimeFigureOut">
              <a:rPr lang="en-GB" smtClean="0"/>
              <a:t>28/08/2018</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t>‹#›</a:t>
            </a:fld>
            <a:endParaRPr lang="en-GB" dirty="0"/>
          </a:p>
        </p:txBody>
      </p:sp>
    </p:spTree>
    <p:extLst>
      <p:ext uri="{BB962C8B-B14F-4D97-AF65-F5344CB8AC3E}">
        <p14:creationId xmlns:p14="http://schemas.microsoft.com/office/powerpoint/2010/main" val="134860647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28/08/2018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ext uri="{BB962C8B-B14F-4D97-AF65-F5344CB8AC3E}">
        <p14:creationId xmlns:p14="http://schemas.microsoft.com/office/powerpoint/2010/main" val="148668211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28650" y="365125"/>
            <a:ext cx="57626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t>28/08/2018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t>‹#›</a:t>
            </a:fld>
            <a:endParaRPr lang="en-GB" dirty="0"/>
          </a:p>
        </p:txBody>
      </p:sp>
    </p:spTree>
    <p:extLst>
      <p:ext uri="{BB962C8B-B14F-4D97-AF65-F5344CB8AC3E}">
        <p14:creationId xmlns:p14="http://schemas.microsoft.com/office/powerpoint/2010/main" val="694073960"/>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jpe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2.xml"/><Relationship Id="rId3" Type="http://schemas.openxmlformats.org/officeDocument/2006/relationships/slideLayout" Target="../slideLayouts/slideLayout7.xml"/><Relationship Id="rId7" Type="http://schemas.openxmlformats.org/officeDocument/2006/relationships/slideLayout" Target="../slideLayouts/slideLayout11.xml"/><Relationship Id="rId12" Type="http://schemas.openxmlformats.org/officeDocument/2006/relationships/theme" Target="../theme/theme2.xml"/><Relationship Id="rId2" Type="http://schemas.openxmlformats.org/officeDocument/2006/relationships/slideLayout" Target="../slideLayouts/slideLayout6.xml"/><Relationship Id="rId1" Type="http://schemas.openxmlformats.org/officeDocument/2006/relationships/slideLayout" Target="../slideLayouts/slideLayout5.xml"/><Relationship Id="rId6" Type="http://schemas.openxmlformats.org/officeDocument/2006/relationships/slideLayout" Target="../slideLayouts/slideLayout10.xml"/><Relationship Id="rId11" Type="http://schemas.openxmlformats.org/officeDocument/2006/relationships/slideLayout" Target="../slideLayouts/slideLayout15.xml"/><Relationship Id="rId5" Type="http://schemas.openxmlformats.org/officeDocument/2006/relationships/slideLayout" Target="../slideLayouts/slideLayout9.xml"/><Relationship Id="rId10" Type="http://schemas.openxmlformats.org/officeDocument/2006/relationships/slideLayout" Target="../slideLayouts/slideLayout14.xml"/><Relationship Id="rId4" Type="http://schemas.openxmlformats.org/officeDocument/2006/relationships/slideLayout" Target="../slideLayouts/slideLayout8.xml"/><Relationship Id="rId9"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99FF99"/>
        </a:solidFill>
        <a:effectLst/>
      </p:bgPr>
    </p:bg>
    <p:spTree>
      <p:nvGrpSpPr>
        <p:cNvPr id="1" name=""/>
        <p:cNvGrpSpPr/>
        <p:nvPr/>
      </p:nvGrpSpPr>
      <p:grpSpPr>
        <a:xfrm>
          <a:off x="0" y="0"/>
          <a:ext cx="0" cy="0"/>
          <a:chOff x="0" y="0"/>
          <a:chExt cx="0" cy="0"/>
        </a:xfrm>
      </p:grpSpPr>
      <p:pic>
        <p:nvPicPr>
          <p:cNvPr id="11" name="Picture 10" descr="pixl ppt back generic 2015.jpg"/>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Placeholder 1"/>
          <p:cNvSpPr>
            <a:spLocks noGrp="1"/>
          </p:cNvSpPr>
          <p:nvPr>
            <p:ph type="title"/>
          </p:nvPr>
        </p:nvSpPr>
        <p:spPr>
          <a:xfrm>
            <a:off x="27938" y="774701"/>
            <a:ext cx="9116061" cy="20828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7429" y="2996952"/>
            <a:ext cx="9126570" cy="3456384"/>
          </a:xfrm>
          <a:prstGeom prst="rect">
            <a:avLst/>
          </a:prstGeom>
        </p:spPr>
        <p:txBody>
          <a:bodyPr vert="horz" lIns="91440" tIns="45720" rIns="91440" bIns="45720" rtlCol="0">
            <a:normAutofit/>
          </a:bodyPr>
          <a:lstStyle/>
          <a:p>
            <a:pPr lvl="0"/>
            <a:r>
              <a:rPr lang="en-US" dirty="0"/>
              <a:t>Click to edit Master text styles</a:t>
            </a:r>
          </a:p>
          <a:p>
            <a:pPr lvl="1"/>
            <a:r>
              <a:rPr lang="en-US" dirty="0"/>
              <a:t>Second </a:t>
            </a:r>
            <a:r>
              <a:rPr lang="en-US" dirty="0" err="1"/>
              <a:t>hkhkjh</a:t>
            </a:r>
            <a:endParaRPr lang="en-US" dirty="0"/>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41179103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92" r:id="rId3"/>
    <p:sldLayoutId id="2147483693" r:id="rId4"/>
  </p:sldLayoutIdLst>
  <p:txStyles>
    <p:titleStyle>
      <a:lvl1pPr algn="l" defTabSz="342900" rtl="0" eaLnBrk="1" latinLnBrk="0" hangingPunct="1">
        <a:spcBef>
          <a:spcPct val="0"/>
        </a:spcBef>
        <a:buNone/>
        <a:defRPr sz="3300" kern="1200">
          <a:solidFill>
            <a:schemeClr val="tx1"/>
          </a:solidFill>
          <a:latin typeface="+mj-lt"/>
          <a:ea typeface="+mj-ea"/>
          <a:cs typeface="Lato Medium"/>
        </a:defRPr>
      </a:lvl1pPr>
    </p:titleStyle>
    <p:bodyStyle>
      <a:lvl1pPr marL="257175" indent="-257175" algn="l" defTabSz="342900" rtl="0" eaLnBrk="1" latinLnBrk="0" hangingPunct="1">
        <a:spcBef>
          <a:spcPct val="20000"/>
        </a:spcBef>
        <a:buFont typeface="Arial"/>
        <a:buChar char="•"/>
        <a:defRPr sz="2400" kern="1200">
          <a:solidFill>
            <a:schemeClr val="tx1"/>
          </a:solidFill>
          <a:latin typeface="+mn-lt"/>
          <a:ea typeface="+mn-ea"/>
          <a:cs typeface="News Gothic MT"/>
        </a:defRPr>
      </a:lvl1pPr>
      <a:lvl2pPr marL="557213" indent="-214313" algn="l" defTabSz="342900" rtl="0" eaLnBrk="1" latinLnBrk="0" hangingPunct="1">
        <a:spcBef>
          <a:spcPct val="20000"/>
        </a:spcBef>
        <a:buFont typeface="Arial"/>
        <a:buChar char="–"/>
        <a:defRPr sz="2100" kern="1200">
          <a:solidFill>
            <a:schemeClr val="tx1"/>
          </a:solidFill>
          <a:latin typeface="+mn-lt"/>
          <a:ea typeface="+mn-ea"/>
          <a:cs typeface="News Gothic MT"/>
        </a:defRPr>
      </a:lvl2pPr>
      <a:lvl3pPr marL="857250" indent="-171450" algn="l" defTabSz="342900" rtl="0" eaLnBrk="1" latinLnBrk="0" hangingPunct="1">
        <a:spcBef>
          <a:spcPct val="20000"/>
        </a:spcBef>
        <a:buFont typeface="Arial"/>
        <a:buChar char="•"/>
        <a:defRPr sz="1800" kern="1200">
          <a:solidFill>
            <a:schemeClr val="tx1"/>
          </a:solidFill>
          <a:latin typeface="+mn-lt"/>
          <a:ea typeface="+mn-ea"/>
          <a:cs typeface="News Gothic MT"/>
        </a:defRPr>
      </a:lvl3pPr>
      <a:lvl4pPr marL="1200150" indent="-171450" algn="l" defTabSz="342900" rtl="0" eaLnBrk="1" latinLnBrk="0" hangingPunct="1">
        <a:spcBef>
          <a:spcPct val="20000"/>
        </a:spcBef>
        <a:buFont typeface="Arial"/>
        <a:buChar char="–"/>
        <a:defRPr sz="1500" kern="1200">
          <a:solidFill>
            <a:schemeClr val="tx1"/>
          </a:solidFill>
          <a:latin typeface="+mn-lt"/>
          <a:ea typeface="+mn-ea"/>
          <a:cs typeface="News Gothic MT"/>
        </a:defRPr>
      </a:lvl4pPr>
      <a:lvl5pPr marL="1543050" indent="-171450" algn="l" defTabSz="342900" rtl="0" eaLnBrk="1" latinLnBrk="0" hangingPunct="1">
        <a:spcBef>
          <a:spcPct val="20000"/>
        </a:spcBef>
        <a:buFont typeface="Arial"/>
        <a:buChar char="»"/>
        <a:defRPr sz="1500" kern="1200">
          <a:solidFill>
            <a:schemeClr val="tx1"/>
          </a:solidFill>
          <a:latin typeface="+mn-lt"/>
          <a:ea typeface="+mn-ea"/>
          <a:cs typeface="News Gothic MT"/>
        </a:defRPr>
      </a:lvl5pPr>
      <a:lvl6pPr marL="1885950" indent="-171450" algn="l" defTabSz="342900" rtl="0" eaLnBrk="1" latinLnBrk="0" hangingPunct="1">
        <a:spcBef>
          <a:spcPct val="20000"/>
        </a:spcBef>
        <a:buFont typeface="Arial"/>
        <a:buChar char="•"/>
        <a:defRPr sz="1500" kern="1200">
          <a:solidFill>
            <a:schemeClr val="tx1"/>
          </a:solidFill>
          <a:latin typeface="+mn-lt"/>
          <a:ea typeface="+mn-ea"/>
          <a:cs typeface="+mn-cs"/>
        </a:defRPr>
      </a:lvl6pPr>
      <a:lvl7pPr marL="2228850" indent="-171450" algn="l" defTabSz="342900" rtl="0" eaLnBrk="1" latinLnBrk="0" hangingPunct="1">
        <a:spcBef>
          <a:spcPct val="20000"/>
        </a:spcBef>
        <a:buFont typeface="Arial"/>
        <a:buChar char="•"/>
        <a:defRPr sz="1500" kern="1200">
          <a:solidFill>
            <a:schemeClr val="tx1"/>
          </a:solidFill>
          <a:latin typeface="+mn-lt"/>
          <a:ea typeface="+mn-ea"/>
          <a:cs typeface="+mn-cs"/>
        </a:defRPr>
      </a:lvl7pPr>
      <a:lvl8pPr marL="2571750" indent="-171450" algn="l" defTabSz="342900" rtl="0" eaLnBrk="1" latinLnBrk="0" hangingPunct="1">
        <a:spcBef>
          <a:spcPct val="20000"/>
        </a:spcBef>
        <a:buFont typeface="Arial"/>
        <a:buChar char="•"/>
        <a:defRPr sz="15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p:bodyStyle>
    <p:otherStyle>
      <a:defPPr>
        <a:defRPr lang="en-US"/>
      </a:defPPr>
      <a:lvl1pPr marL="0" algn="l" defTabSz="342900" rtl="0" eaLnBrk="1" latinLnBrk="0" hangingPunct="1">
        <a:defRPr sz="1350" kern="1200">
          <a:solidFill>
            <a:schemeClr val="tx1"/>
          </a:solidFill>
          <a:latin typeface="+mn-lt"/>
          <a:ea typeface="+mn-ea"/>
          <a:cs typeface="+mn-cs"/>
        </a:defRPr>
      </a:lvl1pPr>
      <a:lvl2pPr marL="342900" algn="l" defTabSz="342900" rtl="0" eaLnBrk="1" latinLnBrk="0" hangingPunct="1">
        <a:defRPr sz="1350" kern="1200">
          <a:solidFill>
            <a:schemeClr val="tx1"/>
          </a:solidFill>
          <a:latin typeface="+mn-lt"/>
          <a:ea typeface="+mn-ea"/>
          <a:cs typeface="+mn-cs"/>
        </a:defRPr>
      </a:lvl2pPr>
      <a:lvl3pPr marL="685800" algn="l" defTabSz="342900" rtl="0" eaLnBrk="1" latinLnBrk="0" hangingPunct="1">
        <a:defRPr sz="1350" kern="1200">
          <a:solidFill>
            <a:schemeClr val="tx1"/>
          </a:solidFill>
          <a:latin typeface="+mn-lt"/>
          <a:ea typeface="+mn-ea"/>
          <a:cs typeface="+mn-cs"/>
        </a:defRPr>
      </a:lvl3pPr>
      <a:lvl4pPr marL="1028700" algn="l" defTabSz="342900" rtl="0" eaLnBrk="1" latinLnBrk="0" hangingPunct="1">
        <a:defRPr sz="1350" kern="1200">
          <a:solidFill>
            <a:schemeClr val="tx1"/>
          </a:solidFill>
          <a:latin typeface="+mn-lt"/>
          <a:ea typeface="+mn-ea"/>
          <a:cs typeface="+mn-cs"/>
        </a:defRPr>
      </a:lvl4pPr>
      <a:lvl5pPr marL="1371600" algn="l" defTabSz="342900" rtl="0" eaLnBrk="1" latinLnBrk="0" hangingPunct="1">
        <a:defRPr sz="1350" kern="1200">
          <a:solidFill>
            <a:schemeClr val="tx1"/>
          </a:solidFill>
          <a:latin typeface="+mn-lt"/>
          <a:ea typeface="+mn-ea"/>
          <a:cs typeface="+mn-cs"/>
        </a:defRPr>
      </a:lvl5pPr>
      <a:lvl6pPr marL="1714500" algn="l" defTabSz="342900" rtl="0" eaLnBrk="1" latinLnBrk="0" hangingPunct="1">
        <a:defRPr sz="1350" kern="1200">
          <a:solidFill>
            <a:schemeClr val="tx1"/>
          </a:solidFill>
          <a:latin typeface="+mn-lt"/>
          <a:ea typeface="+mn-ea"/>
          <a:cs typeface="+mn-cs"/>
        </a:defRPr>
      </a:lvl6pPr>
      <a:lvl7pPr marL="2057400" algn="l" defTabSz="342900" rtl="0" eaLnBrk="1" latinLnBrk="0" hangingPunct="1">
        <a:defRPr sz="1350" kern="1200">
          <a:solidFill>
            <a:schemeClr val="tx1"/>
          </a:solidFill>
          <a:latin typeface="+mn-lt"/>
          <a:ea typeface="+mn-ea"/>
          <a:cs typeface="+mn-cs"/>
        </a:defRPr>
      </a:lvl7pPr>
      <a:lvl8pPr marL="2400300" algn="l" defTabSz="342900" rtl="0" eaLnBrk="1" latinLnBrk="0" hangingPunct="1">
        <a:defRPr sz="1350" kern="1200">
          <a:solidFill>
            <a:schemeClr val="tx1"/>
          </a:solidFill>
          <a:latin typeface="+mn-lt"/>
          <a:ea typeface="+mn-ea"/>
          <a:cs typeface="+mn-cs"/>
        </a:defRPr>
      </a:lvl8pPr>
      <a:lvl9pPr marL="2743200" algn="l" defTabSz="3429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595F713-2110-964B-A68E-481EBA276186}" type="datetimeFigureOut">
              <a:rPr lang="en-GB" smtClean="0"/>
              <a:t>28/08/2018</a:t>
            </a:fld>
            <a:endParaRPr lang="en-GB" dirty="0"/>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02CBB9E-F5D3-6E40-A939-4B2058AA44B4}" type="slidenum">
              <a:rPr lang="en-GB" smtClean="0"/>
              <a:t>‹#›</a:t>
            </a:fld>
            <a:endParaRPr lang="en-GB" dirty="0"/>
          </a:p>
        </p:txBody>
      </p:sp>
    </p:spTree>
    <p:extLst>
      <p:ext uri="{BB962C8B-B14F-4D97-AF65-F5344CB8AC3E}">
        <p14:creationId xmlns:p14="http://schemas.microsoft.com/office/powerpoint/2010/main" val="305900508"/>
      </p:ext>
    </p:extLst>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1.xml"/><Relationship Id="rId5" Type="http://schemas.openxmlformats.org/officeDocument/2006/relationships/image" Target="../media/image3.jpeg"/><Relationship Id="rId4" Type="http://schemas.openxmlformats.org/officeDocument/2006/relationships/hyperlink" Target="http://www.pixl.org.uk/" TargetMode="External"/></Relationships>
</file>

<file path=ppt/slides/_rels/slide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tiff"/><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1.tiff"/><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12.tiff"/></Relationships>
</file>

<file path=ppt/slides/_rels/slide11.xml.rels><?xml version="1.0" encoding="UTF-8" standalone="yes"?>
<Relationships xmlns="http://schemas.openxmlformats.org/package/2006/relationships"><Relationship Id="rId3" Type="http://schemas.openxmlformats.org/officeDocument/2006/relationships/image" Target="../media/image13.tiff"/><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5.tiff"/><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2.xml"/><Relationship Id="rId1" Type="http://schemas.openxmlformats.org/officeDocument/2006/relationships/slideLayout" Target="../slideLayouts/slideLayout3.xml"/><Relationship Id="rId5" Type="http://schemas.openxmlformats.org/officeDocument/2006/relationships/image" Target="../media/image18.jpeg"/><Relationship Id="rId4" Type="http://schemas.openxmlformats.org/officeDocument/2006/relationships/image" Target="../media/image17.jpg"/></Relationships>
</file>

<file path=ppt/slides/_rels/slide1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5.xml"/><Relationship Id="rId1" Type="http://schemas.openxmlformats.org/officeDocument/2006/relationships/slideLayout" Target="../slideLayouts/slideLayout3.xml"/><Relationship Id="rId6" Type="http://schemas.openxmlformats.org/officeDocument/2006/relationships/image" Target="../media/image21.gif"/><Relationship Id="rId5" Type="http://schemas.openxmlformats.org/officeDocument/2006/relationships/image" Target="../media/image18.jpeg"/><Relationship Id="rId4" Type="http://schemas.openxmlformats.org/officeDocument/2006/relationships/image" Target="../media/image17.jpg"/></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3" Type="http://schemas.openxmlformats.org/officeDocument/2006/relationships/image" Target="../media/image5.tiff"/><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26.png"/></Relationships>
</file>

<file path=ppt/slides/_rels/slide31.xml.rels><?xml version="1.0" encoding="UTF-8" standalone="yes"?>
<Relationships xmlns="http://schemas.openxmlformats.org/package/2006/relationships"><Relationship Id="rId3" Type="http://schemas.openxmlformats.org/officeDocument/2006/relationships/image" Target="../media/image27.tiff"/><Relationship Id="rId2" Type="http://schemas.openxmlformats.org/officeDocument/2006/relationships/notesSlide" Target="../notesSlides/notesSlide23.xml"/><Relationship Id="rId1" Type="http://schemas.openxmlformats.org/officeDocument/2006/relationships/slideLayout" Target="../slideLayouts/slideLayout1.xml"/><Relationship Id="rId4" Type="http://schemas.openxmlformats.org/officeDocument/2006/relationships/image" Target="../media/image28.tiff"/></Relationships>
</file>

<file path=ppt/slides/_rels/slide32.xml.rels><?xml version="1.0" encoding="UTF-8" standalone="yes"?>
<Relationships xmlns="http://schemas.openxmlformats.org/package/2006/relationships"><Relationship Id="rId3" Type="http://schemas.openxmlformats.org/officeDocument/2006/relationships/image" Target="../media/image15.tiff"/><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3" Type="http://schemas.openxmlformats.org/officeDocument/2006/relationships/image" Target="../media/image29.gif"/><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27.xml"/><Relationship Id="rId1" Type="http://schemas.openxmlformats.org/officeDocument/2006/relationships/slideLayout" Target="../slideLayouts/slideLayout1.xml"/><Relationship Id="rId4" Type="http://schemas.openxmlformats.org/officeDocument/2006/relationships/image" Target="../media/image31.png"/></Relationships>
</file>

<file path=ppt/slides/_rels/slide36.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28.xml"/><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3" Type="http://schemas.openxmlformats.org/officeDocument/2006/relationships/image" Target="../media/image29.gif"/><Relationship Id="rId2" Type="http://schemas.openxmlformats.org/officeDocument/2006/relationships/notesSlide" Target="../notesSlides/notesSlide29.xml"/><Relationship Id="rId1" Type="http://schemas.openxmlformats.org/officeDocument/2006/relationships/slideLayout" Target="../slideLayouts/slideLayout1.xml"/><Relationship Id="rId4" Type="http://schemas.openxmlformats.org/officeDocument/2006/relationships/image" Target="../media/image21.gif"/></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31.xml"/><Relationship Id="rId1" Type="http://schemas.openxmlformats.org/officeDocument/2006/relationships/slideLayout" Target="../slideLayouts/slideLayout1.xml"/><Relationship Id="rId4" Type="http://schemas.openxmlformats.org/officeDocument/2006/relationships/image" Target="../media/image31.png"/></Relationships>
</file>

<file path=ppt/slides/_rels/slide40.xml.rels><?xml version="1.0" encoding="UTF-8" standalone="yes"?>
<Relationships xmlns="http://schemas.openxmlformats.org/package/2006/relationships"><Relationship Id="rId3" Type="http://schemas.openxmlformats.org/officeDocument/2006/relationships/image" Target="../media/image5.tiff"/><Relationship Id="rId2" Type="http://schemas.openxmlformats.org/officeDocument/2006/relationships/notesSlide" Target="../notesSlides/notesSlide32.xml"/><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3.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3.xml"/></Relationships>
</file>

<file path=ppt/slides/_rels/slide47.xml.rels><?xml version="1.0" encoding="UTF-8" standalone="yes"?>
<Relationships xmlns="http://schemas.openxmlformats.org/package/2006/relationships"><Relationship Id="rId3" Type="http://schemas.openxmlformats.org/officeDocument/2006/relationships/hyperlink" Target="https://www.edfenergy.com/future-energy/energy-mix" TargetMode="External"/><Relationship Id="rId2" Type="http://schemas.openxmlformats.org/officeDocument/2006/relationships/notesSlide" Target="../notesSlides/notesSlide39.xml"/><Relationship Id="rId1" Type="http://schemas.openxmlformats.org/officeDocument/2006/relationships/slideLayout" Target="../slideLayouts/slideLayout3.xml"/><Relationship Id="rId5" Type="http://schemas.openxmlformats.org/officeDocument/2006/relationships/image" Target="../media/image33.jpg"/><Relationship Id="rId4" Type="http://schemas.openxmlformats.org/officeDocument/2006/relationships/image" Target="../media/image32.png"/></Relationships>
</file>

<file path=ppt/slides/_rels/slide48.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40.xml"/><Relationship Id="rId1" Type="http://schemas.openxmlformats.org/officeDocument/2006/relationships/slideLayout" Target="../slideLayouts/slideLayout3.xml"/></Relationships>
</file>

<file path=ppt/slides/_rels/slide49.xml.rels><?xml version="1.0" encoding="UTF-8" standalone="yes"?>
<Relationships xmlns="http://schemas.openxmlformats.org/package/2006/relationships"><Relationship Id="rId3" Type="http://schemas.openxmlformats.org/officeDocument/2006/relationships/image" Target="../media/image15.tiff"/><Relationship Id="rId2" Type="http://schemas.openxmlformats.org/officeDocument/2006/relationships/notesSlide" Target="../notesSlides/notesSlide41.xml"/><Relationship Id="rId1" Type="http://schemas.openxmlformats.org/officeDocument/2006/relationships/slideLayout" Target="../slideLayouts/slideLayout3.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2.xml.rels><?xml version="1.0" encoding="UTF-8" standalone="yes"?>
<Relationships xmlns="http://schemas.openxmlformats.org/package/2006/relationships"><Relationship Id="rId2" Type="http://schemas.openxmlformats.org/officeDocument/2006/relationships/image" Target="../media/image35.gif"/><Relationship Id="rId1" Type="http://schemas.openxmlformats.org/officeDocument/2006/relationships/slideLayout" Target="../slideLayouts/slideLayout3.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3.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3.xml"/></Relationships>
</file>

<file path=ppt/slides/_rels/slide55.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44.xml"/><Relationship Id="rId1" Type="http://schemas.openxmlformats.org/officeDocument/2006/relationships/slideLayout" Target="../slideLayouts/slideLayout3.xml"/></Relationships>
</file>

<file path=ppt/slides/_rels/slide56.xml.rels><?xml version="1.0" encoding="UTF-8" standalone="yes"?>
<Relationships xmlns="http://schemas.openxmlformats.org/package/2006/relationships"><Relationship Id="rId2" Type="http://schemas.openxmlformats.org/officeDocument/2006/relationships/image" Target="../media/image21.gif"/><Relationship Id="rId1" Type="http://schemas.openxmlformats.org/officeDocument/2006/relationships/slideLayout" Target="../slideLayouts/slideLayout3.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8.xml.rels><?xml version="1.0" encoding="UTF-8" standalone="yes"?>
<Relationships xmlns="http://schemas.openxmlformats.org/package/2006/relationships"><Relationship Id="rId2" Type="http://schemas.openxmlformats.org/officeDocument/2006/relationships/image" Target="../media/image35.gif"/><Relationship Id="rId1" Type="http://schemas.openxmlformats.org/officeDocument/2006/relationships/slideLayout" Target="../slideLayouts/slideLayout3.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3.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08520" y="0"/>
            <a:ext cx="9252520" cy="7571303"/>
          </a:xfrm>
          <a:prstGeom prst="rect">
            <a:avLst/>
          </a:prstGeom>
          <a:noFill/>
        </p:spPr>
        <p:txBody>
          <a:bodyPr wrap="square" rtlCol="0">
            <a:spAutoFit/>
          </a:bodyPr>
          <a:lstStyle/>
          <a:p>
            <a:r>
              <a:rPr lang="en-GB" sz="900" dirty="0">
                <a:solidFill>
                  <a:schemeClr val="bg1">
                    <a:lumMod val="85000"/>
                  </a:schemeClr>
                </a:solidFill>
              </a:rPr>
              <a:t>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a:t>
            </a:r>
          </a:p>
        </p:txBody>
      </p:sp>
      <p:pic>
        <p:nvPicPr>
          <p:cNvPr id="1026" name="Picture 2" descr="pixl-logo"/>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44624"/>
            <a:ext cx="1639040" cy="792088"/>
          </a:xfrm>
          <a:prstGeom prst="rect">
            <a:avLst/>
          </a:prstGeom>
          <a:noFill/>
          <a:ln w="9525">
            <a:solidFill>
              <a:srgbClr val="000000"/>
            </a:solidFill>
            <a:miter lim="800000"/>
            <a:headEnd/>
            <a:tailEnd/>
          </a:ln>
          <a:effectLst>
            <a:outerShdw dist="107763" dir="2700000" algn="ctr" rotWithShape="0">
              <a:srgbClr val="808080">
                <a:alpha val="50000"/>
              </a:srgbClr>
            </a:outerShdw>
          </a:effectLst>
          <a:extLst>
            <a:ext uri="{909E8E84-426E-40dd-AFC4-6F175D3DCCD1}">
              <a14:hiddenFill xmlns:a14="http://schemas.microsoft.com/office/drawing/2010/main" xmlns="">
                <a:solidFill>
                  <a:srgbClr val="FFFFFF"/>
                </a:solidFill>
              </a14:hiddenFill>
            </a:ext>
          </a:extLst>
        </p:spPr>
      </p:pic>
      <p:sp>
        <p:nvSpPr>
          <p:cNvPr id="5" name="Text Box 3"/>
          <p:cNvSpPr txBox="1">
            <a:spLocks noChangeArrowheads="1"/>
          </p:cNvSpPr>
          <p:nvPr/>
        </p:nvSpPr>
        <p:spPr bwMode="auto">
          <a:xfrm>
            <a:off x="215516" y="5217942"/>
            <a:ext cx="8820979" cy="887304"/>
          </a:xfrm>
          <a:prstGeom prst="rect">
            <a:avLst/>
          </a:prstGeom>
          <a:solidFill>
            <a:srgbClr val="FFFFFF"/>
          </a:solidFill>
          <a:ln w="38100" cmpd="dbl">
            <a:solidFill>
              <a:srgbClr val="000000"/>
            </a:solidFill>
            <a:miter lim="800000"/>
            <a:headEnd/>
            <a:tailEnd/>
          </a:ln>
          <a:effectLst/>
          <a:extLst>
            <a:ext uri="{AF507438-7753-43e0-B8FC-AC1667EBCBE1}">
              <a14:hiddenEffects xmlns:a14="http://schemas.microsoft.com/office/drawing/2010/main" xmlns="">
                <a:effectLst>
                  <a:outerShdw dist="35921" dir="2700000" algn="ctr" rotWithShape="0">
                    <a:srgbClr val="868686"/>
                  </a:outerShdw>
                </a:effectLst>
              </a14:hiddenEffects>
            </a:ext>
          </a:extLst>
        </p:spPr>
        <p:txBody>
          <a:bodyPr vert="horz" wrap="square" lIns="91440" tIns="45720" rIns="91440" bIns="45720" numCol="1" anchor="t" anchorCtr="0" compatLnSpc="1">
            <a:prstTxWarp prst="textNoShape">
              <a:avLst/>
            </a:prstTxWarp>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GB" altLang="en-US" sz="1000" b="0" i="0" u="none" strike="noStrike" cap="none" normalizeH="0" baseline="0" dirty="0">
                <a:ln>
                  <a:noFill/>
                </a:ln>
                <a:solidFill>
                  <a:schemeClr val="tx1"/>
                </a:solidFill>
                <a:effectLst/>
                <a:latin typeface="Arial" pitchFamily="34" charset="0"/>
                <a:cs typeface="Arial" pitchFamily="34" charset="0"/>
              </a:rPr>
              <a:t>This resource is strictly for the use of member schools for as long as they remain members of The PiXL Club. It may not be copied, sold nor transferred to a third party or used by the school after membership ceases. Until such time it may be freely used within the member school.</a:t>
            </a:r>
          </a:p>
          <a:p>
            <a:pPr marL="0" marR="0" lvl="0" indent="0" algn="just" defTabSz="914400" rtl="0" eaLnBrk="1" fontAlgn="base" latinLnBrk="0" hangingPunct="1">
              <a:lnSpc>
                <a:spcPct val="100000"/>
              </a:lnSpc>
              <a:spcBef>
                <a:spcPct val="0"/>
              </a:spcBef>
              <a:spcAft>
                <a:spcPct val="0"/>
              </a:spcAft>
              <a:buClrTx/>
              <a:buSzTx/>
              <a:buFontTx/>
              <a:buNone/>
              <a:tabLst/>
            </a:pPr>
            <a:endParaRPr kumimoji="0" lang="en-GB" altLang="en-US" sz="1000" b="0" i="0" u="none" strike="noStrike" cap="none" normalizeH="0" baseline="0" dirty="0">
              <a:ln>
                <a:noFill/>
              </a:ln>
              <a:solidFill>
                <a:schemeClr val="tx1"/>
              </a:solidFill>
              <a:effectLst/>
              <a:latin typeface="Arial" pitchFamily="34" charset="0"/>
              <a:cs typeface="Arial" pitchFamily="34"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en-GB" altLang="en-US" sz="1000" b="0" i="0" u="none" strike="noStrike" cap="none" normalizeH="0" baseline="0" dirty="0">
                <a:ln>
                  <a:noFill/>
                </a:ln>
                <a:solidFill>
                  <a:schemeClr val="tx1"/>
                </a:solidFill>
                <a:effectLst/>
                <a:latin typeface="Arial" pitchFamily="34" charset="0"/>
                <a:cs typeface="Arial" pitchFamily="34" charset="0"/>
              </a:rPr>
              <a:t>All opinions and contributions are those of the authors. The contents of this resource are not connected with nor endorsed by any other company, organisation or institution.</a:t>
            </a:r>
            <a:endParaRPr kumimoji="0" lang="en-US" altLang="en-US" sz="1800" b="0" i="0" u="none" strike="noStrike" cap="none" normalizeH="0" baseline="0" dirty="0">
              <a:ln>
                <a:noFill/>
              </a:ln>
              <a:solidFill>
                <a:schemeClr val="tx1"/>
              </a:solidFill>
              <a:effectLst/>
              <a:latin typeface="Arial" pitchFamily="34" charset="0"/>
              <a:cs typeface="Arial" pitchFamily="34" charset="0"/>
            </a:endParaRPr>
          </a:p>
        </p:txBody>
      </p:sp>
      <p:sp>
        <p:nvSpPr>
          <p:cNvPr id="6" name="TextBox 5"/>
          <p:cNvSpPr txBox="1"/>
          <p:nvPr/>
        </p:nvSpPr>
        <p:spPr>
          <a:xfrm>
            <a:off x="827584" y="6237312"/>
            <a:ext cx="7272808" cy="400110"/>
          </a:xfrm>
          <a:prstGeom prst="rect">
            <a:avLst/>
          </a:prstGeom>
          <a:noFill/>
        </p:spPr>
        <p:txBody>
          <a:bodyPr wrap="square" rtlCol="0">
            <a:spAutoFit/>
          </a:bodyPr>
          <a:lstStyle/>
          <a:p>
            <a:r>
              <a:rPr lang="en-US" sz="1000" u="sng" dirty="0">
                <a:hlinkClick r:id="rId4"/>
              </a:rPr>
              <a:t>www.pixl.org.uk</a:t>
            </a:r>
            <a:r>
              <a:rPr lang="en-US" sz="1000" dirty="0"/>
              <a:t>					The PiXL Club Ltd, Company number 07321607</a:t>
            </a:r>
            <a:endParaRPr lang="en-GB" sz="1000" dirty="0"/>
          </a:p>
          <a:p>
            <a:endParaRPr lang="en-GB" sz="1000" dirty="0"/>
          </a:p>
        </p:txBody>
      </p:sp>
      <p:sp>
        <p:nvSpPr>
          <p:cNvPr id="7" name="TextBox 6"/>
          <p:cNvSpPr txBox="1"/>
          <p:nvPr/>
        </p:nvSpPr>
        <p:spPr>
          <a:xfrm>
            <a:off x="2555775" y="4747322"/>
            <a:ext cx="3816424" cy="338554"/>
          </a:xfrm>
          <a:prstGeom prst="rect">
            <a:avLst/>
          </a:prstGeom>
          <a:noFill/>
        </p:spPr>
        <p:txBody>
          <a:bodyPr wrap="square" rtlCol="0">
            <a:spAutoFit/>
          </a:bodyPr>
          <a:lstStyle/>
          <a:p>
            <a:pPr algn="ctr"/>
            <a:r>
              <a:rPr lang="en-GB" sz="1600" dirty="0"/>
              <a:t>© Copyright The PiXL Club Ltd, 2017</a:t>
            </a:r>
          </a:p>
        </p:txBody>
      </p:sp>
      <p:sp>
        <p:nvSpPr>
          <p:cNvPr id="8" name="TextBox 7"/>
          <p:cNvSpPr txBox="1"/>
          <p:nvPr/>
        </p:nvSpPr>
        <p:spPr>
          <a:xfrm>
            <a:off x="233952" y="881336"/>
            <a:ext cx="8496943" cy="3234732"/>
          </a:xfrm>
          <a:prstGeom prst="rect">
            <a:avLst/>
          </a:prstGeom>
          <a:noFill/>
        </p:spPr>
        <p:txBody>
          <a:bodyPr wrap="square" rtlCol="0">
            <a:spAutoFit/>
          </a:bodyPr>
          <a:lstStyle/>
          <a:p>
            <a:pPr algn="ctr">
              <a:lnSpc>
                <a:spcPct val="115000"/>
              </a:lnSpc>
              <a:spcAft>
                <a:spcPts val="0"/>
              </a:spcAft>
            </a:pPr>
            <a:r>
              <a:rPr lang="en-GB" sz="7200" b="1" dirty="0"/>
              <a:t>PiXL KnowIT!</a:t>
            </a:r>
          </a:p>
          <a:p>
            <a:pPr algn="ctr">
              <a:lnSpc>
                <a:spcPct val="115000"/>
              </a:lnSpc>
              <a:spcAft>
                <a:spcPts val="0"/>
              </a:spcAft>
            </a:pPr>
            <a:r>
              <a:rPr lang="en-GB" sz="3600" b="1" dirty="0">
                <a:latin typeface="Arial" panose="020B0604020202020204" pitchFamily="34" charset="0"/>
                <a:ea typeface="Calibri" panose="020F0502020204030204" pitchFamily="34" charset="0"/>
                <a:cs typeface="Times New Roman" panose="02020603050405020304" pitchFamily="18" charset="0"/>
              </a:rPr>
              <a:t>GCSE Physics</a:t>
            </a:r>
            <a:endParaRPr lang="en-US" sz="1400" dirty="0">
              <a:latin typeface="Calibri" panose="020F0502020204030204" pitchFamily="34" charset="0"/>
              <a:ea typeface="Calibri" panose="020F0502020204030204" pitchFamily="34" charset="0"/>
              <a:cs typeface="Times New Roman" panose="02020603050405020304" pitchFamily="18" charset="0"/>
            </a:endParaRPr>
          </a:p>
          <a:p>
            <a:pPr algn="ctr"/>
            <a:r>
              <a:rPr lang="en-GB" dirty="0"/>
              <a:t> </a:t>
            </a:r>
          </a:p>
          <a:p>
            <a:pPr algn="ctr"/>
            <a:endParaRPr lang="en-GB" dirty="0"/>
          </a:p>
          <a:p>
            <a:pPr algn="ctr"/>
            <a:r>
              <a:rPr lang="en-GB" sz="4400" b="1" dirty="0">
                <a:solidFill>
                  <a:schemeClr val="accent2"/>
                </a:solidFill>
              </a:rPr>
              <a:t>Edexcel Conservation of energy</a:t>
            </a:r>
            <a:endParaRPr lang="en-GB" dirty="0"/>
          </a:p>
        </p:txBody>
      </p:sp>
      <p:pic>
        <p:nvPicPr>
          <p:cNvPr id="9" name="374f7cfc-9279-43ad-9851-155d90395642" descr="image001"/>
          <p:cNvPicPr>
            <a:picLocks noChangeAspect="1" noChangeArrowheads="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565552" y="58096"/>
            <a:ext cx="1484057" cy="110472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val="39293743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987824" y="35655"/>
            <a:ext cx="6156176" cy="1017081"/>
          </a:xfrm>
        </p:spPr>
        <p:txBody>
          <a:bodyPr>
            <a:normAutofit fontScale="90000"/>
          </a:bodyPr>
          <a:lstStyle/>
          <a:p>
            <a:pPr algn="r"/>
            <a:r>
              <a:rPr lang="en-GB" b="1" dirty="0">
                <a:solidFill>
                  <a:schemeClr val="accent6"/>
                </a:solidFill>
              </a:rPr>
              <a:t>												Overview </a:t>
            </a:r>
            <a:br>
              <a:rPr lang="en-GB" b="1" dirty="0">
                <a:solidFill>
                  <a:schemeClr val="accent6"/>
                </a:solidFill>
              </a:rPr>
            </a:br>
            <a:r>
              <a:rPr lang="en-GB" b="1" dirty="0">
                <a:solidFill>
                  <a:schemeClr val="accent6"/>
                </a:solidFill>
              </a:rPr>
              <a:t>		Edexcel Topic 3</a:t>
            </a:r>
          </a:p>
        </p:txBody>
      </p:sp>
      <p:sp>
        <p:nvSpPr>
          <p:cNvPr id="5" name="TextBox 4">
            <a:extLst>
              <a:ext uri="{FF2B5EF4-FFF2-40B4-BE49-F238E27FC236}">
                <a16:creationId xmlns:a16="http://schemas.microsoft.com/office/drawing/2014/main" id="{33337A62-5225-6D44-A752-1048728B8B19}"/>
              </a:ext>
            </a:extLst>
          </p:cNvPr>
          <p:cNvSpPr txBox="1"/>
          <p:nvPr/>
        </p:nvSpPr>
        <p:spPr>
          <a:xfrm>
            <a:off x="179512" y="908720"/>
            <a:ext cx="4511460" cy="5386090"/>
          </a:xfrm>
          <a:prstGeom prst="rect">
            <a:avLst/>
          </a:prstGeom>
          <a:noFill/>
        </p:spPr>
        <p:txBody>
          <a:bodyPr wrap="square" rtlCol="0">
            <a:spAutoFit/>
          </a:bodyPr>
          <a:lstStyle/>
          <a:p>
            <a:pPr marL="0" lvl="1"/>
            <a:r>
              <a:rPr lang="en-US" sz="2800" b="1" dirty="0"/>
              <a:t>Conservation of energy</a:t>
            </a:r>
          </a:p>
          <a:p>
            <a:pPr marL="0" lvl="1"/>
            <a:r>
              <a:rPr lang="en-US" sz="2400" b="1" dirty="0"/>
              <a:t>Part 1</a:t>
            </a:r>
          </a:p>
          <a:p>
            <a:pPr marL="342900" lvl="1" indent="-342900">
              <a:buFont typeface="Arial" panose="020B0604020202020204" pitchFamily="34" charset="0"/>
              <a:buChar char="•"/>
            </a:pPr>
            <a:r>
              <a:rPr lang="en-US" sz="2400" b="1" dirty="0">
                <a:solidFill>
                  <a:schemeClr val="tx1">
                    <a:lumMod val="85000"/>
                    <a:lumOff val="15000"/>
                  </a:schemeClr>
                </a:solidFill>
              </a:rPr>
              <a:t>Energy stores</a:t>
            </a:r>
          </a:p>
          <a:p>
            <a:pPr marL="342900" lvl="1" indent="-342900">
              <a:buFont typeface="Arial" panose="020B0604020202020204" pitchFamily="34" charset="0"/>
              <a:buChar char="•"/>
            </a:pPr>
            <a:r>
              <a:rPr lang="en-US" sz="2400" b="1" dirty="0">
                <a:solidFill>
                  <a:schemeClr val="tx1">
                    <a:lumMod val="85000"/>
                    <a:lumOff val="15000"/>
                  </a:schemeClr>
                </a:solidFill>
              </a:rPr>
              <a:t>Gravitational potential energy</a:t>
            </a:r>
          </a:p>
          <a:p>
            <a:pPr marL="342900" lvl="1" indent="-342900">
              <a:buFont typeface="Arial" panose="020B0604020202020204" pitchFamily="34" charset="0"/>
              <a:buChar char="•"/>
            </a:pPr>
            <a:r>
              <a:rPr lang="en-US" sz="2400" b="1" dirty="0">
                <a:solidFill>
                  <a:schemeClr val="tx1">
                    <a:lumMod val="85000"/>
                    <a:lumOff val="15000"/>
                  </a:schemeClr>
                </a:solidFill>
              </a:rPr>
              <a:t>Kinetic energy</a:t>
            </a:r>
          </a:p>
          <a:p>
            <a:pPr marL="342900" lvl="1" indent="-342900">
              <a:buFont typeface="Arial" panose="020B0604020202020204" pitchFamily="34" charset="0"/>
              <a:buChar char="•"/>
            </a:pPr>
            <a:r>
              <a:rPr lang="en-US" sz="2400" b="1" dirty="0">
                <a:solidFill>
                  <a:schemeClr val="tx1">
                    <a:lumMod val="85000"/>
                    <a:lumOff val="15000"/>
                  </a:schemeClr>
                </a:solidFill>
              </a:rPr>
              <a:t>Energy stores and transfers</a:t>
            </a:r>
          </a:p>
          <a:p>
            <a:pPr marL="342900" lvl="1" indent="-342900">
              <a:buFont typeface="Arial" panose="020B0604020202020204" pitchFamily="34" charset="0"/>
              <a:buChar char="•"/>
            </a:pPr>
            <a:endParaRPr lang="en-US" sz="1400" b="1" dirty="0">
              <a:solidFill>
                <a:schemeClr val="tx1">
                  <a:lumMod val="85000"/>
                  <a:lumOff val="15000"/>
                </a:schemeClr>
              </a:solidFill>
            </a:endParaRPr>
          </a:p>
          <a:p>
            <a:pPr marL="0" lvl="1"/>
            <a:r>
              <a:rPr lang="en-US" sz="2400" b="1" dirty="0"/>
              <a:t>Part 2</a:t>
            </a:r>
            <a:endParaRPr lang="en-US" sz="2400" b="1" dirty="0">
              <a:solidFill>
                <a:schemeClr val="tx1">
                  <a:lumMod val="85000"/>
                  <a:lumOff val="15000"/>
                </a:schemeClr>
              </a:solidFill>
            </a:endParaRPr>
          </a:p>
          <a:p>
            <a:pPr marL="342900" lvl="1" indent="-342900">
              <a:buFont typeface="Arial" panose="020B0604020202020204" pitchFamily="34" charset="0"/>
              <a:buChar char="•"/>
            </a:pPr>
            <a:r>
              <a:rPr lang="en-US" sz="2400" b="1" dirty="0">
                <a:solidFill>
                  <a:schemeClr val="tx1">
                    <a:lumMod val="85000"/>
                    <a:lumOff val="15000"/>
                  </a:schemeClr>
                </a:solidFill>
              </a:rPr>
              <a:t>Energy transfers in a system</a:t>
            </a:r>
          </a:p>
          <a:p>
            <a:pPr marL="342900" lvl="1" indent="-342900">
              <a:buFont typeface="Arial" panose="020B0604020202020204" pitchFamily="34" charset="0"/>
              <a:buChar char="•"/>
            </a:pPr>
            <a:r>
              <a:rPr lang="en-US" sz="2400" b="1" dirty="0">
                <a:solidFill>
                  <a:schemeClr val="tx1">
                    <a:lumMod val="85000"/>
                    <a:lumOff val="15000"/>
                  </a:schemeClr>
                </a:solidFill>
              </a:rPr>
              <a:t>Energy efficiency</a:t>
            </a:r>
          </a:p>
          <a:p>
            <a:pPr marL="342900" lvl="1" indent="-342900">
              <a:buFont typeface="Arial" panose="020B0604020202020204" pitchFamily="34" charset="0"/>
              <a:buChar char="•"/>
            </a:pPr>
            <a:r>
              <a:rPr lang="en-US" sz="2400" b="1" dirty="0">
                <a:solidFill>
                  <a:schemeClr val="tx1">
                    <a:lumMod val="85000"/>
                    <a:lumOff val="15000"/>
                  </a:schemeClr>
                </a:solidFill>
              </a:rPr>
              <a:t>Reducing unwanted energy transfers</a:t>
            </a:r>
          </a:p>
          <a:p>
            <a:pPr marL="342900" lvl="1" indent="-342900">
              <a:buFont typeface="Arial" panose="020B0604020202020204" pitchFamily="34" charset="0"/>
              <a:buChar char="•"/>
            </a:pPr>
            <a:endParaRPr lang="en-US" sz="1400" b="1" dirty="0">
              <a:solidFill>
                <a:schemeClr val="tx1">
                  <a:lumMod val="85000"/>
                  <a:lumOff val="15000"/>
                </a:schemeClr>
              </a:solidFill>
            </a:endParaRPr>
          </a:p>
          <a:p>
            <a:pPr marL="0" lvl="1"/>
            <a:r>
              <a:rPr lang="en-US" sz="2400" b="1" dirty="0">
                <a:solidFill>
                  <a:schemeClr val="tx1">
                    <a:lumMod val="85000"/>
                    <a:lumOff val="15000"/>
                  </a:schemeClr>
                </a:solidFill>
              </a:rPr>
              <a:t>Part 3</a:t>
            </a:r>
          </a:p>
          <a:p>
            <a:pPr marL="342900" lvl="1" indent="-342900">
              <a:buFont typeface="Arial" charset="0"/>
              <a:buChar char="•"/>
            </a:pPr>
            <a:r>
              <a:rPr lang="en-US" sz="2400" b="1" dirty="0">
                <a:solidFill>
                  <a:schemeClr val="tx1">
                    <a:lumMod val="85000"/>
                    <a:lumOff val="15000"/>
                  </a:schemeClr>
                </a:solidFill>
              </a:rPr>
              <a:t>Energy resources</a:t>
            </a:r>
          </a:p>
        </p:txBody>
      </p:sp>
      <p:pic>
        <p:nvPicPr>
          <p:cNvPr id="7" name="Picture 6">
            <a:extLst>
              <a:ext uri="{FF2B5EF4-FFF2-40B4-BE49-F238E27FC236}">
                <a16:creationId xmlns:a16="http://schemas.microsoft.com/office/drawing/2014/main" id="{BAF87B08-B5C4-B943-AC27-8E15DAB5E8E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90972" y="1393017"/>
            <a:ext cx="3914528" cy="4696222"/>
          </a:xfrm>
          <a:prstGeom prst="rect">
            <a:avLst/>
          </a:prstGeom>
        </p:spPr>
      </p:pic>
    </p:spTree>
    <p:extLst>
      <p:ext uri="{BB962C8B-B14F-4D97-AF65-F5344CB8AC3E}">
        <p14:creationId xmlns:p14="http://schemas.microsoft.com/office/powerpoint/2010/main" val="7324485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22696" y="675435"/>
            <a:ext cx="3730600" cy="6186309"/>
          </a:xfrm>
          <a:prstGeom prst="rect">
            <a:avLst/>
          </a:prstGeom>
          <a:noFill/>
        </p:spPr>
        <p:txBody>
          <a:bodyPr wrap="square" rtlCol="0">
            <a:spAutoFit/>
          </a:bodyPr>
          <a:lstStyle/>
          <a:p>
            <a:r>
              <a:rPr lang="en-GB" sz="7200" b="1" dirty="0">
                <a:latin typeface="+mj-lt"/>
                <a:ea typeface="Beirut" charset="-78"/>
                <a:cs typeface="Beirut" charset="-78"/>
              </a:rPr>
              <a:t>LearnIT!</a:t>
            </a:r>
          </a:p>
          <a:p>
            <a:r>
              <a:rPr lang="en-GB" sz="7200" b="1" dirty="0">
                <a:latin typeface="+mj-lt"/>
                <a:ea typeface="Beirut" charset="-78"/>
                <a:cs typeface="Beirut" charset="-78"/>
              </a:rPr>
              <a:t>KnowIT!</a:t>
            </a:r>
          </a:p>
          <a:p>
            <a:endParaRPr lang="en-GB" dirty="0"/>
          </a:p>
          <a:p>
            <a:r>
              <a:rPr lang="en-GB" sz="3200" b="1" dirty="0">
                <a:solidFill>
                  <a:schemeClr val="tx1">
                    <a:lumMod val="50000"/>
                    <a:lumOff val="50000"/>
                  </a:schemeClr>
                </a:solidFill>
              </a:rPr>
              <a:t>Conservation of energy</a:t>
            </a:r>
          </a:p>
          <a:p>
            <a:r>
              <a:rPr lang="en-GB" sz="3200" b="1" dirty="0">
                <a:solidFill>
                  <a:schemeClr val="tx1">
                    <a:lumMod val="50000"/>
                    <a:lumOff val="50000"/>
                  </a:schemeClr>
                </a:solidFill>
              </a:rPr>
              <a:t>Part 1</a:t>
            </a:r>
          </a:p>
          <a:p>
            <a:endParaRPr lang="en-GB" sz="2000" b="1" dirty="0">
              <a:solidFill>
                <a:schemeClr val="tx1">
                  <a:lumMod val="50000"/>
                  <a:lumOff val="50000"/>
                </a:schemeClr>
              </a:solidFill>
            </a:endParaRPr>
          </a:p>
          <a:p>
            <a:pPr marL="342900" lvl="1" indent="-342900">
              <a:buFont typeface="Arial" panose="020B0604020202020204" pitchFamily="34" charset="0"/>
              <a:buChar char="•"/>
            </a:pPr>
            <a:r>
              <a:rPr lang="en-US" sz="2000" b="1" dirty="0">
                <a:solidFill>
                  <a:schemeClr val="tx1">
                    <a:lumMod val="50000"/>
                    <a:lumOff val="50000"/>
                  </a:schemeClr>
                </a:solidFill>
              </a:rPr>
              <a:t>Energy stores</a:t>
            </a:r>
          </a:p>
          <a:p>
            <a:pPr marL="342900" lvl="1" indent="-342900">
              <a:buFont typeface="Arial" panose="020B0604020202020204" pitchFamily="34" charset="0"/>
              <a:buChar char="•"/>
            </a:pPr>
            <a:r>
              <a:rPr lang="en-US" sz="2000" b="1" dirty="0">
                <a:solidFill>
                  <a:schemeClr val="tx1">
                    <a:lumMod val="50000"/>
                    <a:lumOff val="50000"/>
                  </a:schemeClr>
                </a:solidFill>
              </a:rPr>
              <a:t>Gravitational potential energy</a:t>
            </a:r>
          </a:p>
          <a:p>
            <a:pPr marL="342900" lvl="1" indent="-342900">
              <a:buFont typeface="Arial" panose="020B0604020202020204" pitchFamily="34" charset="0"/>
              <a:buChar char="•"/>
            </a:pPr>
            <a:r>
              <a:rPr lang="en-US" sz="2000" b="1" dirty="0">
                <a:solidFill>
                  <a:schemeClr val="tx1">
                    <a:lumMod val="50000"/>
                    <a:lumOff val="50000"/>
                  </a:schemeClr>
                </a:solidFill>
              </a:rPr>
              <a:t>Kinetic energy</a:t>
            </a:r>
          </a:p>
          <a:p>
            <a:pPr marL="342900" lvl="1" indent="-342900">
              <a:buFont typeface="Arial" panose="020B0604020202020204" pitchFamily="34" charset="0"/>
              <a:buChar char="•"/>
            </a:pPr>
            <a:r>
              <a:rPr lang="en-US" sz="2000" b="1" dirty="0">
                <a:solidFill>
                  <a:schemeClr val="tx1">
                    <a:lumMod val="50000"/>
                    <a:lumOff val="50000"/>
                  </a:schemeClr>
                </a:solidFill>
              </a:rPr>
              <a:t>Energy stores and transfers</a:t>
            </a:r>
          </a:p>
          <a:p>
            <a:pPr marL="342900" lvl="1" indent="-342900">
              <a:buFont typeface="Arial" panose="020B0604020202020204" pitchFamily="34" charset="0"/>
              <a:buChar char="•"/>
            </a:pPr>
            <a:endParaRPr lang="en-US" sz="2000" b="1" dirty="0">
              <a:solidFill>
                <a:schemeClr val="tx1">
                  <a:lumMod val="50000"/>
                  <a:lumOff val="50000"/>
                </a:schemeClr>
              </a:solidFill>
            </a:endParaRPr>
          </a:p>
          <a:p>
            <a:endParaRPr lang="en-GB" dirty="0"/>
          </a:p>
        </p:txBody>
      </p:sp>
      <p:pic>
        <p:nvPicPr>
          <p:cNvPr id="8" name="Picture 7"/>
          <p:cNvPicPr>
            <a:picLocks noChangeAspect="1"/>
          </p:cNvPicPr>
          <p:nvPr/>
        </p:nvPicPr>
        <p:blipFill>
          <a:blip r:embed="rId3">
            <a:clrChange>
              <a:clrFrom>
                <a:srgbClr val="FFFFFF"/>
              </a:clrFrom>
              <a:clrTo>
                <a:srgbClr val="FFFFFF">
                  <a:alpha val="0"/>
                </a:srgbClr>
              </a:clrTo>
            </a:clrChange>
          </a:blip>
          <a:stretch>
            <a:fillRect/>
          </a:stretch>
        </p:blipFill>
        <p:spPr>
          <a:xfrm>
            <a:off x="3059832" y="0"/>
            <a:ext cx="6120680" cy="6525344"/>
          </a:xfrm>
          <a:prstGeom prst="rect">
            <a:avLst/>
          </a:prstGeom>
        </p:spPr>
      </p:pic>
    </p:spTree>
    <p:extLst>
      <p:ext uri="{BB962C8B-B14F-4D97-AF65-F5344CB8AC3E}">
        <p14:creationId xmlns:p14="http://schemas.microsoft.com/office/powerpoint/2010/main" val="6323850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Table 8">
            <a:extLst>
              <a:ext uri="{FF2B5EF4-FFF2-40B4-BE49-F238E27FC236}">
                <a16:creationId xmlns:a16="http://schemas.microsoft.com/office/drawing/2014/main" id="{F00027F4-6D89-4930-8F8B-33594E97883A}"/>
              </a:ext>
            </a:extLst>
          </p:cNvPr>
          <p:cNvGraphicFramePr>
            <a:graphicFrameLocks noGrp="1"/>
          </p:cNvGraphicFramePr>
          <p:nvPr>
            <p:extLst/>
          </p:nvPr>
        </p:nvGraphicFramePr>
        <p:xfrm>
          <a:off x="251520" y="836712"/>
          <a:ext cx="8712968" cy="5491124"/>
        </p:xfrm>
        <a:graphic>
          <a:graphicData uri="http://schemas.openxmlformats.org/drawingml/2006/table">
            <a:tbl>
              <a:tblPr>
                <a:tableStyleId>{5940675A-B579-460E-94D1-54222C63F5DA}</a:tableStyleId>
              </a:tblPr>
              <a:tblGrid>
                <a:gridCol w="2776053">
                  <a:extLst>
                    <a:ext uri="{9D8B030D-6E8A-4147-A177-3AD203B41FA5}">
                      <a16:colId xmlns:a16="http://schemas.microsoft.com/office/drawing/2014/main" val="20000"/>
                    </a:ext>
                  </a:extLst>
                </a:gridCol>
                <a:gridCol w="5936915">
                  <a:extLst>
                    <a:ext uri="{9D8B030D-6E8A-4147-A177-3AD203B41FA5}">
                      <a16:colId xmlns:a16="http://schemas.microsoft.com/office/drawing/2014/main" val="20001"/>
                    </a:ext>
                  </a:extLst>
                </a:gridCol>
              </a:tblGrid>
              <a:tr h="437540">
                <a:tc>
                  <a:txBody>
                    <a:bodyPr/>
                    <a:lstStyle/>
                    <a:p>
                      <a:pPr marL="0" marR="0" algn="ctr">
                        <a:spcBef>
                          <a:spcPts val="0"/>
                        </a:spcBef>
                        <a:spcAft>
                          <a:spcPts val="0"/>
                        </a:spcAft>
                      </a:pPr>
                      <a:r>
                        <a:rPr lang="en-GB" sz="2000" b="1" dirty="0">
                          <a:solidFill>
                            <a:schemeClr val="tx1"/>
                          </a:solidFill>
                          <a:effectLst/>
                          <a:latin typeface="+mn-lt"/>
                        </a:rPr>
                        <a:t>Energy stores</a:t>
                      </a:r>
                    </a:p>
                  </a:txBody>
                  <a:tcPr anchor="ctr">
                    <a:solidFill>
                      <a:schemeClr val="accent6">
                        <a:lumMod val="60000"/>
                        <a:lumOff val="40000"/>
                      </a:schemeClr>
                    </a:solidFill>
                  </a:tcPr>
                </a:tc>
                <a:tc>
                  <a:txBody>
                    <a:bodyPr/>
                    <a:lstStyle/>
                    <a:p>
                      <a:pPr marL="0" marR="0" algn="ctr">
                        <a:spcBef>
                          <a:spcPts val="0"/>
                        </a:spcBef>
                        <a:spcAft>
                          <a:spcPts val="0"/>
                        </a:spcAft>
                      </a:pPr>
                      <a:r>
                        <a:rPr lang="en-GB" sz="2000" b="1" dirty="0">
                          <a:solidFill>
                            <a:schemeClr val="tx1"/>
                          </a:solidFill>
                          <a:effectLst/>
                          <a:latin typeface="+mn-lt"/>
                        </a:rPr>
                        <a:t>Examples</a:t>
                      </a:r>
                    </a:p>
                  </a:txBody>
                  <a:tcPr anchor="ctr">
                    <a:solidFill>
                      <a:schemeClr val="accent6">
                        <a:lumMod val="60000"/>
                        <a:lumOff val="40000"/>
                      </a:schemeClr>
                    </a:solidFill>
                  </a:tcPr>
                </a:tc>
                <a:extLst>
                  <a:ext uri="{0D108BD9-81ED-4DB2-BD59-A6C34878D82A}">
                    <a16:rowId xmlns:a16="http://schemas.microsoft.com/office/drawing/2014/main" val="10000"/>
                  </a:ext>
                </a:extLst>
              </a:tr>
              <a:tr h="429768">
                <a:tc>
                  <a:txBody>
                    <a:bodyPr/>
                    <a:lstStyle/>
                    <a:p>
                      <a:pPr marL="0" marR="0" algn="ctr">
                        <a:spcBef>
                          <a:spcPts val="0"/>
                        </a:spcBef>
                        <a:spcAft>
                          <a:spcPts val="0"/>
                        </a:spcAft>
                      </a:pPr>
                      <a:r>
                        <a:rPr lang="en-GB" sz="2000" b="1" dirty="0">
                          <a:solidFill>
                            <a:schemeClr val="accent6">
                              <a:lumMod val="75000"/>
                            </a:schemeClr>
                          </a:solidFill>
                          <a:effectLst/>
                          <a:latin typeface="+mn-lt"/>
                        </a:rPr>
                        <a:t>Chemical</a:t>
                      </a:r>
                    </a:p>
                  </a:txBody>
                  <a:tcPr anchor="ctr"/>
                </a:tc>
                <a:tc>
                  <a:txBody>
                    <a:bodyPr/>
                    <a:lstStyle/>
                    <a:p>
                      <a:pPr marL="0" marR="0" algn="l">
                        <a:spcBef>
                          <a:spcPts val="0"/>
                        </a:spcBef>
                        <a:spcAft>
                          <a:spcPts val="0"/>
                        </a:spcAft>
                      </a:pPr>
                      <a:r>
                        <a:rPr lang="en-GB" sz="2000" b="1" dirty="0">
                          <a:solidFill>
                            <a:schemeClr val="tx1"/>
                          </a:solidFill>
                          <a:effectLst/>
                          <a:latin typeface="+mn-lt"/>
                        </a:rPr>
                        <a:t>In food, fuel and electric batteries</a:t>
                      </a:r>
                    </a:p>
                  </a:txBody>
                  <a:tcPr anchor="ctr"/>
                </a:tc>
                <a:extLst>
                  <a:ext uri="{0D108BD9-81ED-4DB2-BD59-A6C34878D82A}">
                    <a16:rowId xmlns:a16="http://schemas.microsoft.com/office/drawing/2014/main" val="10001"/>
                  </a:ext>
                </a:extLst>
              </a:tr>
              <a:tr h="429768">
                <a:tc>
                  <a:txBody>
                    <a:bodyPr/>
                    <a:lstStyle/>
                    <a:p>
                      <a:pPr marL="0" marR="0" algn="ctr">
                        <a:spcBef>
                          <a:spcPts val="0"/>
                        </a:spcBef>
                        <a:spcAft>
                          <a:spcPts val="0"/>
                        </a:spcAft>
                      </a:pPr>
                      <a:r>
                        <a:rPr lang="en-GB" sz="2000" b="1" dirty="0">
                          <a:solidFill>
                            <a:schemeClr val="accent6">
                              <a:lumMod val="75000"/>
                            </a:schemeClr>
                          </a:solidFill>
                          <a:effectLst/>
                          <a:latin typeface="+mn-lt"/>
                        </a:rPr>
                        <a:t>Kinetic</a:t>
                      </a:r>
                    </a:p>
                  </a:txBody>
                  <a:tcPr anchor="ctr"/>
                </a:tc>
                <a:tc>
                  <a:txBody>
                    <a:bodyPr/>
                    <a:lstStyle/>
                    <a:p>
                      <a:pPr marL="0" marR="0" algn="l">
                        <a:spcBef>
                          <a:spcPts val="0"/>
                        </a:spcBef>
                        <a:spcAft>
                          <a:spcPts val="0"/>
                        </a:spcAft>
                      </a:pPr>
                      <a:r>
                        <a:rPr lang="en-GB" sz="2000" b="1" dirty="0">
                          <a:solidFill>
                            <a:schemeClr val="tx1"/>
                          </a:solidFill>
                          <a:effectLst/>
                          <a:latin typeface="+mn-lt"/>
                        </a:rPr>
                        <a:t>In moving objects</a:t>
                      </a:r>
                    </a:p>
                  </a:txBody>
                  <a:tcPr anchor="ctr"/>
                </a:tc>
                <a:extLst>
                  <a:ext uri="{0D108BD9-81ED-4DB2-BD59-A6C34878D82A}">
                    <a16:rowId xmlns:a16="http://schemas.microsoft.com/office/drawing/2014/main" val="10002"/>
                  </a:ext>
                </a:extLst>
              </a:tr>
              <a:tr h="429768">
                <a:tc>
                  <a:txBody>
                    <a:bodyPr/>
                    <a:lstStyle/>
                    <a:p>
                      <a:pPr marL="0" marR="0" algn="ctr">
                        <a:spcBef>
                          <a:spcPts val="0"/>
                        </a:spcBef>
                        <a:spcAft>
                          <a:spcPts val="0"/>
                        </a:spcAft>
                      </a:pPr>
                      <a:r>
                        <a:rPr lang="en-GB" sz="2000" b="1" dirty="0">
                          <a:solidFill>
                            <a:schemeClr val="accent6">
                              <a:lumMod val="75000"/>
                            </a:schemeClr>
                          </a:solidFill>
                          <a:effectLst/>
                          <a:latin typeface="+mn-lt"/>
                        </a:rPr>
                        <a:t>Gravitational potential</a:t>
                      </a:r>
                    </a:p>
                  </a:txBody>
                  <a:tcPr anchor="ctr"/>
                </a:tc>
                <a:tc>
                  <a:txBody>
                    <a:bodyPr/>
                    <a:lstStyle/>
                    <a:p>
                      <a:pPr marL="0" marR="0" algn="l">
                        <a:spcBef>
                          <a:spcPts val="0"/>
                        </a:spcBef>
                        <a:spcAft>
                          <a:spcPts val="0"/>
                        </a:spcAft>
                      </a:pPr>
                      <a:r>
                        <a:rPr lang="en-GB" sz="2000" b="1" dirty="0">
                          <a:solidFill>
                            <a:schemeClr val="tx1"/>
                          </a:solidFill>
                          <a:effectLst/>
                          <a:latin typeface="+mn-lt"/>
                        </a:rPr>
                        <a:t>In objects raised above a planets surface</a:t>
                      </a:r>
                    </a:p>
                  </a:txBody>
                  <a:tcPr anchor="ctr"/>
                </a:tc>
                <a:extLst>
                  <a:ext uri="{0D108BD9-81ED-4DB2-BD59-A6C34878D82A}">
                    <a16:rowId xmlns:a16="http://schemas.microsoft.com/office/drawing/2014/main" val="10003"/>
                  </a:ext>
                </a:extLst>
              </a:tr>
              <a:tr h="429768">
                <a:tc>
                  <a:txBody>
                    <a:bodyPr/>
                    <a:lstStyle/>
                    <a:p>
                      <a:pPr marL="0" marR="0" algn="ctr">
                        <a:spcBef>
                          <a:spcPts val="0"/>
                        </a:spcBef>
                        <a:spcAft>
                          <a:spcPts val="0"/>
                        </a:spcAft>
                      </a:pPr>
                      <a:r>
                        <a:rPr lang="en-GB" sz="2000" b="1" dirty="0">
                          <a:solidFill>
                            <a:schemeClr val="accent6">
                              <a:lumMod val="75000"/>
                            </a:schemeClr>
                          </a:solidFill>
                          <a:effectLst/>
                          <a:latin typeface="+mn-lt"/>
                        </a:rPr>
                        <a:t>Elastic potential</a:t>
                      </a:r>
                    </a:p>
                  </a:txBody>
                  <a:tcPr anchor="ctr"/>
                </a:tc>
                <a:tc>
                  <a:txBody>
                    <a:bodyPr/>
                    <a:lstStyle/>
                    <a:p>
                      <a:pPr marL="0" marR="0" algn="l">
                        <a:spcBef>
                          <a:spcPts val="0"/>
                        </a:spcBef>
                        <a:spcAft>
                          <a:spcPts val="0"/>
                        </a:spcAft>
                      </a:pPr>
                      <a:r>
                        <a:rPr lang="en-GB" sz="2000" b="1" dirty="0">
                          <a:solidFill>
                            <a:schemeClr val="tx1"/>
                          </a:solidFill>
                          <a:effectLst/>
                          <a:latin typeface="+mn-lt"/>
                        </a:rPr>
                        <a:t>In a stretched, compressed or twisted object</a:t>
                      </a:r>
                    </a:p>
                  </a:txBody>
                  <a:tcPr anchor="ctr"/>
                </a:tc>
                <a:extLst>
                  <a:ext uri="{0D108BD9-81ED-4DB2-BD59-A6C34878D82A}">
                    <a16:rowId xmlns:a16="http://schemas.microsoft.com/office/drawing/2014/main" val="10004"/>
                  </a:ext>
                </a:extLst>
              </a:tr>
              <a:tr h="429768">
                <a:tc>
                  <a:txBody>
                    <a:bodyPr/>
                    <a:lstStyle/>
                    <a:p>
                      <a:pPr marL="0" marR="0" algn="ctr">
                        <a:spcBef>
                          <a:spcPts val="0"/>
                        </a:spcBef>
                        <a:spcAft>
                          <a:spcPts val="0"/>
                        </a:spcAft>
                      </a:pPr>
                      <a:r>
                        <a:rPr lang="en-GB" sz="2000" b="1" dirty="0">
                          <a:solidFill>
                            <a:schemeClr val="accent6">
                              <a:lumMod val="75000"/>
                            </a:schemeClr>
                          </a:solidFill>
                          <a:effectLst/>
                          <a:latin typeface="+mn-lt"/>
                        </a:rPr>
                        <a:t>Internal (thermal)</a:t>
                      </a:r>
                    </a:p>
                  </a:txBody>
                  <a:tcPr anchor="ctr"/>
                </a:tc>
                <a:tc>
                  <a:txBody>
                    <a:bodyPr/>
                    <a:lstStyle/>
                    <a:p>
                      <a:pPr marL="0" marR="0" algn="l">
                        <a:spcBef>
                          <a:spcPts val="0"/>
                        </a:spcBef>
                        <a:spcAft>
                          <a:spcPts val="0"/>
                        </a:spcAft>
                      </a:pPr>
                      <a:r>
                        <a:rPr lang="en-GB" sz="2000" b="1" dirty="0">
                          <a:solidFill>
                            <a:schemeClr val="tx1"/>
                          </a:solidFill>
                          <a:effectLst/>
                          <a:latin typeface="+mn-lt"/>
                        </a:rPr>
                        <a:t>In any heated object</a:t>
                      </a:r>
                    </a:p>
                  </a:txBody>
                  <a:tcPr anchor="ctr"/>
                </a:tc>
                <a:extLst>
                  <a:ext uri="{0D108BD9-81ED-4DB2-BD59-A6C34878D82A}">
                    <a16:rowId xmlns:a16="http://schemas.microsoft.com/office/drawing/2014/main" val="10005"/>
                  </a:ext>
                </a:extLst>
              </a:tr>
              <a:tr h="429768">
                <a:tc>
                  <a:txBody>
                    <a:bodyPr/>
                    <a:lstStyle/>
                    <a:p>
                      <a:pPr marL="0" marR="0" algn="ctr">
                        <a:spcBef>
                          <a:spcPts val="0"/>
                        </a:spcBef>
                        <a:spcAft>
                          <a:spcPts val="0"/>
                        </a:spcAft>
                      </a:pPr>
                      <a:r>
                        <a:rPr lang="en-GB" sz="2000" b="1" dirty="0">
                          <a:solidFill>
                            <a:schemeClr val="accent6">
                              <a:lumMod val="75000"/>
                            </a:schemeClr>
                          </a:solidFill>
                          <a:effectLst/>
                          <a:latin typeface="+mn-lt"/>
                        </a:rPr>
                        <a:t>Magnetic</a:t>
                      </a:r>
                    </a:p>
                  </a:txBody>
                  <a:tcPr anchor="ctr"/>
                </a:tc>
                <a:tc>
                  <a:txBody>
                    <a:bodyPr/>
                    <a:lstStyle/>
                    <a:p>
                      <a:pPr marL="0" marR="0" algn="l">
                        <a:spcBef>
                          <a:spcPts val="0"/>
                        </a:spcBef>
                        <a:spcAft>
                          <a:spcPts val="0"/>
                        </a:spcAft>
                      </a:pPr>
                      <a:r>
                        <a:rPr lang="en-GB" sz="2000" b="1" dirty="0">
                          <a:solidFill>
                            <a:schemeClr val="tx1"/>
                          </a:solidFill>
                          <a:effectLst/>
                          <a:latin typeface="+mn-lt"/>
                        </a:rPr>
                        <a:t>In any object with a magnetic field</a:t>
                      </a:r>
                    </a:p>
                  </a:txBody>
                  <a:tcPr anchor="ctr"/>
                </a:tc>
                <a:extLst>
                  <a:ext uri="{0D108BD9-81ED-4DB2-BD59-A6C34878D82A}">
                    <a16:rowId xmlns:a16="http://schemas.microsoft.com/office/drawing/2014/main" val="10006"/>
                  </a:ext>
                </a:extLst>
              </a:tr>
              <a:tr h="429768">
                <a:tc>
                  <a:txBody>
                    <a:bodyPr/>
                    <a:lstStyle/>
                    <a:p>
                      <a:pPr marL="0" marR="0" algn="ctr">
                        <a:spcBef>
                          <a:spcPts val="0"/>
                        </a:spcBef>
                        <a:spcAft>
                          <a:spcPts val="0"/>
                        </a:spcAft>
                      </a:pPr>
                      <a:r>
                        <a:rPr lang="en-GB" sz="2000" b="1" dirty="0">
                          <a:solidFill>
                            <a:schemeClr val="accent6">
                              <a:lumMod val="75000"/>
                            </a:schemeClr>
                          </a:solidFill>
                          <a:effectLst/>
                          <a:latin typeface="+mn-lt"/>
                        </a:rPr>
                        <a:t>Electrostatic</a:t>
                      </a:r>
                    </a:p>
                  </a:txBody>
                  <a:tcPr anchor="ctr"/>
                </a:tc>
                <a:tc>
                  <a:txBody>
                    <a:bodyPr/>
                    <a:lstStyle/>
                    <a:p>
                      <a:pPr marL="0" marR="0" algn="l">
                        <a:spcBef>
                          <a:spcPts val="0"/>
                        </a:spcBef>
                        <a:spcAft>
                          <a:spcPts val="0"/>
                        </a:spcAft>
                      </a:pPr>
                      <a:r>
                        <a:rPr lang="en-GB" sz="2000" b="1" dirty="0">
                          <a:solidFill>
                            <a:schemeClr val="tx1"/>
                          </a:solidFill>
                          <a:effectLst/>
                          <a:latin typeface="+mn-lt"/>
                        </a:rPr>
                        <a:t>In electrostatic forces between charges</a:t>
                      </a:r>
                    </a:p>
                  </a:txBody>
                  <a:tcPr anchor="ctr"/>
                </a:tc>
                <a:extLst>
                  <a:ext uri="{0D108BD9-81ED-4DB2-BD59-A6C34878D82A}">
                    <a16:rowId xmlns:a16="http://schemas.microsoft.com/office/drawing/2014/main" val="10007"/>
                  </a:ext>
                </a:extLst>
              </a:tr>
              <a:tr h="429768">
                <a:tc>
                  <a:txBody>
                    <a:bodyPr/>
                    <a:lstStyle/>
                    <a:p>
                      <a:pPr marL="0" marR="0" algn="ctr">
                        <a:spcBef>
                          <a:spcPts val="0"/>
                        </a:spcBef>
                        <a:spcAft>
                          <a:spcPts val="0"/>
                        </a:spcAft>
                      </a:pPr>
                      <a:r>
                        <a:rPr lang="en-GB" sz="2000" b="1" dirty="0">
                          <a:solidFill>
                            <a:schemeClr val="accent6">
                              <a:lumMod val="75000"/>
                            </a:schemeClr>
                          </a:solidFill>
                          <a:effectLst/>
                          <a:latin typeface="+mn-lt"/>
                        </a:rPr>
                        <a:t>Nuclear</a:t>
                      </a:r>
                    </a:p>
                  </a:txBody>
                  <a:tcPr anchor="ctr"/>
                </a:tc>
                <a:tc>
                  <a:txBody>
                    <a:bodyPr/>
                    <a:lstStyle/>
                    <a:p>
                      <a:pPr marL="0" marR="0" algn="l">
                        <a:spcBef>
                          <a:spcPts val="0"/>
                        </a:spcBef>
                        <a:spcAft>
                          <a:spcPts val="0"/>
                        </a:spcAft>
                      </a:pPr>
                      <a:r>
                        <a:rPr lang="en-GB" sz="2000" b="1" dirty="0">
                          <a:solidFill>
                            <a:schemeClr val="tx1"/>
                          </a:solidFill>
                          <a:effectLst/>
                          <a:latin typeface="+mn-lt"/>
                        </a:rPr>
                        <a:t>The forces acting between atomic nuclei</a:t>
                      </a:r>
                    </a:p>
                  </a:txBody>
                  <a:tcPr anchor="ctr"/>
                </a:tc>
                <a:extLst>
                  <a:ext uri="{0D108BD9-81ED-4DB2-BD59-A6C34878D82A}">
                    <a16:rowId xmlns:a16="http://schemas.microsoft.com/office/drawing/2014/main" val="10008"/>
                  </a:ext>
                </a:extLst>
              </a:tr>
              <a:tr h="1040698">
                <a:tc gridSpan="2">
                  <a:txBody>
                    <a:bodyPr/>
                    <a:lstStyle/>
                    <a:p>
                      <a:pPr marL="0" marR="0" algn="l">
                        <a:spcBef>
                          <a:spcPts val="0"/>
                        </a:spcBef>
                        <a:spcAft>
                          <a:spcPts val="0"/>
                        </a:spcAft>
                      </a:pPr>
                      <a:r>
                        <a:rPr lang="en-GB" sz="2000" b="1" dirty="0">
                          <a:solidFill>
                            <a:schemeClr val="tx1"/>
                          </a:solidFill>
                          <a:effectLst/>
                          <a:latin typeface="+mn-lt"/>
                        </a:rPr>
                        <a:t>Force pathways include:</a:t>
                      </a:r>
                    </a:p>
                    <a:p>
                      <a:pPr marL="0" marR="0" algn="l">
                        <a:spcBef>
                          <a:spcPts val="0"/>
                        </a:spcBef>
                        <a:spcAft>
                          <a:spcPts val="0"/>
                        </a:spcAft>
                      </a:pPr>
                      <a:r>
                        <a:rPr lang="en-GB" sz="2000" b="1" dirty="0">
                          <a:solidFill>
                            <a:srgbClr val="0070C0"/>
                          </a:solidFill>
                          <a:effectLst/>
                          <a:latin typeface="+mn-lt"/>
                        </a:rPr>
                        <a:t>     Mechanically</a:t>
                      </a:r>
                      <a:r>
                        <a:rPr lang="en-GB" sz="2000" b="1" dirty="0">
                          <a:solidFill>
                            <a:schemeClr val="tx1"/>
                          </a:solidFill>
                          <a:effectLst/>
                          <a:latin typeface="+mn-lt"/>
                        </a:rPr>
                        <a:t>     –  when a force acts and an object moves</a:t>
                      </a:r>
                    </a:p>
                    <a:p>
                      <a:pPr marL="0" marR="0" algn="l">
                        <a:spcBef>
                          <a:spcPts val="0"/>
                        </a:spcBef>
                        <a:spcAft>
                          <a:spcPts val="0"/>
                        </a:spcAft>
                      </a:pPr>
                      <a:r>
                        <a:rPr lang="en-GB" sz="2000" b="1" dirty="0">
                          <a:solidFill>
                            <a:srgbClr val="0070C0"/>
                          </a:solidFill>
                          <a:effectLst/>
                          <a:latin typeface="+mn-lt"/>
                        </a:rPr>
                        <a:t>     Electrically</a:t>
                      </a:r>
                      <a:r>
                        <a:rPr lang="en-GB" sz="2000" b="1" dirty="0">
                          <a:solidFill>
                            <a:schemeClr val="tx1"/>
                          </a:solidFill>
                          <a:effectLst/>
                          <a:latin typeface="+mn-lt"/>
                        </a:rPr>
                        <a:t>         –  when an electric current flows</a:t>
                      </a:r>
                    </a:p>
                    <a:p>
                      <a:pPr marL="0" marR="0" algn="l">
                        <a:spcBef>
                          <a:spcPts val="0"/>
                        </a:spcBef>
                        <a:spcAft>
                          <a:spcPts val="0"/>
                        </a:spcAft>
                      </a:pPr>
                      <a:r>
                        <a:rPr lang="en-GB" sz="2000" b="1" dirty="0">
                          <a:solidFill>
                            <a:srgbClr val="0070C0"/>
                          </a:solidFill>
                          <a:effectLst/>
                          <a:latin typeface="+mn-lt"/>
                        </a:rPr>
                        <a:t>     Heating </a:t>
                      </a:r>
                      <a:r>
                        <a:rPr lang="en-GB" sz="2000" b="1" dirty="0">
                          <a:solidFill>
                            <a:schemeClr val="tx1"/>
                          </a:solidFill>
                          <a:effectLst/>
                          <a:latin typeface="+mn-lt"/>
                        </a:rPr>
                        <a:t>             –  a temperature difference between objects</a:t>
                      </a:r>
                    </a:p>
                    <a:p>
                      <a:pPr marL="0" marR="0" algn="l">
                        <a:spcBef>
                          <a:spcPts val="0"/>
                        </a:spcBef>
                        <a:spcAft>
                          <a:spcPts val="0"/>
                        </a:spcAft>
                      </a:pPr>
                      <a:r>
                        <a:rPr lang="en-GB" sz="2000" b="1" dirty="0">
                          <a:solidFill>
                            <a:srgbClr val="0070C0"/>
                          </a:solidFill>
                          <a:effectLst/>
                          <a:latin typeface="+mn-lt"/>
                        </a:rPr>
                        <a:t>     Radiation  </a:t>
                      </a:r>
                      <a:r>
                        <a:rPr lang="en-GB" sz="2000" b="1" dirty="0">
                          <a:solidFill>
                            <a:schemeClr val="tx1"/>
                          </a:solidFill>
                          <a:effectLst/>
                          <a:latin typeface="+mn-lt"/>
                        </a:rPr>
                        <a:t>         –  electromagnetic waves or sound</a:t>
                      </a:r>
                    </a:p>
                  </a:txBody>
                  <a:tcPr/>
                </a:tc>
                <a:tc hMerge="1">
                  <a:txBody>
                    <a:bodyPr/>
                    <a:lstStyle/>
                    <a:p>
                      <a:pPr marL="0" marR="0" algn="l">
                        <a:spcBef>
                          <a:spcPts val="0"/>
                        </a:spcBef>
                        <a:spcAft>
                          <a:spcPts val="0"/>
                        </a:spcAft>
                      </a:pPr>
                      <a:endParaRPr lang="en-GB" sz="1600" b="1" dirty="0">
                        <a:solidFill>
                          <a:schemeClr val="tx1"/>
                        </a:solidFill>
                        <a:effectLst/>
                        <a:latin typeface="+mn-lt"/>
                      </a:endParaRPr>
                    </a:p>
                  </a:txBody>
                  <a:tcPr anchor="ctr"/>
                </a:tc>
                <a:extLst>
                  <a:ext uri="{0D108BD9-81ED-4DB2-BD59-A6C34878D82A}">
                    <a16:rowId xmlns:a16="http://schemas.microsoft.com/office/drawing/2014/main" val="10009"/>
                  </a:ext>
                </a:extLst>
              </a:tr>
            </a:tbl>
          </a:graphicData>
        </a:graphic>
      </p:graphicFrame>
      <p:sp>
        <p:nvSpPr>
          <p:cNvPr id="4" name="Title 1"/>
          <p:cNvSpPr txBox="1">
            <a:spLocks/>
          </p:cNvSpPr>
          <p:nvPr/>
        </p:nvSpPr>
        <p:spPr>
          <a:xfrm>
            <a:off x="1187624" y="35655"/>
            <a:ext cx="7956376" cy="657041"/>
          </a:xfrm>
          <a:prstGeom prst="rect">
            <a:avLst/>
          </a:prstGeom>
        </p:spPr>
        <p:txBody>
          <a:bodyPr vert="horz" lIns="91440" tIns="45720" rIns="91440" bIns="45720" rtlCol="0" anchor="ctr">
            <a:noAutofit/>
          </a:bodyPr>
          <a:lstStyle>
            <a:lvl1pPr algn="l" defTabSz="342900" rtl="0" eaLnBrk="1" latinLnBrk="0" hangingPunct="1">
              <a:spcBef>
                <a:spcPct val="0"/>
              </a:spcBef>
              <a:buNone/>
              <a:defRPr sz="3300" kern="1200">
                <a:solidFill>
                  <a:schemeClr val="tx1"/>
                </a:solidFill>
                <a:latin typeface="+mj-lt"/>
                <a:ea typeface="+mj-ea"/>
                <a:cs typeface="Lato Medium"/>
              </a:defRPr>
            </a:lvl1pPr>
          </a:lstStyle>
          <a:p>
            <a:pPr marL="342900" lvl="1" algn="r" defTabSz="342900" rtl="0">
              <a:spcBef>
                <a:spcPct val="20000"/>
              </a:spcBef>
              <a:defRPr/>
            </a:pPr>
            <a:r>
              <a:rPr lang="en-US" sz="2800" b="1" kern="0" dirty="0">
                <a:solidFill>
                  <a:schemeClr val="accent6">
                    <a:lumMod val="75000"/>
                  </a:schemeClr>
                </a:solidFill>
                <a:latin typeface="+mn-lt"/>
              </a:rPr>
              <a:t>Energy stores and systems</a:t>
            </a:r>
          </a:p>
        </p:txBody>
      </p:sp>
    </p:spTree>
    <p:extLst>
      <p:ext uri="{BB962C8B-B14F-4D97-AF65-F5344CB8AC3E}">
        <p14:creationId xmlns:p14="http://schemas.microsoft.com/office/powerpoint/2010/main" val="15047392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877EB6-5057-4682-85F2-622D08223BF9}"/>
              </a:ext>
            </a:extLst>
          </p:cNvPr>
          <p:cNvSpPr>
            <a:spLocks noGrp="1"/>
          </p:cNvSpPr>
          <p:nvPr>
            <p:ph type="title"/>
          </p:nvPr>
        </p:nvSpPr>
        <p:spPr>
          <a:xfrm>
            <a:off x="703529" y="2230"/>
            <a:ext cx="8229600" cy="618457"/>
          </a:xfrm>
        </p:spPr>
        <p:txBody>
          <a:bodyPr anchor="ctr"/>
          <a:lstStyle/>
          <a:p>
            <a:pPr algn="r"/>
            <a:r>
              <a:rPr lang="en-GB" sz="2400" b="1" dirty="0">
                <a:solidFill>
                  <a:schemeClr val="accent6">
                    <a:lumMod val="75000"/>
                  </a:schemeClr>
                </a:solidFill>
                <a:latin typeface="+mn-lt"/>
              </a:rPr>
              <a:t>Gravitational potential energy</a:t>
            </a:r>
          </a:p>
        </p:txBody>
      </p:sp>
      <p:sp>
        <p:nvSpPr>
          <p:cNvPr id="3" name="Text Placeholder 2">
            <a:extLst>
              <a:ext uri="{FF2B5EF4-FFF2-40B4-BE49-F238E27FC236}">
                <a16:creationId xmlns:a16="http://schemas.microsoft.com/office/drawing/2014/main" id="{26050DFD-E555-4EE4-B12C-D2AE5FAFF2A2}"/>
              </a:ext>
            </a:extLst>
          </p:cNvPr>
          <p:cNvSpPr>
            <a:spLocks noGrp="1"/>
          </p:cNvSpPr>
          <p:nvPr>
            <p:ph type="body" idx="1"/>
          </p:nvPr>
        </p:nvSpPr>
        <p:spPr>
          <a:xfrm>
            <a:off x="131189" y="729130"/>
            <a:ext cx="6601052" cy="2304256"/>
          </a:xfrm>
        </p:spPr>
        <p:txBody>
          <a:bodyPr/>
          <a:lstStyle/>
          <a:p>
            <a:pPr algn="l">
              <a:spcBef>
                <a:spcPts val="0"/>
              </a:spcBef>
            </a:pPr>
            <a:r>
              <a:rPr lang="en-GB" sz="2000" dirty="0">
                <a:latin typeface="+mn-lt"/>
              </a:rPr>
              <a:t>When an object is raised above ground level it gains </a:t>
            </a:r>
            <a:r>
              <a:rPr lang="en-GB" sz="2000" b="1" dirty="0">
                <a:solidFill>
                  <a:schemeClr val="accent6">
                    <a:lumMod val="75000"/>
                  </a:schemeClr>
                </a:solidFill>
                <a:latin typeface="+mn-lt"/>
              </a:rPr>
              <a:t>gravitational potential energy </a:t>
            </a:r>
            <a:r>
              <a:rPr lang="en-GB" sz="2000" dirty="0">
                <a:latin typeface="+mn-lt"/>
              </a:rPr>
              <a:t>(GPE). This </a:t>
            </a:r>
            <a:r>
              <a:rPr lang="en-GB" sz="2000" b="1" dirty="0">
                <a:solidFill>
                  <a:schemeClr val="accent6">
                    <a:lumMod val="75000"/>
                  </a:schemeClr>
                </a:solidFill>
                <a:latin typeface="+mn-lt"/>
              </a:rPr>
              <a:t>stored energy </a:t>
            </a:r>
            <a:r>
              <a:rPr lang="en-GB" sz="2000" dirty="0">
                <a:latin typeface="+mn-lt"/>
              </a:rPr>
              <a:t>can be released if the object is allowed to </a:t>
            </a:r>
            <a:r>
              <a:rPr lang="en-GB" sz="2000" b="1" dirty="0">
                <a:solidFill>
                  <a:schemeClr val="accent6">
                    <a:lumMod val="75000"/>
                  </a:schemeClr>
                </a:solidFill>
                <a:latin typeface="+mn-lt"/>
              </a:rPr>
              <a:t>fall</a:t>
            </a:r>
            <a:r>
              <a:rPr lang="en-GB" sz="2000" dirty="0">
                <a:latin typeface="+mn-lt"/>
              </a:rPr>
              <a:t>.</a:t>
            </a:r>
          </a:p>
          <a:p>
            <a:pPr algn="l">
              <a:spcBef>
                <a:spcPts val="0"/>
              </a:spcBef>
            </a:pPr>
            <a:endParaRPr lang="en-GB" sz="2000" dirty="0">
              <a:latin typeface="+mn-lt"/>
            </a:endParaRPr>
          </a:p>
          <a:p>
            <a:pPr algn="l">
              <a:spcBef>
                <a:spcPts val="0"/>
              </a:spcBef>
            </a:pPr>
            <a:r>
              <a:rPr lang="en-GB" sz="2000" dirty="0">
                <a:latin typeface="+mn-lt"/>
              </a:rPr>
              <a:t>A pile driver is a machine that lifts a heavy  weight then drops it on a post to drive it into  the ground. </a:t>
            </a:r>
          </a:p>
          <a:p>
            <a:pPr algn="l">
              <a:spcBef>
                <a:spcPts val="0"/>
              </a:spcBef>
            </a:pPr>
            <a:endParaRPr lang="en-GB" sz="2000" dirty="0">
              <a:latin typeface="+mn-lt"/>
            </a:endParaRPr>
          </a:p>
          <a:p>
            <a:pPr algn="l">
              <a:spcBef>
                <a:spcPts val="0"/>
              </a:spcBef>
            </a:pPr>
            <a:endParaRPr lang="en-GB" sz="2000" dirty="0">
              <a:latin typeface="+mn-lt"/>
            </a:endParaRPr>
          </a:p>
          <a:p>
            <a:pPr algn="l">
              <a:spcBef>
                <a:spcPts val="0"/>
              </a:spcBef>
            </a:pPr>
            <a:endParaRPr lang="en-GB" sz="2000" dirty="0">
              <a:latin typeface="+mn-lt"/>
            </a:endParaRPr>
          </a:p>
          <a:p>
            <a:pPr algn="l">
              <a:spcBef>
                <a:spcPts val="0"/>
              </a:spcBef>
            </a:pPr>
            <a:r>
              <a:rPr lang="en-GB" sz="2000" dirty="0">
                <a:latin typeface="+mn-lt"/>
              </a:rPr>
              <a:t>   </a:t>
            </a:r>
          </a:p>
        </p:txBody>
      </p:sp>
      <p:pic>
        <p:nvPicPr>
          <p:cNvPr id="8" name="Picture 7">
            <a:extLst>
              <a:ext uri="{FF2B5EF4-FFF2-40B4-BE49-F238E27FC236}">
                <a16:creationId xmlns:a16="http://schemas.microsoft.com/office/drawing/2014/main" id="{8F139F6A-8069-49F9-B9CF-604B268933E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16393" y="620688"/>
            <a:ext cx="1832072" cy="2059700"/>
          </a:xfrm>
          <a:prstGeom prst="rect">
            <a:avLst/>
          </a:prstGeom>
        </p:spPr>
      </p:pic>
      <p:sp>
        <p:nvSpPr>
          <p:cNvPr id="7" name="Rectangle 6"/>
          <p:cNvSpPr/>
          <p:nvPr/>
        </p:nvSpPr>
        <p:spPr>
          <a:xfrm>
            <a:off x="0" y="2919208"/>
            <a:ext cx="9143999" cy="3528392"/>
          </a:xfrm>
          <a:prstGeom prst="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r>
              <a:rPr lang="en-US" sz="2000" dirty="0"/>
              <a:t>Recall and use the equation to calculate the change in</a:t>
            </a:r>
          </a:p>
          <a:p>
            <a:r>
              <a:rPr lang="en-US" sz="2000" dirty="0"/>
              <a:t>gravitational PE when an object is raised above the ground:</a:t>
            </a:r>
          </a:p>
          <a:p>
            <a:endParaRPr lang="en-US" sz="800" dirty="0"/>
          </a:p>
          <a:p>
            <a:pPr algn="ctr"/>
            <a:r>
              <a:rPr lang="en-GB" b="1" dirty="0">
                <a:solidFill>
                  <a:schemeClr val="accent6">
                    <a:lumMod val="75000"/>
                  </a:schemeClr>
                </a:solidFill>
              </a:rPr>
              <a:t>change in G.P.E (J) =  mass  (kg) × gravitational field strength (N/kg) × change in height (m)</a:t>
            </a:r>
          </a:p>
          <a:p>
            <a:pPr algn="ctr"/>
            <a:endParaRPr lang="en-GB" sz="800" b="1" dirty="0">
              <a:solidFill>
                <a:schemeClr val="accent6">
                  <a:lumMod val="75000"/>
                </a:schemeClr>
              </a:solidFill>
            </a:endParaRPr>
          </a:p>
          <a:p>
            <a:pPr algn="ctr"/>
            <a:r>
              <a:rPr lang="el-GR" sz="2400" b="1" i="1" dirty="0">
                <a:solidFill>
                  <a:schemeClr val="accent6">
                    <a:lumMod val="75000"/>
                  </a:schemeClr>
                </a:solidFill>
              </a:rPr>
              <a:t>Δ</a:t>
            </a:r>
            <a:r>
              <a:rPr lang="en-GB" sz="2400" b="1" i="1" dirty="0">
                <a:solidFill>
                  <a:schemeClr val="accent6">
                    <a:lumMod val="75000"/>
                  </a:schemeClr>
                </a:solidFill>
              </a:rPr>
              <a:t>GPE = m× g ×</a:t>
            </a:r>
            <a:r>
              <a:rPr lang="el-GR" sz="2400" b="1" i="1" dirty="0">
                <a:solidFill>
                  <a:schemeClr val="accent6">
                    <a:lumMod val="75000"/>
                  </a:schemeClr>
                </a:solidFill>
              </a:rPr>
              <a:t>Δ</a:t>
            </a:r>
            <a:r>
              <a:rPr lang="en-GB" sz="2400" b="1" i="1" dirty="0">
                <a:solidFill>
                  <a:schemeClr val="accent6">
                    <a:lumMod val="75000"/>
                  </a:schemeClr>
                </a:solidFill>
              </a:rPr>
              <a:t>h</a:t>
            </a:r>
          </a:p>
          <a:p>
            <a:pPr algn="ctr"/>
            <a:endParaRPr lang="en-GB" sz="800" dirty="0"/>
          </a:p>
          <a:p>
            <a:r>
              <a:rPr lang="en-GB" sz="2000" dirty="0"/>
              <a:t>The pile driver hammer has a mass of 120 kg and it is raised to a height of 4 m above the ground. How much G.P.E will it have?</a:t>
            </a:r>
          </a:p>
          <a:p>
            <a:pPr algn="ctr"/>
            <a:r>
              <a:rPr lang="el-GR" sz="2000" b="1" i="1" dirty="0">
                <a:solidFill>
                  <a:schemeClr val="accent6">
                    <a:lumMod val="75000"/>
                  </a:schemeClr>
                </a:solidFill>
              </a:rPr>
              <a:t>Δ</a:t>
            </a:r>
            <a:r>
              <a:rPr lang="en-GB" sz="2000" b="1" i="1" dirty="0">
                <a:solidFill>
                  <a:schemeClr val="accent6">
                    <a:lumMod val="75000"/>
                  </a:schemeClr>
                </a:solidFill>
              </a:rPr>
              <a:t>GPE = m× g ×</a:t>
            </a:r>
            <a:r>
              <a:rPr lang="el-GR" sz="2000" b="1" i="1" dirty="0">
                <a:solidFill>
                  <a:schemeClr val="accent6">
                    <a:lumMod val="75000"/>
                  </a:schemeClr>
                </a:solidFill>
              </a:rPr>
              <a:t>Δ</a:t>
            </a:r>
            <a:r>
              <a:rPr lang="en-GB" sz="2000" b="1" i="1" dirty="0">
                <a:solidFill>
                  <a:schemeClr val="accent6">
                    <a:lumMod val="75000"/>
                  </a:schemeClr>
                </a:solidFill>
              </a:rPr>
              <a:t>h</a:t>
            </a:r>
          </a:p>
          <a:p>
            <a:pPr algn="ctr"/>
            <a:endParaRPr lang="en-GB" sz="800" b="1" i="1" dirty="0">
              <a:solidFill>
                <a:schemeClr val="accent6">
                  <a:lumMod val="75000"/>
                </a:schemeClr>
              </a:solidFill>
            </a:endParaRPr>
          </a:p>
          <a:p>
            <a:pPr algn="ctr"/>
            <a:r>
              <a:rPr lang="el-GR" sz="2000" b="1" i="1" dirty="0">
                <a:solidFill>
                  <a:schemeClr val="accent6">
                    <a:lumMod val="75000"/>
                  </a:schemeClr>
                </a:solidFill>
              </a:rPr>
              <a:t>Δ</a:t>
            </a:r>
            <a:r>
              <a:rPr lang="en-GB" sz="2000" b="1" i="1" dirty="0">
                <a:solidFill>
                  <a:schemeClr val="accent6">
                    <a:lumMod val="75000"/>
                  </a:schemeClr>
                </a:solidFill>
              </a:rPr>
              <a:t>GPE </a:t>
            </a:r>
            <a:r>
              <a:rPr lang="en-GB" sz="2000" b="1" dirty="0">
                <a:solidFill>
                  <a:schemeClr val="accent6">
                    <a:lumMod val="75000"/>
                  </a:schemeClr>
                </a:solidFill>
              </a:rPr>
              <a:t>= 120 x 10 x 4</a:t>
            </a:r>
            <a:endParaRPr lang="en-GB" sz="2000" b="1" baseline="30000" dirty="0">
              <a:solidFill>
                <a:schemeClr val="accent6">
                  <a:lumMod val="75000"/>
                </a:schemeClr>
              </a:solidFill>
            </a:endParaRPr>
          </a:p>
          <a:p>
            <a:pPr algn="ctr"/>
            <a:endParaRPr lang="en-GB" sz="1050" b="1" baseline="30000" dirty="0">
              <a:solidFill>
                <a:schemeClr val="accent6">
                  <a:lumMod val="75000"/>
                </a:schemeClr>
              </a:solidFill>
            </a:endParaRPr>
          </a:p>
          <a:p>
            <a:r>
              <a:rPr lang="en-GB" sz="2000" b="1" baseline="30000" dirty="0">
                <a:solidFill>
                  <a:schemeClr val="accent6">
                    <a:lumMod val="75000"/>
                  </a:schemeClr>
                </a:solidFill>
              </a:rPr>
              <a:t> </a:t>
            </a:r>
            <a:r>
              <a:rPr lang="en-GB" sz="2000" b="1" dirty="0">
                <a:solidFill>
                  <a:schemeClr val="accent6">
                    <a:lumMod val="75000"/>
                  </a:schemeClr>
                </a:solidFill>
              </a:rPr>
              <a:t>                          </a:t>
            </a:r>
            <a:r>
              <a:rPr lang="en-GB" sz="2000" b="1" dirty="0">
                <a:solidFill>
                  <a:schemeClr val="tx1"/>
                </a:solidFill>
              </a:rPr>
              <a:t>The G.P.E gained is: </a:t>
            </a:r>
            <a:r>
              <a:rPr lang="el-GR" sz="2000" b="1" i="1" dirty="0">
                <a:solidFill>
                  <a:schemeClr val="accent6">
                    <a:lumMod val="75000"/>
                  </a:schemeClr>
                </a:solidFill>
              </a:rPr>
              <a:t>Δ</a:t>
            </a:r>
            <a:r>
              <a:rPr lang="en-GB" sz="2000" b="1" i="1" dirty="0">
                <a:solidFill>
                  <a:schemeClr val="accent6">
                    <a:lumMod val="75000"/>
                  </a:schemeClr>
                </a:solidFill>
              </a:rPr>
              <a:t>GPE</a:t>
            </a:r>
            <a:r>
              <a:rPr lang="en-GB" sz="2000" b="1" dirty="0">
                <a:solidFill>
                  <a:schemeClr val="accent6">
                    <a:lumMod val="75000"/>
                  </a:schemeClr>
                </a:solidFill>
              </a:rPr>
              <a:t> = </a:t>
            </a:r>
            <a:r>
              <a:rPr lang="en-GB" sz="2000" b="1" dirty="0">
                <a:solidFill>
                  <a:srgbClr val="00B050"/>
                </a:solidFill>
              </a:rPr>
              <a:t>4800 J</a:t>
            </a:r>
          </a:p>
        </p:txBody>
      </p:sp>
      <p:sp>
        <p:nvSpPr>
          <p:cNvPr id="6" name="Rectangle 5">
            <a:extLst>
              <a:ext uri="{FF2B5EF4-FFF2-40B4-BE49-F238E27FC236}">
                <a16:creationId xmlns:a16="http://schemas.microsoft.com/office/drawing/2014/main" id="{8C7F9A51-C1CC-B040-A026-CF9337DD4D6C}"/>
              </a:ext>
            </a:extLst>
          </p:cNvPr>
          <p:cNvSpPr/>
          <p:nvPr/>
        </p:nvSpPr>
        <p:spPr>
          <a:xfrm>
            <a:off x="3635896" y="5973180"/>
            <a:ext cx="3456384" cy="498320"/>
          </a:xfrm>
          <a:prstGeom prst="rect">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en-GB" sz="2400" b="1" dirty="0"/>
              <a:t>Click to reveal answer</a:t>
            </a:r>
          </a:p>
        </p:txBody>
      </p:sp>
    </p:spTree>
    <p:extLst>
      <p:ext uri="{BB962C8B-B14F-4D97-AF65-F5344CB8AC3E}">
        <p14:creationId xmlns:p14="http://schemas.microsoft.com/office/powerpoint/2010/main" val="1206139628"/>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grpId="0" nodeType="clickEffect">
                                  <p:stCondLst>
                                    <p:cond delay="0"/>
                                  </p:stCondLst>
                                  <p:childTnLst>
                                    <p:anim calcmode="lin" valueType="num">
                                      <p:cBhvr additive="base">
                                        <p:cTn id="6" dur="500"/>
                                        <p:tgtEl>
                                          <p:spTgt spid="6"/>
                                        </p:tgtEl>
                                        <p:attrNameLst>
                                          <p:attrName>ppt_x</p:attrName>
                                        </p:attrNameLst>
                                      </p:cBhvr>
                                      <p:tavLst>
                                        <p:tav tm="0">
                                          <p:val>
                                            <p:strVal val="ppt_x"/>
                                          </p:val>
                                        </p:tav>
                                        <p:tav tm="100000">
                                          <p:val>
                                            <p:strVal val="ppt_x"/>
                                          </p:val>
                                        </p:tav>
                                      </p:tavLst>
                                    </p:anim>
                                    <p:anim calcmode="lin" valueType="num">
                                      <p:cBhvr additive="base">
                                        <p:cTn id="7" dur="500"/>
                                        <p:tgtEl>
                                          <p:spTgt spid="6"/>
                                        </p:tgtEl>
                                        <p:attrNameLst>
                                          <p:attrName>ppt_y</p:attrName>
                                        </p:attrNameLst>
                                      </p:cBhvr>
                                      <p:tavLst>
                                        <p:tav tm="0">
                                          <p:val>
                                            <p:strVal val="ppt_y"/>
                                          </p:val>
                                        </p:tav>
                                        <p:tav tm="100000">
                                          <p:val>
                                            <p:strVal val="1+ppt_h/2"/>
                                          </p:val>
                                        </p:tav>
                                      </p:tavLst>
                                    </p:anim>
                                    <p:set>
                                      <p:cBhvr>
                                        <p:cTn id="8" dur="1" fill="hold">
                                          <p:stCondLst>
                                            <p:cond delay="4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877EB6-5057-4682-85F2-622D08223BF9}"/>
              </a:ext>
            </a:extLst>
          </p:cNvPr>
          <p:cNvSpPr>
            <a:spLocks noGrp="1"/>
          </p:cNvSpPr>
          <p:nvPr>
            <p:ph type="title"/>
          </p:nvPr>
        </p:nvSpPr>
        <p:spPr>
          <a:xfrm>
            <a:off x="755576" y="0"/>
            <a:ext cx="8229600" cy="692696"/>
          </a:xfrm>
        </p:spPr>
        <p:txBody>
          <a:bodyPr anchor="ctr"/>
          <a:lstStyle/>
          <a:p>
            <a:pPr algn="r"/>
            <a:r>
              <a:rPr lang="en-GB" sz="2400" b="1" dirty="0">
                <a:solidFill>
                  <a:schemeClr val="accent6">
                    <a:lumMod val="75000"/>
                  </a:schemeClr>
                </a:solidFill>
                <a:latin typeface="+mn-lt"/>
              </a:rPr>
              <a:t>Kinetic Energy</a:t>
            </a:r>
          </a:p>
        </p:txBody>
      </p:sp>
      <p:sp>
        <p:nvSpPr>
          <p:cNvPr id="3" name="Text Placeholder 2">
            <a:extLst>
              <a:ext uri="{FF2B5EF4-FFF2-40B4-BE49-F238E27FC236}">
                <a16:creationId xmlns:a16="http://schemas.microsoft.com/office/drawing/2014/main" id="{26050DFD-E555-4EE4-B12C-D2AE5FAFF2A2}"/>
              </a:ext>
            </a:extLst>
          </p:cNvPr>
          <p:cNvSpPr>
            <a:spLocks noGrp="1"/>
          </p:cNvSpPr>
          <p:nvPr>
            <p:ph type="body" idx="1"/>
          </p:nvPr>
        </p:nvSpPr>
        <p:spPr>
          <a:xfrm>
            <a:off x="179512" y="724338"/>
            <a:ext cx="8964488" cy="5949280"/>
          </a:xfrm>
        </p:spPr>
        <p:txBody>
          <a:bodyPr/>
          <a:lstStyle/>
          <a:p>
            <a:pPr algn="l">
              <a:spcBef>
                <a:spcPts val="0"/>
              </a:spcBef>
            </a:pPr>
            <a:r>
              <a:rPr lang="en-GB" sz="2000" dirty="0">
                <a:latin typeface="+mn-lt"/>
              </a:rPr>
              <a:t>Moving objects have kinetic energy.</a:t>
            </a:r>
          </a:p>
          <a:p>
            <a:pPr algn="l">
              <a:spcBef>
                <a:spcPts val="0"/>
              </a:spcBef>
            </a:pPr>
            <a:endParaRPr lang="en-GB" sz="800" dirty="0">
              <a:latin typeface="+mn-lt"/>
            </a:endParaRPr>
          </a:p>
          <a:p>
            <a:pPr algn="l">
              <a:spcBef>
                <a:spcPts val="0"/>
              </a:spcBef>
            </a:pPr>
            <a:r>
              <a:rPr lang="en-GB" sz="2000" dirty="0">
                <a:latin typeface="+mn-lt"/>
              </a:rPr>
              <a:t>The long-jumper is using her </a:t>
            </a:r>
            <a:r>
              <a:rPr lang="en-GB" sz="2000" b="1" dirty="0">
                <a:solidFill>
                  <a:schemeClr val="accent6">
                    <a:lumMod val="75000"/>
                  </a:schemeClr>
                </a:solidFill>
                <a:latin typeface="+mn-lt"/>
              </a:rPr>
              <a:t>kinetic energy </a:t>
            </a:r>
            <a:r>
              <a:rPr lang="en-GB" sz="2000" dirty="0">
                <a:latin typeface="+mn-lt"/>
              </a:rPr>
              <a:t>to</a:t>
            </a:r>
          </a:p>
          <a:p>
            <a:pPr algn="l">
              <a:spcBef>
                <a:spcPts val="0"/>
              </a:spcBef>
            </a:pPr>
            <a:r>
              <a:rPr lang="en-GB" sz="2000" dirty="0">
                <a:latin typeface="+mn-lt"/>
              </a:rPr>
              <a:t>carry her body as far as possible. The more</a:t>
            </a:r>
          </a:p>
          <a:p>
            <a:pPr algn="l">
              <a:spcBef>
                <a:spcPts val="0"/>
              </a:spcBef>
            </a:pPr>
            <a:r>
              <a:rPr lang="en-GB" sz="2000" dirty="0">
                <a:latin typeface="+mn-lt"/>
              </a:rPr>
              <a:t>kinetic energy she has, the longer her jump will</a:t>
            </a:r>
          </a:p>
          <a:p>
            <a:pPr algn="l">
              <a:spcBef>
                <a:spcPts val="0"/>
              </a:spcBef>
            </a:pPr>
            <a:r>
              <a:rPr lang="en-GB" sz="2000" dirty="0">
                <a:latin typeface="+mn-lt"/>
              </a:rPr>
              <a:t>be. Her kinetic energy depends on her mass</a:t>
            </a:r>
          </a:p>
          <a:p>
            <a:pPr algn="l">
              <a:spcBef>
                <a:spcPts val="0"/>
              </a:spcBef>
            </a:pPr>
            <a:r>
              <a:rPr lang="en-GB" sz="2000" dirty="0">
                <a:latin typeface="+mn-lt"/>
              </a:rPr>
              <a:t>(which she can not change) and her velocity (she can run faster!).</a:t>
            </a:r>
          </a:p>
          <a:p>
            <a:pPr algn="l">
              <a:spcBef>
                <a:spcPts val="0"/>
              </a:spcBef>
            </a:pPr>
            <a:endParaRPr lang="en-GB" sz="2000" dirty="0">
              <a:latin typeface="+mn-lt"/>
            </a:endParaRPr>
          </a:p>
          <a:p>
            <a:pPr algn="l">
              <a:spcBef>
                <a:spcPts val="0"/>
              </a:spcBef>
            </a:pPr>
            <a:r>
              <a:rPr lang="en-GB" sz="2000" baseline="30000" dirty="0">
                <a:latin typeface="+mn-lt"/>
              </a:rPr>
              <a:t>	</a:t>
            </a:r>
          </a:p>
        </p:txBody>
      </p:sp>
      <p:pic>
        <p:nvPicPr>
          <p:cNvPr id="7" name="Picture 6">
            <a:extLst>
              <a:ext uri="{FF2B5EF4-FFF2-40B4-BE49-F238E27FC236}">
                <a16:creationId xmlns:a16="http://schemas.microsoft.com/office/drawing/2014/main" id="{665BD5D9-528D-419F-9197-B3ACB29912E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08104" y="724338"/>
            <a:ext cx="3200400" cy="1624542"/>
          </a:xfrm>
          <a:prstGeom prst="rect">
            <a:avLst/>
          </a:prstGeom>
        </p:spPr>
      </p:pic>
      <mc:AlternateContent xmlns:mc="http://schemas.openxmlformats.org/markup-compatibility/2006" xmlns:a14="http://schemas.microsoft.com/office/drawing/2010/main">
        <mc:Choice Requires="a14">
          <p:sp>
            <p:nvSpPr>
              <p:cNvPr id="6" name="Rectangle 5"/>
              <p:cNvSpPr/>
              <p:nvPr/>
            </p:nvSpPr>
            <p:spPr>
              <a:xfrm>
                <a:off x="179512" y="2924944"/>
                <a:ext cx="8805664" cy="3631169"/>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r>
                  <a:rPr lang="en-US" sz="2000" dirty="0"/>
                  <a:t>Recall and use the equation to calculate the amounts of energy associated with a moving object:</a:t>
                </a:r>
              </a:p>
              <a:p>
                <a:endParaRPr lang="en-GB" sz="1000" dirty="0"/>
              </a:p>
              <a:p>
                <a:pPr algn="ctr"/>
                <a:r>
                  <a:rPr lang="en-GB" sz="2400" b="1" dirty="0">
                    <a:solidFill>
                      <a:schemeClr val="accent6">
                        <a:lumMod val="75000"/>
                      </a:schemeClr>
                    </a:solidFill>
                  </a:rPr>
                  <a:t>kinetic energy (J) = </a:t>
                </a:r>
                <a14:m>
                  <m:oMath xmlns:m="http://schemas.openxmlformats.org/officeDocument/2006/math">
                    <m:r>
                      <a:rPr lang="en-GB" sz="2800" b="1" i="1">
                        <a:solidFill>
                          <a:schemeClr val="accent6">
                            <a:lumMod val="75000"/>
                          </a:schemeClr>
                        </a:solidFill>
                        <a:latin typeface="Cambria Math" charset="0"/>
                      </a:rPr>
                      <m:t>½</m:t>
                    </m:r>
                  </m:oMath>
                </a14:m>
                <a:r>
                  <a:rPr lang="en-GB" sz="2400" b="1" dirty="0">
                    <a:solidFill>
                      <a:schemeClr val="accent6">
                        <a:lumMod val="75000"/>
                      </a:schemeClr>
                    </a:solidFill>
                  </a:rPr>
                  <a:t> × mass (kg) × speed</a:t>
                </a:r>
                <a:r>
                  <a:rPr lang="en-GB" sz="2400" b="1" baseline="30000" dirty="0">
                    <a:solidFill>
                      <a:schemeClr val="accent6">
                        <a:lumMod val="75000"/>
                      </a:schemeClr>
                    </a:solidFill>
                  </a:rPr>
                  <a:t>2 </a:t>
                </a:r>
                <a:r>
                  <a:rPr lang="en-GB" sz="2400" b="1" dirty="0">
                    <a:solidFill>
                      <a:schemeClr val="accent6">
                        <a:lumMod val="75000"/>
                      </a:schemeClr>
                    </a:solidFill>
                  </a:rPr>
                  <a:t>(m/s)</a:t>
                </a:r>
              </a:p>
              <a:p>
                <a:pPr algn="ctr"/>
                <a:r>
                  <a:rPr lang="en-GB" sz="2400" b="1" i="1" dirty="0">
                    <a:solidFill>
                      <a:schemeClr val="accent6">
                        <a:lumMod val="75000"/>
                      </a:schemeClr>
                    </a:solidFill>
                  </a:rPr>
                  <a:t>KE</a:t>
                </a:r>
                <a:r>
                  <a:rPr lang="en-GB" sz="2400" b="1" i="1" baseline="-25000" dirty="0">
                    <a:solidFill>
                      <a:schemeClr val="accent6">
                        <a:lumMod val="75000"/>
                      </a:schemeClr>
                    </a:solidFill>
                  </a:rPr>
                  <a:t> </a:t>
                </a:r>
                <a:r>
                  <a:rPr lang="en-GB" sz="2400" b="1" i="1" dirty="0">
                    <a:solidFill>
                      <a:schemeClr val="accent6">
                        <a:lumMod val="75000"/>
                      </a:schemeClr>
                    </a:solidFill>
                  </a:rPr>
                  <a:t>= </a:t>
                </a:r>
                <a14:m>
                  <m:oMath xmlns:m="http://schemas.openxmlformats.org/officeDocument/2006/math">
                    <m:r>
                      <a:rPr lang="en-GB" sz="2800" b="1" i="1">
                        <a:solidFill>
                          <a:schemeClr val="accent6">
                            <a:lumMod val="75000"/>
                          </a:schemeClr>
                        </a:solidFill>
                        <a:latin typeface="Cambria Math" charset="0"/>
                      </a:rPr>
                      <m:t>½</m:t>
                    </m:r>
                  </m:oMath>
                </a14:m>
                <a:r>
                  <a:rPr lang="en-GB" sz="2400" b="1" i="1" dirty="0">
                    <a:solidFill>
                      <a:schemeClr val="accent6">
                        <a:lumMod val="75000"/>
                      </a:schemeClr>
                    </a:solidFill>
                  </a:rPr>
                  <a:t> m v</a:t>
                </a:r>
                <a:r>
                  <a:rPr lang="en-GB" sz="2400" b="1" i="1" baseline="30000" dirty="0">
                    <a:solidFill>
                      <a:schemeClr val="accent6">
                        <a:lumMod val="75000"/>
                      </a:schemeClr>
                    </a:solidFill>
                  </a:rPr>
                  <a:t>2</a:t>
                </a:r>
              </a:p>
              <a:p>
                <a:pPr algn="ctr"/>
                <a:endParaRPr lang="en-GB" sz="1000" dirty="0"/>
              </a:p>
              <a:p>
                <a:r>
                  <a:rPr lang="en-GB" sz="2000" dirty="0"/>
                  <a:t>If her mass is 46 kg and she is travelling at 8 m/s, her kinetic energy during her jump will be:</a:t>
                </a:r>
              </a:p>
              <a:p>
                <a:pPr algn="ctr"/>
                <a:r>
                  <a:rPr lang="en-GB" sz="2000" b="1" i="1" dirty="0">
                    <a:solidFill>
                      <a:schemeClr val="accent6">
                        <a:lumMod val="75000"/>
                      </a:schemeClr>
                    </a:solidFill>
                  </a:rPr>
                  <a:t>KE = ½ m v</a:t>
                </a:r>
                <a:r>
                  <a:rPr lang="en-GB" sz="2000" b="1" i="1" baseline="30000" dirty="0">
                    <a:solidFill>
                      <a:schemeClr val="accent6">
                        <a:lumMod val="75000"/>
                      </a:schemeClr>
                    </a:solidFill>
                  </a:rPr>
                  <a:t>2</a:t>
                </a:r>
                <a:r>
                  <a:rPr lang="en-GB" sz="2000" b="1" i="1" dirty="0">
                    <a:solidFill>
                      <a:schemeClr val="accent6">
                        <a:lumMod val="75000"/>
                      </a:schemeClr>
                    </a:solidFill>
                  </a:rPr>
                  <a:t>  </a:t>
                </a:r>
              </a:p>
              <a:p>
                <a:pPr algn="ctr"/>
                <a:endParaRPr lang="en-GB" sz="800" b="1" i="1" dirty="0">
                  <a:solidFill>
                    <a:schemeClr val="accent6">
                      <a:lumMod val="75000"/>
                    </a:schemeClr>
                  </a:solidFill>
                </a:endParaRPr>
              </a:p>
              <a:p>
                <a:pPr algn="ctr"/>
                <a:r>
                  <a:rPr lang="en-GB" sz="2000" b="1" i="1" dirty="0">
                    <a:solidFill>
                      <a:schemeClr val="accent6">
                        <a:lumMod val="75000"/>
                      </a:schemeClr>
                    </a:solidFill>
                  </a:rPr>
                  <a:t>KE </a:t>
                </a:r>
                <a:r>
                  <a:rPr lang="en-GB" sz="2000" b="1" dirty="0">
                    <a:solidFill>
                      <a:schemeClr val="accent6">
                        <a:lumMod val="75000"/>
                      </a:schemeClr>
                    </a:solidFill>
                  </a:rPr>
                  <a:t>= ½ x 46 x 8</a:t>
                </a:r>
                <a:r>
                  <a:rPr lang="en-GB" sz="2000" b="1" baseline="30000" dirty="0">
                    <a:solidFill>
                      <a:schemeClr val="accent6">
                        <a:lumMod val="75000"/>
                      </a:schemeClr>
                    </a:solidFill>
                  </a:rPr>
                  <a:t>2  </a:t>
                </a:r>
              </a:p>
              <a:p>
                <a:pPr algn="ctr"/>
                <a:endParaRPr lang="en-GB" sz="2000" b="1" baseline="30000" dirty="0">
                  <a:solidFill>
                    <a:schemeClr val="accent6">
                      <a:lumMod val="75000"/>
                    </a:schemeClr>
                  </a:solidFill>
                </a:endParaRPr>
              </a:p>
              <a:p>
                <a:r>
                  <a:rPr lang="en-GB" sz="2000" b="1" baseline="30000" dirty="0">
                    <a:solidFill>
                      <a:schemeClr val="accent6">
                        <a:lumMod val="75000"/>
                      </a:schemeClr>
                    </a:solidFill>
                  </a:rPr>
                  <a:t> </a:t>
                </a:r>
                <a:r>
                  <a:rPr lang="en-GB" sz="2000" b="1" dirty="0">
                    <a:solidFill>
                      <a:schemeClr val="accent6">
                        <a:lumMod val="75000"/>
                      </a:schemeClr>
                    </a:solidFill>
                  </a:rPr>
                  <a:t>    </a:t>
                </a:r>
                <a:r>
                  <a:rPr lang="en-GB" sz="2000" b="1" dirty="0">
                    <a:solidFill>
                      <a:schemeClr val="tx1"/>
                    </a:solidFill>
                  </a:rPr>
                  <a:t>The energy transferred in the jump is: </a:t>
                </a:r>
                <a:r>
                  <a:rPr lang="en-GB" sz="2000" b="1" i="1" dirty="0">
                    <a:solidFill>
                      <a:schemeClr val="accent6">
                        <a:lumMod val="75000"/>
                      </a:schemeClr>
                    </a:solidFill>
                  </a:rPr>
                  <a:t>KE </a:t>
                </a:r>
                <a:r>
                  <a:rPr lang="en-GB" sz="2000" b="1" dirty="0">
                    <a:solidFill>
                      <a:schemeClr val="accent6">
                        <a:lumMod val="75000"/>
                      </a:schemeClr>
                    </a:solidFill>
                  </a:rPr>
                  <a:t>= </a:t>
                </a:r>
                <a:r>
                  <a:rPr lang="en-GB" sz="2000" b="1" u="sng" dirty="0">
                    <a:solidFill>
                      <a:srgbClr val="00B050"/>
                    </a:solidFill>
                  </a:rPr>
                  <a:t>1472 J</a:t>
                </a:r>
                <a:endParaRPr lang="en-GB" sz="2000" u="sng" dirty="0">
                  <a:solidFill>
                    <a:srgbClr val="00B050"/>
                  </a:solidFill>
                </a:endParaRPr>
              </a:p>
            </p:txBody>
          </p:sp>
        </mc:Choice>
        <mc:Fallback xmlns="">
          <p:sp>
            <p:nvSpPr>
              <p:cNvPr id="6" name="Rectangle 5"/>
              <p:cNvSpPr>
                <a:spLocks noRot="1" noChangeAspect="1" noMove="1" noResize="1" noEditPoints="1" noAdjustHandles="1" noChangeArrowheads="1" noChangeShapeType="1" noTextEdit="1"/>
              </p:cNvSpPr>
              <p:nvPr/>
            </p:nvSpPr>
            <p:spPr>
              <a:xfrm>
                <a:off x="179512" y="2924944"/>
                <a:ext cx="8805664" cy="3631169"/>
              </a:xfrm>
              <a:prstGeom prst="rect">
                <a:avLst/>
              </a:prstGeom>
              <a:blipFill>
                <a:blip r:embed="rId3"/>
                <a:stretch>
                  <a:fillRect l="-431" t="-1038" b="-3460"/>
                </a:stretch>
              </a:blipFill>
            </p:spPr>
            <p:txBody>
              <a:bodyPr/>
              <a:lstStyle/>
              <a:p>
                <a:r>
                  <a:rPr lang="en-GB">
                    <a:noFill/>
                  </a:rPr>
                  <a:t> </a:t>
                </a:r>
              </a:p>
            </p:txBody>
          </p:sp>
        </mc:Fallback>
      </mc:AlternateContent>
      <p:sp>
        <p:nvSpPr>
          <p:cNvPr id="8" name="Rectangle 7">
            <a:extLst>
              <a:ext uri="{FF2B5EF4-FFF2-40B4-BE49-F238E27FC236}">
                <a16:creationId xmlns:a16="http://schemas.microsoft.com/office/drawing/2014/main" id="{20F55242-E613-C64F-84B5-77681B81FDA9}"/>
              </a:ext>
            </a:extLst>
          </p:cNvPr>
          <p:cNvSpPr/>
          <p:nvPr/>
        </p:nvSpPr>
        <p:spPr>
          <a:xfrm>
            <a:off x="4554615" y="6057793"/>
            <a:ext cx="3456384" cy="498320"/>
          </a:xfrm>
          <a:prstGeom prst="rect">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en-GB" sz="2400" b="1" dirty="0"/>
              <a:t>Click to reveal answer</a:t>
            </a:r>
          </a:p>
        </p:txBody>
      </p:sp>
    </p:spTree>
    <p:extLst>
      <p:ext uri="{BB962C8B-B14F-4D97-AF65-F5344CB8AC3E}">
        <p14:creationId xmlns:p14="http://schemas.microsoft.com/office/powerpoint/2010/main" val="1686902677"/>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xit" presetSubtype="4" fill="hold" grpId="0" nodeType="clickEffect">
                                  <p:stCondLst>
                                    <p:cond delay="0"/>
                                  </p:stCondLst>
                                  <p:childTnLst>
                                    <p:anim calcmode="lin" valueType="num">
                                      <p:cBhvr additive="base">
                                        <p:cTn id="6" dur="500"/>
                                        <p:tgtEl>
                                          <p:spTgt spid="8"/>
                                        </p:tgtEl>
                                        <p:attrNameLst>
                                          <p:attrName>ppt_x</p:attrName>
                                        </p:attrNameLst>
                                      </p:cBhvr>
                                      <p:tavLst>
                                        <p:tav tm="0">
                                          <p:val>
                                            <p:strVal val="ppt_x"/>
                                          </p:val>
                                        </p:tav>
                                        <p:tav tm="100000">
                                          <p:val>
                                            <p:strVal val="ppt_x"/>
                                          </p:val>
                                        </p:tav>
                                      </p:tavLst>
                                    </p:anim>
                                    <p:anim calcmode="lin" valueType="num">
                                      <p:cBhvr additive="base">
                                        <p:cTn id="7" dur="500"/>
                                        <p:tgtEl>
                                          <p:spTgt spid="8"/>
                                        </p:tgtEl>
                                        <p:attrNameLst>
                                          <p:attrName>ppt_y</p:attrName>
                                        </p:attrNameLst>
                                      </p:cBhvr>
                                      <p:tavLst>
                                        <p:tav tm="0">
                                          <p:val>
                                            <p:strVal val="ppt_y"/>
                                          </p:val>
                                        </p:tav>
                                        <p:tav tm="100000">
                                          <p:val>
                                            <p:strVal val="1+ppt_h/2"/>
                                          </p:val>
                                        </p:tav>
                                      </p:tavLst>
                                    </p:anim>
                                    <p:set>
                                      <p:cBhvr>
                                        <p:cTn id="8" dur="1" fill="hold">
                                          <p:stCondLst>
                                            <p:cond delay="4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87624" y="35655"/>
            <a:ext cx="7956376" cy="657041"/>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800" b="1" dirty="0">
                <a:solidFill>
                  <a:schemeClr val="accent6"/>
                </a:solidFill>
                <a:latin typeface="+mn-lt"/>
              </a:rPr>
              <a:t>Energy stores and systems</a:t>
            </a:r>
          </a:p>
        </p:txBody>
      </p:sp>
      <p:sp>
        <p:nvSpPr>
          <p:cNvPr id="7" name="TextBox 6"/>
          <p:cNvSpPr txBox="1"/>
          <p:nvPr/>
        </p:nvSpPr>
        <p:spPr>
          <a:xfrm>
            <a:off x="460153" y="734992"/>
            <a:ext cx="8496944" cy="430887"/>
          </a:xfrm>
          <a:prstGeom prst="rect">
            <a:avLst/>
          </a:prstGeom>
          <a:noFill/>
          <a:effectLst/>
        </p:spPr>
        <p:txBody>
          <a:bodyPr wrap="square" rtlCol="0">
            <a:spAutoFit/>
          </a:bodyPr>
          <a:lstStyle/>
          <a:p>
            <a:r>
              <a:rPr lang="en-GB" sz="2200" b="1" dirty="0"/>
              <a:t>An</a:t>
            </a:r>
            <a:r>
              <a:rPr lang="en-GB" sz="2200" b="1" dirty="0">
                <a:solidFill>
                  <a:schemeClr val="accent6">
                    <a:lumMod val="75000"/>
                  </a:schemeClr>
                </a:solidFill>
              </a:rPr>
              <a:t> energy system </a:t>
            </a:r>
            <a:r>
              <a:rPr lang="en-GB" sz="2200" b="1" dirty="0"/>
              <a:t>is a </a:t>
            </a:r>
            <a:r>
              <a:rPr lang="en-GB" sz="2200" b="1" dirty="0">
                <a:solidFill>
                  <a:schemeClr val="accent6">
                    <a:lumMod val="75000"/>
                  </a:schemeClr>
                </a:solidFill>
              </a:rPr>
              <a:t>group of objects </a:t>
            </a:r>
            <a:r>
              <a:rPr lang="en-GB" sz="2200" b="1" dirty="0"/>
              <a:t>that have the ability to do </a:t>
            </a:r>
            <a:r>
              <a:rPr lang="en-GB" sz="2200" b="1" dirty="0">
                <a:solidFill>
                  <a:schemeClr val="accent6">
                    <a:lumMod val="75000"/>
                  </a:schemeClr>
                </a:solidFill>
              </a:rPr>
              <a:t>work. </a:t>
            </a:r>
          </a:p>
        </p:txBody>
      </p:sp>
      <p:sp>
        <p:nvSpPr>
          <p:cNvPr id="8" name="TextBox 7"/>
          <p:cNvSpPr txBox="1"/>
          <p:nvPr/>
        </p:nvSpPr>
        <p:spPr>
          <a:xfrm>
            <a:off x="179512" y="1165879"/>
            <a:ext cx="8496944" cy="707886"/>
          </a:xfrm>
          <a:prstGeom prst="rect">
            <a:avLst/>
          </a:prstGeom>
          <a:noFill/>
          <a:ln>
            <a:noFill/>
          </a:ln>
          <a:effectLst/>
        </p:spPr>
        <p:style>
          <a:lnRef idx="1">
            <a:schemeClr val="accent6"/>
          </a:lnRef>
          <a:fillRef idx="2">
            <a:schemeClr val="accent6"/>
          </a:fillRef>
          <a:effectRef idx="1">
            <a:schemeClr val="accent6"/>
          </a:effectRef>
          <a:fontRef idx="minor">
            <a:schemeClr val="dk1"/>
          </a:fontRef>
        </p:style>
        <p:txBody>
          <a:bodyPr wrap="square" rtlCol="0">
            <a:spAutoFit/>
          </a:bodyPr>
          <a:lstStyle/>
          <a:p>
            <a:pPr algn="ctr"/>
            <a:r>
              <a:rPr lang="en-US" sz="2000" b="1" dirty="0">
                <a:solidFill>
                  <a:schemeClr val="accent6">
                    <a:lumMod val="75000"/>
                  </a:schemeClr>
                </a:solidFill>
              </a:rPr>
              <a:t> </a:t>
            </a:r>
            <a:r>
              <a:rPr lang="en-US" sz="2000" b="1" dirty="0">
                <a:solidFill>
                  <a:schemeClr val="tx1"/>
                </a:solidFill>
              </a:rPr>
              <a:t>Remember: </a:t>
            </a:r>
            <a:r>
              <a:rPr lang="en-US" sz="2000" b="1" dirty="0">
                <a:solidFill>
                  <a:schemeClr val="accent6">
                    <a:lumMod val="75000"/>
                  </a:schemeClr>
                </a:solidFill>
              </a:rPr>
              <a:t>energy can not be created or destroyed </a:t>
            </a:r>
            <a:r>
              <a:rPr lang="en-US" sz="2000" b="1" dirty="0">
                <a:solidFill>
                  <a:schemeClr val="tx1"/>
                </a:solidFill>
              </a:rPr>
              <a:t>so when work is done,</a:t>
            </a:r>
            <a:r>
              <a:rPr lang="en-US" sz="2000" b="1" dirty="0">
                <a:solidFill>
                  <a:schemeClr val="accent6">
                    <a:lumMod val="75000"/>
                  </a:schemeClr>
                </a:solidFill>
              </a:rPr>
              <a:t> </a:t>
            </a:r>
            <a:r>
              <a:rPr lang="en-US" sz="2000" b="1" dirty="0">
                <a:solidFill>
                  <a:schemeClr val="tx1"/>
                </a:solidFill>
              </a:rPr>
              <a:t>energy from one </a:t>
            </a:r>
            <a:r>
              <a:rPr lang="en-US" sz="2000" b="1" dirty="0">
                <a:solidFill>
                  <a:schemeClr val="accent6">
                    <a:lumMod val="75000"/>
                  </a:schemeClr>
                </a:solidFill>
              </a:rPr>
              <a:t>store is </a:t>
            </a:r>
            <a:r>
              <a:rPr lang="en-US" sz="2000" b="1" dirty="0">
                <a:solidFill>
                  <a:schemeClr val="tx1"/>
                </a:solidFill>
              </a:rPr>
              <a:t>carried along a </a:t>
            </a:r>
            <a:r>
              <a:rPr lang="en-US" sz="2000" b="1" dirty="0">
                <a:solidFill>
                  <a:schemeClr val="accent6">
                    <a:lumMod val="75000"/>
                  </a:schemeClr>
                </a:solidFill>
              </a:rPr>
              <a:t>pathway to </a:t>
            </a:r>
            <a:r>
              <a:rPr lang="en-US" sz="2000" b="1" dirty="0">
                <a:solidFill>
                  <a:schemeClr val="tx1"/>
                </a:solidFill>
              </a:rPr>
              <a:t>another energy </a:t>
            </a:r>
            <a:r>
              <a:rPr lang="en-US" sz="2000" b="1" dirty="0">
                <a:solidFill>
                  <a:schemeClr val="accent6">
                    <a:lumMod val="75000"/>
                  </a:schemeClr>
                </a:solidFill>
              </a:rPr>
              <a:t>store.</a:t>
            </a:r>
          </a:p>
        </p:txBody>
      </p:sp>
      <p:sp>
        <p:nvSpPr>
          <p:cNvPr id="13" name="TextBox 12"/>
          <p:cNvSpPr txBox="1"/>
          <p:nvPr/>
        </p:nvSpPr>
        <p:spPr>
          <a:xfrm>
            <a:off x="395536" y="2060848"/>
            <a:ext cx="8280920" cy="4401205"/>
          </a:xfrm>
          <a:prstGeom prst="rect">
            <a:avLst/>
          </a:prstGeom>
          <a:noFill/>
          <a:ln w="25400"/>
          <a:effectLst/>
        </p:spPr>
        <p:style>
          <a:lnRef idx="1">
            <a:schemeClr val="accent6"/>
          </a:lnRef>
          <a:fillRef idx="2">
            <a:schemeClr val="accent6"/>
          </a:fillRef>
          <a:effectRef idx="1">
            <a:schemeClr val="accent6"/>
          </a:effectRef>
          <a:fontRef idx="minor">
            <a:schemeClr val="dk1"/>
          </a:fontRef>
        </p:style>
        <p:txBody>
          <a:bodyPr wrap="square" rtlCol="0">
            <a:spAutoFit/>
          </a:bodyPr>
          <a:lstStyle/>
          <a:p>
            <a:r>
              <a:rPr lang="en-GB" sz="2000" b="1" dirty="0"/>
              <a:t> Consider the energy flow diagram for an electric shaver.</a:t>
            </a:r>
          </a:p>
          <a:p>
            <a:r>
              <a:rPr lang="en-GB" sz="2000" b="1" dirty="0"/>
              <a:t>			     The battery has a store of </a:t>
            </a:r>
            <a:r>
              <a:rPr lang="en-GB" sz="2000" b="1" dirty="0">
                <a:solidFill>
                  <a:schemeClr val="accent6">
                    <a:lumMod val="75000"/>
                  </a:schemeClr>
                </a:solidFill>
              </a:rPr>
              <a:t>chemical</a:t>
            </a:r>
            <a:r>
              <a:rPr lang="en-GB" sz="2000" b="1" dirty="0"/>
              <a:t> energy.</a:t>
            </a:r>
          </a:p>
          <a:p>
            <a:r>
              <a:rPr lang="en-GB" sz="2000" b="1" dirty="0"/>
              <a:t>			     The current flows through an </a:t>
            </a:r>
            <a:r>
              <a:rPr lang="en-GB" sz="2000" b="1" dirty="0">
                <a:solidFill>
                  <a:schemeClr val="tx2">
                    <a:lumMod val="60000"/>
                    <a:lumOff val="40000"/>
                  </a:schemeClr>
                </a:solidFill>
              </a:rPr>
              <a:t>electrical </a:t>
            </a:r>
            <a:r>
              <a:rPr lang="en-GB" sz="2000" b="1" dirty="0"/>
              <a:t>pathway 			     to the motor.</a:t>
            </a:r>
          </a:p>
          <a:p>
            <a:r>
              <a:rPr lang="en-GB" sz="2000" b="1" dirty="0"/>
              <a:t>			     Energy from the motor follows a </a:t>
            </a:r>
            <a:r>
              <a:rPr lang="en-GB" sz="2000" b="1" dirty="0">
                <a:solidFill>
                  <a:schemeClr val="tx2">
                    <a:lumMod val="60000"/>
                    <a:lumOff val="40000"/>
                  </a:schemeClr>
                </a:solidFill>
              </a:rPr>
              <a:t>mechanical</a:t>
            </a:r>
            <a:r>
              <a:rPr lang="en-GB" sz="2000" b="1" dirty="0"/>
              <a:t> 			     pathway to  a </a:t>
            </a:r>
            <a:r>
              <a:rPr lang="en-GB" sz="2000" b="1" dirty="0">
                <a:solidFill>
                  <a:schemeClr val="accent6">
                    <a:lumMod val="75000"/>
                  </a:schemeClr>
                </a:solidFill>
              </a:rPr>
              <a:t>kinetic</a:t>
            </a:r>
            <a:r>
              <a:rPr lang="en-GB" sz="2000" b="1" dirty="0"/>
              <a:t> store of the moving 			     blades, a </a:t>
            </a:r>
            <a:r>
              <a:rPr lang="en-GB" sz="2000" b="1" dirty="0">
                <a:solidFill>
                  <a:schemeClr val="tx2">
                    <a:lumMod val="60000"/>
                    <a:lumOff val="40000"/>
                  </a:schemeClr>
                </a:solidFill>
              </a:rPr>
              <a:t>heat</a:t>
            </a:r>
            <a:r>
              <a:rPr lang="en-GB" sz="2000" b="1" dirty="0"/>
              <a:t> pathway to a </a:t>
            </a:r>
            <a:r>
              <a:rPr lang="en-GB" sz="2000" b="1" dirty="0">
                <a:solidFill>
                  <a:schemeClr val="accent6">
                    <a:lumMod val="75000"/>
                  </a:schemeClr>
                </a:solidFill>
              </a:rPr>
              <a:t>thermal</a:t>
            </a:r>
            <a:r>
              <a:rPr lang="en-GB" sz="2000" b="1" dirty="0"/>
              <a:t> store and a 			     </a:t>
            </a:r>
            <a:r>
              <a:rPr lang="en-GB" sz="2000" b="1" dirty="0">
                <a:solidFill>
                  <a:schemeClr val="tx2">
                    <a:lumMod val="60000"/>
                    <a:lumOff val="40000"/>
                  </a:schemeClr>
                </a:solidFill>
              </a:rPr>
              <a:t>radiation</a:t>
            </a:r>
            <a:r>
              <a:rPr lang="en-GB" sz="2000" b="1" dirty="0"/>
              <a:t> pathway to a </a:t>
            </a:r>
            <a:r>
              <a:rPr lang="en-GB" sz="2000" b="1" dirty="0">
                <a:solidFill>
                  <a:schemeClr val="accent6">
                    <a:lumMod val="75000"/>
                  </a:schemeClr>
                </a:solidFill>
              </a:rPr>
              <a:t>sound</a:t>
            </a:r>
            <a:r>
              <a:rPr lang="en-GB" sz="2000" b="1" dirty="0"/>
              <a:t> store.</a:t>
            </a:r>
          </a:p>
          <a:p>
            <a:r>
              <a:rPr lang="en-GB" sz="2000" b="1" dirty="0"/>
              <a:t>				    	  </a:t>
            </a:r>
            <a:r>
              <a:rPr lang="en-GB" sz="2000" b="1" i="1" dirty="0">
                <a:solidFill>
                  <a:schemeClr val="tx2">
                    <a:lumMod val="60000"/>
                    <a:lumOff val="40000"/>
                  </a:schemeClr>
                </a:solidFill>
              </a:rPr>
              <a:t>mechanical</a:t>
            </a:r>
            <a:r>
              <a:rPr lang="en-GB" sz="2000" b="1" dirty="0"/>
              <a:t>	</a:t>
            </a:r>
            <a:r>
              <a:rPr lang="en-GB" sz="2000" b="1" i="1" dirty="0">
                <a:solidFill>
                  <a:schemeClr val="accent6">
                    <a:lumMod val="75000"/>
                  </a:schemeClr>
                </a:solidFill>
              </a:rPr>
              <a:t>Kinetic</a:t>
            </a:r>
          </a:p>
          <a:p>
            <a:r>
              <a:rPr lang="en-GB" sz="2000" b="1" dirty="0"/>
              <a:t>               	           </a:t>
            </a:r>
            <a:r>
              <a:rPr lang="en-GB" sz="2000" b="1" dirty="0">
                <a:solidFill>
                  <a:schemeClr val="tx2">
                    <a:lumMod val="60000"/>
                    <a:lumOff val="40000"/>
                  </a:schemeClr>
                </a:solidFill>
              </a:rPr>
              <a:t>e</a:t>
            </a:r>
            <a:r>
              <a:rPr lang="en-GB" sz="2000" b="1" i="1" dirty="0">
                <a:solidFill>
                  <a:schemeClr val="tx2">
                    <a:lumMod val="60000"/>
                    <a:lumOff val="40000"/>
                  </a:schemeClr>
                </a:solidFill>
              </a:rPr>
              <a:t>lectrical</a:t>
            </a:r>
            <a:r>
              <a:rPr lang="en-GB" sz="2000" b="1" i="1" dirty="0"/>
              <a:t>					     	</a:t>
            </a:r>
          </a:p>
          <a:p>
            <a:r>
              <a:rPr lang="en-GB" sz="2000" b="1" dirty="0">
                <a:solidFill>
                  <a:schemeClr val="accent6">
                    <a:lumMod val="75000"/>
                  </a:schemeClr>
                </a:solidFill>
              </a:rPr>
              <a:t>       Chemical </a:t>
            </a:r>
            <a:r>
              <a:rPr lang="en-GB" sz="2000" b="1" dirty="0"/>
              <a:t>			       </a:t>
            </a:r>
            <a:r>
              <a:rPr lang="en-GB" sz="2000" b="1" i="1" dirty="0"/>
              <a:t>     	       </a:t>
            </a:r>
            <a:r>
              <a:rPr lang="en-GB" sz="2000" b="1" i="1" dirty="0">
                <a:solidFill>
                  <a:schemeClr val="tx2">
                    <a:lumMod val="60000"/>
                    <a:lumOff val="40000"/>
                  </a:schemeClr>
                </a:solidFill>
              </a:rPr>
              <a:t>heat</a:t>
            </a:r>
            <a:r>
              <a:rPr lang="en-GB" sz="2000" b="1" i="1" dirty="0"/>
              <a:t>		</a:t>
            </a:r>
            <a:r>
              <a:rPr lang="en-GB" sz="2000" b="1" i="1" dirty="0">
                <a:solidFill>
                  <a:schemeClr val="accent6">
                    <a:lumMod val="75000"/>
                  </a:schemeClr>
                </a:solidFill>
              </a:rPr>
              <a:t>Thermal</a:t>
            </a:r>
            <a:r>
              <a:rPr lang="en-GB" sz="2000" b="1" dirty="0"/>
              <a:t>	</a:t>
            </a:r>
          </a:p>
          <a:p>
            <a:r>
              <a:rPr lang="en-GB" sz="2000" b="1" dirty="0"/>
              <a:t>					</a:t>
            </a:r>
          </a:p>
          <a:p>
            <a:r>
              <a:rPr lang="en-GB" sz="2000" b="1" dirty="0"/>
              <a:t>				      	  </a:t>
            </a:r>
            <a:r>
              <a:rPr lang="en-GB" sz="2000" b="1" i="1" dirty="0">
                <a:solidFill>
                  <a:schemeClr val="tx2">
                    <a:lumMod val="60000"/>
                    <a:lumOff val="40000"/>
                  </a:schemeClr>
                </a:solidFill>
              </a:rPr>
              <a:t>radiation</a:t>
            </a:r>
            <a:r>
              <a:rPr lang="en-GB" sz="2000" b="1" dirty="0"/>
              <a:t>	</a:t>
            </a:r>
            <a:r>
              <a:rPr lang="en-GB" sz="2000" b="1" dirty="0">
                <a:solidFill>
                  <a:schemeClr val="accent6">
                    <a:lumMod val="75000"/>
                  </a:schemeClr>
                </a:solidFill>
              </a:rPr>
              <a:t>Sound</a:t>
            </a:r>
            <a:r>
              <a:rPr lang="en-GB" sz="2000" b="1" dirty="0"/>
              <a:t>    			      		</a:t>
            </a:r>
          </a:p>
        </p:txBody>
      </p:sp>
      <p:pic>
        <p:nvPicPr>
          <p:cNvPr id="4" name="Picture 3">
            <a:extLst>
              <a:ext uri="{FF2B5EF4-FFF2-40B4-BE49-F238E27FC236}">
                <a16:creationId xmlns:a16="http://schemas.microsoft.com/office/drawing/2014/main" id="{6497DA83-A2D7-421B-A7AF-C87C9CD5C73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0800000">
            <a:off x="654955" y="2564904"/>
            <a:ext cx="2585396" cy="1723597"/>
          </a:xfrm>
          <a:prstGeom prst="rect">
            <a:avLst/>
          </a:prstGeom>
          <a:effectLst/>
        </p:spPr>
      </p:pic>
      <p:cxnSp>
        <p:nvCxnSpPr>
          <p:cNvPr id="15" name="Straight Arrow Connector 14">
            <a:extLst>
              <a:ext uri="{FF2B5EF4-FFF2-40B4-BE49-F238E27FC236}">
                <a16:creationId xmlns:a16="http://schemas.microsoft.com/office/drawing/2014/main" id="{B2D24020-C290-4850-9277-7AC676F3E4DE}"/>
              </a:ext>
            </a:extLst>
          </p:cNvPr>
          <p:cNvCxnSpPr/>
          <p:nvPr/>
        </p:nvCxnSpPr>
        <p:spPr>
          <a:xfrm>
            <a:off x="2023107" y="5301208"/>
            <a:ext cx="1080120" cy="0"/>
          </a:xfrm>
          <a:prstGeom prst="straightConnector1">
            <a:avLst/>
          </a:prstGeom>
          <a:ln w="50800">
            <a:tailEnd type="triangle"/>
          </a:ln>
          <a:effectLst/>
        </p:spPr>
        <p:style>
          <a:lnRef idx="2">
            <a:schemeClr val="accent1"/>
          </a:lnRef>
          <a:fillRef idx="0">
            <a:schemeClr val="accent1"/>
          </a:fillRef>
          <a:effectRef idx="1">
            <a:schemeClr val="accent1"/>
          </a:effectRef>
          <a:fontRef idx="minor">
            <a:schemeClr val="tx1"/>
          </a:fontRef>
        </p:style>
      </p:cxnSp>
      <p:sp>
        <p:nvSpPr>
          <p:cNvPr id="16" name="Oval 15">
            <a:extLst>
              <a:ext uri="{FF2B5EF4-FFF2-40B4-BE49-F238E27FC236}">
                <a16:creationId xmlns:a16="http://schemas.microsoft.com/office/drawing/2014/main" id="{A165E1F1-691A-45AE-B7E7-E0FFAC449447}"/>
              </a:ext>
            </a:extLst>
          </p:cNvPr>
          <p:cNvSpPr/>
          <p:nvPr/>
        </p:nvSpPr>
        <p:spPr>
          <a:xfrm>
            <a:off x="3242251" y="4612776"/>
            <a:ext cx="1760098" cy="1656184"/>
          </a:xfrm>
          <a:prstGeom prst="ellipse">
            <a:avLst/>
          </a:prstGeom>
          <a:no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7" name="TextBox 16">
            <a:extLst>
              <a:ext uri="{FF2B5EF4-FFF2-40B4-BE49-F238E27FC236}">
                <a16:creationId xmlns:a16="http://schemas.microsoft.com/office/drawing/2014/main" id="{8E463714-F491-4125-9467-CA7DB730DFC7}"/>
              </a:ext>
            </a:extLst>
          </p:cNvPr>
          <p:cNvSpPr txBox="1"/>
          <p:nvPr/>
        </p:nvSpPr>
        <p:spPr>
          <a:xfrm>
            <a:off x="3474228" y="5062904"/>
            <a:ext cx="1296144" cy="584775"/>
          </a:xfrm>
          <a:prstGeom prst="rect">
            <a:avLst/>
          </a:prstGeom>
          <a:noFill/>
          <a:effectLst/>
        </p:spPr>
        <p:txBody>
          <a:bodyPr wrap="square" rtlCol="0">
            <a:spAutoFit/>
          </a:bodyPr>
          <a:lstStyle/>
          <a:p>
            <a:r>
              <a:rPr lang="en-GB" sz="3200" b="1" dirty="0"/>
              <a:t>Motor</a:t>
            </a:r>
          </a:p>
        </p:txBody>
      </p:sp>
      <p:cxnSp>
        <p:nvCxnSpPr>
          <p:cNvPr id="18" name="Straight Arrow Connector 17">
            <a:extLst>
              <a:ext uri="{FF2B5EF4-FFF2-40B4-BE49-F238E27FC236}">
                <a16:creationId xmlns:a16="http://schemas.microsoft.com/office/drawing/2014/main" id="{13BB736D-A88B-46BC-A07B-88C8D4C4AD30}"/>
              </a:ext>
            </a:extLst>
          </p:cNvPr>
          <p:cNvCxnSpPr>
            <a:cxnSpLocks/>
          </p:cNvCxnSpPr>
          <p:nvPr/>
        </p:nvCxnSpPr>
        <p:spPr>
          <a:xfrm>
            <a:off x="5163353" y="4869160"/>
            <a:ext cx="1314400" cy="0"/>
          </a:xfrm>
          <a:prstGeom prst="straightConnector1">
            <a:avLst/>
          </a:prstGeom>
          <a:ln w="50800">
            <a:tailEnd type="triangle"/>
          </a:ln>
          <a:effectLst/>
        </p:spPr>
        <p:style>
          <a:lnRef idx="2">
            <a:schemeClr val="accent1"/>
          </a:lnRef>
          <a:fillRef idx="0">
            <a:schemeClr val="accent1"/>
          </a:fillRef>
          <a:effectRef idx="1">
            <a:schemeClr val="accent1"/>
          </a:effectRef>
          <a:fontRef idx="minor">
            <a:schemeClr val="tx1"/>
          </a:fontRef>
        </p:style>
      </p:cxnSp>
      <p:cxnSp>
        <p:nvCxnSpPr>
          <p:cNvPr id="19" name="Straight Arrow Connector 18">
            <a:extLst>
              <a:ext uri="{FF2B5EF4-FFF2-40B4-BE49-F238E27FC236}">
                <a16:creationId xmlns:a16="http://schemas.microsoft.com/office/drawing/2014/main" id="{9704FEDA-5DE9-4670-B589-00FAFF2898F0}"/>
              </a:ext>
            </a:extLst>
          </p:cNvPr>
          <p:cNvCxnSpPr>
            <a:cxnSpLocks/>
          </p:cNvCxnSpPr>
          <p:nvPr/>
        </p:nvCxnSpPr>
        <p:spPr>
          <a:xfrm>
            <a:off x="5163353" y="5445224"/>
            <a:ext cx="1314400" cy="0"/>
          </a:xfrm>
          <a:prstGeom prst="straightConnector1">
            <a:avLst/>
          </a:prstGeom>
          <a:ln w="50800">
            <a:tailEnd type="triangle"/>
          </a:ln>
          <a:effectLst/>
        </p:spPr>
        <p:style>
          <a:lnRef idx="2">
            <a:schemeClr val="accent1"/>
          </a:lnRef>
          <a:fillRef idx="0">
            <a:schemeClr val="accent1"/>
          </a:fillRef>
          <a:effectRef idx="1">
            <a:schemeClr val="accent1"/>
          </a:effectRef>
          <a:fontRef idx="minor">
            <a:schemeClr val="tx1"/>
          </a:fontRef>
        </p:style>
      </p:cxnSp>
      <p:cxnSp>
        <p:nvCxnSpPr>
          <p:cNvPr id="20" name="Straight Arrow Connector 19">
            <a:extLst>
              <a:ext uri="{FF2B5EF4-FFF2-40B4-BE49-F238E27FC236}">
                <a16:creationId xmlns:a16="http://schemas.microsoft.com/office/drawing/2014/main" id="{E9EE2DB1-90D2-4C1B-88EC-D09B1F6AD4B0}"/>
              </a:ext>
            </a:extLst>
          </p:cNvPr>
          <p:cNvCxnSpPr>
            <a:cxnSpLocks/>
          </p:cNvCxnSpPr>
          <p:nvPr/>
        </p:nvCxnSpPr>
        <p:spPr>
          <a:xfrm>
            <a:off x="5163353" y="6093296"/>
            <a:ext cx="1314400" cy="0"/>
          </a:xfrm>
          <a:prstGeom prst="straightConnector1">
            <a:avLst/>
          </a:prstGeom>
          <a:ln w="50800">
            <a:tailEnd type="triangle"/>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65780678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1187624" y="35655"/>
            <a:ext cx="7956376" cy="657041"/>
          </a:xfrm>
          <a:prstGeom prst="rect">
            <a:avLst/>
          </a:prstGeom>
        </p:spPr>
        <p:txBody>
          <a:bodyPr vert="horz" lIns="91440" tIns="45720" rIns="91440" bIns="45720" rtlCol="0" anchor="ctr">
            <a:noAutofit/>
          </a:bodyPr>
          <a:lstStyle>
            <a:lvl1pPr algn="l" defTabSz="342900" rtl="0" eaLnBrk="1" latinLnBrk="0" hangingPunct="1">
              <a:spcBef>
                <a:spcPct val="0"/>
              </a:spcBef>
              <a:buNone/>
              <a:defRPr sz="3300" kern="1200">
                <a:solidFill>
                  <a:schemeClr val="tx1"/>
                </a:solidFill>
                <a:latin typeface="+mj-lt"/>
                <a:ea typeface="+mj-ea"/>
                <a:cs typeface="Lato Medium"/>
              </a:defRPr>
            </a:lvl1pPr>
          </a:lstStyle>
          <a:p>
            <a:pPr marL="342900" lvl="1" algn="r" defTabSz="342900" rtl="0">
              <a:spcBef>
                <a:spcPct val="20000"/>
              </a:spcBef>
              <a:defRPr/>
            </a:pPr>
            <a:r>
              <a:rPr lang="en-US" sz="2800" b="1" kern="0" dirty="0">
                <a:solidFill>
                  <a:schemeClr val="accent6">
                    <a:lumMod val="75000"/>
                  </a:schemeClr>
                </a:solidFill>
                <a:latin typeface="+mn-lt"/>
              </a:rPr>
              <a:t>Energy stores and systems</a:t>
            </a:r>
          </a:p>
        </p:txBody>
      </p:sp>
      <p:sp>
        <p:nvSpPr>
          <p:cNvPr id="2" name="Rectangle 1"/>
          <p:cNvSpPr/>
          <p:nvPr/>
        </p:nvSpPr>
        <p:spPr>
          <a:xfrm>
            <a:off x="159389" y="683151"/>
            <a:ext cx="8784977" cy="3851504"/>
          </a:xfrm>
          <a:prstGeom prst="rect">
            <a:avLst/>
          </a:prstGeom>
        </p:spPr>
        <p:txBody>
          <a:bodyPr wrap="square">
            <a:spAutoFit/>
          </a:bodyPr>
          <a:lstStyle/>
          <a:p>
            <a:r>
              <a:rPr lang="en-US" sz="2400" dirty="0"/>
              <a:t>Examples of energy changes in a system: </a:t>
            </a:r>
          </a:p>
          <a:p>
            <a:r>
              <a:rPr lang="en-US" sz="2400" b="1" dirty="0"/>
              <a:t>An object thrown (projected) upwards e.g.  You throw a tennis ball upwards.</a:t>
            </a:r>
          </a:p>
          <a:p>
            <a:pPr>
              <a:lnSpc>
                <a:spcPct val="150000"/>
              </a:lnSpc>
            </a:pPr>
            <a:endParaRPr lang="en-US" sz="2400" dirty="0"/>
          </a:p>
          <a:p>
            <a:pPr>
              <a:lnSpc>
                <a:spcPct val="150000"/>
              </a:lnSpc>
            </a:pPr>
            <a:endParaRPr lang="en-US" sz="2400" dirty="0"/>
          </a:p>
          <a:p>
            <a:pPr>
              <a:lnSpc>
                <a:spcPct val="150000"/>
              </a:lnSpc>
            </a:pPr>
            <a:endParaRPr lang="en-US" sz="2400" dirty="0"/>
          </a:p>
          <a:p>
            <a:endParaRPr lang="en-US" sz="3200" b="1" dirty="0"/>
          </a:p>
          <a:p>
            <a:pPr>
              <a:lnSpc>
                <a:spcPct val="150000"/>
              </a:lnSpc>
            </a:pPr>
            <a:endParaRPr lang="en-US" sz="2400" b="1" dirty="0"/>
          </a:p>
        </p:txBody>
      </p:sp>
      <p:pic>
        <p:nvPicPr>
          <p:cNvPr id="3" name="Picture 2"/>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3635896" y="1511746"/>
            <a:ext cx="1987547" cy="2989568"/>
          </a:xfrm>
          <a:prstGeom prst="rect">
            <a:avLst/>
          </a:prstGeom>
        </p:spPr>
      </p:pic>
      <p:sp>
        <p:nvSpPr>
          <p:cNvPr id="5" name="Rectangle 4"/>
          <p:cNvSpPr/>
          <p:nvPr/>
        </p:nvSpPr>
        <p:spPr>
          <a:xfrm>
            <a:off x="107504" y="4514344"/>
            <a:ext cx="8858374" cy="1938992"/>
          </a:xfrm>
          <a:prstGeom prst="rect">
            <a:avLst/>
          </a:prstGeom>
          <a:noFill/>
        </p:spPr>
        <p:style>
          <a:lnRef idx="2">
            <a:schemeClr val="accent6"/>
          </a:lnRef>
          <a:fillRef idx="1">
            <a:schemeClr val="lt1"/>
          </a:fillRef>
          <a:effectRef idx="0">
            <a:schemeClr val="accent6"/>
          </a:effectRef>
          <a:fontRef idx="minor">
            <a:schemeClr val="dk1"/>
          </a:fontRef>
        </p:style>
        <p:txBody>
          <a:bodyPr wrap="square">
            <a:spAutoFit/>
          </a:bodyPr>
          <a:lstStyle/>
          <a:p>
            <a:pPr marL="342900" indent="-342900">
              <a:buFont typeface="Arial" charset="0"/>
              <a:buChar char="•"/>
            </a:pPr>
            <a:r>
              <a:rPr lang="en-US" sz="2400" dirty="0"/>
              <a:t>As the </a:t>
            </a:r>
            <a:r>
              <a:rPr lang="en-US" sz="2400" b="1" dirty="0">
                <a:solidFill>
                  <a:schemeClr val="accent6">
                    <a:lumMod val="75000"/>
                  </a:schemeClr>
                </a:solidFill>
              </a:rPr>
              <a:t>ball leaves </a:t>
            </a:r>
            <a:r>
              <a:rPr lang="en-US" sz="2400" dirty="0"/>
              <a:t>your </a:t>
            </a:r>
            <a:r>
              <a:rPr lang="en-US" sz="2400" b="1" dirty="0">
                <a:solidFill>
                  <a:schemeClr val="accent6">
                    <a:lumMod val="75000"/>
                  </a:schemeClr>
                </a:solidFill>
              </a:rPr>
              <a:t>hand</a:t>
            </a:r>
            <a:r>
              <a:rPr lang="en-US" sz="2400" dirty="0">
                <a:solidFill>
                  <a:schemeClr val="accent6">
                    <a:lumMod val="75000"/>
                  </a:schemeClr>
                </a:solidFill>
              </a:rPr>
              <a:t> </a:t>
            </a:r>
            <a:r>
              <a:rPr lang="en-US" sz="2400" dirty="0"/>
              <a:t>it has a </a:t>
            </a:r>
            <a:r>
              <a:rPr lang="en-US" sz="2400" b="1" dirty="0">
                <a:solidFill>
                  <a:schemeClr val="accent6">
                    <a:lumMod val="75000"/>
                  </a:schemeClr>
                </a:solidFill>
              </a:rPr>
              <a:t>store</a:t>
            </a:r>
            <a:r>
              <a:rPr lang="en-US" sz="2400" dirty="0">
                <a:solidFill>
                  <a:schemeClr val="accent6">
                    <a:lumMod val="75000"/>
                  </a:schemeClr>
                </a:solidFill>
              </a:rPr>
              <a:t> </a:t>
            </a:r>
            <a:r>
              <a:rPr lang="en-US" sz="2400" dirty="0"/>
              <a:t>of </a:t>
            </a:r>
            <a:r>
              <a:rPr lang="en-US" sz="2400" b="1" dirty="0">
                <a:solidFill>
                  <a:schemeClr val="accent6">
                    <a:lumMod val="75000"/>
                  </a:schemeClr>
                </a:solidFill>
              </a:rPr>
              <a:t>kinetic energy</a:t>
            </a:r>
            <a:r>
              <a:rPr lang="en-US" sz="2400" dirty="0"/>
              <a:t>. </a:t>
            </a:r>
          </a:p>
          <a:p>
            <a:pPr marL="342900" indent="-342900">
              <a:buFont typeface="Arial" charset="0"/>
              <a:buChar char="•"/>
            </a:pPr>
            <a:r>
              <a:rPr lang="en-US" sz="2400" dirty="0"/>
              <a:t>At its </a:t>
            </a:r>
            <a:r>
              <a:rPr lang="en-US" sz="2400" b="1" dirty="0">
                <a:solidFill>
                  <a:schemeClr val="accent6">
                    <a:lumMod val="75000"/>
                  </a:schemeClr>
                </a:solidFill>
              </a:rPr>
              <a:t>highest</a:t>
            </a:r>
            <a:r>
              <a:rPr lang="en-US" sz="2400" dirty="0">
                <a:solidFill>
                  <a:schemeClr val="accent6">
                    <a:lumMod val="75000"/>
                  </a:schemeClr>
                </a:solidFill>
              </a:rPr>
              <a:t> </a:t>
            </a:r>
            <a:r>
              <a:rPr lang="en-US" sz="2400" b="1" dirty="0">
                <a:solidFill>
                  <a:schemeClr val="accent6">
                    <a:lumMod val="75000"/>
                  </a:schemeClr>
                </a:solidFill>
              </a:rPr>
              <a:t>point</a:t>
            </a:r>
            <a:r>
              <a:rPr lang="en-US" sz="2400" dirty="0">
                <a:solidFill>
                  <a:schemeClr val="accent6">
                    <a:lumMod val="75000"/>
                  </a:schemeClr>
                </a:solidFill>
              </a:rPr>
              <a:t> </a:t>
            </a:r>
            <a:r>
              <a:rPr lang="en-US" sz="2400" dirty="0"/>
              <a:t>it has a </a:t>
            </a:r>
            <a:r>
              <a:rPr lang="en-US" sz="2400" b="1" dirty="0">
                <a:solidFill>
                  <a:schemeClr val="accent6">
                    <a:lumMod val="75000"/>
                  </a:schemeClr>
                </a:solidFill>
              </a:rPr>
              <a:t>store</a:t>
            </a:r>
            <a:r>
              <a:rPr lang="en-US" sz="2400" dirty="0">
                <a:solidFill>
                  <a:schemeClr val="accent6">
                    <a:lumMod val="75000"/>
                  </a:schemeClr>
                </a:solidFill>
              </a:rPr>
              <a:t> </a:t>
            </a:r>
            <a:r>
              <a:rPr lang="en-US" sz="2400" dirty="0"/>
              <a:t>of </a:t>
            </a:r>
            <a:r>
              <a:rPr lang="en-US" sz="2400" b="1" dirty="0">
                <a:solidFill>
                  <a:schemeClr val="accent6">
                    <a:lumMod val="75000"/>
                  </a:schemeClr>
                </a:solidFill>
              </a:rPr>
              <a:t>gravitational potential energy (G.P.E)</a:t>
            </a:r>
            <a:r>
              <a:rPr lang="en-US" sz="2400" dirty="0"/>
              <a:t>. </a:t>
            </a:r>
          </a:p>
          <a:p>
            <a:pPr marL="342900" indent="-342900">
              <a:buFont typeface="Arial" charset="0"/>
              <a:buChar char="•"/>
            </a:pPr>
            <a:r>
              <a:rPr lang="en-US" sz="2400" dirty="0"/>
              <a:t>As you are about to catch it just </a:t>
            </a:r>
            <a:r>
              <a:rPr lang="en-US" sz="2400" b="1" dirty="0">
                <a:solidFill>
                  <a:schemeClr val="accent6">
                    <a:lumMod val="75000"/>
                  </a:schemeClr>
                </a:solidFill>
              </a:rPr>
              <a:t>before it hits your hand </a:t>
            </a:r>
            <a:r>
              <a:rPr lang="en-US" sz="2400" dirty="0"/>
              <a:t>it has a </a:t>
            </a:r>
          </a:p>
          <a:p>
            <a:r>
              <a:rPr lang="en-US" sz="2400" b="1" dirty="0">
                <a:solidFill>
                  <a:schemeClr val="accent6">
                    <a:lumMod val="75000"/>
                  </a:schemeClr>
                </a:solidFill>
              </a:rPr>
              <a:t>     store</a:t>
            </a:r>
            <a:r>
              <a:rPr lang="en-US" sz="2400" dirty="0">
                <a:solidFill>
                  <a:schemeClr val="accent6">
                    <a:lumMod val="75000"/>
                  </a:schemeClr>
                </a:solidFill>
              </a:rPr>
              <a:t> </a:t>
            </a:r>
            <a:r>
              <a:rPr lang="en-US" sz="2400" dirty="0"/>
              <a:t>of </a:t>
            </a:r>
            <a:r>
              <a:rPr lang="en-US" sz="2400" b="1" dirty="0">
                <a:solidFill>
                  <a:schemeClr val="accent6">
                    <a:lumMod val="75000"/>
                  </a:schemeClr>
                </a:solidFill>
              </a:rPr>
              <a:t>kinetic energy.</a:t>
            </a:r>
          </a:p>
        </p:txBody>
      </p:sp>
    </p:spTree>
    <p:extLst>
      <p:ext uri="{BB962C8B-B14F-4D97-AF65-F5344CB8AC3E}">
        <p14:creationId xmlns:p14="http://schemas.microsoft.com/office/powerpoint/2010/main" val="7686277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1187624" y="35655"/>
            <a:ext cx="7956376" cy="657041"/>
          </a:xfrm>
          <a:prstGeom prst="rect">
            <a:avLst/>
          </a:prstGeom>
        </p:spPr>
        <p:txBody>
          <a:bodyPr vert="horz" lIns="91440" tIns="45720" rIns="91440" bIns="45720" rtlCol="0" anchor="ctr">
            <a:noAutofit/>
          </a:bodyPr>
          <a:lstStyle>
            <a:lvl1pPr algn="l" defTabSz="342900" rtl="0" eaLnBrk="1" latinLnBrk="0" hangingPunct="1">
              <a:spcBef>
                <a:spcPct val="0"/>
              </a:spcBef>
              <a:buNone/>
              <a:defRPr sz="3300" kern="1200">
                <a:solidFill>
                  <a:schemeClr val="tx1"/>
                </a:solidFill>
                <a:latin typeface="+mj-lt"/>
                <a:ea typeface="+mj-ea"/>
                <a:cs typeface="Lato Medium"/>
              </a:defRPr>
            </a:lvl1pPr>
          </a:lstStyle>
          <a:p>
            <a:pPr marL="342900" lvl="1" algn="r" defTabSz="342900" rtl="0">
              <a:spcBef>
                <a:spcPct val="20000"/>
              </a:spcBef>
              <a:defRPr/>
            </a:pPr>
            <a:r>
              <a:rPr lang="en-US" sz="2800" b="1" kern="0" dirty="0">
                <a:solidFill>
                  <a:schemeClr val="accent6">
                    <a:lumMod val="75000"/>
                  </a:schemeClr>
                </a:solidFill>
                <a:latin typeface="+mn-lt"/>
              </a:rPr>
              <a:t>Energy stores and systems</a:t>
            </a:r>
          </a:p>
        </p:txBody>
      </p:sp>
      <p:sp>
        <p:nvSpPr>
          <p:cNvPr id="2" name="Rectangle 1"/>
          <p:cNvSpPr/>
          <p:nvPr/>
        </p:nvSpPr>
        <p:spPr>
          <a:xfrm>
            <a:off x="118953" y="734691"/>
            <a:ext cx="8784977" cy="3913059"/>
          </a:xfrm>
          <a:prstGeom prst="rect">
            <a:avLst/>
          </a:prstGeom>
        </p:spPr>
        <p:txBody>
          <a:bodyPr wrap="square">
            <a:spAutoFit/>
          </a:bodyPr>
          <a:lstStyle/>
          <a:p>
            <a:r>
              <a:rPr lang="en-US" sz="2400" dirty="0"/>
              <a:t>Examples of energy changes in a system: </a:t>
            </a:r>
          </a:p>
          <a:p>
            <a:r>
              <a:rPr lang="en-US" sz="2400" b="1" dirty="0"/>
              <a:t>A moving object hitting an obstacle e.g. A bowling ball hitting a pin</a:t>
            </a:r>
          </a:p>
          <a:p>
            <a:endParaRPr lang="en-US" sz="2400" b="1" dirty="0"/>
          </a:p>
          <a:p>
            <a:pPr>
              <a:lnSpc>
                <a:spcPct val="150000"/>
              </a:lnSpc>
            </a:pPr>
            <a:endParaRPr lang="en-US" sz="2400" b="1" dirty="0"/>
          </a:p>
          <a:p>
            <a:pPr>
              <a:lnSpc>
                <a:spcPct val="150000"/>
              </a:lnSpc>
            </a:pPr>
            <a:endParaRPr lang="en-US" sz="2400" b="1" dirty="0"/>
          </a:p>
          <a:p>
            <a:pPr>
              <a:lnSpc>
                <a:spcPct val="150000"/>
              </a:lnSpc>
            </a:pPr>
            <a:endParaRPr lang="en-US" sz="2400" b="1" dirty="0"/>
          </a:p>
          <a:p>
            <a:pPr>
              <a:lnSpc>
                <a:spcPct val="150000"/>
              </a:lnSpc>
            </a:pPr>
            <a:endParaRPr lang="en-US" sz="2400" b="1" dirty="0"/>
          </a:p>
          <a:p>
            <a:pPr>
              <a:lnSpc>
                <a:spcPct val="150000"/>
              </a:lnSpc>
            </a:pPr>
            <a:endParaRPr lang="en-US" sz="2400" b="1" dirty="0"/>
          </a:p>
        </p:txBody>
      </p:sp>
      <p:sp>
        <p:nvSpPr>
          <p:cNvPr id="6" name="Rectangle 5"/>
          <p:cNvSpPr/>
          <p:nvPr/>
        </p:nvSpPr>
        <p:spPr>
          <a:xfrm>
            <a:off x="196542" y="4005064"/>
            <a:ext cx="8779787" cy="2554545"/>
          </a:xfrm>
          <a:prstGeom prst="rect">
            <a:avLst/>
          </a:prstGeom>
          <a:noFill/>
        </p:spPr>
        <p:style>
          <a:lnRef idx="2">
            <a:schemeClr val="accent6"/>
          </a:lnRef>
          <a:fillRef idx="1">
            <a:schemeClr val="lt1"/>
          </a:fillRef>
          <a:effectRef idx="0">
            <a:schemeClr val="accent6"/>
          </a:effectRef>
          <a:fontRef idx="minor">
            <a:schemeClr val="dk1"/>
          </a:fontRef>
        </p:style>
        <p:txBody>
          <a:bodyPr wrap="square">
            <a:spAutoFit/>
          </a:bodyPr>
          <a:lstStyle/>
          <a:p>
            <a:pPr marL="342900" indent="-342900">
              <a:buFont typeface="Arial" charset="0"/>
              <a:buChar char="•"/>
            </a:pPr>
            <a:r>
              <a:rPr lang="en-US" sz="2000" dirty="0"/>
              <a:t>As you move the muscles of your arm to throw the ball the </a:t>
            </a:r>
            <a:r>
              <a:rPr lang="en-US" sz="2000" b="1" dirty="0">
                <a:solidFill>
                  <a:schemeClr val="accent6">
                    <a:lumMod val="75000"/>
                  </a:schemeClr>
                </a:solidFill>
              </a:rPr>
              <a:t>chemical energy store </a:t>
            </a:r>
            <a:r>
              <a:rPr lang="en-US" sz="2000" dirty="0"/>
              <a:t>in your muscles </a:t>
            </a:r>
            <a:r>
              <a:rPr lang="en-US" sz="2000" b="1" dirty="0">
                <a:solidFill>
                  <a:schemeClr val="accent6">
                    <a:lumMod val="75000"/>
                  </a:schemeClr>
                </a:solidFill>
              </a:rPr>
              <a:t>decreases</a:t>
            </a:r>
            <a:r>
              <a:rPr lang="en-US" sz="2000" dirty="0">
                <a:solidFill>
                  <a:schemeClr val="accent6">
                    <a:lumMod val="75000"/>
                  </a:schemeClr>
                </a:solidFill>
              </a:rPr>
              <a:t> </a:t>
            </a:r>
            <a:r>
              <a:rPr lang="en-US" sz="2000" dirty="0"/>
              <a:t>and the </a:t>
            </a:r>
            <a:r>
              <a:rPr lang="en-US" sz="2000" b="1" dirty="0">
                <a:solidFill>
                  <a:schemeClr val="accent6">
                    <a:lumMod val="75000"/>
                  </a:schemeClr>
                </a:solidFill>
              </a:rPr>
              <a:t>kinetic energy store </a:t>
            </a:r>
            <a:r>
              <a:rPr lang="en-US" sz="2000" dirty="0"/>
              <a:t>of the bowling ball </a:t>
            </a:r>
            <a:r>
              <a:rPr lang="en-US" sz="2000" b="1" dirty="0">
                <a:solidFill>
                  <a:schemeClr val="accent6">
                    <a:lumMod val="75000"/>
                  </a:schemeClr>
                </a:solidFill>
              </a:rPr>
              <a:t>increases</a:t>
            </a:r>
            <a:r>
              <a:rPr lang="en-US" sz="2000" dirty="0">
                <a:solidFill>
                  <a:schemeClr val="accent6">
                    <a:lumMod val="75000"/>
                  </a:schemeClr>
                </a:solidFill>
              </a:rPr>
              <a:t>.  </a:t>
            </a:r>
          </a:p>
          <a:p>
            <a:pPr marL="342900" indent="-342900">
              <a:buFont typeface="Arial" charset="0"/>
              <a:buChar char="•"/>
            </a:pPr>
            <a:r>
              <a:rPr lang="en-US" sz="2000" dirty="0"/>
              <a:t>At the ball hits a pin some of the </a:t>
            </a:r>
            <a:r>
              <a:rPr lang="en-US" sz="2000" b="1" dirty="0">
                <a:solidFill>
                  <a:schemeClr val="accent6">
                    <a:lumMod val="75000"/>
                  </a:schemeClr>
                </a:solidFill>
              </a:rPr>
              <a:t>kinetic energy </a:t>
            </a:r>
            <a:r>
              <a:rPr lang="en-US" sz="2000" dirty="0"/>
              <a:t>has been transferred  to a </a:t>
            </a:r>
            <a:r>
              <a:rPr lang="en-US" sz="2000" b="1" dirty="0">
                <a:solidFill>
                  <a:schemeClr val="accent6">
                    <a:lumMod val="75000"/>
                  </a:schemeClr>
                </a:solidFill>
              </a:rPr>
              <a:t>store</a:t>
            </a:r>
            <a:r>
              <a:rPr lang="en-US" sz="2000" dirty="0">
                <a:solidFill>
                  <a:schemeClr val="accent6">
                    <a:lumMod val="75000"/>
                  </a:schemeClr>
                </a:solidFill>
              </a:rPr>
              <a:t> </a:t>
            </a:r>
            <a:r>
              <a:rPr lang="en-US" sz="2000" dirty="0"/>
              <a:t>of </a:t>
            </a:r>
            <a:r>
              <a:rPr lang="en-US" sz="2000" b="1" dirty="0">
                <a:solidFill>
                  <a:schemeClr val="accent6">
                    <a:lumMod val="75000"/>
                  </a:schemeClr>
                </a:solidFill>
              </a:rPr>
              <a:t>internal</a:t>
            </a:r>
            <a:r>
              <a:rPr lang="en-US" sz="2000" dirty="0">
                <a:solidFill>
                  <a:schemeClr val="accent6">
                    <a:lumMod val="75000"/>
                  </a:schemeClr>
                </a:solidFill>
              </a:rPr>
              <a:t> </a:t>
            </a:r>
            <a:r>
              <a:rPr lang="en-US" sz="2000" b="1" dirty="0">
                <a:solidFill>
                  <a:schemeClr val="accent6">
                    <a:lumMod val="75000"/>
                  </a:schemeClr>
                </a:solidFill>
              </a:rPr>
              <a:t>(thermal) energy </a:t>
            </a:r>
            <a:r>
              <a:rPr lang="en-US" sz="2000" dirty="0"/>
              <a:t>this causes the ball and its surroundings to warm up a little. </a:t>
            </a:r>
          </a:p>
          <a:p>
            <a:pPr marL="342900" indent="-342900">
              <a:buFont typeface="Arial" charset="0"/>
              <a:buChar char="•"/>
            </a:pPr>
            <a:r>
              <a:rPr lang="en-US" sz="2000" dirty="0"/>
              <a:t>You will hear a </a:t>
            </a:r>
            <a:r>
              <a:rPr lang="en-US" sz="2000" b="1" dirty="0">
                <a:solidFill>
                  <a:schemeClr val="accent6">
                    <a:lumMod val="75000"/>
                  </a:schemeClr>
                </a:solidFill>
              </a:rPr>
              <a:t>sound</a:t>
            </a:r>
            <a:r>
              <a:rPr lang="en-US" sz="2000" dirty="0"/>
              <a:t> when the ball hits the pin, the </a:t>
            </a:r>
            <a:r>
              <a:rPr lang="en-US" sz="2000" b="1" dirty="0">
                <a:solidFill>
                  <a:schemeClr val="accent6">
                    <a:lumMod val="75000"/>
                  </a:schemeClr>
                </a:solidFill>
              </a:rPr>
              <a:t>energy of the sound </a:t>
            </a:r>
            <a:r>
              <a:rPr lang="en-US" sz="2000" dirty="0"/>
              <a:t>is also transferred to the </a:t>
            </a:r>
            <a:r>
              <a:rPr lang="en-US" sz="2000" b="1" dirty="0">
                <a:solidFill>
                  <a:schemeClr val="accent6">
                    <a:lumMod val="75000"/>
                  </a:schemeClr>
                </a:solidFill>
              </a:rPr>
              <a:t>internal energy store </a:t>
            </a:r>
            <a:r>
              <a:rPr lang="en-US" sz="2000" dirty="0"/>
              <a:t>of the </a:t>
            </a:r>
            <a:r>
              <a:rPr lang="en-US" sz="2000" b="1" dirty="0">
                <a:solidFill>
                  <a:schemeClr val="accent6">
                    <a:lumMod val="75000"/>
                  </a:schemeClr>
                </a:solidFill>
              </a:rPr>
              <a:t>surroundings</a:t>
            </a:r>
            <a:r>
              <a:rPr lang="en-US" sz="2000" dirty="0"/>
              <a:t>.</a:t>
            </a:r>
          </a:p>
        </p:txBody>
      </p:sp>
      <p:pic>
        <p:nvPicPr>
          <p:cNvPr id="8" name="Picture 7">
            <a:extLst>
              <a:ext uri="{FF2B5EF4-FFF2-40B4-BE49-F238E27FC236}">
                <a16:creationId xmlns:a16="http://schemas.microsoft.com/office/drawing/2014/main" id="{169F1EE5-4071-8F45-A586-CB0FB57BF2F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71800" y="1532799"/>
            <a:ext cx="3240360" cy="2430270"/>
          </a:xfrm>
          <a:prstGeom prst="rect">
            <a:avLst/>
          </a:prstGeom>
        </p:spPr>
      </p:pic>
    </p:spTree>
    <p:extLst>
      <p:ext uri="{BB962C8B-B14F-4D97-AF65-F5344CB8AC3E}">
        <p14:creationId xmlns:p14="http://schemas.microsoft.com/office/powerpoint/2010/main" val="39223031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1187624" y="35655"/>
            <a:ext cx="7956376" cy="657041"/>
          </a:xfrm>
          <a:prstGeom prst="rect">
            <a:avLst/>
          </a:prstGeom>
        </p:spPr>
        <p:txBody>
          <a:bodyPr vert="horz" lIns="91440" tIns="45720" rIns="91440" bIns="45720" rtlCol="0" anchor="ctr">
            <a:noAutofit/>
          </a:bodyPr>
          <a:lstStyle>
            <a:lvl1pPr algn="l" defTabSz="342900" rtl="0" eaLnBrk="1" latinLnBrk="0" hangingPunct="1">
              <a:spcBef>
                <a:spcPct val="0"/>
              </a:spcBef>
              <a:buNone/>
              <a:defRPr sz="3300" kern="1200">
                <a:solidFill>
                  <a:schemeClr val="tx1"/>
                </a:solidFill>
                <a:latin typeface="+mj-lt"/>
                <a:ea typeface="+mj-ea"/>
                <a:cs typeface="Lato Medium"/>
              </a:defRPr>
            </a:lvl1pPr>
          </a:lstStyle>
          <a:p>
            <a:pPr marL="342900" lvl="1" algn="r" defTabSz="342900" rtl="0">
              <a:spcBef>
                <a:spcPct val="20000"/>
              </a:spcBef>
              <a:defRPr/>
            </a:pPr>
            <a:r>
              <a:rPr lang="en-US" sz="2800" b="1" kern="0" dirty="0">
                <a:solidFill>
                  <a:schemeClr val="accent6">
                    <a:lumMod val="75000"/>
                  </a:schemeClr>
                </a:solidFill>
                <a:latin typeface="+mn-lt"/>
              </a:rPr>
              <a:t>Energy stores and systems</a:t>
            </a:r>
          </a:p>
        </p:txBody>
      </p:sp>
      <p:sp>
        <p:nvSpPr>
          <p:cNvPr id="2" name="Rectangle 1"/>
          <p:cNvSpPr/>
          <p:nvPr/>
        </p:nvSpPr>
        <p:spPr>
          <a:xfrm>
            <a:off x="196542" y="692696"/>
            <a:ext cx="8784977" cy="6436827"/>
          </a:xfrm>
          <a:prstGeom prst="rect">
            <a:avLst/>
          </a:prstGeom>
        </p:spPr>
        <p:txBody>
          <a:bodyPr wrap="square">
            <a:spAutoFit/>
          </a:bodyPr>
          <a:lstStyle/>
          <a:p>
            <a:r>
              <a:rPr lang="en-US" sz="2400" dirty="0"/>
              <a:t>Examples of energy changes in a system: </a:t>
            </a:r>
          </a:p>
          <a:p>
            <a:r>
              <a:rPr lang="en-US" sz="2400" b="1" dirty="0"/>
              <a:t>An object being accelerated by a constant force e.g.  A bowling ball being dropped off a sky scraper</a:t>
            </a:r>
          </a:p>
          <a:p>
            <a:pPr>
              <a:lnSpc>
                <a:spcPct val="150000"/>
              </a:lnSpc>
            </a:pPr>
            <a:endParaRPr lang="en-US" sz="2400" dirty="0"/>
          </a:p>
          <a:p>
            <a:pPr>
              <a:lnSpc>
                <a:spcPct val="150000"/>
              </a:lnSpc>
            </a:pPr>
            <a:endParaRPr lang="en-US" sz="2400" dirty="0"/>
          </a:p>
          <a:p>
            <a:pPr>
              <a:lnSpc>
                <a:spcPct val="150000"/>
              </a:lnSpc>
            </a:pPr>
            <a:endParaRPr lang="en-US" sz="2400" dirty="0"/>
          </a:p>
          <a:p>
            <a:endParaRPr lang="en-US" sz="3200" b="1" dirty="0"/>
          </a:p>
          <a:p>
            <a:endParaRPr lang="en-US" sz="2400" b="1" dirty="0"/>
          </a:p>
          <a:p>
            <a:pPr>
              <a:lnSpc>
                <a:spcPct val="150000"/>
              </a:lnSpc>
            </a:pPr>
            <a:endParaRPr lang="en-US" sz="2400" b="1" dirty="0"/>
          </a:p>
          <a:p>
            <a:pPr>
              <a:lnSpc>
                <a:spcPct val="150000"/>
              </a:lnSpc>
            </a:pPr>
            <a:endParaRPr lang="en-US" sz="2400" b="1" dirty="0"/>
          </a:p>
          <a:p>
            <a:pPr>
              <a:lnSpc>
                <a:spcPct val="150000"/>
              </a:lnSpc>
            </a:pPr>
            <a:endParaRPr lang="en-US" sz="2400" b="1" dirty="0"/>
          </a:p>
          <a:p>
            <a:pPr>
              <a:lnSpc>
                <a:spcPct val="150000"/>
              </a:lnSpc>
            </a:pPr>
            <a:endParaRPr lang="en-US" sz="2400" b="1" dirty="0"/>
          </a:p>
          <a:p>
            <a:pPr>
              <a:lnSpc>
                <a:spcPct val="150000"/>
              </a:lnSpc>
            </a:pPr>
            <a:endParaRPr lang="en-US" sz="2400" b="1" dirty="0"/>
          </a:p>
        </p:txBody>
      </p:sp>
      <p:sp>
        <p:nvSpPr>
          <p:cNvPr id="5" name="Rectangle 4"/>
          <p:cNvSpPr/>
          <p:nvPr/>
        </p:nvSpPr>
        <p:spPr>
          <a:xfrm>
            <a:off x="2044203" y="3260679"/>
            <a:ext cx="6604003" cy="3046988"/>
          </a:xfrm>
          <a:prstGeom prst="rect">
            <a:avLst/>
          </a:prstGeom>
          <a:noFill/>
        </p:spPr>
        <p:style>
          <a:lnRef idx="2">
            <a:schemeClr val="accent6"/>
          </a:lnRef>
          <a:fillRef idx="1">
            <a:schemeClr val="lt1"/>
          </a:fillRef>
          <a:effectRef idx="0">
            <a:schemeClr val="accent6"/>
          </a:effectRef>
          <a:fontRef idx="minor">
            <a:schemeClr val="dk1"/>
          </a:fontRef>
        </p:style>
        <p:txBody>
          <a:bodyPr wrap="square">
            <a:spAutoFit/>
          </a:bodyPr>
          <a:lstStyle/>
          <a:p>
            <a:pPr marL="342900" indent="-342900">
              <a:buFont typeface="Arial" charset="0"/>
              <a:buChar char="•"/>
            </a:pPr>
            <a:r>
              <a:rPr lang="en-US" sz="2400" dirty="0"/>
              <a:t>At its </a:t>
            </a:r>
            <a:r>
              <a:rPr lang="en-US" sz="2400" b="1" dirty="0">
                <a:solidFill>
                  <a:schemeClr val="accent6">
                    <a:lumMod val="75000"/>
                  </a:schemeClr>
                </a:solidFill>
              </a:rPr>
              <a:t>highest</a:t>
            </a:r>
            <a:r>
              <a:rPr lang="en-US" sz="2400" dirty="0">
                <a:solidFill>
                  <a:schemeClr val="accent6">
                    <a:lumMod val="75000"/>
                  </a:schemeClr>
                </a:solidFill>
              </a:rPr>
              <a:t> </a:t>
            </a:r>
            <a:r>
              <a:rPr lang="en-US" sz="2400" b="1" dirty="0">
                <a:solidFill>
                  <a:schemeClr val="accent6">
                    <a:lumMod val="75000"/>
                  </a:schemeClr>
                </a:solidFill>
              </a:rPr>
              <a:t>point</a:t>
            </a:r>
            <a:r>
              <a:rPr lang="en-US" sz="2400" dirty="0">
                <a:solidFill>
                  <a:schemeClr val="accent6">
                    <a:lumMod val="75000"/>
                  </a:schemeClr>
                </a:solidFill>
              </a:rPr>
              <a:t> </a:t>
            </a:r>
            <a:r>
              <a:rPr lang="en-US" sz="2400" dirty="0"/>
              <a:t>the ball has a </a:t>
            </a:r>
            <a:r>
              <a:rPr lang="en-US" sz="2400" b="1" dirty="0">
                <a:solidFill>
                  <a:schemeClr val="accent6">
                    <a:lumMod val="75000"/>
                  </a:schemeClr>
                </a:solidFill>
              </a:rPr>
              <a:t>store</a:t>
            </a:r>
            <a:r>
              <a:rPr lang="en-US" sz="2400" dirty="0">
                <a:solidFill>
                  <a:schemeClr val="accent6">
                    <a:lumMod val="75000"/>
                  </a:schemeClr>
                </a:solidFill>
              </a:rPr>
              <a:t> </a:t>
            </a:r>
            <a:r>
              <a:rPr lang="en-US" sz="2400" dirty="0"/>
              <a:t>of </a:t>
            </a:r>
            <a:r>
              <a:rPr lang="en-US" sz="2400" b="1" dirty="0">
                <a:solidFill>
                  <a:schemeClr val="accent6">
                    <a:lumMod val="75000"/>
                  </a:schemeClr>
                </a:solidFill>
              </a:rPr>
              <a:t>gravitational potential energy (G.P.E)</a:t>
            </a:r>
            <a:r>
              <a:rPr lang="en-US" sz="2400" dirty="0"/>
              <a:t>.</a:t>
            </a:r>
          </a:p>
          <a:p>
            <a:pPr marL="342900" indent="-342900">
              <a:buFont typeface="Arial" charset="0"/>
              <a:buChar char="•"/>
            </a:pPr>
            <a:r>
              <a:rPr lang="en-US" sz="2400" dirty="0"/>
              <a:t>As it is dropped </a:t>
            </a:r>
            <a:r>
              <a:rPr lang="en-US" sz="2400" b="1" dirty="0">
                <a:solidFill>
                  <a:schemeClr val="accent6">
                    <a:lumMod val="75000"/>
                  </a:schemeClr>
                </a:solidFill>
              </a:rPr>
              <a:t>gravity</a:t>
            </a:r>
            <a:r>
              <a:rPr lang="en-US" sz="2400" dirty="0"/>
              <a:t> does work on the ball (assuming there is no air resisitance). </a:t>
            </a:r>
          </a:p>
          <a:p>
            <a:pPr marL="342900" indent="-342900">
              <a:buFont typeface="Arial" charset="0"/>
              <a:buChar char="•"/>
            </a:pPr>
            <a:r>
              <a:rPr lang="en-US" sz="2400" dirty="0"/>
              <a:t>The ball then constantly accelerates towards the ground.</a:t>
            </a:r>
          </a:p>
          <a:p>
            <a:pPr marL="342900" indent="-342900">
              <a:buFont typeface="Arial" charset="0"/>
              <a:buChar char="•"/>
            </a:pPr>
            <a:r>
              <a:rPr lang="en-US" sz="2400" dirty="0"/>
              <a:t>Just </a:t>
            </a:r>
            <a:r>
              <a:rPr lang="en-US" sz="2400" b="1" dirty="0">
                <a:solidFill>
                  <a:schemeClr val="accent6">
                    <a:lumMod val="75000"/>
                  </a:schemeClr>
                </a:solidFill>
              </a:rPr>
              <a:t>before the ball hits the ground </a:t>
            </a:r>
            <a:r>
              <a:rPr lang="en-US" sz="2400" dirty="0"/>
              <a:t>it has a </a:t>
            </a:r>
          </a:p>
          <a:p>
            <a:r>
              <a:rPr lang="en-US" sz="2400" b="1" dirty="0">
                <a:solidFill>
                  <a:schemeClr val="accent6">
                    <a:lumMod val="75000"/>
                  </a:schemeClr>
                </a:solidFill>
              </a:rPr>
              <a:t>     store</a:t>
            </a:r>
            <a:r>
              <a:rPr lang="en-US" sz="2400" dirty="0">
                <a:solidFill>
                  <a:schemeClr val="accent6">
                    <a:lumMod val="75000"/>
                  </a:schemeClr>
                </a:solidFill>
              </a:rPr>
              <a:t> </a:t>
            </a:r>
            <a:r>
              <a:rPr lang="en-US" sz="2400" dirty="0"/>
              <a:t>of </a:t>
            </a:r>
            <a:r>
              <a:rPr lang="en-US" sz="2400" b="1" dirty="0">
                <a:solidFill>
                  <a:schemeClr val="accent6">
                    <a:lumMod val="75000"/>
                  </a:schemeClr>
                </a:solidFill>
              </a:rPr>
              <a:t>kinetic energy.</a:t>
            </a:r>
          </a:p>
        </p:txBody>
      </p:sp>
      <p:pic>
        <p:nvPicPr>
          <p:cNvPr id="8" name="Picture 7">
            <a:extLst>
              <a:ext uri="{FF2B5EF4-FFF2-40B4-BE49-F238E27FC236}">
                <a16:creationId xmlns:a16="http://schemas.microsoft.com/office/drawing/2014/main" id="{DAEA2B87-C2F1-0846-BB7E-990E0027C4E4}"/>
              </a:ext>
            </a:extLst>
          </p:cNvPr>
          <p:cNvPicPr>
            <a:picLocks noChangeAspect="1"/>
          </p:cNvPicPr>
          <p:nvPr/>
        </p:nvPicPr>
        <p:blipFill rotWithShape="1">
          <a:blip r:embed="rId3">
            <a:clrChange>
              <a:clrFrom>
                <a:srgbClr val="FFFFFF"/>
              </a:clrFrom>
              <a:clrTo>
                <a:srgbClr val="FFFFFF">
                  <a:alpha val="0"/>
                </a:srgbClr>
              </a:clrTo>
            </a:clrChange>
          </a:blip>
          <a:srcRect l="43701" t="-964" r="41337" b="46455"/>
          <a:stretch/>
        </p:blipFill>
        <p:spPr>
          <a:xfrm>
            <a:off x="0" y="1790621"/>
            <a:ext cx="2037652" cy="4585483"/>
          </a:xfrm>
          <a:prstGeom prst="rect">
            <a:avLst/>
          </a:prstGeom>
        </p:spPr>
      </p:pic>
      <p:pic>
        <p:nvPicPr>
          <p:cNvPr id="9" name="Picture 8">
            <a:extLst>
              <a:ext uri="{FF2B5EF4-FFF2-40B4-BE49-F238E27FC236}">
                <a16:creationId xmlns:a16="http://schemas.microsoft.com/office/drawing/2014/main" id="{254AE16D-533B-DA4A-A993-357F2EC236B3}"/>
              </a:ext>
            </a:extLst>
          </p:cNvPr>
          <p:cNvPicPr>
            <a:picLocks noChangeAspect="1"/>
          </p:cNvPicPr>
          <p:nvPr/>
        </p:nvPicPr>
        <p:blipFill>
          <a:blip r:embed="rId4"/>
          <a:stretch>
            <a:fillRect/>
          </a:stretch>
        </p:blipFill>
        <p:spPr>
          <a:xfrm>
            <a:off x="1403648" y="1988840"/>
            <a:ext cx="275631" cy="288032"/>
          </a:xfrm>
          <a:prstGeom prst="rect">
            <a:avLst/>
          </a:prstGeom>
        </p:spPr>
      </p:pic>
    </p:spTree>
    <p:extLst>
      <p:ext uri="{BB962C8B-B14F-4D97-AF65-F5344CB8AC3E}">
        <p14:creationId xmlns:p14="http://schemas.microsoft.com/office/powerpoint/2010/main" val="19232731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1187624" y="35655"/>
            <a:ext cx="7956376" cy="657041"/>
          </a:xfrm>
          <a:prstGeom prst="rect">
            <a:avLst/>
          </a:prstGeom>
        </p:spPr>
        <p:txBody>
          <a:bodyPr vert="horz" lIns="91440" tIns="45720" rIns="91440" bIns="45720" rtlCol="0" anchor="ctr">
            <a:noAutofit/>
          </a:bodyPr>
          <a:lstStyle>
            <a:lvl1pPr algn="l" defTabSz="342900" rtl="0" eaLnBrk="1" latinLnBrk="0" hangingPunct="1">
              <a:spcBef>
                <a:spcPct val="0"/>
              </a:spcBef>
              <a:buNone/>
              <a:defRPr sz="3300" kern="1200">
                <a:solidFill>
                  <a:schemeClr val="tx1"/>
                </a:solidFill>
                <a:latin typeface="+mj-lt"/>
                <a:ea typeface="+mj-ea"/>
                <a:cs typeface="Lato Medium"/>
              </a:defRPr>
            </a:lvl1pPr>
          </a:lstStyle>
          <a:p>
            <a:pPr marL="342900" lvl="1" algn="r" defTabSz="342900" rtl="0">
              <a:spcBef>
                <a:spcPct val="20000"/>
              </a:spcBef>
              <a:defRPr/>
            </a:pPr>
            <a:r>
              <a:rPr lang="en-US" sz="2800" b="1" kern="0" dirty="0">
                <a:solidFill>
                  <a:schemeClr val="accent6">
                    <a:lumMod val="75000"/>
                  </a:schemeClr>
                </a:solidFill>
                <a:latin typeface="+mn-lt"/>
              </a:rPr>
              <a:t>Energy stores and systems</a:t>
            </a:r>
          </a:p>
        </p:txBody>
      </p:sp>
      <p:sp>
        <p:nvSpPr>
          <p:cNvPr id="2" name="Rectangle 1"/>
          <p:cNvSpPr/>
          <p:nvPr/>
        </p:nvSpPr>
        <p:spPr>
          <a:xfrm>
            <a:off x="100171" y="692696"/>
            <a:ext cx="8866413" cy="3543727"/>
          </a:xfrm>
          <a:prstGeom prst="rect">
            <a:avLst/>
          </a:prstGeom>
        </p:spPr>
        <p:txBody>
          <a:bodyPr wrap="square">
            <a:spAutoFit/>
          </a:bodyPr>
          <a:lstStyle/>
          <a:p>
            <a:r>
              <a:rPr lang="en-US" sz="2400" dirty="0"/>
              <a:t>Examples of energy changes in a system: </a:t>
            </a:r>
          </a:p>
          <a:p>
            <a:r>
              <a:rPr lang="en-US" sz="2400" b="1" dirty="0"/>
              <a:t> A vehicle slowing down e.g.  When you apply the brakes in a lorry</a:t>
            </a:r>
          </a:p>
          <a:p>
            <a:pPr>
              <a:lnSpc>
                <a:spcPct val="150000"/>
              </a:lnSpc>
            </a:pPr>
            <a:endParaRPr lang="en-US" sz="2400" b="1" dirty="0"/>
          </a:p>
          <a:p>
            <a:pPr>
              <a:lnSpc>
                <a:spcPct val="150000"/>
              </a:lnSpc>
            </a:pPr>
            <a:endParaRPr lang="en-US" sz="2400" b="1" dirty="0"/>
          </a:p>
          <a:p>
            <a:pPr>
              <a:lnSpc>
                <a:spcPct val="150000"/>
              </a:lnSpc>
            </a:pPr>
            <a:endParaRPr lang="en-US" sz="2400" b="1" dirty="0"/>
          </a:p>
          <a:p>
            <a:pPr>
              <a:lnSpc>
                <a:spcPct val="150000"/>
              </a:lnSpc>
            </a:pPr>
            <a:endParaRPr lang="en-US" sz="2400" b="1" dirty="0"/>
          </a:p>
          <a:p>
            <a:pPr>
              <a:lnSpc>
                <a:spcPct val="150000"/>
              </a:lnSpc>
            </a:pPr>
            <a:endParaRPr lang="en-US" sz="2400" b="1" dirty="0"/>
          </a:p>
        </p:txBody>
      </p:sp>
      <p:sp>
        <p:nvSpPr>
          <p:cNvPr id="5" name="Rectangle 4"/>
          <p:cNvSpPr/>
          <p:nvPr/>
        </p:nvSpPr>
        <p:spPr>
          <a:xfrm>
            <a:off x="108210" y="3369970"/>
            <a:ext cx="8858374" cy="3046988"/>
          </a:xfrm>
          <a:prstGeom prst="rect">
            <a:avLst/>
          </a:prstGeom>
          <a:noFill/>
        </p:spPr>
        <p:style>
          <a:lnRef idx="2">
            <a:schemeClr val="accent6"/>
          </a:lnRef>
          <a:fillRef idx="1">
            <a:schemeClr val="lt1"/>
          </a:fillRef>
          <a:effectRef idx="0">
            <a:schemeClr val="accent6"/>
          </a:effectRef>
          <a:fontRef idx="minor">
            <a:schemeClr val="dk1"/>
          </a:fontRef>
        </p:style>
        <p:txBody>
          <a:bodyPr wrap="square">
            <a:spAutoFit/>
          </a:bodyPr>
          <a:lstStyle/>
          <a:p>
            <a:pPr marL="342900" indent="-342900">
              <a:buFont typeface="Arial" charset="0"/>
              <a:buChar char="•"/>
            </a:pPr>
            <a:r>
              <a:rPr lang="en-US" sz="2400" dirty="0"/>
              <a:t>The </a:t>
            </a:r>
            <a:r>
              <a:rPr lang="en-US" sz="2400" b="1" dirty="0">
                <a:solidFill>
                  <a:schemeClr val="accent6">
                    <a:lumMod val="75000"/>
                  </a:schemeClr>
                </a:solidFill>
              </a:rPr>
              <a:t>moving</a:t>
            </a:r>
            <a:r>
              <a:rPr lang="en-US" sz="2400" dirty="0">
                <a:solidFill>
                  <a:schemeClr val="accent6">
                    <a:lumMod val="75000"/>
                  </a:schemeClr>
                </a:solidFill>
              </a:rPr>
              <a:t> </a:t>
            </a:r>
            <a:r>
              <a:rPr lang="en-US" sz="2400" dirty="0"/>
              <a:t>lorry has a </a:t>
            </a:r>
            <a:r>
              <a:rPr lang="en-US" sz="2400" b="1" dirty="0">
                <a:solidFill>
                  <a:schemeClr val="accent6">
                    <a:lumMod val="75000"/>
                  </a:schemeClr>
                </a:solidFill>
              </a:rPr>
              <a:t>store</a:t>
            </a:r>
            <a:r>
              <a:rPr lang="en-US" sz="2400" dirty="0">
                <a:solidFill>
                  <a:schemeClr val="accent6">
                    <a:lumMod val="75000"/>
                  </a:schemeClr>
                </a:solidFill>
              </a:rPr>
              <a:t> </a:t>
            </a:r>
            <a:r>
              <a:rPr lang="en-US" sz="2400" dirty="0"/>
              <a:t>of </a:t>
            </a:r>
            <a:r>
              <a:rPr lang="en-US" sz="2400" b="1" dirty="0">
                <a:solidFill>
                  <a:schemeClr val="accent6">
                    <a:lumMod val="75000"/>
                  </a:schemeClr>
                </a:solidFill>
              </a:rPr>
              <a:t>kinetic energy</a:t>
            </a:r>
            <a:r>
              <a:rPr lang="en-US" sz="2400" dirty="0"/>
              <a:t>. </a:t>
            </a:r>
          </a:p>
          <a:p>
            <a:pPr marL="342900" indent="-342900">
              <a:buFont typeface="Arial" charset="0"/>
              <a:buChar char="•"/>
            </a:pPr>
            <a:r>
              <a:rPr lang="en-US" sz="2400" dirty="0"/>
              <a:t>At the </a:t>
            </a:r>
            <a:r>
              <a:rPr lang="en-US" sz="2400" b="1" dirty="0">
                <a:solidFill>
                  <a:schemeClr val="accent6">
                    <a:lumMod val="75000"/>
                  </a:schemeClr>
                </a:solidFill>
              </a:rPr>
              <a:t>brakes</a:t>
            </a:r>
            <a:r>
              <a:rPr lang="en-US" sz="2400" dirty="0">
                <a:solidFill>
                  <a:schemeClr val="accent6">
                    <a:lumMod val="75000"/>
                  </a:schemeClr>
                </a:solidFill>
              </a:rPr>
              <a:t> </a:t>
            </a:r>
            <a:r>
              <a:rPr lang="en-US" sz="2400" dirty="0"/>
              <a:t>are applied the </a:t>
            </a:r>
            <a:r>
              <a:rPr lang="en-US" sz="2400" b="1" dirty="0">
                <a:solidFill>
                  <a:schemeClr val="accent6">
                    <a:lumMod val="75000"/>
                  </a:schemeClr>
                </a:solidFill>
              </a:rPr>
              <a:t>kinetic energy store decreases </a:t>
            </a:r>
            <a:r>
              <a:rPr lang="en-US" sz="2400" dirty="0"/>
              <a:t>the energy is transferred to the </a:t>
            </a:r>
            <a:r>
              <a:rPr lang="en-US" sz="2400" b="1" dirty="0">
                <a:solidFill>
                  <a:schemeClr val="accent6">
                    <a:lumMod val="75000"/>
                  </a:schemeClr>
                </a:solidFill>
              </a:rPr>
              <a:t>internal (thermal) energy store </a:t>
            </a:r>
            <a:r>
              <a:rPr lang="en-US" sz="2400" dirty="0"/>
              <a:t>in the brakes and the brakes get hot.</a:t>
            </a:r>
          </a:p>
          <a:p>
            <a:pPr marL="342900" indent="-342900">
              <a:buFont typeface="Arial" charset="0"/>
              <a:buChar char="•"/>
            </a:pPr>
            <a:r>
              <a:rPr lang="en-US" sz="2400" dirty="0"/>
              <a:t>You will hear a </a:t>
            </a:r>
            <a:r>
              <a:rPr lang="en-US" sz="2400" b="1" dirty="0">
                <a:solidFill>
                  <a:schemeClr val="accent6">
                    <a:lumMod val="75000"/>
                  </a:schemeClr>
                </a:solidFill>
              </a:rPr>
              <a:t>sound</a:t>
            </a:r>
            <a:r>
              <a:rPr lang="en-US" sz="2400" dirty="0"/>
              <a:t> when the brakes of the lorry are applied, the </a:t>
            </a:r>
            <a:r>
              <a:rPr lang="en-US" sz="2400" b="1" dirty="0">
                <a:solidFill>
                  <a:schemeClr val="accent6">
                    <a:lumMod val="75000"/>
                  </a:schemeClr>
                </a:solidFill>
              </a:rPr>
              <a:t>energy of the sound </a:t>
            </a:r>
            <a:r>
              <a:rPr lang="en-US" sz="2400" dirty="0"/>
              <a:t>is also transferred to the </a:t>
            </a:r>
            <a:r>
              <a:rPr lang="en-US" sz="2400" b="1" dirty="0">
                <a:solidFill>
                  <a:schemeClr val="accent6">
                    <a:lumMod val="75000"/>
                  </a:schemeClr>
                </a:solidFill>
              </a:rPr>
              <a:t>internal energy store </a:t>
            </a:r>
            <a:r>
              <a:rPr lang="en-US" sz="2400" dirty="0"/>
              <a:t>of the </a:t>
            </a:r>
            <a:r>
              <a:rPr lang="en-US" sz="2400" b="1" dirty="0">
                <a:solidFill>
                  <a:schemeClr val="accent6">
                    <a:lumMod val="75000"/>
                  </a:schemeClr>
                </a:solidFill>
              </a:rPr>
              <a:t>surroundings</a:t>
            </a:r>
            <a:r>
              <a:rPr lang="en-US" sz="2400" dirty="0"/>
              <a:t>.</a:t>
            </a:r>
          </a:p>
          <a:p>
            <a:pPr marL="342900" indent="-342900">
              <a:buFont typeface="Arial" charset="0"/>
              <a:buChar char="•"/>
            </a:pPr>
            <a:r>
              <a:rPr lang="en-US" sz="2400" dirty="0"/>
              <a:t>When the lorry </a:t>
            </a:r>
            <a:r>
              <a:rPr lang="en-US" sz="2400" b="1" dirty="0">
                <a:solidFill>
                  <a:schemeClr val="accent6">
                    <a:lumMod val="75000"/>
                  </a:schemeClr>
                </a:solidFill>
              </a:rPr>
              <a:t>stops</a:t>
            </a:r>
            <a:r>
              <a:rPr lang="en-US" sz="2400" dirty="0">
                <a:solidFill>
                  <a:schemeClr val="accent6">
                    <a:lumMod val="75000"/>
                  </a:schemeClr>
                </a:solidFill>
              </a:rPr>
              <a:t> </a:t>
            </a:r>
            <a:r>
              <a:rPr lang="en-US" sz="2400" dirty="0"/>
              <a:t>its </a:t>
            </a:r>
            <a:r>
              <a:rPr lang="en-US" sz="2400" b="1" dirty="0">
                <a:solidFill>
                  <a:schemeClr val="accent6">
                    <a:lumMod val="75000"/>
                  </a:schemeClr>
                </a:solidFill>
              </a:rPr>
              <a:t>kinetic energy store </a:t>
            </a:r>
            <a:r>
              <a:rPr lang="en-US" sz="2400" dirty="0"/>
              <a:t>is </a:t>
            </a:r>
            <a:r>
              <a:rPr lang="en-US" sz="2400" b="1" dirty="0">
                <a:solidFill>
                  <a:schemeClr val="accent6">
                    <a:lumMod val="75000"/>
                  </a:schemeClr>
                </a:solidFill>
              </a:rPr>
              <a:t>zero</a:t>
            </a:r>
            <a:r>
              <a:rPr lang="en-US" sz="2400" dirty="0"/>
              <a:t>.</a:t>
            </a:r>
          </a:p>
        </p:txBody>
      </p:sp>
      <p:pic>
        <p:nvPicPr>
          <p:cNvPr id="3" name="Picture 2">
            <a:extLst>
              <a:ext uri="{FF2B5EF4-FFF2-40B4-BE49-F238E27FC236}">
                <a16:creationId xmlns:a16="http://schemas.microsoft.com/office/drawing/2014/main" id="{0A2804AE-1E72-BB4E-A993-0B37BB91BA36}"/>
              </a:ext>
            </a:extLst>
          </p:cNvPr>
          <p:cNvPicPr>
            <a:picLocks noChangeAspect="1"/>
          </p:cNvPicPr>
          <p:nvPr/>
        </p:nvPicPr>
        <p:blipFill rotWithShape="1">
          <a:blip r:embed="rId3"/>
          <a:srcRect t="17579" b="21515"/>
          <a:stretch/>
        </p:blipFill>
        <p:spPr>
          <a:xfrm>
            <a:off x="2168810" y="1484784"/>
            <a:ext cx="4729133" cy="1728192"/>
          </a:xfrm>
          <a:prstGeom prst="rect">
            <a:avLst/>
          </a:prstGeom>
        </p:spPr>
      </p:pic>
    </p:spTree>
    <p:extLst>
      <p:ext uri="{BB962C8B-B14F-4D97-AF65-F5344CB8AC3E}">
        <p14:creationId xmlns:p14="http://schemas.microsoft.com/office/powerpoint/2010/main" val="6799847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1187624" y="35655"/>
            <a:ext cx="7956376" cy="657041"/>
          </a:xfrm>
          <a:prstGeom prst="rect">
            <a:avLst/>
          </a:prstGeom>
        </p:spPr>
        <p:txBody>
          <a:bodyPr vert="horz" lIns="91440" tIns="45720" rIns="91440" bIns="45720" rtlCol="0" anchor="ctr">
            <a:noAutofit/>
          </a:bodyPr>
          <a:lstStyle>
            <a:lvl1pPr algn="l" defTabSz="342900" rtl="0" eaLnBrk="1" latinLnBrk="0" hangingPunct="1">
              <a:spcBef>
                <a:spcPct val="0"/>
              </a:spcBef>
              <a:buNone/>
              <a:defRPr sz="3300" kern="1200">
                <a:solidFill>
                  <a:schemeClr val="tx1"/>
                </a:solidFill>
                <a:latin typeface="+mj-lt"/>
                <a:ea typeface="+mj-ea"/>
                <a:cs typeface="Lato Medium"/>
              </a:defRPr>
            </a:lvl1pPr>
          </a:lstStyle>
          <a:p>
            <a:pPr marL="342900" lvl="1" algn="r" defTabSz="342900" rtl="0">
              <a:spcBef>
                <a:spcPct val="20000"/>
              </a:spcBef>
              <a:defRPr/>
            </a:pPr>
            <a:r>
              <a:rPr lang="en-US" sz="2800" b="1" kern="0" dirty="0">
                <a:solidFill>
                  <a:schemeClr val="accent6">
                    <a:lumMod val="75000"/>
                  </a:schemeClr>
                </a:solidFill>
                <a:latin typeface="+mn-lt"/>
              </a:rPr>
              <a:t>Energy stores and systems</a:t>
            </a:r>
          </a:p>
        </p:txBody>
      </p:sp>
      <p:sp>
        <p:nvSpPr>
          <p:cNvPr id="2" name="Rectangle 1"/>
          <p:cNvSpPr/>
          <p:nvPr/>
        </p:nvSpPr>
        <p:spPr>
          <a:xfrm>
            <a:off x="115106" y="692696"/>
            <a:ext cx="8866413" cy="830997"/>
          </a:xfrm>
          <a:prstGeom prst="rect">
            <a:avLst/>
          </a:prstGeom>
        </p:spPr>
        <p:txBody>
          <a:bodyPr wrap="square">
            <a:spAutoFit/>
          </a:bodyPr>
          <a:lstStyle/>
          <a:p>
            <a:r>
              <a:rPr lang="en-US" sz="2400" dirty="0"/>
              <a:t>Examples of energy changes in a system: </a:t>
            </a:r>
          </a:p>
          <a:p>
            <a:r>
              <a:rPr lang="en-US" sz="2400" b="1" dirty="0"/>
              <a:t> Bringing water to a boil in an electric kettle.</a:t>
            </a:r>
            <a:endParaRPr lang="en-US" sz="2400" b="1" dirty="0">
              <a:effectLst/>
            </a:endParaRPr>
          </a:p>
        </p:txBody>
      </p:sp>
      <p:sp>
        <p:nvSpPr>
          <p:cNvPr id="8" name="Rectangle 7"/>
          <p:cNvSpPr/>
          <p:nvPr/>
        </p:nvSpPr>
        <p:spPr>
          <a:xfrm>
            <a:off x="146591" y="3717032"/>
            <a:ext cx="8858374" cy="1938992"/>
          </a:xfrm>
          <a:prstGeom prst="rect">
            <a:avLst/>
          </a:prstGeom>
          <a:noFill/>
        </p:spPr>
        <p:style>
          <a:lnRef idx="2">
            <a:schemeClr val="accent6"/>
          </a:lnRef>
          <a:fillRef idx="1">
            <a:schemeClr val="lt1"/>
          </a:fillRef>
          <a:effectRef idx="0">
            <a:schemeClr val="accent6"/>
          </a:effectRef>
          <a:fontRef idx="minor">
            <a:schemeClr val="dk1"/>
          </a:fontRef>
        </p:style>
        <p:txBody>
          <a:bodyPr wrap="square">
            <a:spAutoFit/>
          </a:bodyPr>
          <a:lstStyle/>
          <a:p>
            <a:pPr marL="342900" indent="-342900">
              <a:buFont typeface="Arial" charset="0"/>
              <a:buChar char="•"/>
            </a:pPr>
            <a:r>
              <a:rPr lang="en-US" sz="2400" dirty="0"/>
              <a:t>Energy is transferred </a:t>
            </a:r>
            <a:r>
              <a:rPr lang="en-US" sz="2400" b="1" dirty="0">
                <a:solidFill>
                  <a:schemeClr val="accent6">
                    <a:lumMod val="75000"/>
                  </a:schemeClr>
                </a:solidFill>
              </a:rPr>
              <a:t>electrically</a:t>
            </a:r>
            <a:r>
              <a:rPr lang="en-US" sz="2400" dirty="0"/>
              <a:t> from the mains to the </a:t>
            </a:r>
            <a:r>
              <a:rPr lang="en-US" sz="2400" b="1" dirty="0">
                <a:solidFill>
                  <a:schemeClr val="accent6">
                    <a:lumMod val="75000"/>
                  </a:schemeClr>
                </a:solidFill>
              </a:rPr>
              <a:t>heating element </a:t>
            </a:r>
            <a:r>
              <a:rPr lang="en-US" sz="2400" dirty="0"/>
              <a:t>in the kettle. </a:t>
            </a:r>
          </a:p>
          <a:p>
            <a:pPr marL="342900" indent="-342900">
              <a:buFont typeface="Arial" charset="0"/>
              <a:buChar char="•"/>
            </a:pPr>
            <a:r>
              <a:rPr lang="en-US" sz="2400" dirty="0"/>
              <a:t>The </a:t>
            </a:r>
            <a:r>
              <a:rPr lang="en-US" sz="2400" b="1" dirty="0">
                <a:solidFill>
                  <a:schemeClr val="accent6">
                    <a:lumMod val="75000"/>
                  </a:schemeClr>
                </a:solidFill>
              </a:rPr>
              <a:t>internal (thermal) energy store </a:t>
            </a:r>
            <a:r>
              <a:rPr lang="en-US" sz="2400" dirty="0">
                <a:solidFill>
                  <a:schemeClr val="tx1"/>
                </a:solidFill>
              </a:rPr>
              <a:t>of the water</a:t>
            </a:r>
            <a:r>
              <a:rPr lang="en-US" sz="2400" b="1" dirty="0">
                <a:solidFill>
                  <a:schemeClr val="accent6">
                    <a:lumMod val="75000"/>
                  </a:schemeClr>
                </a:solidFill>
              </a:rPr>
              <a:t> increases.</a:t>
            </a:r>
          </a:p>
          <a:p>
            <a:pPr marL="342900" indent="-342900">
              <a:buFont typeface="Arial" charset="0"/>
              <a:buChar char="•"/>
            </a:pPr>
            <a:r>
              <a:rPr lang="en-US" sz="2400" dirty="0"/>
              <a:t>The temperature of the water increases and as bubbles form the </a:t>
            </a:r>
            <a:r>
              <a:rPr lang="en-US" sz="2400" b="1" dirty="0">
                <a:solidFill>
                  <a:schemeClr val="accent6">
                    <a:lumMod val="75000"/>
                  </a:schemeClr>
                </a:solidFill>
              </a:rPr>
              <a:t>kinetic energy store</a:t>
            </a:r>
            <a:r>
              <a:rPr lang="en-US" sz="2400" dirty="0"/>
              <a:t> of the water increases.</a:t>
            </a:r>
          </a:p>
        </p:txBody>
      </p:sp>
      <p:sp>
        <p:nvSpPr>
          <p:cNvPr id="10" name="Rectangle 9"/>
          <p:cNvSpPr/>
          <p:nvPr/>
        </p:nvSpPr>
        <p:spPr>
          <a:xfrm>
            <a:off x="115106" y="6070249"/>
            <a:ext cx="8722573" cy="464871"/>
          </a:xfrm>
          <a:prstGeom prst="rect">
            <a:avLst/>
          </a:prstGeom>
          <a:noFill/>
          <a:ln>
            <a:noFill/>
          </a:ln>
        </p:spPr>
        <p:style>
          <a:lnRef idx="2">
            <a:schemeClr val="accent6"/>
          </a:lnRef>
          <a:fillRef idx="1">
            <a:schemeClr val="lt1"/>
          </a:fillRef>
          <a:effectRef idx="0">
            <a:schemeClr val="accent6"/>
          </a:effectRef>
          <a:fontRef idx="minor">
            <a:schemeClr val="dk1"/>
          </a:fontRef>
        </p:style>
        <p:txBody>
          <a:bodyPr wrap="square">
            <a:spAutoFit/>
          </a:bodyPr>
          <a:lstStyle/>
          <a:p>
            <a:pPr algn="ctr">
              <a:lnSpc>
                <a:spcPct val="150000"/>
              </a:lnSpc>
            </a:pPr>
            <a:r>
              <a:rPr lang="en-US" b="1" dirty="0"/>
              <a:t>1 kilojoule (kJ) = 1000 J (10</a:t>
            </a:r>
            <a:r>
              <a:rPr lang="en-US" b="1" baseline="30000" dirty="0"/>
              <a:t>3</a:t>
            </a:r>
            <a:r>
              <a:rPr lang="en-US" b="1" dirty="0"/>
              <a:t>J)                                1  </a:t>
            </a:r>
            <a:r>
              <a:rPr lang="en-US" b="1" dirty="0" err="1"/>
              <a:t>megajoule</a:t>
            </a:r>
            <a:r>
              <a:rPr lang="en-US" b="1" dirty="0"/>
              <a:t> = 1000 000 J (10</a:t>
            </a:r>
            <a:r>
              <a:rPr lang="en-US" b="1" baseline="30000" dirty="0"/>
              <a:t>6</a:t>
            </a:r>
            <a:r>
              <a:rPr lang="en-US" b="1" dirty="0"/>
              <a:t>J)</a:t>
            </a:r>
          </a:p>
        </p:txBody>
      </p:sp>
      <p:pic>
        <p:nvPicPr>
          <p:cNvPr id="6" name="Picture 5">
            <a:extLst>
              <a:ext uri="{FF2B5EF4-FFF2-40B4-BE49-F238E27FC236}">
                <a16:creationId xmlns:a16="http://schemas.microsoft.com/office/drawing/2014/main" id="{FFB33DE8-68D7-4644-BDBA-734E5C07E6EA}"/>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3352988" y="1130746"/>
            <a:ext cx="2246808" cy="3001883"/>
          </a:xfrm>
          <a:prstGeom prst="rect">
            <a:avLst/>
          </a:prstGeom>
        </p:spPr>
      </p:pic>
      <p:sp>
        <p:nvSpPr>
          <p:cNvPr id="7" name="Rectangle 6">
            <a:extLst>
              <a:ext uri="{FF2B5EF4-FFF2-40B4-BE49-F238E27FC236}">
                <a16:creationId xmlns:a16="http://schemas.microsoft.com/office/drawing/2014/main" id="{99D9E572-D122-114B-B08C-65C77702D5B7}"/>
              </a:ext>
            </a:extLst>
          </p:cNvPr>
          <p:cNvSpPr/>
          <p:nvPr/>
        </p:nvSpPr>
        <p:spPr>
          <a:xfrm>
            <a:off x="2455782" y="5656024"/>
            <a:ext cx="3525838" cy="506292"/>
          </a:xfrm>
          <a:prstGeom prst="rect">
            <a:avLst/>
          </a:prstGeom>
        </p:spPr>
        <p:txBody>
          <a:bodyPr wrap="none">
            <a:spAutoFit/>
          </a:bodyPr>
          <a:lstStyle/>
          <a:p>
            <a:pPr algn="ctr">
              <a:lnSpc>
                <a:spcPct val="150000"/>
              </a:lnSpc>
            </a:pPr>
            <a:r>
              <a:rPr lang="en-US" sz="2000" b="1" dirty="0">
                <a:solidFill>
                  <a:schemeClr val="accent6">
                    <a:lumMod val="75000"/>
                  </a:schemeClr>
                </a:solidFill>
              </a:rPr>
              <a:t>Energy is measured in Joules (J)</a:t>
            </a:r>
          </a:p>
        </p:txBody>
      </p:sp>
    </p:spTree>
    <p:extLst>
      <p:ext uri="{BB962C8B-B14F-4D97-AF65-F5344CB8AC3E}">
        <p14:creationId xmlns:p14="http://schemas.microsoft.com/office/powerpoint/2010/main" val="273601862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0" y="980728"/>
            <a:ext cx="4716016" cy="5262979"/>
          </a:xfrm>
          <a:prstGeom prst="rect">
            <a:avLst/>
          </a:prstGeom>
          <a:noFill/>
        </p:spPr>
        <p:txBody>
          <a:bodyPr wrap="square" rtlCol="0">
            <a:spAutoFit/>
          </a:bodyPr>
          <a:lstStyle/>
          <a:p>
            <a:r>
              <a:rPr lang="en-GB" sz="7200" b="1" dirty="0">
                <a:latin typeface="+mj-lt"/>
                <a:ea typeface="Beirut" charset="-78"/>
                <a:cs typeface="Beirut" charset="-78"/>
              </a:rPr>
              <a:t>QuestionIT!</a:t>
            </a:r>
          </a:p>
          <a:p>
            <a:endParaRPr lang="en-GB" dirty="0"/>
          </a:p>
          <a:p>
            <a:endParaRPr lang="en-GB" dirty="0"/>
          </a:p>
          <a:p>
            <a:endParaRPr lang="en-GB" dirty="0"/>
          </a:p>
          <a:p>
            <a:r>
              <a:rPr lang="en-GB" sz="3200" b="1" dirty="0">
                <a:solidFill>
                  <a:schemeClr val="tx1">
                    <a:lumMod val="50000"/>
                    <a:lumOff val="50000"/>
                  </a:schemeClr>
                </a:solidFill>
              </a:rPr>
              <a:t>Conservation of energy</a:t>
            </a:r>
          </a:p>
          <a:p>
            <a:r>
              <a:rPr lang="en-GB" sz="3200" b="1" dirty="0">
                <a:solidFill>
                  <a:schemeClr val="tx1">
                    <a:lumMod val="50000"/>
                    <a:lumOff val="50000"/>
                  </a:schemeClr>
                </a:solidFill>
              </a:rPr>
              <a:t>Part 1</a:t>
            </a:r>
          </a:p>
          <a:p>
            <a:endParaRPr lang="en-GB" sz="2000" b="1" dirty="0">
              <a:solidFill>
                <a:schemeClr val="tx1">
                  <a:lumMod val="50000"/>
                  <a:lumOff val="50000"/>
                </a:schemeClr>
              </a:solidFill>
            </a:endParaRPr>
          </a:p>
          <a:p>
            <a:pPr marL="342900" lvl="1" indent="-342900">
              <a:buFont typeface="Arial" panose="020B0604020202020204" pitchFamily="34" charset="0"/>
              <a:buChar char="•"/>
            </a:pPr>
            <a:r>
              <a:rPr lang="en-US" sz="2000" b="1" dirty="0">
                <a:solidFill>
                  <a:schemeClr val="tx1">
                    <a:lumMod val="50000"/>
                    <a:lumOff val="50000"/>
                  </a:schemeClr>
                </a:solidFill>
              </a:rPr>
              <a:t>Energy stores</a:t>
            </a:r>
          </a:p>
          <a:p>
            <a:pPr marL="342900" lvl="1" indent="-342900">
              <a:buFont typeface="Arial" panose="020B0604020202020204" pitchFamily="34" charset="0"/>
              <a:buChar char="•"/>
            </a:pPr>
            <a:r>
              <a:rPr lang="en-US" sz="2000" b="1" dirty="0">
                <a:solidFill>
                  <a:schemeClr val="tx1">
                    <a:lumMod val="50000"/>
                    <a:lumOff val="50000"/>
                  </a:schemeClr>
                </a:solidFill>
              </a:rPr>
              <a:t>Gravitational potential energy</a:t>
            </a:r>
          </a:p>
          <a:p>
            <a:pPr marL="342900" lvl="1" indent="-342900">
              <a:buFont typeface="Arial" panose="020B0604020202020204" pitchFamily="34" charset="0"/>
              <a:buChar char="•"/>
            </a:pPr>
            <a:r>
              <a:rPr lang="en-US" sz="2000" b="1" dirty="0">
                <a:solidFill>
                  <a:schemeClr val="tx1">
                    <a:lumMod val="50000"/>
                    <a:lumOff val="50000"/>
                  </a:schemeClr>
                </a:solidFill>
              </a:rPr>
              <a:t>Kinetic energy</a:t>
            </a:r>
          </a:p>
          <a:p>
            <a:pPr marL="342900" lvl="1" indent="-342900">
              <a:buFont typeface="Arial" panose="020B0604020202020204" pitchFamily="34" charset="0"/>
              <a:buChar char="•"/>
            </a:pPr>
            <a:r>
              <a:rPr lang="en-US" sz="2000" b="1" dirty="0">
                <a:solidFill>
                  <a:schemeClr val="tx1">
                    <a:lumMod val="50000"/>
                    <a:lumOff val="50000"/>
                  </a:schemeClr>
                </a:solidFill>
              </a:rPr>
              <a:t>Energy stores and transfers</a:t>
            </a:r>
          </a:p>
          <a:p>
            <a:endParaRPr lang="en-GB" sz="2800" dirty="0">
              <a:solidFill>
                <a:schemeClr val="tx1">
                  <a:lumMod val="50000"/>
                  <a:lumOff val="50000"/>
                </a:schemeClr>
              </a:solidFill>
            </a:endParaRPr>
          </a:p>
          <a:p>
            <a:endParaRPr lang="en-GB" dirty="0"/>
          </a:p>
        </p:txBody>
      </p:sp>
      <p:pic>
        <p:nvPicPr>
          <p:cNvPr id="5" name="Picture 4"/>
          <p:cNvPicPr>
            <a:picLocks noChangeAspect="1"/>
          </p:cNvPicPr>
          <p:nvPr/>
        </p:nvPicPr>
        <p:blipFill>
          <a:blip r:embed="rId3">
            <a:clrChange>
              <a:clrFrom>
                <a:srgbClr val="FFFFFF"/>
              </a:clrFrom>
              <a:clrTo>
                <a:srgbClr val="FFFFFF">
                  <a:alpha val="0"/>
                </a:srgbClr>
              </a:clrTo>
            </a:clrChange>
          </a:blip>
          <a:stretch>
            <a:fillRect/>
          </a:stretch>
        </p:blipFill>
        <p:spPr>
          <a:xfrm>
            <a:off x="4211960" y="886544"/>
            <a:ext cx="4914900" cy="5638800"/>
          </a:xfrm>
          <a:prstGeom prst="rect">
            <a:avLst/>
          </a:prstGeom>
        </p:spPr>
      </p:pic>
    </p:spTree>
    <p:extLst>
      <p:ext uri="{BB962C8B-B14F-4D97-AF65-F5344CB8AC3E}">
        <p14:creationId xmlns:p14="http://schemas.microsoft.com/office/powerpoint/2010/main" val="99428845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49087" y="697936"/>
            <a:ext cx="8915400" cy="5835572"/>
          </a:xfrm>
          <a:prstGeom prst="rect">
            <a:avLst/>
          </a:prstGeom>
          <a:noFill/>
        </p:spPr>
        <p:txBody>
          <a:bodyPr wrap="square" rtlCol="0">
            <a:spAutoFit/>
          </a:bodyPr>
          <a:lstStyle/>
          <a:p>
            <a:pPr marL="457200" indent="-457200">
              <a:lnSpc>
                <a:spcPct val="150000"/>
              </a:lnSpc>
              <a:buAutoNum type="arabicPeriod"/>
            </a:pPr>
            <a:r>
              <a:rPr lang="en-GB" sz="2400" dirty="0"/>
              <a:t>What sort of energy store do the following examples have?</a:t>
            </a:r>
          </a:p>
          <a:p>
            <a:pPr marL="3657600" lvl="7" indent="-457200">
              <a:lnSpc>
                <a:spcPct val="150000"/>
              </a:lnSpc>
              <a:buAutoNum type="arabicPeriod"/>
            </a:pPr>
            <a:endParaRPr lang="en-GB" sz="1200" dirty="0"/>
          </a:p>
          <a:p>
            <a:pPr>
              <a:lnSpc>
                <a:spcPct val="150000"/>
              </a:lnSpc>
            </a:pPr>
            <a:r>
              <a:rPr lang="en-GB" sz="2400" dirty="0"/>
              <a:t>	a.                               b.                          c. </a:t>
            </a:r>
          </a:p>
          <a:p>
            <a:endParaRPr lang="en-GB" sz="2400" dirty="0"/>
          </a:p>
          <a:p>
            <a:r>
              <a:rPr lang="en-GB" sz="2400" dirty="0"/>
              <a:t>2. Name and describe the four force pathways.</a:t>
            </a:r>
          </a:p>
          <a:p>
            <a:r>
              <a:rPr lang="en-GB" sz="2400" b="1" dirty="0">
                <a:solidFill>
                  <a:srgbClr val="00B050"/>
                </a:solidFill>
              </a:rPr>
              <a:t>     </a:t>
            </a:r>
          </a:p>
          <a:p>
            <a:endParaRPr lang="en-GB" sz="2400" b="1" dirty="0">
              <a:solidFill>
                <a:srgbClr val="00B050"/>
              </a:solidFill>
            </a:endParaRPr>
          </a:p>
          <a:p>
            <a:endParaRPr lang="en-GB" sz="2400" b="1" dirty="0">
              <a:solidFill>
                <a:srgbClr val="00B050"/>
              </a:solidFill>
            </a:endParaRPr>
          </a:p>
          <a:p>
            <a:r>
              <a:rPr lang="en-GB" sz="2400" dirty="0"/>
              <a:t>3. Write down the correct answer to complete the statement.</a:t>
            </a:r>
          </a:p>
          <a:p>
            <a:r>
              <a:rPr lang="en-GB" sz="2400" dirty="0"/>
              <a:t>	</a:t>
            </a:r>
            <a:r>
              <a:rPr lang="en-GB" sz="2400" b="1" dirty="0">
                <a:solidFill>
                  <a:schemeClr val="accent6">
                    <a:lumMod val="75000"/>
                  </a:schemeClr>
                </a:solidFill>
              </a:rPr>
              <a:t>Energy can not</a:t>
            </a:r>
            <a:r>
              <a:rPr lang="is-IS" sz="2400" dirty="0"/>
              <a:t>…..</a:t>
            </a:r>
            <a:endParaRPr lang="en-GB" sz="2400" dirty="0"/>
          </a:p>
          <a:p>
            <a:r>
              <a:rPr lang="en-GB" sz="2400" dirty="0"/>
              <a:t>	</a:t>
            </a:r>
            <a:r>
              <a:rPr lang="en-GB" sz="2200" dirty="0"/>
              <a:t>be transferred from one source to another.</a:t>
            </a:r>
          </a:p>
          <a:p>
            <a:r>
              <a:rPr lang="en-GB" sz="2200" dirty="0"/>
              <a:t>	be created or destroyed.</a:t>
            </a:r>
          </a:p>
          <a:p>
            <a:r>
              <a:rPr lang="en-GB" sz="2200" dirty="0"/>
              <a:t>	travel along a pathway to another stor</a:t>
            </a:r>
            <a:r>
              <a:rPr lang="en-GB" sz="2400" dirty="0"/>
              <a:t>e. </a:t>
            </a:r>
          </a:p>
          <a:p>
            <a:pPr>
              <a:lnSpc>
                <a:spcPct val="150000"/>
              </a:lnSpc>
            </a:pPr>
            <a:endParaRPr lang="en-GB" sz="1400" dirty="0"/>
          </a:p>
          <a:p>
            <a:pPr>
              <a:lnSpc>
                <a:spcPct val="150000"/>
              </a:lnSpc>
            </a:pPr>
            <a:r>
              <a:rPr lang="en-GB" dirty="0"/>
              <a:t>	</a:t>
            </a:r>
            <a:endParaRPr lang="en-GB" sz="1600" dirty="0"/>
          </a:p>
        </p:txBody>
      </p:sp>
      <p:pic>
        <p:nvPicPr>
          <p:cNvPr id="7" name="Picture 6">
            <a:extLst>
              <a:ext uri="{FF2B5EF4-FFF2-40B4-BE49-F238E27FC236}">
                <a16:creationId xmlns:a16="http://schemas.microsoft.com/office/drawing/2014/main" id="{940BBDF7-7CCA-4619-A708-1A8B80ADFCB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20333" y="1619671"/>
            <a:ext cx="1115616" cy="557808"/>
          </a:xfrm>
          <a:prstGeom prst="rect">
            <a:avLst/>
          </a:prstGeom>
        </p:spPr>
      </p:pic>
      <p:pic>
        <p:nvPicPr>
          <p:cNvPr id="9" name="Picture 8">
            <a:extLst>
              <a:ext uri="{FF2B5EF4-FFF2-40B4-BE49-F238E27FC236}">
                <a16:creationId xmlns:a16="http://schemas.microsoft.com/office/drawing/2014/main" id="{77221E8C-BA29-404E-B204-08F32B79326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977163" y="1373181"/>
            <a:ext cx="930313" cy="769623"/>
          </a:xfrm>
          <a:prstGeom prst="rect">
            <a:avLst/>
          </a:prstGeom>
        </p:spPr>
      </p:pic>
      <p:pic>
        <p:nvPicPr>
          <p:cNvPr id="11" name="Picture 10">
            <a:extLst>
              <a:ext uri="{FF2B5EF4-FFF2-40B4-BE49-F238E27FC236}">
                <a16:creationId xmlns:a16="http://schemas.microsoft.com/office/drawing/2014/main" id="{810EDF79-D882-4346-BCFD-AF48BBC7754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796136" y="1382689"/>
            <a:ext cx="1085879" cy="760115"/>
          </a:xfrm>
          <a:prstGeom prst="rect">
            <a:avLst/>
          </a:prstGeom>
        </p:spPr>
      </p:pic>
      <p:sp>
        <p:nvSpPr>
          <p:cNvPr id="12" name="Title 1">
            <a:extLst>
              <a:ext uri="{FF2B5EF4-FFF2-40B4-BE49-F238E27FC236}">
                <a16:creationId xmlns:a16="http://schemas.microsoft.com/office/drawing/2014/main" id="{A3AABDC6-1769-CB4E-9D00-178F1228D2EC}"/>
              </a:ext>
            </a:extLst>
          </p:cNvPr>
          <p:cNvSpPr>
            <a:spLocks noGrp="1"/>
          </p:cNvSpPr>
          <p:nvPr>
            <p:ph type="ctrTitle"/>
          </p:nvPr>
        </p:nvSpPr>
        <p:spPr>
          <a:xfrm>
            <a:off x="755576" y="0"/>
            <a:ext cx="8388424" cy="657041"/>
          </a:xfrm>
        </p:spPr>
        <p:txBody>
          <a:bodyPr>
            <a:noAutofit/>
          </a:bodyPr>
          <a:lstStyle/>
          <a:p>
            <a:pPr marL="342900" lvl="1" algn="r" defTabSz="342900" rtl="0">
              <a:spcBef>
                <a:spcPct val="20000"/>
              </a:spcBef>
            </a:pPr>
            <a:r>
              <a:rPr lang="en-US" sz="2400" b="1" dirty="0">
                <a:solidFill>
                  <a:schemeClr val="accent6"/>
                </a:solidFill>
                <a:latin typeface="+mn-lt"/>
              </a:rPr>
              <a:t>Part 1– </a:t>
            </a:r>
            <a:r>
              <a:rPr lang="en-US" sz="2400" b="1" dirty="0">
                <a:solidFill>
                  <a:schemeClr val="tx1"/>
                </a:solidFill>
                <a:latin typeface="+mn-lt"/>
              </a:rPr>
              <a:t>QuestionIT</a:t>
            </a:r>
            <a:endParaRPr kumimoji="0" lang="en-US" sz="2400" b="1" i="0" u="none" strike="noStrike" kern="1200" cap="none" spc="0" normalizeH="0" baseline="0" noProof="0" dirty="0">
              <a:ln>
                <a:noFill/>
              </a:ln>
              <a:solidFill>
                <a:schemeClr val="tx1"/>
              </a:solidFill>
              <a:effectLst/>
              <a:uLnTx/>
              <a:uFillTx/>
              <a:latin typeface="+mn-lt"/>
              <a:ea typeface=""/>
              <a:cs typeface="News Gothic MT"/>
            </a:endParaRPr>
          </a:p>
        </p:txBody>
      </p:sp>
    </p:spTree>
    <p:extLst>
      <p:ext uri="{BB962C8B-B14F-4D97-AF65-F5344CB8AC3E}">
        <p14:creationId xmlns:p14="http://schemas.microsoft.com/office/powerpoint/2010/main" val="20825532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48983" y="692696"/>
            <a:ext cx="8915400" cy="4893647"/>
          </a:xfrm>
          <a:prstGeom prst="rect">
            <a:avLst/>
          </a:prstGeom>
          <a:noFill/>
        </p:spPr>
        <p:txBody>
          <a:bodyPr wrap="square" rtlCol="0">
            <a:spAutoFit/>
          </a:bodyPr>
          <a:lstStyle/>
          <a:p>
            <a:r>
              <a:rPr lang="en-GB" sz="2400" dirty="0"/>
              <a:t>4. A pole vaulter just clears the bar which is 5.1 m high. His mass is</a:t>
            </a:r>
          </a:p>
          <a:p>
            <a:r>
              <a:rPr lang="en-GB" sz="2400" dirty="0"/>
              <a:t>     62 kg.                       </a:t>
            </a:r>
            <a:r>
              <a:rPr lang="en-GB" sz="2400" b="1" dirty="0">
                <a:solidFill>
                  <a:schemeClr val="accent6">
                    <a:lumMod val="75000"/>
                  </a:schemeClr>
                </a:solidFill>
              </a:rPr>
              <a:t>(g = 10N/kg)</a:t>
            </a:r>
          </a:p>
          <a:p>
            <a:endParaRPr lang="en-GB" sz="2400" dirty="0"/>
          </a:p>
          <a:p>
            <a:r>
              <a:rPr lang="en-GB" sz="2400" dirty="0"/>
              <a:t>     a. What type of stored energy does he have</a:t>
            </a:r>
          </a:p>
          <a:p>
            <a:r>
              <a:rPr lang="en-GB" sz="2400" dirty="0"/>
              <a:t>          as he clears the bar?</a:t>
            </a:r>
          </a:p>
          <a:p>
            <a:r>
              <a:rPr lang="en-GB" sz="2400" dirty="0"/>
              <a:t>	</a:t>
            </a:r>
            <a:endParaRPr lang="en-GB" sz="2400" b="1" dirty="0">
              <a:solidFill>
                <a:srgbClr val="00B050"/>
              </a:solidFill>
            </a:endParaRPr>
          </a:p>
          <a:p>
            <a:r>
              <a:rPr lang="en-GB" sz="2400" dirty="0"/>
              <a:t>    b. Work out how much stored energy the</a:t>
            </a:r>
          </a:p>
          <a:p>
            <a:r>
              <a:rPr lang="en-GB" sz="2400" dirty="0"/>
              <a:t>          pole vaulter has due to his position </a:t>
            </a:r>
          </a:p>
          <a:p>
            <a:r>
              <a:rPr lang="en-GB" sz="2400" dirty="0"/>
              <a:t>          above the ground.</a:t>
            </a:r>
          </a:p>
          <a:p>
            <a:r>
              <a:rPr lang="en-GB" sz="2400" dirty="0"/>
              <a:t>	</a:t>
            </a:r>
          </a:p>
          <a:p>
            <a:r>
              <a:rPr lang="en-GB" sz="2400" dirty="0"/>
              <a:t>     c. As he falls back to the ground, this energy store will be</a:t>
            </a:r>
          </a:p>
          <a:p>
            <a:r>
              <a:rPr lang="en-GB" sz="2400" dirty="0"/>
              <a:t>         transferred into a new energy store. Name this new energy store.</a:t>
            </a:r>
          </a:p>
          <a:p>
            <a:r>
              <a:rPr lang="en-GB" sz="2400" dirty="0"/>
              <a:t>	</a:t>
            </a:r>
            <a:endParaRPr lang="en-GB" sz="2400" b="1" dirty="0">
              <a:solidFill>
                <a:srgbClr val="00B050"/>
              </a:solidFill>
            </a:endParaRPr>
          </a:p>
        </p:txBody>
      </p:sp>
      <p:sp>
        <p:nvSpPr>
          <p:cNvPr id="3" name="TextBox 2"/>
          <p:cNvSpPr txBox="1"/>
          <p:nvPr/>
        </p:nvSpPr>
        <p:spPr>
          <a:xfrm>
            <a:off x="1639957" y="1878496"/>
            <a:ext cx="184731" cy="369332"/>
          </a:xfrm>
          <a:prstGeom prst="rect">
            <a:avLst/>
          </a:prstGeom>
          <a:noFill/>
        </p:spPr>
        <p:txBody>
          <a:bodyPr wrap="none" rtlCol="0">
            <a:spAutoFit/>
          </a:bodyPr>
          <a:lstStyle/>
          <a:p>
            <a:endParaRPr lang="en-GB" dirty="0"/>
          </a:p>
        </p:txBody>
      </p:sp>
      <p:pic>
        <p:nvPicPr>
          <p:cNvPr id="9" name="Picture 8" descr="Image result for pole vaulter">
            <a:extLst>
              <a:ext uri="{FF2B5EF4-FFF2-40B4-BE49-F238E27FC236}">
                <a16:creationId xmlns:a16="http://schemas.microsoft.com/office/drawing/2014/main" id="{C6B0434C-3C49-4431-B735-EB59A6A6C020}"/>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012160" y="1557265"/>
            <a:ext cx="2664296" cy="2159767"/>
          </a:xfrm>
          <a:prstGeom prst="rect">
            <a:avLst/>
          </a:prstGeom>
          <a:noFill/>
          <a:ln>
            <a:noFill/>
          </a:ln>
        </p:spPr>
      </p:pic>
      <p:sp>
        <p:nvSpPr>
          <p:cNvPr id="7" name="Title 1">
            <a:extLst>
              <a:ext uri="{FF2B5EF4-FFF2-40B4-BE49-F238E27FC236}">
                <a16:creationId xmlns:a16="http://schemas.microsoft.com/office/drawing/2014/main" id="{1B12D366-5ECE-6149-8276-62D631B6F77E}"/>
              </a:ext>
            </a:extLst>
          </p:cNvPr>
          <p:cNvSpPr>
            <a:spLocks noGrp="1"/>
          </p:cNvSpPr>
          <p:nvPr>
            <p:ph type="ctrTitle"/>
          </p:nvPr>
        </p:nvSpPr>
        <p:spPr>
          <a:xfrm>
            <a:off x="755576" y="0"/>
            <a:ext cx="8388424" cy="657041"/>
          </a:xfrm>
        </p:spPr>
        <p:txBody>
          <a:bodyPr>
            <a:noAutofit/>
          </a:bodyPr>
          <a:lstStyle/>
          <a:p>
            <a:pPr marL="342900" lvl="1" algn="r" defTabSz="342900" rtl="0">
              <a:spcBef>
                <a:spcPct val="20000"/>
              </a:spcBef>
            </a:pPr>
            <a:r>
              <a:rPr lang="en-US" sz="2400" b="1" dirty="0">
                <a:solidFill>
                  <a:schemeClr val="accent6"/>
                </a:solidFill>
                <a:latin typeface="+mn-lt"/>
              </a:rPr>
              <a:t>Part 1– </a:t>
            </a:r>
            <a:r>
              <a:rPr lang="en-US" sz="2400" b="1" dirty="0">
                <a:solidFill>
                  <a:schemeClr val="tx1"/>
                </a:solidFill>
                <a:latin typeface="+mn-lt"/>
              </a:rPr>
              <a:t>QuestionIT</a:t>
            </a:r>
            <a:endParaRPr kumimoji="0" lang="en-US" sz="2400" b="1" i="0" u="none" strike="noStrike" kern="1200" cap="none" spc="0" normalizeH="0" baseline="0" noProof="0" dirty="0">
              <a:ln>
                <a:noFill/>
              </a:ln>
              <a:solidFill>
                <a:schemeClr val="tx1"/>
              </a:solidFill>
              <a:effectLst/>
              <a:uLnTx/>
              <a:uFillTx/>
              <a:latin typeface="+mn-lt"/>
              <a:ea typeface=""/>
              <a:cs typeface="News Gothic MT"/>
            </a:endParaRPr>
          </a:p>
        </p:txBody>
      </p:sp>
    </p:spTree>
    <p:extLst>
      <p:ext uri="{BB962C8B-B14F-4D97-AF65-F5344CB8AC3E}">
        <p14:creationId xmlns:p14="http://schemas.microsoft.com/office/powerpoint/2010/main" val="315039201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48983" y="692696"/>
            <a:ext cx="8915400" cy="2431435"/>
          </a:xfrm>
          <a:prstGeom prst="rect">
            <a:avLst/>
          </a:prstGeom>
          <a:noFill/>
        </p:spPr>
        <p:txBody>
          <a:bodyPr wrap="square" rtlCol="0">
            <a:spAutoFit/>
          </a:bodyPr>
          <a:lstStyle/>
          <a:p>
            <a:r>
              <a:rPr lang="en-GB" sz="2400" dirty="0"/>
              <a:t>5. </a:t>
            </a:r>
            <a:r>
              <a:rPr lang="en-US" sz="2400" dirty="0"/>
              <a:t>When a football is kicked it gains </a:t>
            </a:r>
            <a:r>
              <a:rPr lang="en-US" sz="2400" b="1" dirty="0">
                <a:solidFill>
                  <a:schemeClr val="accent6">
                    <a:lumMod val="75000"/>
                  </a:schemeClr>
                </a:solidFill>
              </a:rPr>
              <a:t>kinetic energy</a:t>
            </a:r>
            <a:r>
              <a:rPr lang="en-US" sz="2400" dirty="0"/>
              <a:t>. </a:t>
            </a:r>
            <a:endParaRPr lang="en-GB" sz="2400" dirty="0"/>
          </a:p>
          <a:p>
            <a:r>
              <a:rPr lang="en-US" sz="2400" dirty="0"/>
              <a:t>     a. What is the</a:t>
            </a:r>
            <a:r>
              <a:rPr lang="en-US" sz="2400" b="1" dirty="0">
                <a:solidFill>
                  <a:schemeClr val="accent6">
                    <a:lumMod val="75000"/>
                  </a:schemeClr>
                </a:solidFill>
              </a:rPr>
              <a:t> formula </a:t>
            </a:r>
            <a:r>
              <a:rPr lang="en-US" sz="2400" dirty="0"/>
              <a:t>used to calculate kinetic energy?</a:t>
            </a:r>
          </a:p>
          <a:p>
            <a:endParaRPr lang="en-GB" sz="2400" b="1" baseline="30000" dirty="0">
              <a:solidFill>
                <a:srgbClr val="00B050"/>
              </a:solidFill>
            </a:endParaRPr>
          </a:p>
          <a:p>
            <a:endParaRPr lang="en-GB" sz="2400" b="1" baseline="30000" dirty="0">
              <a:solidFill>
                <a:srgbClr val="00B050"/>
              </a:solidFill>
            </a:endParaRPr>
          </a:p>
          <a:p>
            <a:r>
              <a:rPr lang="en-US" sz="2400" dirty="0"/>
              <a:t>     b. The football has a mass of 0.4 kg and when kicked has a velocity </a:t>
            </a:r>
          </a:p>
          <a:p>
            <a:r>
              <a:rPr lang="en-US" sz="2400" dirty="0"/>
              <a:t>          of 15 m/s. Work out the </a:t>
            </a:r>
            <a:r>
              <a:rPr lang="en-US" sz="2400" b="1" dirty="0">
                <a:solidFill>
                  <a:schemeClr val="accent6">
                    <a:lumMod val="75000"/>
                  </a:schemeClr>
                </a:solidFill>
              </a:rPr>
              <a:t>kinetic energy </a:t>
            </a:r>
            <a:r>
              <a:rPr lang="en-US" sz="2400" dirty="0"/>
              <a:t>of the moving ball?</a:t>
            </a:r>
            <a:endParaRPr lang="en-GB" sz="2400" dirty="0"/>
          </a:p>
          <a:p>
            <a:pPr algn="ctr"/>
            <a:r>
              <a:rPr lang="en-US" sz="2400" dirty="0"/>
              <a:t> </a:t>
            </a:r>
            <a:endParaRPr lang="en-GB" sz="2400" b="1" dirty="0">
              <a:solidFill>
                <a:srgbClr val="00B050"/>
              </a:solidFill>
            </a:endParaRPr>
          </a:p>
        </p:txBody>
      </p:sp>
      <p:sp>
        <p:nvSpPr>
          <p:cNvPr id="3" name="TextBox 2"/>
          <p:cNvSpPr txBox="1"/>
          <p:nvPr/>
        </p:nvSpPr>
        <p:spPr>
          <a:xfrm>
            <a:off x="1639957" y="1878496"/>
            <a:ext cx="184731" cy="369332"/>
          </a:xfrm>
          <a:prstGeom prst="rect">
            <a:avLst/>
          </a:prstGeom>
          <a:noFill/>
        </p:spPr>
        <p:txBody>
          <a:bodyPr wrap="none" rtlCol="0">
            <a:spAutoFit/>
          </a:bodyPr>
          <a:lstStyle/>
          <a:p>
            <a:endParaRPr lang="en-GB" dirty="0"/>
          </a:p>
        </p:txBody>
      </p:sp>
      <p:sp>
        <p:nvSpPr>
          <p:cNvPr id="8" name="Title 1">
            <a:extLst>
              <a:ext uri="{FF2B5EF4-FFF2-40B4-BE49-F238E27FC236}">
                <a16:creationId xmlns:a16="http://schemas.microsoft.com/office/drawing/2014/main" id="{907F6609-DC6F-AC4C-9D7F-BBA5C7CE4947}"/>
              </a:ext>
            </a:extLst>
          </p:cNvPr>
          <p:cNvSpPr>
            <a:spLocks noGrp="1"/>
          </p:cNvSpPr>
          <p:nvPr>
            <p:ph type="ctrTitle"/>
          </p:nvPr>
        </p:nvSpPr>
        <p:spPr>
          <a:xfrm>
            <a:off x="755576" y="0"/>
            <a:ext cx="8388424" cy="657041"/>
          </a:xfrm>
        </p:spPr>
        <p:txBody>
          <a:bodyPr>
            <a:noAutofit/>
          </a:bodyPr>
          <a:lstStyle/>
          <a:p>
            <a:pPr marL="342900" lvl="1" algn="r" defTabSz="342900" rtl="0">
              <a:spcBef>
                <a:spcPct val="20000"/>
              </a:spcBef>
            </a:pPr>
            <a:r>
              <a:rPr lang="en-US" sz="2400" b="1" dirty="0">
                <a:solidFill>
                  <a:schemeClr val="accent6"/>
                </a:solidFill>
                <a:latin typeface="+mn-lt"/>
              </a:rPr>
              <a:t>Part 1– </a:t>
            </a:r>
            <a:r>
              <a:rPr lang="en-US" sz="2400" b="1" dirty="0">
                <a:solidFill>
                  <a:schemeClr val="tx1"/>
                </a:solidFill>
                <a:latin typeface="+mn-lt"/>
              </a:rPr>
              <a:t>QuestionIT</a:t>
            </a:r>
            <a:endParaRPr kumimoji="0" lang="en-US" sz="2400" b="1" i="0" u="none" strike="noStrike" kern="1200" cap="none" spc="0" normalizeH="0" baseline="0" noProof="0" dirty="0">
              <a:ln>
                <a:noFill/>
              </a:ln>
              <a:solidFill>
                <a:schemeClr val="tx1"/>
              </a:solidFill>
              <a:effectLst/>
              <a:uLnTx/>
              <a:uFillTx/>
              <a:latin typeface="+mn-lt"/>
              <a:ea typeface=""/>
              <a:cs typeface="News Gothic MT"/>
            </a:endParaRPr>
          </a:p>
        </p:txBody>
      </p:sp>
    </p:spTree>
    <p:extLst>
      <p:ext uri="{BB962C8B-B14F-4D97-AF65-F5344CB8AC3E}">
        <p14:creationId xmlns:p14="http://schemas.microsoft.com/office/powerpoint/2010/main" val="409093446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r>
              <a:rPr lang="en-GB" sz="2400" dirty="0">
                <a:solidFill>
                  <a:schemeClr val="tx1"/>
                </a:solidFill>
              </a:rPr>
              <a:t>6</a:t>
            </a:r>
            <a:r>
              <a:rPr lang="en-GB" sz="2000" dirty="0">
                <a:solidFill>
                  <a:schemeClr val="tx1"/>
                </a:solidFill>
              </a:rPr>
              <a:t>. </a:t>
            </a:r>
            <a:r>
              <a:rPr lang="en-GB" sz="1900" dirty="0">
                <a:solidFill>
                  <a:schemeClr val="tx1"/>
                </a:solidFill>
              </a:rPr>
              <a:t>Copy and Complete the </a:t>
            </a:r>
            <a:r>
              <a:rPr lang="en-GB" sz="1900" b="1" dirty="0">
                <a:solidFill>
                  <a:schemeClr val="accent6">
                    <a:lumMod val="75000"/>
                  </a:schemeClr>
                </a:solidFill>
              </a:rPr>
              <a:t>energy store </a:t>
            </a:r>
            <a:r>
              <a:rPr lang="en-GB" sz="1900" dirty="0">
                <a:solidFill>
                  <a:schemeClr val="tx1"/>
                </a:solidFill>
              </a:rPr>
              <a:t>and </a:t>
            </a:r>
            <a:r>
              <a:rPr lang="en-GB" sz="1900" b="1" dirty="0">
                <a:solidFill>
                  <a:schemeClr val="accent6">
                    <a:lumMod val="75000"/>
                  </a:schemeClr>
                </a:solidFill>
              </a:rPr>
              <a:t>pathway </a:t>
            </a:r>
            <a:r>
              <a:rPr lang="en-GB" sz="1900" dirty="0">
                <a:solidFill>
                  <a:schemeClr val="tx1"/>
                </a:solidFill>
              </a:rPr>
              <a:t>diagrams for the objects described.</a:t>
            </a:r>
          </a:p>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1900" dirty="0">
              <a:solidFill>
                <a:schemeClr val="tx1"/>
              </a:solidFill>
            </a:endParaRPr>
          </a:p>
          <a:p>
            <a:pPr marL="342900" marR="0" lvl="0" indent="-342900" defTabSz="914400" eaLnBrk="1" fontAlgn="auto" latinLnBrk="0" hangingPunct="1">
              <a:lnSpc>
                <a:spcPct val="100000"/>
              </a:lnSpc>
              <a:spcBef>
                <a:spcPts val="0"/>
              </a:spcBef>
              <a:spcAft>
                <a:spcPts val="0"/>
              </a:spcAft>
              <a:buClrTx/>
              <a:buSzTx/>
              <a:buFont typeface="+mj-lt"/>
              <a:buNone/>
              <a:tabLst/>
              <a:defRPr/>
            </a:pPr>
            <a:r>
              <a:rPr lang="en-GB" sz="2000" dirty="0">
                <a:solidFill>
                  <a:schemeClr val="tx1"/>
                </a:solidFill>
              </a:rPr>
              <a:t>	a. A </a:t>
            </a:r>
            <a:r>
              <a:rPr lang="en-GB" sz="2000" b="1" dirty="0">
                <a:solidFill>
                  <a:schemeClr val="accent6">
                    <a:lumMod val="75000"/>
                  </a:schemeClr>
                </a:solidFill>
              </a:rPr>
              <a:t>moving</a:t>
            </a:r>
            <a:r>
              <a:rPr lang="en-GB" sz="2000" dirty="0">
                <a:solidFill>
                  <a:schemeClr val="tx1"/>
                </a:solidFill>
              </a:rPr>
              <a:t> car </a:t>
            </a:r>
            <a:r>
              <a:rPr lang="en-GB" sz="2000" b="1" dirty="0">
                <a:solidFill>
                  <a:schemeClr val="accent6">
                    <a:lumMod val="75000"/>
                  </a:schemeClr>
                </a:solidFill>
              </a:rPr>
              <a:t>braking</a:t>
            </a:r>
            <a:r>
              <a:rPr lang="en-GB" sz="2000" dirty="0">
                <a:solidFill>
                  <a:schemeClr val="tx1"/>
                </a:solidFill>
              </a:rPr>
              <a:t> to a stop.</a:t>
            </a:r>
          </a:p>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a:p>
            <a:pPr marL="342900" lvl="0" indent="-342900">
              <a:defRPr/>
            </a:pPr>
            <a:r>
              <a:rPr lang="en-GB" sz="2000" dirty="0">
                <a:solidFill>
                  <a:schemeClr val="tx1"/>
                </a:solidFill>
              </a:rPr>
              <a:t>		        CAR	 	i                	  ii  </a:t>
            </a:r>
            <a:r>
              <a:rPr lang="en-GB" sz="2000" b="1" dirty="0">
                <a:solidFill>
                  <a:srgbClr val="00B050"/>
                </a:solidFill>
              </a:rPr>
              <a:t>                           </a:t>
            </a:r>
            <a:r>
              <a:rPr lang="en-GB" sz="2000" dirty="0">
                <a:solidFill>
                  <a:schemeClr val="tx1"/>
                </a:solidFill>
              </a:rPr>
              <a:t>    iii  	</a:t>
            </a:r>
          </a:p>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a:p>
            <a:pPr marL="342900" marR="0" lvl="0" indent="-342900" defTabSz="914400" eaLnBrk="1" fontAlgn="auto" latinLnBrk="0" hangingPunct="1">
              <a:lnSpc>
                <a:spcPct val="100000"/>
              </a:lnSpc>
              <a:spcBef>
                <a:spcPts val="0"/>
              </a:spcBef>
              <a:spcAft>
                <a:spcPts val="0"/>
              </a:spcAft>
              <a:buClrTx/>
              <a:buSzTx/>
              <a:buFont typeface="+mj-lt"/>
              <a:buNone/>
              <a:tabLst/>
              <a:defRPr/>
            </a:pPr>
            <a:r>
              <a:rPr lang="en-GB" sz="2000" dirty="0">
                <a:solidFill>
                  <a:schemeClr val="tx1"/>
                </a:solidFill>
              </a:rPr>
              <a:t>	b. Bringing water to the</a:t>
            </a:r>
            <a:r>
              <a:rPr lang="en-GB" sz="2000" b="1" dirty="0">
                <a:solidFill>
                  <a:schemeClr val="accent6">
                    <a:lumMod val="75000"/>
                  </a:schemeClr>
                </a:solidFill>
              </a:rPr>
              <a:t> boil </a:t>
            </a:r>
            <a:r>
              <a:rPr lang="en-GB" sz="2000" dirty="0">
                <a:solidFill>
                  <a:schemeClr val="tx1"/>
                </a:solidFill>
              </a:rPr>
              <a:t>on a gas hob.</a:t>
            </a:r>
          </a:p>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a:p>
            <a:pPr marL="342900" marR="0" lvl="0" indent="-342900" defTabSz="914400" eaLnBrk="1" fontAlgn="auto" latinLnBrk="0" hangingPunct="1">
              <a:lnSpc>
                <a:spcPct val="100000"/>
              </a:lnSpc>
              <a:spcBef>
                <a:spcPts val="0"/>
              </a:spcBef>
              <a:spcAft>
                <a:spcPts val="0"/>
              </a:spcAft>
              <a:buClrTx/>
              <a:buSzTx/>
              <a:buFont typeface="+mj-lt"/>
              <a:buNone/>
              <a:tabLst/>
              <a:defRPr/>
            </a:pPr>
            <a:r>
              <a:rPr lang="en-GB" sz="2000" dirty="0">
                <a:solidFill>
                  <a:schemeClr val="tx1"/>
                </a:solidFill>
              </a:rPr>
              <a:t>		i                	         GAS HOB	   ii               	     iii</a:t>
            </a:r>
            <a:endParaRPr lang="en-GB" sz="2000" b="1" dirty="0">
              <a:solidFill>
                <a:srgbClr val="00B050"/>
              </a:solidFill>
            </a:endParaRPr>
          </a:p>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a:p>
            <a:pPr marL="342900" marR="0" lvl="0" indent="-342900" defTabSz="914400" eaLnBrk="1" fontAlgn="auto" latinLnBrk="0" hangingPunct="1">
              <a:lnSpc>
                <a:spcPct val="100000"/>
              </a:lnSpc>
              <a:spcBef>
                <a:spcPts val="0"/>
              </a:spcBef>
              <a:spcAft>
                <a:spcPts val="0"/>
              </a:spcAft>
              <a:buClrTx/>
              <a:buSzTx/>
              <a:buFont typeface="+mj-lt"/>
              <a:buNone/>
              <a:tabLst/>
              <a:defRPr/>
            </a:pPr>
            <a:r>
              <a:rPr lang="en-GB" sz="2000" dirty="0">
                <a:solidFill>
                  <a:schemeClr val="tx1"/>
                </a:solidFill>
              </a:rPr>
              <a:t> 	</a:t>
            </a:r>
          </a:p>
        </p:txBody>
      </p:sp>
      <p:sp>
        <p:nvSpPr>
          <p:cNvPr id="3" name="Oval 2">
            <a:extLst>
              <a:ext uri="{FF2B5EF4-FFF2-40B4-BE49-F238E27FC236}">
                <a16:creationId xmlns:a16="http://schemas.microsoft.com/office/drawing/2014/main" id="{D4DAA39A-1A90-41CE-8F27-A3BB186BD295}"/>
              </a:ext>
            </a:extLst>
          </p:cNvPr>
          <p:cNvSpPr/>
          <p:nvPr/>
        </p:nvSpPr>
        <p:spPr>
          <a:xfrm>
            <a:off x="1171131" y="2176724"/>
            <a:ext cx="1296144" cy="1224136"/>
          </a:xfrm>
          <a:prstGeom prst="ellipse">
            <a:avLst/>
          </a:prstGeom>
          <a:noFill/>
          <a:ln w="31750">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26BB4075-4953-4960-B7C9-BAD244705710}"/>
              </a:ext>
            </a:extLst>
          </p:cNvPr>
          <p:cNvSpPr/>
          <p:nvPr/>
        </p:nvSpPr>
        <p:spPr>
          <a:xfrm>
            <a:off x="2878641" y="2517663"/>
            <a:ext cx="1800200" cy="504056"/>
          </a:xfrm>
          <a:prstGeom prst="rect">
            <a:avLst/>
          </a:prstGeom>
          <a:noFill/>
          <a:ln w="25400">
            <a:solidFill>
              <a:schemeClr val="accent6">
                <a:lumMod val="75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cxnSp>
        <p:nvCxnSpPr>
          <p:cNvPr id="10" name="Straight Arrow Connector 9">
            <a:extLst>
              <a:ext uri="{FF2B5EF4-FFF2-40B4-BE49-F238E27FC236}">
                <a16:creationId xmlns:a16="http://schemas.microsoft.com/office/drawing/2014/main" id="{FD8E8681-1C3D-4610-86C2-DD10F604D4A3}"/>
              </a:ext>
            </a:extLst>
          </p:cNvPr>
          <p:cNvCxnSpPr>
            <a:cxnSpLocks/>
          </p:cNvCxnSpPr>
          <p:nvPr/>
        </p:nvCxnSpPr>
        <p:spPr>
          <a:xfrm flipV="1">
            <a:off x="5020350" y="2994881"/>
            <a:ext cx="1512168" cy="4645"/>
          </a:xfrm>
          <a:prstGeom prst="straightConnector1">
            <a:avLst/>
          </a:prstGeom>
          <a:ln w="28575">
            <a:tailEnd type="triangle"/>
          </a:ln>
        </p:spPr>
        <p:style>
          <a:lnRef idx="2">
            <a:schemeClr val="accent1"/>
          </a:lnRef>
          <a:fillRef idx="0">
            <a:schemeClr val="accent1"/>
          </a:fillRef>
          <a:effectRef idx="1">
            <a:schemeClr val="accent1"/>
          </a:effectRef>
          <a:fontRef idx="minor">
            <a:schemeClr val="tx1"/>
          </a:fontRef>
        </p:style>
      </p:cxnSp>
      <p:sp>
        <p:nvSpPr>
          <p:cNvPr id="19" name="Rectangle 18">
            <a:extLst>
              <a:ext uri="{FF2B5EF4-FFF2-40B4-BE49-F238E27FC236}">
                <a16:creationId xmlns:a16="http://schemas.microsoft.com/office/drawing/2014/main" id="{206CF331-58C1-4C58-862F-E6FC08C18ABF}"/>
              </a:ext>
            </a:extLst>
          </p:cNvPr>
          <p:cNvSpPr/>
          <p:nvPr/>
        </p:nvSpPr>
        <p:spPr>
          <a:xfrm>
            <a:off x="6852921" y="2507709"/>
            <a:ext cx="1800200" cy="504056"/>
          </a:xfrm>
          <a:prstGeom prst="rect">
            <a:avLst/>
          </a:prstGeom>
          <a:noFill/>
          <a:ln w="25400">
            <a:solidFill>
              <a:schemeClr val="accent6">
                <a:lumMod val="75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6026770D-7D80-417B-9AE4-ED980F56543A}"/>
              </a:ext>
            </a:extLst>
          </p:cNvPr>
          <p:cNvSpPr/>
          <p:nvPr/>
        </p:nvSpPr>
        <p:spPr>
          <a:xfrm>
            <a:off x="3310643" y="4677564"/>
            <a:ext cx="1296144" cy="1224136"/>
          </a:xfrm>
          <a:prstGeom prst="ellipse">
            <a:avLst/>
          </a:prstGeom>
          <a:noFill/>
          <a:ln w="31750">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1" name="Rectangle 20">
            <a:extLst>
              <a:ext uri="{FF2B5EF4-FFF2-40B4-BE49-F238E27FC236}">
                <a16:creationId xmlns:a16="http://schemas.microsoft.com/office/drawing/2014/main" id="{F9DAB7ED-8921-4EE9-B478-6561108E0637}"/>
              </a:ext>
            </a:extLst>
          </p:cNvPr>
          <p:cNvSpPr/>
          <p:nvPr/>
        </p:nvSpPr>
        <p:spPr>
          <a:xfrm>
            <a:off x="1099077" y="5029859"/>
            <a:ext cx="1800200" cy="504056"/>
          </a:xfrm>
          <a:prstGeom prst="rect">
            <a:avLst/>
          </a:prstGeom>
          <a:noFill/>
          <a:ln w="25400">
            <a:solidFill>
              <a:schemeClr val="accent6">
                <a:lumMod val="75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cxnSp>
        <p:nvCxnSpPr>
          <p:cNvPr id="22" name="Straight Arrow Connector 21">
            <a:extLst>
              <a:ext uri="{FF2B5EF4-FFF2-40B4-BE49-F238E27FC236}">
                <a16:creationId xmlns:a16="http://schemas.microsoft.com/office/drawing/2014/main" id="{39DF1179-21CF-45C9-9013-ECAE457A4229}"/>
              </a:ext>
            </a:extLst>
          </p:cNvPr>
          <p:cNvCxnSpPr>
            <a:cxnSpLocks/>
          </p:cNvCxnSpPr>
          <p:nvPr/>
        </p:nvCxnSpPr>
        <p:spPr>
          <a:xfrm flipV="1">
            <a:off x="5148064" y="5445224"/>
            <a:ext cx="1512168" cy="4645"/>
          </a:xfrm>
          <a:prstGeom prst="straightConnector1">
            <a:avLst/>
          </a:prstGeom>
          <a:ln w="28575">
            <a:tailEnd type="triangle"/>
          </a:ln>
        </p:spPr>
        <p:style>
          <a:lnRef idx="2">
            <a:schemeClr val="accent1"/>
          </a:lnRef>
          <a:fillRef idx="0">
            <a:schemeClr val="accent1"/>
          </a:fillRef>
          <a:effectRef idx="1">
            <a:schemeClr val="accent1"/>
          </a:effectRef>
          <a:fontRef idx="minor">
            <a:schemeClr val="tx1"/>
          </a:fontRef>
        </p:style>
      </p:cxnSp>
      <p:sp>
        <p:nvSpPr>
          <p:cNvPr id="23" name="Rectangle 22">
            <a:extLst>
              <a:ext uri="{FF2B5EF4-FFF2-40B4-BE49-F238E27FC236}">
                <a16:creationId xmlns:a16="http://schemas.microsoft.com/office/drawing/2014/main" id="{F71D1EEB-E450-477B-817D-182B894FE4B8}"/>
              </a:ext>
            </a:extLst>
          </p:cNvPr>
          <p:cNvSpPr/>
          <p:nvPr/>
        </p:nvSpPr>
        <p:spPr>
          <a:xfrm>
            <a:off x="6852921" y="5039307"/>
            <a:ext cx="1800200" cy="504056"/>
          </a:xfrm>
          <a:prstGeom prst="rect">
            <a:avLst/>
          </a:prstGeom>
          <a:noFill/>
          <a:ln w="25400">
            <a:solidFill>
              <a:schemeClr val="accent6">
                <a:lumMod val="75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2" name="Title 1">
            <a:extLst>
              <a:ext uri="{FF2B5EF4-FFF2-40B4-BE49-F238E27FC236}">
                <a16:creationId xmlns:a16="http://schemas.microsoft.com/office/drawing/2014/main" id="{D1DFC9F3-D40F-DE42-9293-332B5AB44BEC}"/>
              </a:ext>
            </a:extLst>
          </p:cNvPr>
          <p:cNvSpPr>
            <a:spLocks noGrp="1"/>
          </p:cNvSpPr>
          <p:nvPr>
            <p:ph type="ctrTitle"/>
          </p:nvPr>
        </p:nvSpPr>
        <p:spPr>
          <a:xfrm>
            <a:off x="755576" y="0"/>
            <a:ext cx="8388424" cy="657041"/>
          </a:xfrm>
        </p:spPr>
        <p:txBody>
          <a:bodyPr>
            <a:noAutofit/>
          </a:bodyPr>
          <a:lstStyle/>
          <a:p>
            <a:pPr marL="342900" lvl="1" algn="r" defTabSz="342900" rtl="0">
              <a:spcBef>
                <a:spcPct val="20000"/>
              </a:spcBef>
            </a:pPr>
            <a:r>
              <a:rPr lang="en-US" sz="2400" b="1" dirty="0">
                <a:solidFill>
                  <a:schemeClr val="accent6"/>
                </a:solidFill>
                <a:latin typeface="+mn-lt"/>
              </a:rPr>
              <a:t>Part 1– </a:t>
            </a:r>
            <a:r>
              <a:rPr lang="en-US" sz="2400" b="1" dirty="0">
                <a:solidFill>
                  <a:schemeClr val="tx1"/>
                </a:solidFill>
                <a:latin typeface="+mn-lt"/>
              </a:rPr>
              <a:t>QuestionIT</a:t>
            </a:r>
            <a:endParaRPr kumimoji="0" lang="en-US" sz="2400" b="1" i="0" u="none" strike="noStrike" kern="1200" cap="none" spc="0" normalizeH="0" baseline="0" noProof="0" dirty="0">
              <a:ln>
                <a:noFill/>
              </a:ln>
              <a:solidFill>
                <a:schemeClr val="tx1"/>
              </a:solidFill>
              <a:effectLst/>
              <a:uLnTx/>
              <a:uFillTx/>
              <a:latin typeface="+mn-lt"/>
              <a:ea typeface=""/>
              <a:cs typeface="News Gothic MT"/>
            </a:endParaRPr>
          </a:p>
        </p:txBody>
      </p:sp>
    </p:spTree>
    <p:extLst>
      <p:ext uri="{BB962C8B-B14F-4D97-AF65-F5344CB8AC3E}">
        <p14:creationId xmlns:p14="http://schemas.microsoft.com/office/powerpoint/2010/main" val="323115228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49087" y="671015"/>
            <a:ext cx="8915400" cy="1446550"/>
          </a:xfrm>
          <a:prstGeom prst="rect">
            <a:avLst/>
          </a:prstGeom>
          <a:noFill/>
        </p:spPr>
        <p:txBody>
          <a:bodyPr wrap="square" rtlCol="0">
            <a:spAutoFit/>
          </a:bodyPr>
          <a:lstStyle/>
          <a:p>
            <a:r>
              <a:rPr lang="en-GB" sz="2400" dirty="0"/>
              <a:t> 7. Describes the main change in </a:t>
            </a:r>
            <a:r>
              <a:rPr lang="en-GB" sz="2400" b="1" dirty="0">
                <a:solidFill>
                  <a:schemeClr val="accent6">
                    <a:lumMod val="75000"/>
                  </a:schemeClr>
                </a:solidFill>
              </a:rPr>
              <a:t>energy stores </a:t>
            </a:r>
            <a:r>
              <a:rPr lang="en-GB" sz="2400" dirty="0"/>
              <a:t>for:</a:t>
            </a:r>
          </a:p>
          <a:p>
            <a:r>
              <a:rPr lang="en-GB" sz="2400" dirty="0"/>
              <a:t>	a. </a:t>
            </a:r>
            <a:r>
              <a:rPr lang="en-US" sz="2400" dirty="0"/>
              <a:t>A bowling ball hitting a pin</a:t>
            </a:r>
            <a:endParaRPr lang="en-GB" sz="2400" dirty="0"/>
          </a:p>
          <a:p>
            <a:endParaRPr lang="en-GB" sz="2400" dirty="0"/>
          </a:p>
          <a:p>
            <a:endParaRPr lang="en-GB" sz="1600" dirty="0"/>
          </a:p>
        </p:txBody>
      </p:sp>
      <p:sp>
        <p:nvSpPr>
          <p:cNvPr id="3" name="TextBox 2"/>
          <p:cNvSpPr txBox="1"/>
          <p:nvPr/>
        </p:nvSpPr>
        <p:spPr>
          <a:xfrm>
            <a:off x="1639957" y="1878496"/>
            <a:ext cx="184731" cy="369332"/>
          </a:xfrm>
          <a:prstGeom prst="rect">
            <a:avLst/>
          </a:prstGeom>
          <a:noFill/>
        </p:spPr>
        <p:txBody>
          <a:bodyPr wrap="none" rtlCol="0">
            <a:spAutoFit/>
          </a:bodyPr>
          <a:lstStyle/>
          <a:p>
            <a:endParaRPr lang="en-GB" dirty="0"/>
          </a:p>
        </p:txBody>
      </p:sp>
      <p:sp>
        <p:nvSpPr>
          <p:cNvPr id="7" name="Title 1">
            <a:extLst>
              <a:ext uri="{FF2B5EF4-FFF2-40B4-BE49-F238E27FC236}">
                <a16:creationId xmlns:a16="http://schemas.microsoft.com/office/drawing/2014/main" id="{BDE00D6F-2610-CB4D-B64C-2547F8A56BA1}"/>
              </a:ext>
            </a:extLst>
          </p:cNvPr>
          <p:cNvSpPr>
            <a:spLocks noGrp="1"/>
          </p:cNvSpPr>
          <p:nvPr>
            <p:ph type="ctrTitle"/>
          </p:nvPr>
        </p:nvSpPr>
        <p:spPr>
          <a:xfrm>
            <a:off x="755576" y="0"/>
            <a:ext cx="8388424" cy="657041"/>
          </a:xfrm>
        </p:spPr>
        <p:txBody>
          <a:bodyPr>
            <a:noAutofit/>
          </a:bodyPr>
          <a:lstStyle/>
          <a:p>
            <a:pPr marL="342900" lvl="1" algn="r" defTabSz="342900" rtl="0">
              <a:spcBef>
                <a:spcPct val="20000"/>
              </a:spcBef>
            </a:pPr>
            <a:r>
              <a:rPr lang="en-US" sz="2400" b="1" dirty="0">
                <a:solidFill>
                  <a:schemeClr val="accent6"/>
                </a:solidFill>
                <a:latin typeface="+mn-lt"/>
              </a:rPr>
              <a:t>Part 1– </a:t>
            </a:r>
            <a:r>
              <a:rPr lang="en-US" sz="2400" b="1" dirty="0">
                <a:solidFill>
                  <a:schemeClr val="tx1"/>
                </a:solidFill>
                <a:latin typeface="+mn-lt"/>
              </a:rPr>
              <a:t>QuestionIT</a:t>
            </a:r>
            <a:endParaRPr kumimoji="0" lang="en-US" sz="2400" b="1" i="0" u="none" strike="noStrike" kern="1200" cap="none" spc="0" normalizeH="0" baseline="0" noProof="0" dirty="0">
              <a:ln>
                <a:noFill/>
              </a:ln>
              <a:solidFill>
                <a:schemeClr val="tx1"/>
              </a:solidFill>
              <a:effectLst/>
              <a:uLnTx/>
              <a:uFillTx/>
              <a:latin typeface="+mn-lt"/>
              <a:ea typeface=""/>
              <a:cs typeface="News Gothic MT"/>
            </a:endParaRPr>
          </a:p>
        </p:txBody>
      </p:sp>
      <p:sp>
        <p:nvSpPr>
          <p:cNvPr id="9" name="TextBox 8">
            <a:extLst>
              <a:ext uri="{FF2B5EF4-FFF2-40B4-BE49-F238E27FC236}">
                <a16:creationId xmlns:a16="http://schemas.microsoft.com/office/drawing/2014/main" id="{439BFE2C-66A2-1849-AD53-55A9E01937A5}"/>
              </a:ext>
            </a:extLst>
          </p:cNvPr>
          <p:cNvSpPr txBox="1"/>
          <p:nvPr/>
        </p:nvSpPr>
        <p:spPr>
          <a:xfrm>
            <a:off x="149087" y="2996952"/>
            <a:ext cx="8915400" cy="1446550"/>
          </a:xfrm>
          <a:prstGeom prst="rect">
            <a:avLst/>
          </a:prstGeom>
          <a:noFill/>
        </p:spPr>
        <p:txBody>
          <a:bodyPr wrap="square" rtlCol="0">
            <a:spAutoFit/>
          </a:bodyPr>
          <a:lstStyle/>
          <a:p>
            <a:r>
              <a:rPr lang="en-GB" sz="2400" dirty="0"/>
              <a:t> 8. Describes the main change in </a:t>
            </a:r>
            <a:r>
              <a:rPr lang="en-GB" sz="2400" b="1" dirty="0">
                <a:solidFill>
                  <a:schemeClr val="accent6">
                    <a:lumMod val="75000"/>
                  </a:schemeClr>
                </a:solidFill>
              </a:rPr>
              <a:t>energy stores </a:t>
            </a:r>
            <a:r>
              <a:rPr lang="en-GB" sz="2400" dirty="0"/>
              <a:t>for:</a:t>
            </a:r>
          </a:p>
          <a:p>
            <a:r>
              <a:rPr lang="en-GB" sz="2400" dirty="0"/>
              <a:t>	b. </a:t>
            </a:r>
            <a:r>
              <a:rPr lang="en-US" sz="2400" dirty="0"/>
              <a:t>Boiling water in an electric kettle</a:t>
            </a:r>
            <a:endParaRPr lang="en-GB" sz="2400" dirty="0"/>
          </a:p>
          <a:p>
            <a:endParaRPr lang="en-GB" sz="2400" dirty="0"/>
          </a:p>
          <a:p>
            <a:endParaRPr lang="en-GB" sz="1600" dirty="0"/>
          </a:p>
        </p:txBody>
      </p:sp>
    </p:spTree>
    <p:extLst>
      <p:ext uri="{BB962C8B-B14F-4D97-AF65-F5344CB8AC3E}">
        <p14:creationId xmlns:p14="http://schemas.microsoft.com/office/powerpoint/2010/main" val="272362292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83968" y="704918"/>
            <a:ext cx="4680520" cy="5257800"/>
          </a:xfrm>
          <a:prstGeom prst="rect">
            <a:avLst/>
          </a:prstGeom>
        </p:spPr>
      </p:pic>
      <p:sp>
        <p:nvSpPr>
          <p:cNvPr id="5" name="TextBox 4">
            <a:extLst>
              <a:ext uri="{FF2B5EF4-FFF2-40B4-BE49-F238E27FC236}">
                <a16:creationId xmlns:a16="http://schemas.microsoft.com/office/drawing/2014/main" id="{C15E985B-AD00-0C4D-8C8C-AFC94711FB22}"/>
              </a:ext>
            </a:extLst>
          </p:cNvPr>
          <p:cNvSpPr txBox="1"/>
          <p:nvPr/>
        </p:nvSpPr>
        <p:spPr>
          <a:xfrm>
            <a:off x="0" y="980728"/>
            <a:ext cx="4716016" cy="5262979"/>
          </a:xfrm>
          <a:prstGeom prst="rect">
            <a:avLst/>
          </a:prstGeom>
          <a:noFill/>
        </p:spPr>
        <p:txBody>
          <a:bodyPr wrap="square" rtlCol="0">
            <a:spAutoFit/>
          </a:bodyPr>
          <a:lstStyle/>
          <a:p>
            <a:r>
              <a:rPr lang="en-GB" sz="7200" b="1" dirty="0">
                <a:latin typeface="+mj-lt"/>
                <a:ea typeface="Beirut" charset="-78"/>
                <a:cs typeface="Beirut" charset="-78"/>
              </a:rPr>
              <a:t>AnswerIT!</a:t>
            </a:r>
          </a:p>
          <a:p>
            <a:endParaRPr lang="en-GB" dirty="0"/>
          </a:p>
          <a:p>
            <a:endParaRPr lang="en-GB" dirty="0"/>
          </a:p>
          <a:p>
            <a:endParaRPr lang="en-GB" dirty="0"/>
          </a:p>
          <a:p>
            <a:r>
              <a:rPr lang="en-GB" sz="3200" b="1" dirty="0">
                <a:solidFill>
                  <a:schemeClr val="tx1">
                    <a:lumMod val="50000"/>
                    <a:lumOff val="50000"/>
                  </a:schemeClr>
                </a:solidFill>
              </a:rPr>
              <a:t>Conservation of energy</a:t>
            </a:r>
          </a:p>
          <a:p>
            <a:r>
              <a:rPr lang="en-GB" sz="3200" b="1" dirty="0">
                <a:solidFill>
                  <a:schemeClr val="tx1">
                    <a:lumMod val="50000"/>
                    <a:lumOff val="50000"/>
                  </a:schemeClr>
                </a:solidFill>
              </a:rPr>
              <a:t>Part 1</a:t>
            </a:r>
          </a:p>
          <a:p>
            <a:endParaRPr lang="en-GB" sz="2000" b="1" dirty="0">
              <a:solidFill>
                <a:schemeClr val="tx1">
                  <a:lumMod val="50000"/>
                  <a:lumOff val="50000"/>
                </a:schemeClr>
              </a:solidFill>
            </a:endParaRPr>
          </a:p>
          <a:p>
            <a:pPr marL="342900" lvl="1" indent="-342900">
              <a:buFont typeface="Arial" panose="020B0604020202020204" pitchFamily="34" charset="0"/>
              <a:buChar char="•"/>
            </a:pPr>
            <a:r>
              <a:rPr lang="en-US" sz="2000" b="1" dirty="0">
                <a:solidFill>
                  <a:schemeClr val="tx1">
                    <a:lumMod val="50000"/>
                    <a:lumOff val="50000"/>
                  </a:schemeClr>
                </a:solidFill>
              </a:rPr>
              <a:t>Energy stores</a:t>
            </a:r>
          </a:p>
          <a:p>
            <a:pPr marL="342900" lvl="1" indent="-342900">
              <a:buFont typeface="Arial" panose="020B0604020202020204" pitchFamily="34" charset="0"/>
              <a:buChar char="•"/>
            </a:pPr>
            <a:r>
              <a:rPr lang="en-US" sz="2000" b="1" dirty="0">
                <a:solidFill>
                  <a:schemeClr val="tx1">
                    <a:lumMod val="50000"/>
                    <a:lumOff val="50000"/>
                  </a:schemeClr>
                </a:solidFill>
              </a:rPr>
              <a:t>Gravitational potential energy</a:t>
            </a:r>
          </a:p>
          <a:p>
            <a:pPr marL="342900" lvl="1" indent="-342900">
              <a:buFont typeface="Arial" panose="020B0604020202020204" pitchFamily="34" charset="0"/>
              <a:buChar char="•"/>
            </a:pPr>
            <a:r>
              <a:rPr lang="en-US" sz="2000" b="1" dirty="0">
                <a:solidFill>
                  <a:schemeClr val="tx1">
                    <a:lumMod val="50000"/>
                    <a:lumOff val="50000"/>
                  </a:schemeClr>
                </a:solidFill>
              </a:rPr>
              <a:t>Kinetic energy</a:t>
            </a:r>
          </a:p>
          <a:p>
            <a:pPr marL="342900" lvl="1" indent="-342900">
              <a:buFont typeface="Arial" panose="020B0604020202020204" pitchFamily="34" charset="0"/>
              <a:buChar char="•"/>
            </a:pPr>
            <a:r>
              <a:rPr lang="en-US" sz="2000" b="1" dirty="0">
                <a:solidFill>
                  <a:schemeClr val="tx1">
                    <a:lumMod val="50000"/>
                    <a:lumOff val="50000"/>
                  </a:schemeClr>
                </a:solidFill>
              </a:rPr>
              <a:t>Energy stores and transfers</a:t>
            </a:r>
          </a:p>
          <a:p>
            <a:endParaRPr lang="en-GB" sz="2800" dirty="0">
              <a:solidFill>
                <a:schemeClr val="tx1">
                  <a:lumMod val="50000"/>
                  <a:lumOff val="50000"/>
                </a:schemeClr>
              </a:solidFill>
            </a:endParaRPr>
          </a:p>
          <a:p>
            <a:endParaRPr lang="en-GB" dirty="0"/>
          </a:p>
        </p:txBody>
      </p:sp>
    </p:spTree>
    <p:extLst>
      <p:ext uri="{BB962C8B-B14F-4D97-AF65-F5344CB8AC3E}">
        <p14:creationId xmlns:p14="http://schemas.microsoft.com/office/powerpoint/2010/main" val="192154567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49087" y="697936"/>
            <a:ext cx="8915400" cy="6389570"/>
          </a:xfrm>
          <a:prstGeom prst="rect">
            <a:avLst/>
          </a:prstGeom>
          <a:noFill/>
        </p:spPr>
        <p:txBody>
          <a:bodyPr wrap="square" rtlCol="0">
            <a:spAutoFit/>
          </a:bodyPr>
          <a:lstStyle/>
          <a:p>
            <a:pPr marL="457200" indent="-457200">
              <a:lnSpc>
                <a:spcPct val="150000"/>
              </a:lnSpc>
              <a:buAutoNum type="arabicPeriod"/>
            </a:pPr>
            <a:r>
              <a:rPr lang="en-GB" sz="2400" dirty="0"/>
              <a:t>What sort of energy store do the following examples have?</a:t>
            </a:r>
          </a:p>
          <a:p>
            <a:pPr marL="3657600" lvl="7" indent="-457200">
              <a:lnSpc>
                <a:spcPct val="150000"/>
              </a:lnSpc>
              <a:buAutoNum type="arabicPeriod"/>
            </a:pPr>
            <a:endParaRPr lang="en-GB" sz="1200" dirty="0"/>
          </a:p>
          <a:p>
            <a:pPr>
              <a:lnSpc>
                <a:spcPct val="150000"/>
              </a:lnSpc>
            </a:pPr>
            <a:r>
              <a:rPr lang="en-GB" sz="2400" dirty="0"/>
              <a:t>	a.                               b.                          c. </a:t>
            </a:r>
          </a:p>
          <a:p>
            <a:pPr>
              <a:lnSpc>
                <a:spcPct val="150000"/>
              </a:lnSpc>
            </a:pPr>
            <a:r>
              <a:rPr lang="en-GB" sz="2400" dirty="0"/>
              <a:t>                      </a:t>
            </a:r>
            <a:r>
              <a:rPr lang="en-GB" b="1" dirty="0">
                <a:solidFill>
                  <a:srgbClr val="00B050"/>
                </a:solidFill>
              </a:rPr>
              <a:t>Chemical                  Elastic potential                Thermal</a:t>
            </a:r>
          </a:p>
          <a:p>
            <a:r>
              <a:rPr lang="en-GB" sz="2400" dirty="0"/>
              <a:t>2. Name and describe the four force pathways.</a:t>
            </a:r>
          </a:p>
          <a:p>
            <a:r>
              <a:rPr lang="en-GB" sz="2400" b="1" dirty="0">
                <a:solidFill>
                  <a:srgbClr val="00B050"/>
                </a:solidFill>
              </a:rPr>
              <a:t>     Mechanically     –  when a force acts and an object moves</a:t>
            </a:r>
          </a:p>
          <a:p>
            <a:r>
              <a:rPr lang="en-GB" sz="2400" b="1" dirty="0">
                <a:solidFill>
                  <a:srgbClr val="00B050"/>
                </a:solidFill>
              </a:rPr>
              <a:t>     Electrically         –  when an electric current flows</a:t>
            </a:r>
          </a:p>
          <a:p>
            <a:r>
              <a:rPr lang="en-GB" sz="2400" b="1" dirty="0">
                <a:solidFill>
                  <a:srgbClr val="00B050"/>
                </a:solidFill>
              </a:rPr>
              <a:t>     Heating              –  a temperature difference between objects</a:t>
            </a:r>
          </a:p>
          <a:p>
            <a:r>
              <a:rPr lang="en-GB" sz="2400" b="1" dirty="0">
                <a:solidFill>
                  <a:srgbClr val="00B050"/>
                </a:solidFill>
              </a:rPr>
              <a:t>     Radiation           –  electromagnetic waves or sound</a:t>
            </a:r>
          </a:p>
          <a:p>
            <a:r>
              <a:rPr lang="en-GB" sz="2400" dirty="0"/>
              <a:t>3. Write down the correct answer to complete the statement.</a:t>
            </a:r>
          </a:p>
          <a:p>
            <a:r>
              <a:rPr lang="en-GB" sz="2400" dirty="0"/>
              <a:t>	</a:t>
            </a:r>
            <a:r>
              <a:rPr lang="en-GB" sz="2400" b="1" dirty="0">
                <a:solidFill>
                  <a:schemeClr val="accent6">
                    <a:lumMod val="75000"/>
                  </a:schemeClr>
                </a:solidFill>
              </a:rPr>
              <a:t>Energy can not</a:t>
            </a:r>
            <a:r>
              <a:rPr lang="is-IS" sz="2400" dirty="0"/>
              <a:t>…..</a:t>
            </a:r>
            <a:endParaRPr lang="en-GB" sz="2400" dirty="0"/>
          </a:p>
          <a:p>
            <a:r>
              <a:rPr lang="en-GB" sz="2400" dirty="0"/>
              <a:t>	</a:t>
            </a:r>
            <a:r>
              <a:rPr lang="en-GB" sz="2200" dirty="0"/>
              <a:t>be transferred from one source to another.</a:t>
            </a:r>
          </a:p>
          <a:p>
            <a:r>
              <a:rPr lang="en-GB" sz="2200" dirty="0"/>
              <a:t>	be created or destroyed.</a:t>
            </a:r>
          </a:p>
          <a:p>
            <a:r>
              <a:rPr lang="en-GB" sz="2200" dirty="0"/>
              <a:t>	travel along a pathway to another stor</a:t>
            </a:r>
            <a:r>
              <a:rPr lang="en-GB" sz="2400" dirty="0"/>
              <a:t>e. </a:t>
            </a:r>
          </a:p>
          <a:p>
            <a:pPr>
              <a:lnSpc>
                <a:spcPct val="150000"/>
              </a:lnSpc>
            </a:pPr>
            <a:endParaRPr lang="en-GB" sz="1400" dirty="0"/>
          </a:p>
          <a:p>
            <a:pPr>
              <a:lnSpc>
                <a:spcPct val="150000"/>
              </a:lnSpc>
            </a:pPr>
            <a:r>
              <a:rPr lang="en-GB" dirty="0"/>
              <a:t>	</a:t>
            </a:r>
            <a:endParaRPr lang="en-GB" sz="1600" dirty="0"/>
          </a:p>
        </p:txBody>
      </p:sp>
      <p:pic>
        <p:nvPicPr>
          <p:cNvPr id="7" name="Picture 6">
            <a:extLst>
              <a:ext uri="{FF2B5EF4-FFF2-40B4-BE49-F238E27FC236}">
                <a16:creationId xmlns:a16="http://schemas.microsoft.com/office/drawing/2014/main" id="{940BBDF7-7CCA-4619-A708-1A8B80ADFCB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620333" y="1619671"/>
            <a:ext cx="1115616" cy="557808"/>
          </a:xfrm>
          <a:prstGeom prst="rect">
            <a:avLst/>
          </a:prstGeom>
        </p:spPr>
      </p:pic>
      <p:pic>
        <p:nvPicPr>
          <p:cNvPr id="9" name="Picture 8">
            <a:extLst>
              <a:ext uri="{FF2B5EF4-FFF2-40B4-BE49-F238E27FC236}">
                <a16:creationId xmlns:a16="http://schemas.microsoft.com/office/drawing/2014/main" id="{77221E8C-BA29-404E-B204-08F32B79326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977163" y="1373181"/>
            <a:ext cx="930313" cy="769623"/>
          </a:xfrm>
          <a:prstGeom prst="rect">
            <a:avLst/>
          </a:prstGeom>
        </p:spPr>
      </p:pic>
      <p:pic>
        <p:nvPicPr>
          <p:cNvPr id="11" name="Picture 10">
            <a:extLst>
              <a:ext uri="{FF2B5EF4-FFF2-40B4-BE49-F238E27FC236}">
                <a16:creationId xmlns:a16="http://schemas.microsoft.com/office/drawing/2014/main" id="{810EDF79-D882-4346-BCFD-AF48BBC7754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796136" y="1382689"/>
            <a:ext cx="1085879" cy="760115"/>
          </a:xfrm>
          <a:prstGeom prst="rect">
            <a:avLst/>
          </a:prstGeom>
        </p:spPr>
      </p:pic>
      <p:pic>
        <p:nvPicPr>
          <p:cNvPr id="19" name="Picture 18">
            <a:extLst>
              <a:ext uri="{FF2B5EF4-FFF2-40B4-BE49-F238E27FC236}">
                <a16:creationId xmlns:a16="http://schemas.microsoft.com/office/drawing/2014/main" id="{494DE0FC-7B89-43E0-B7FA-44174BB21D62}"/>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117874" y="5517232"/>
            <a:ext cx="488378" cy="439540"/>
          </a:xfrm>
          <a:prstGeom prst="rect">
            <a:avLst/>
          </a:prstGeom>
          <a:ln>
            <a:noFill/>
          </a:ln>
        </p:spPr>
      </p:pic>
      <p:sp>
        <p:nvSpPr>
          <p:cNvPr id="12" name="Title 1">
            <a:extLst>
              <a:ext uri="{FF2B5EF4-FFF2-40B4-BE49-F238E27FC236}">
                <a16:creationId xmlns:a16="http://schemas.microsoft.com/office/drawing/2014/main" id="{A3AABDC6-1769-CB4E-9D00-178F1228D2EC}"/>
              </a:ext>
            </a:extLst>
          </p:cNvPr>
          <p:cNvSpPr>
            <a:spLocks noGrp="1"/>
          </p:cNvSpPr>
          <p:nvPr>
            <p:ph type="ctrTitle"/>
          </p:nvPr>
        </p:nvSpPr>
        <p:spPr>
          <a:xfrm>
            <a:off x="755576" y="0"/>
            <a:ext cx="8388424" cy="657041"/>
          </a:xfrm>
        </p:spPr>
        <p:txBody>
          <a:bodyPr>
            <a:noAutofit/>
          </a:bodyPr>
          <a:lstStyle/>
          <a:p>
            <a:pPr marL="342900" lvl="1" algn="r" defTabSz="342900" rtl="0">
              <a:spcBef>
                <a:spcPct val="20000"/>
              </a:spcBef>
            </a:pPr>
            <a:r>
              <a:rPr lang="en-US" sz="2400" b="1" dirty="0">
                <a:solidFill>
                  <a:schemeClr val="accent6"/>
                </a:solidFill>
                <a:latin typeface="+mn-lt"/>
              </a:rPr>
              <a:t>Part 1– </a:t>
            </a:r>
            <a:r>
              <a:rPr lang="en-US" sz="2400" b="1" dirty="0">
                <a:solidFill>
                  <a:schemeClr val="tx1"/>
                </a:solidFill>
                <a:latin typeface="+mn-lt"/>
              </a:rPr>
              <a:t>AnswerIT</a:t>
            </a:r>
            <a:endParaRPr kumimoji="0" lang="en-US" sz="2400" b="1" i="0" u="none" strike="noStrike" kern="1200" cap="none" spc="0" normalizeH="0" baseline="0" noProof="0" dirty="0">
              <a:ln>
                <a:noFill/>
              </a:ln>
              <a:solidFill>
                <a:schemeClr val="tx1"/>
              </a:solidFill>
              <a:effectLst/>
              <a:uLnTx/>
              <a:uFillTx/>
              <a:latin typeface="+mn-lt"/>
              <a:ea typeface=""/>
              <a:cs typeface="News Gothic MT"/>
            </a:endParaRPr>
          </a:p>
        </p:txBody>
      </p:sp>
    </p:spTree>
    <p:extLst>
      <p:ext uri="{BB962C8B-B14F-4D97-AF65-F5344CB8AC3E}">
        <p14:creationId xmlns:p14="http://schemas.microsoft.com/office/powerpoint/2010/main" val="19566357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48983" y="692696"/>
            <a:ext cx="8915400" cy="5262979"/>
          </a:xfrm>
          <a:prstGeom prst="rect">
            <a:avLst/>
          </a:prstGeom>
          <a:noFill/>
        </p:spPr>
        <p:txBody>
          <a:bodyPr wrap="square" rtlCol="0">
            <a:spAutoFit/>
          </a:bodyPr>
          <a:lstStyle/>
          <a:p>
            <a:r>
              <a:rPr lang="en-GB" sz="2400" dirty="0"/>
              <a:t>4. A pole vaulter just clears the bar which is 5.1 m high. His mass is</a:t>
            </a:r>
          </a:p>
          <a:p>
            <a:r>
              <a:rPr lang="en-GB" sz="2400" dirty="0"/>
              <a:t>     62 kg.                       </a:t>
            </a:r>
            <a:r>
              <a:rPr lang="en-GB" sz="2400" b="1" dirty="0">
                <a:solidFill>
                  <a:schemeClr val="accent6">
                    <a:lumMod val="75000"/>
                  </a:schemeClr>
                </a:solidFill>
              </a:rPr>
              <a:t>(g = 10N/kg)</a:t>
            </a:r>
          </a:p>
          <a:p>
            <a:endParaRPr lang="en-GB" sz="2400" dirty="0"/>
          </a:p>
          <a:p>
            <a:r>
              <a:rPr lang="en-GB" sz="2400" dirty="0"/>
              <a:t>     a. What type of stored energy does he have</a:t>
            </a:r>
          </a:p>
          <a:p>
            <a:r>
              <a:rPr lang="en-GB" sz="2400" dirty="0"/>
              <a:t>          as he clears the bar?</a:t>
            </a:r>
          </a:p>
          <a:p>
            <a:r>
              <a:rPr lang="en-GB" sz="2400" dirty="0"/>
              <a:t>	</a:t>
            </a:r>
            <a:r>
              <a:rPr lang="en-GB" sz="2400" b="1" dirty="0">
                <a:solidFill>
                  <a:srgbClr val="00B050"/>
                </a:solidFill>
              </a:rPr>
              <a:t>gravitational potential energy</a:t>
            </a:r>
          </a:p>
          <a:p>
            <a:r>
              <a:rPr lang="en-GB" sz="2400" dirty="0"/>
              <a:t>    b. Work out how much stored energy the</a:t>
            </a:r>
          </a:p>
          <a:p>
            <a:r>
              <a:rPr lang="en-GB" sz="2400" dirty="0"/>
              <a:t>          pole vaulter has due to his position </a:t>
            </a:r>
          </a:p>
          <a:p>
            <a:r>
              <a:rPr lang="en-GB" sz="2400" dirty="0"/>
              <a:t>          above the ground.</a:t>
            </a:r>
          </a:p>
          <a:p>
            <a:r>
              <a:rPr lang="en-GB" sz="2400" dirty="0"/>
              <a:t>	</a:t>
            </a:r>
            <a:r>
              <a:rPr lang="el-GR" sz="2400" b="1" dirty="0">
                <a:solidFill>
                  <a:srgbClr val="00B050"/>
                </a:solidFill>
              </a:rPr>
              <a:t>Δ</a:t>
            </a:r>
            <a:r>
              <a:rPr lang="en-GB" sz="2400" b="1" dirty="0">
                <a:solidFill>
                  <a:srgbClr val="00B050"/>
                </a:solidFill>
              </a:rPr>
              <a:t>GPE = m× g ×</a:t>
            </a:r>
            <a:r>
              <a:rPr lang="el-GR" sz="2400" b="1" dirty="0">
                <a:solidFill>
                  <a:srgbClr val="00B050"/>
                </a:solidFill>
              </a:rPr>
              <a:t>Δ</a:t>
            </a:r>
            <a:r>
              <a:rPr lang="en-GB" sz="2400" b="1" dirty="0">
                <a:solidFill>
                  <a:srgbClr val="00B050"/>
                </a:solidFill>
              </a:rPr>
              <a:t>h = 62 x 10 x 5.1  = 3162 J</a:t>
            </a:r>
          </a:p>
          <a:p>
            <a:r>
              <a:rPr lang="en-GB" sz="2400" dirty="0"/>
              <a:t>     c. As he falls back to the ground, this energy store will be</a:t>
            </a:r>
          </a:p>
          <a:p>
            <a:r>
              <a:rPr lang="en-GB" sz="2400" dirty="0"/>
              <a:t>         transferred into a new energy store. Name this new energy store.</a:t>
            </a:r>
          </a:p>
          <a:p>
            <a:r>
              <a:rPr lang="en-GB" sz="2400" dirty="0"/>
              <a:t>	</a:t>
            </a:r>
            <a:r>
              <a:rPr lang="en-GB" sz="2400" b="1" dirty="0">
                <a:solidFill>
                  <a:srgbClr val="00B050"/>
                </a:solidFill>
              </a:rPr>
              <a:t>kinetic energy</a:t>
            </a:r>
          </a:p>
          <a:p>
            <a:r>
              <a:rPr lang="en-GB" sz="2400" dirty="0"/>
              <a:t>     </a:t>
            </a:r>
            <a:endParaRPr lang="en-GB" sz="2400" b="1" dirty="0">
              <a:solidFill>
                <a:srgbClr val="00B050"/>
              </a:solidFill>
            </a:endParaRPr>
          </a:p>
        </p:txBody>
      </p:sp>
      <p:sp>
        <p:nvSpPr>
          <p:cNvPr id="3" name="TextBox 2"/>
          <p:cNvSpPr txBox="1"/>
          <p:nvPr/>
        </p:nvSpPr>
        <p:spPr>
          <a:xfrm>
            <a:off x="1639957" y="1878496"/>
            <a:ext cx="184731" cy="369332"/>
          </a:xfrm>
          <a:prstGeom prst="rect">
            <a:avLst/>
          </a:prstGeom>
          <a:noFill/>
        </p:spPr>
        <p:txBody>
          <a:bodyPr wrap="none" rtlCol="0">
            <a:spAutoFit/>
          </a:bodyPr>
          <a:lstStyle/>
          <a:p>
            <a:endParaRPr lang="en-GB" dirty="0"/>
          </a:p>
        </p:txBody>
      </p:sp>
      <p:pic>
        <p:nvPicPr>
          <p:cNvPr id="9" name="Picture 8" descr="Image result for pole vaulter">
            <a:extLst>
              <a:ext uri="{FF2B5EF4-FFF2-40B4-BE49-F238E27FC236}">
                <a16:creationId xmlns:a16="http://schemas.microsoft.com/office/drawing/2014/main" id="{C6B0434C-3C49-4431-B735-EB59A6A6C020}"/>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6012160" y="1557265"/>
            <a:ext cx="2664296" cy="2159767"/>
          </a:xfrm>
          <a:prstGeom prst="rect">
            <a:avLst/>
          </a:prstGeom>
          <a:noFill/>
          <a:ln>
            <a:noFill/>
          </a:ln>
        </p:spPr>
      </p:pic>
      <p:sp>
        <p:nvSpPr>
          <p:cNvPr id="10" name="Title 1">
            <a:extLst>
              <a:ext uri="{FF2B5EF4-FFF2-40B4-BE49-F238E27FC236}">
                <a16:creationId xmlns:a16="http://schemas.microsoft.com/office/drawing/2014/main" id="{4C9D768F-59B6-614F-A428-A38B0389A3EB}"/>
              </a:ext>
            </a:extLst>
          </p:cNvPr>
          <p:cNvSpPr txBox="1">
            <a:spLocks/>
          </p:cNvSpPr>
          <p:nvPr/>
        </p:nvSpPr>
        <p:spPr>
          <a:xfrm>
            <a:off x="755576" y="0"/>
            <a:ext cx="8388424" cy="657041"/>
          </a:xfrm>
          <a:prstGeom prst="rect">
            <a:avLst/>
          </a:prstGeom>
        </p:spPr>
        <p:txBody>
          <a:bodyPr vert="horz" lIns="91440" tIns="45720" rIns="91440" bIns="45720" rtlCol="0" anchor="ctr">
            <a:noAutofit/>
          </a:bodyPr>
          <a:lstStyle>
            <a:lvl1pPr algn="l" defTabSz="342900" rtl="0" eaLnBrk="1" latinLnBrk="0" hangingPunct="1">
              <a:spcBef>
                <a:spcPct val="0"/>
              </a:spcBef>
              <a:buNone/>
              <a:defRPr sz="3300" kern="1200">
                <a:solidFill>
                  <a:schemeClr val="tx1"/>
                </a:solidFill>
                <a:latin typeface="+mj-lt"/>
                <a:ea typeface="+mj-ea"/>
                <a:cs typeface="Lato Medium"/>
              </a:defRPr>
            </a:lvl1pPr>
          </a:lstStyle>
          <a:p>
            <a:pPr marL="342900" lvl="1" algn="r" defTabSz="342900" rtl="0">
              <a:spcBef>
                <a:spcPct val="20000"/>
              </a:spcBef>
            </a:pPr>
            <a:r>
              <a:rPr lang="en-US" sz="2400" b="1" kern="0">
                <a:solidFill>
                  <a:schemeClr val="accent6"/>
                </a:solidFill>
                <a:latin typeface="+mn-lt"/>
              </a:rPr>
              <a:t>Part 1– </a:t>
            </a:r>
            <a:r>
              <a:rPr lang="en-US" sz="2400" b="1" kern="0">
                <a:solidFill>
                  <a:schemeClr val="tx1"/>
                </a:solidFill>
                <a:latin typeface="+mn-lt"/>
              </a:rPr>
              <a:t>AnswerIT</a:t>
            </a:r>
            <a:endParaRPr lang="en-US" sz="2400" b="1" kern="1200" dirty="0">
              <a:solidFill>
                <a:schemeClr val="tx1"/>
              </a:solidFill>
              <a:latin typeface="+mn-lt"/>
              <a:ea typeface=""/>
              <a:cs typeface="News Gothic MT"/>
            </a:endParaRPr>
          </a:p>
        </p:txBody>
      </p:sp>
    </p:spTree>
    <p:extLst>
      <p:ext uri="{BB962C8B-B14F-4D97-AF65-F5344CB8AC3E}">
        <p14:creationId xmlns:p14="http://schemas.microsoft.com/office/powerpoint/2010/main" val="382972785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48983" y="692696"/>
            <a:ext cx="8915400" cy="3293209"/>
          </a:xfrm>
          <a:prstGeom prst="rect">
            <a:avLst/>
          </a:prstGeom>
          <a:noFill/>
        </p:spPr>
        <p:txBody>
          <a:bodyPr wrap="square" rtlCol="0">
            <a:spAutoFit/>
          </a:bodyPr>
          <a:lstStyle/>
          <a:p>
            <a:r>
              <a:rPr lang="en-GB" sz="2400" dirty="0"/>
              <a:t>5. </a:t>
            </a:r>
            <a:r>
              <a:rPr lang="en-US" sz="2400" dirty="0"/>
              <a:t>When a football is kicked it gains </a:t>
            </a:r>
            <a:r>
              <a:rPr lang="en-US" sz="2400" b="1" dirty="0">
                <a:solidFill>
                  <a:schemeClr val="accent6">
                    <a:lumMod val="75000"/>
                  </a:schemeClr>
                </a:solidFill>
              </a:rPr>
              <a:t>kinetic energy</a:t>
            </a:r>
            <a:r>
              <a:rPr lang="en-US" sz="2400" dirty="0"/>
              <a:t>. </a:t>
            </a:r>
            <a:endParaRPr lang="en-GB" sz="2400" dirty="0"/>
          </a:p>
          <a:p>
            <a:r>
              <a:rPr lang="en-US" sz="2400" dirty="0"/>
              <a:t>     a. What is the</a:t>
            </a:r>
            <a:r>
              <a:rPr lang="en-US" sz="2400" b="1" dirty="0">
                <a:solidFill>
                  <a:schemeClr val="accent6">
                    <a:lumMod val="75000"/>
                  </a:schemeClr>
                </a:solidFill>
              </a:rPr>
              <a:t> formula </a:t>
            </a:r>
            <a:r>
              <a:rPr lang="en-US" sz="2400" dirty="0"/>
              <a:t>used to calculate kinetic energy?</a:t>
            </a:r>
          </a:p>
          <a:p>
            <a:r>
              <a:rPr lang="en-US" sz="2400" b="1" dirty="0">
                <a:solidFill>
                  <a:srgbClr val="00B050"/>
                </a:solidFill>
              </a:rPr>
              <a:t>                                                   KE = ½ </a:t>
            </a:r>
            <a:r>
              <a:rPr lang="en-US" sz="2400" b="1" i="1" dirty="0">
                <a:solidFill>
                  <a:srgbClr val="00B050"/>
                </a:solidFill>
              </a:rPr>
              <a:t>m v</a:t>
            </a:r>
            <a:r>
              <a:rPr lang="en-US" sz="2400" b="1" baseline="30000" dirty="0">
                <a:solidFill>
                  <a:srgbClr val="00B050"/>
                </a:solidFill>
              </a:rPr>
              <a:t>2</a:t>
            </a:r>
          </a:p>
          <a:p>
            <a:endParaRPr lang="en-GB" sz="2400" b="1" baseline="30000" dirty="0">
              <a:solidFill>
                <a:srgbClr val="00B050"/>
              </a:solidFill>
            </a:endParaRPr>
          </a:p>
          <a:p>
            <a:r>
              <a:rPr lang="en-US" sz="2400" dirty="0"/>
              <a:t>     b. The football has a mass of 0.4 kg and when kicked has a velocity </a:t>
            </a:r>
          </a:p>
          <a:p>
            <a:r>
              <a:rPr lang="en-US" sz="2400" dirty="0"/>
              <a:t>          of 15 m/s. Work out the </a:t>
            </a:r>
            <a:r>
              <a:rPr lang="en-US" sz="2400" b="1" dirty="0">
                <a:solidFill>
                  <a:schemeClr val="accent6">
                    <a:lumMod val="75000"/>
                  </a:schemeClr>
                </a:solidFill>
              </a:rPr>
              <a:t>kinetic energy </a:t>
            </a:r>
            <a:r>
              <a:rPr lang="en-US" sz="2400" dirty="0"/>
              <a:t>of the moving ball?</a:t>
            </a:r>
            <a:endParaRPr lang="en-GB" sz="2400" dirty="0"/>
          </a:p>
          <a:p>
            <a:pPr algn="ctr"/>
            <a:r>
              <a:rPr lang="en-US" sz="2400" dirty="0"/>
              <a:t>        </a:t>
            </a:r>
            <a:r>
              <a:rPr lang="en-US" sz="2400" b="1" dirty="0">
                <a:solidFill>
                  <a:srgbClr val="00B050"/>
                </a:solidFill>
              </a:rPr>
              <a:t>KE = ½ x 0.4 x 15</a:t>
            </a:r>
            <a:r>
              <a:rPr lang="en-US" sz="2400" b="1" baseline="30000" dirty="0">
                <a:solidFill>
                  <a:srgbClr val="00B050"/>
                </a:solidFill>
              </a:rPr>
              <a:t>2</a:t>
            </a:r>
          </a:p>
          <a:p>
            <a:r>
              <a:rPr lang="en-US" sz="2400" b="1" dirty="0">
                <a:solidFill>
                  <a:srgbClr val="00B050"/>
                </a:solidFill>
              </a:rPr>
              <a:t>                                                    KE = 45 J</a:t>
            </a:r>
            <a:endParaRPr lang="en-GB" sz="2400" b="1" dirty="0">
              <a:solidFill>
                <a:srgbClr val="00B050"/>
              </a:solidFill>
            </a:endParaRPr>
          </a:p>
          <a:p>
            <a:endParaRPr lang="en-GB" sz="2400" b="1" dirty="0">
              <a:solidFill>
                <a:srgbClr val="00B050"/>
              </a:solidFill>
            </a:endParaRPr>
          </a:p>
        </p:txBody>
      </p:sp>
      <p:sp>
        <p:nvSpPr>
          <p:cNvPr id="3" name="TextBox 2"/>
          <p:cNvSpPr txBox="1"/>
          <p:nvPr/>
        </p:nvSpPr>
        <p:spPr>
          <a:xfrm>
            <a:off x="1639957" y="1878496"/>
            <a:ext cx="184731" cy="369332"/>
          </a:xfrm>
          <a:prstGeom prst="rect">
            <a:avLst/>
          </a:prstGeom>
          <a:noFill/>
        </p:spPr>
        <p:txBody>
          <a:bodyPr wrap="none" rtlCol="0">
            <a:spAutoFit/>
          </a:bodyPr>
          <a:lstStyle/>
          <a:p>
            <a:endParaRPr lang="en-GB" dirty="0"/>
          </a:p>
        </p:txBody>
      </p:sp>
      <p:sp>
        <p:nvSpPr>
          <p:cNvPr id="9" name="Title 1">
            <a:extLst>
              <a:ext uri="{FF2B5EF4-FFF2-40B4-BE49-F238E27FC236}">
                <a16:creationId xmlns:a16="http://schemas.microsoft.com/office/drawing/2014/main" id="{63B619E8-EDAB-874F-92BC-5D66604E7D02}"/>
              </a:ext>
            </a:extLst>
          </p:cNvPr>
          <p:cNvSpPr>
            <a:spLocks noGrp="1"/>
          </p:cNvSpPr>
          <p:nvPr>
            <p:ph type="ctrTitle"/>
          </p:nvPr>
        </p:nvSpPr>
        <p:spPr>
          <a:xfrm>
            <a:off x="755576" y="0"/>
            <a:ext cx="8388424" cy="657041"/>
          </a:xfrm>
        </p:spPr>
        <p:txBody>
          <a:bodyPr>
            <a:noAutofit/>
          </a:bodyPr>
          <a:lstStyle/>
          <a:p>
            <a:pPr marL="342900" lvl="1" algn="r" defTabSz="342900" rtl="0">
              <a:spcBef>
                <a:spcPct val="20000"/>
              </a:spcBef>
            </a:pPr>
            <a:r>
              <a:rPr lang="en-US" sz="2400" b="1" dirty="0">
                <a:solidFill>
                  <a:schemeClr val="accent6"/>
                </a:solidFill>
                <a:latin typeface="+mn-lt"/>
              </a:rPr>
              <a:t>Part 1– </a:t>
            </a:r>
            <a:r>
              <a:rPr lang="en-US" sz="2400" b="1" dirty="0">
                <a:solidFill>
                  <a:schemeClr val="tx1"/>
                </a:solidFill>
                <a:latin typeface="+mn-lt"/>
              </a:rPr>
              <a:t>AnswerIT</a:t>
            </a:r>
            <a:endParaRPr kumimoji="0" lang="en-US" sz="2400" b="1" i="0" u="none" strike="noStrike" kern="1200" cap="none" spc="0" normalizeH="0" baseline="0" noProof="0" dirty="0">
              <a:ln>
                <a:noFill/>
              </a:ln>
              <a:solidFill>
                <a:schemeClr val="tx1"/>
              </a:solidFill>
              <a:effectLst/>
              <a:uLnTx/>
              <a:uFillTx/>
              <a:latin typeface="+mn-lt"/>
              <a:ea typeface=""/>
              <a:cs typeface="News Gothic MT"/>
            </a:endParaRPr>
          </a:p>
        </p:txBody>
      </p:sp>
    </p:spTree>
    <p:extLst>
      <p:ext uri="{BB962C8B-B14F-4D97-AF65-F5344CB8AC3E}">
        <p14:creationId xmlns:p14="http://schemas.microsoft.com/office/powerpoint/2010/main" val="411730625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r>
              <a:rPr lang="en-GB" sz="2400" dirty="0">
                <a:solidFill>
                  <a:schemeClr val="tx1"/>
                </a:solidFill>
              </a:rPr>
              <a:t>6</a:t>
            </a:r>
            <a:r>
              <a:rPr lang="en-GB" sz="2000" dirty="0">
                <a:solidFill>
                  <a:schemeClr val="tx1"/>
                </a:solidFill>
              </a:rPr>
              <a:t>. </a:t>
            </a:r>
            <a:r>
              <a:rPr lang="en-GB" sz="1900" dirty="0">
                <a:solidFill>
                  <a:schemeClr val="tx1"/>
                </a:solidFill>
              </a:rPr>
              <a:t>Copy and Complete the </a:t>
            </a:r>
            <a:r>
              <a:rPr lang="en-GB" sz="1900" b="1" dirty="0">
                <a:solidFill>
                  <a:schemeClr val="accent6">
                    <a:lumMod val="75000"/>
                  </a:schemeClr>
                </a:solidFill>
              </a:rPr>
              <a:t>energy store </a:t>
            </a:r>
            <a:r>
              <a:rPr lang="en-GB" sz="1900" dirty="0">
                <a:solidFill>
                  <a:schemeClr val="tx1"/>
                </a:solidFill>
              </a:rPr>
              <a:t>and </a:t>
            </a:r>
            <a:r>
              <a:rPr lang="en-GB" sz="1900" b="1" dirty="0">
                <a:solidFill>
                  <a:schemeClr val="accent6">
                    <a:lumMod val="75000"/>
                  </a:schemeClr>
                </a:solidFill>
              </a:rPr>
              <a:t>pathway </a:t>
            </a:r>
            <a:r>
              <a:rPr lang="en-GB" sz="1900" dirty="0">
                <a:solidFill>
                  <a:schemeClr val="tx1"/>
                </a:solidFill>
              </a:rPr>
              <a:t>diagrams for the objects described.</a:t>
            </a:r>
          </a:p>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1900" dirty="0">
              <a:solidFill>
                <a:schemeClr val="tx1"/>
              </a:solidFill>
            </a:endParaRPr>
          </a:p>
          <a:p>
            <a:pPr marL="342900" marR="0" lvl="0" indent="-342900" defTabSz="914400" eaLnBrk="1" fontAlgn="auto" latinLnBrk="0" hangingPunct="1">
              <a:lnSpc>
                <a:spcPct val="100000"/>
              </a:lnSpc>
              <a:spcBef>
                <a:spcPts val="0"/>
              </a:spcBef>
              <a:spcAft>
                <a:spcPts val="0"/>
              </a:spcAft>
              <a:buClrTx/>
              <a:buSzTx/>
              <a:buFont typeface="+mj-lt"/>
              <a:buNone/>
              <a:tabLst/>
              <a:defRPr/>
            </a:pPr>
            <a:r>
              <a:rPr lang="en-GB" sz="2000" dirty="0">
                <a:solidFill>
                  <a:schemeClr val="tx1"/>
                </a:solidFill>
              </a:rPr>
              <a:t>	a. A </a:t>
            </a:r>
            <a:r>
              <a:rPr lang="en-GB" sz="2000" b="1" dirty="0">
                <a:solidFill>
                  <a:schemeClr val="accent6">
                    <a:lumMod val="75000"/>
                  </a:schemeClr>
                </a:solidFill>
              </a:rPr>
              <a:t>moving</a:t>
            </a:r>
            <a:r>
              <a:rPr lang="en-GB" sz="2000" dirty="0">
                <a:solidFill>
                  <a:schemeClr val="tx1"/>
                </a:solidFill>
              </a:rPr>
              <a:t> car </a:t>
            </a:r>
            <a:r>
              <a:rPr lang="en-GB" sz="2000" b="1" dirty="0">
                <a:solidFill>
                  <a:schemeClr val="accent6">
                    <a:lumMod val="75000"/>
                  </a:schemeClr>
                </a:solidFill>
              </a:rPr>
              <a:t>braking</a:t>
            </a:r>
            <a:r>
              <a:rPr lang="en-GB" sz="2000" dirty="0">
                <a:solidFill>
                  <a:schemeClr val="tx1"/>
                </a:solidFill>
              </a:rPr>
              <a:t> to a stop.</a:t>
            </a:r>
          </a:p>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a:p>
            <a:pPr marL="342900" lvl="0" indent="-342900">
              <a:defRPr/>
            </a:pPr>
            <a:r>
              <a:rPr lang="en-GB" sz="2000" dirty="0">
                <a:solidFill>
                  <a:schemeClr val="tx1"/>
                </a:solidFill>
              </a:rPr>
              <a:t>		        CAR	 	i       </a:t>
            </a:r>
            <a:r>
              <a:rPr lang="en-GB" sz="2000" b="1" dirty="0">
                <a:solidFill>
                  <a:srgbClr val="00B050"/>
                </a:solidFill>
              </a:rPr>
              <a:t>Kinetic </a:t>
            </a:r>
            <a:r>
              <a:rPr lang="en-GB" sz="2000" dirty="0">
                <a:solidFill>
                  <a:schemeClr val="tx1"/>
                </a:solidFill>
              </a:rPr>
              <a:t>	  ii  </a:t>
            </a:r>
            <a:r>
              <a:rPr lang="en-GB" sz="2000" b="1" dirty="0">
                <a:solidFill>
                  <a:srgbClr val="00B050"/>
                </a:solidFill>
              </a:rPr>
              <a:t>Mechanical</a:t>
            </a:r>
            <a:r>
              <a:rPr lang="en-GB" sz="2000" dirty="0">
                <a:solidFill>
                  <a:schemeClr val="tx1"/>
                </a:solidFill>
              </a:rPr>
              <a:t>	     iii   </a:t>
            </a:r>
            <a:r>
              <a:rPr lang="en-GB" sz="2000" b="1" dirty="0">
                <a:solidFill>
                  <a:srgbClr val="00B050"/>
                </a:solidFill>
              </a:rPr>
              <a:t>Thermal</a:t>
            </a:r>
            <a:r>
              <a:rPr lang="en-GB" sz="2000" dirty="0">
                <a:solidFill>
                  <a:schemeClr val="tx1"/>
                </a:solidFill>
              </a:rPr>
              <a:t>		</a:t>
            </a:r>
          </a:p>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a:p>
            <a:pPr marL="342900" marR="0" lvl="0" indent="-342900" defTabSz="914400" eaLnBrk="1" fontAlgn="auto" latinLnBrk="0" hangingPunct="1">
              <a:lnSpc>
                <a:spcPct val="100000"/>
              </a:lnSpc>
              <a:spcBef>
                <a:spcPts val="0"/>
              </a:spcBef>
              <a:spcAft>
                <a:spcPts val="0"/>
              </a:spcAft>
              <a:buClrTx/>
              <a:buSzTx/>
              <a:buFont typeface="+mj-lt"/>
              <a:buNone/>
              <a:tabLst/>
              <a:defRPr/>
            </a:pPr>
            <a:r>
              <a:rPr lang="en-GB" sz="2000" dirty="0">
                <a:solidFill>
                  <a:schemeClr val="tx1"/>
                </a:solidFill>
              </a:rPr>
              <a:t>	b. Bringing water to the</a:t>
            </a:r>
            <a:r>
              <a:rPr lang="en-GB" sz="2000" b="1" dirty="0">
                <a:solidFill>
                  <a:schemeClr val="accent6">
                    <a:lumMod val="75000"/>
                  </a:schemeClr>
                </a:solidFill>
              </a:rPr>
              <a:t> boil </a:t>
            </a:r>
            <a:r>
              <a:rPr lang="en-GB" sz="2000" dirty="0">
                <a:solidFill>
                  <a:schemeClr val="tx1"/>
                </a:solidFill>
              </a:rPr>
              <a:t>on a gas hob.</a:t>
            </a:r>
          </a:p>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a:p>
            <a:pPr marL="342900" marR="0" lvl="0" indent="-342900" defTabSz="914400" eaLnBrk="1" fontAlgn="auto" latinLnBrk="0" hangingPunct="1">
              <a:lnSpc>
                <a:spcPct val="100000"/>
              </a:lnSpc>
              <a:spcBef>
                <a:spcPts val="0"/>
              </a:spcBef>
              <a:spcAft>
                <a:spcPts val="0"/>
              </a:spcAft>
              <a:buClrTx/>
              <a:buSzTx/>
              <a:buFont typeface="+mj-lt"/>
              <a:buNone/>
              <a:tabLst/>
              <a:defRPr/>
            </a:pPr>
            <a:r>
              <a:rPr lang="en-GB" sz="2000" dirty="0">
                <a:solidFill>
                  <a:schemeClr val="tx1"/>
                </a:solidFill>
              </a:rPr>
              <a:t>		i      </a:t>
            </a:r>
            <a:r>
              <a:rPr lang="en-GB" sz="2000" b="1" dirty="0">
                <a:solidFill>
                  <a:srgbClr val="00B050"/>
                </a:solidFill>
              </a:rPr>
              <a:t>Chemical</a:t>
            </a:r>
            <a:r>
              <a:rPr lang="en-GB" sz="2000" dirty="0">
                <a:solidFill>
                  <a:schemeClr val="tx1"/>
                </a:solidFill>
              </a:rPr>
              <a:t>	         GAS HOB	   ii    </a:t>
            </a:r>
            <a:r>
              <a:rPr lang="en-GB" sz="2000" b="1" dirty="0">
                <a:solidFill>
                  <a:srgbClr val="00B050"/>
                </a:solidFill>
              </a:rPr>
              <a:t>Heating</a:t>
            </a:r>
            <a:r>
              <a:rPr lang="en-GB" sz="2000" dirty="0">
                <a:solidFill>
                  <a:schemeClr val="tx1"/>
                </a:solidFill>
              </a:rPr>
              <a:t>	     iii   </a:t>
            </a:r>
            <a:r>
              <a:rPr lang="en-GB" sz="2000" b="1" dirty="0">
                <a:solidFill>
                  <a:srgbClr val="00B050"/>
                </a:solidFill>
              </a:rPr>
              <a:t>Thermal</a:t>
            </a:r>
          </a:p>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a:p>
            <a:pPr marL="342900" marR="0" lvl="0" indent="-342900" defTabSz="914400" eaLnBrk="1" fontAlgn="auto" latinLnBrk="0" hangingPunct="1">
              <a:lnSpc>
                <a:spcPct val="100000"/>
              </a:lnSpc>
              <a:spcBef>
                <a:spcPts val="0"/>
              </a:spcBef>
              <a:spcAft>
                <a:spcPts val="0"/>
              </a:spcAft>
              <a:buClrTx/>
              <a:buSzTx/>
              <a:buFont typeface="+mj-lt"/>
              <a:buNone/>
              <a:tabLst/>
              <a:defRPr/>
            </a:pPr>
            <a:r>
              <a:rPr lang="en-GB" sz="2000" dirty="0">
                <a:solidFill>
                  <a:schemeClr val="tx1"/>
                </a:solidFill>
              </a:rPr>
              <a:t> 	</a:t>
            </a:r>
          </a:p>
        </p:txBody>
      </p:sp>
      <p:sp>
        <p:nvSpPr>
          <p:cNvPr id="3" name="Oval 2">
            <a:extLst>
              <a:ext uri="{FF2B5EF4-FFF2-40B4-BE49-F238E27FC236}">
                <a16:creationId xmlns:a16="http://schemas.microsoft.com/office/drawing/2014/main" id="{D4DAA39A-1A90-41CE-8F27-A3BB186BD295}"/>
              </a:ext>
            </a:extLst>
          </p:cNvPr>
          <p:cNvSpPr/>
          <p:nvPr/>
        </p:nvSpPr>
        <p:spPr>
          <a:xfrm>
            <a:off x="1171131" y="2176724"/>
            <a:ext cx="1296144" cy="1224136"/>
          </a:xfrm>
          <a:prstGeom prst="ellipse">
            <a:avLst/>
          </a:prstGeom>
          <a:noFill/>
          <a:ln w="31750">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26BB4075-4953-4960-B7C9-BAD244705710}"/>
              </a:ext>
            </a:extLst>
          </p:cNvPr>
          <p:cNvSpPr/>
          <p:nvPr/>
        </p:nvSpPr>
        <p:spPr>
          <a:xfrm>
            <a:off x="2878641" y="2517663"/>
            <a:ext cx="1800200" cy="504056"/>
          </a:xfrm>
          <a:prstGeom prst="rect">
            <a:avLst/>
          </a:prstGeom>
          <a:noFill/>
          <a:ln w="25400">
            <a:solidFill>
              <a:schemeClr val="accent6">
                <a:lumMod val="75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cxnSp>
        <p:nvCxnSpPr>
          <p:cNvPr id="10" name="Straight Arrow Connector 9">
            <a:extLst>
              <a:ext uri="{FF2B5EF4-FFF2-40B4-BE49-F238E27FC236}">
                <a16:creationId xmlns:a16="http://schemas.microsoft.com/office/drawing/2014/main" id="{FD8E8681-1C3D-4610-86C2-DD10F604D4A3}"/>
              </a:ext>
            </a:extLst>
          </p:cNvPr>
          <p:cNvCxnSpPr>
            <a:cxnSpLocks/>
          </p:cNvCxnSpPr>
          <p:nvPr/>
        </p:nvCxnSpPr>
        <p:spPr>
          <a:xfrm flipV="1">
            <a:off x="5020350" y="2994881"/>
            <a:ext cx="1512168" cy="4645"/>
          </a:xfrm>
          <a:prstGeom prst="straightConnector1">
            <a:avLst/>
          </a:prstGeom>
          <a:ln w="28575">
            <a:tailEnd type="triangle"/>
          </a:ln>
        </p:spPr>
        <p:style>
          <a:lnRef idx="2">
            <a:schemeClr val="accent1"/>
          </a:lnRef>
          <a:fillRef idx="0">
            <a:schemeClr val="accent1"/>
          </a:fillRef>
          <a:effectRef idx="1">
            <a:schemeClr val="accent1"/>
          </a:effectRef>
          <a:fontRef idx="minor">
            <a:schemeClr val="tx1"/>
          </a:fontRef>
        </p:style>
      </p:cxnSp>
      <p:sp>
        <p:nvSpPr>
          <p:cNvPr id="19" name="Rectangle 18">
            <a:extLst>
              <a:ext uri="{FF2B5EF4-FFF2-40B4-BE49-F238E27FC236}">
                <a16:creationId xmlns:a16="http://schemas.microsoft.com/office/drawing/2014/main" id="{206CF331-58C1-4C58-862F-E6FC08C18ABF}"/>
              </a:ext>
            </a:extLst>
          </p:cNvPr>
          <p:cNvSpPr/>
          <p:nvPr/>
        </p:nvSpPr>
        <p:spPr>
          <a:xfrm>
            <a:off x="6852921" y="2507709"/>
            <a:ext cx="1800200" cy="504056"/>
          </a:xfrm>
          <a:prstGeom prst="rect">
            <a:avLst/>
          </a:prstGeom>
          <a:noFill/>
          <a:ln w="25400">
            <a:solidFill>
              <a:schemeClr val="accent6">
                <a:lumMod val="75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6026770D-7D80-417B-9AE4-ED980F56543A}"/>
              </a:ext>
            </a:extLst>
          </p:cNvPr>
          <p:cNvSpPr/>
          <p:nvPr/>
        </p:nvSpPr>
        <p:spPr>
          <a:xfrm>
            <a:off x="3310643" y="4677564"/>
            <a:ext cx="1296144" cy="1224136"/>
          </a:xfrm>
          <a:prstGeom prst="ellipse">
            <a:avLst/>
          </a:prstGeom>
          <a:noFill/>
          <a:ln w="31750">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21" name="Rectangle 20">
            <a:extLst>
              <a:ext uri="{FF2B5EF4-FFF2-40B4-BE49-F238E27FC236}">
                <a16:creationId xmlns:a16="http://schemas.microsoft.com/office/drawing/2014/main" id="{F9DAB7ED-8921-4EE9-B478-6561108E0637}"/>
              </a:ext>
            </a:extLst>
          </p:cNvPr>
          <p:cNvSpPr/>
          <p:nvPr/>
        </p:nvSpPr>
        <p:spPr>
          <a:xfrm>
            <a:off x="1099077" y="5029859"/>
            <a:ext cx="1800200" cy="504056"/>
          </a:xfrm>
          <a:prstGeom prst="rect">
            <a:avLst/>
          </a:prstGeom>
          <a:noFill/>
          <a:ln w="25400">
            <a:solidFill>
              <a:schemeClr val="accent6">
                <a:lumMod val="75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cxnSp>
        <p:nvCxnSpPr>
          <p:cNvPr id="22" name="Straight Arrow Connector 21">
            <a:extLst>
              <a:ext uri="{FF2B5EF4-FFF2-40B4-BE49-F238E27FC236}">
                <a16:creationId xmlns:a16="http://schemas.microsoft.com/office/drawing/2014/main" id="{39DF1179-21CF-45C9-9013-ECAE457A4229}"/>
              </a:ext>
            </a:extLst>
          </p:cNvPr>
          <p:cNvCxnSpPr>
            <a:cxnSpLocks/>
          </p:cNvCxnSpPr>
          <p:nvPr/>
        </p:nvCxnSpPr>
        <p:spPr>
          <a:xfrm flipV="1">
            <a:off x="5148064" y="5445224"/>
            <a:ext cx="1512168" cy="4645"/>
          </a:xfrm>
          <a:prstGeom prst="straightConnector1">
            <a:avLst/>
          </a:prstGeom>
          <a:ln w="28575">
            <a:tailEnd type="triangle"/>
          </a:ln>
        </p:spPr>
        <p:style>
          <a:lnRef idx="2">
            <a:schemeClr val="accent1"/>
          </a:lnRef>
          <a:fillRef idx="0">
            <a:schemeClr val="accent1"/>
          </a:fillRef>
          <a:effectRef idx="1">
            <a:schemeClr val="accent1"/>
          </a:effectRef>
          <a:fontRef idx="minor">
            <a:schemeClr val="tx1"/>
          </a:fontRef>
        </p:style>
      </p:cxnSp>
      <p:sp>
        <p:nvSpPr>
          <p:cNvPr id="23" name="Rectangle 22">
            <a:extLst>
              <a:ext uri="{FF2B5EF4-FFF2-40B4-BE49-F238E27FC236}">
                <a16:creationId xmlns:a16="http://schemas.microsoft.com/office/drawing/2014/main" id="{F71D1EEB-E450-477B-817D-182B894FE4B8}"/>
              </a:ext>
            </a:extLst>
          </p:cNvPr>
          <p:cNvSpPr/>
          <p:nvPr/>
        </p:nvSpPr>
        <p:spPr>
          <a:xfrm>
            <a:off x="6852921" y="5039307"/>
            <a:ext cx="1800200" cy="504056"/>
          </a:xfrm>
          <a:prstGeom prst="rect">
            <a:avLst/>
          </a:prstGeom>
          <a:noFill/>
          <a:ln w="25400">
            <a:solidFill>
              <a:schemeClr val="accent6">
                <a:lumMod val="75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7" name="Title 1">
            <a:extLst>
              <a:ext uri="{FF2B5EF4-FFF2-40B4-BE49-F238E27FC236}">
                <a16:creationId xmlns:a16="http://schemas.microsoft.com/office/drawing/2014/main" id="{EADD6486-79A9-3641-B4C3-18D20DD82D1A}"/>
              </a:ext>
            </a:extLst>
          </p:cNvPr>
          <p:cNvSpPr txBox="1">
            <a:spLocks/>
          </p:cNvSpPr>
          <p:nvPr/>
        </p:nvSpPr>
        <p:spPr>
          <a:xfrm>
            <a:off x="755576" y="0"/>
            <a:ext cx="8388424" cy="657041"/>
          </a:xfrm>
          <a:prstGeom prst="rect">
            <a:avLst/>
          </a:prstGeom>
        </p:spPr>
        <p:txBody>
          <a:bodyPr vert="horz" lIns="91440" tIns="45720" rIns="91440" bIns="45720" rtlCol="0" anchor="ctr">
            <a:noAutofit/>
          </a:bodyPr>
          <a:lstStyle>
            <a:lvl1pPr algn="l" defTabSz="342900" rtl="0" eaLnBrk="1" latinLnBrk="0" hangingPunct="1">
              <a:spcBef>
                <a:spcPct val="0"/>
              </a:spcBef>
              <a:buNone/>
              <a:defRPr sz="3300" kern="1200">
                <a:solidFill>
                  <a:schemeClr val="tx1"/>
                </a:solidFill>
                <a:latin typeface="+mj-lt"/>
                <a:ea typeface="+mj-ea"/>
                <a:cs typeface="Lato Medium"/>
              </a:defRPr>
            </a:lvl1pPr>
          </a:lstStyle>
          <a:p>
            <a:pPr marL="342900" lvl="1" algn="r" defTabSz="342900" rtl="0">
              <a:spcBef>
                <a:spcPct val="20000"/>
              </a:spcBef>
            </a:pPr>
            <a:r>
              <a:rPr lang="en-US" sz="2400" b="1" kern="0">
                <a:solidFill>
                  <a:schemeClr val="accent6"/>
                </a:solidFill>
                <a:latin typeface="+mn-lt"/>
              </a:rPr>
              <a:t>Part 1– </a:t>
            </a:r>
            <a:r>
              <a:rPr lang="en-US" sz="2400" b="1" kern="0">
                <a:solidFill>
                  <a:schemeClr val="tx1"/>
                </a:solidFill>
                <a:latin typeface="+mn-lt"/>
              </a:rPr>
              <a:t>AnswerIT</a:t>
            </a:r>
            <a:endParaRPr lang="en-US" sz="2400" b="1" kern="1200" dirty="0">
              <a:solidFill>
                <a:schemeClr val="tx1"/>
              </a:solidFill>
              <a:latin typeface="+mn-lt"/>
              <a:ea typeface=""/>
              <a:cs typeface="News Gothic MT"/>
            </a:endParaRPr>
          </a:p>
        </p:txBody>
      </p:sp>
    </p:spTree>
    <p:extLst>
      <p:ext uri="{BB962C8B-B14F-4D97-AF65-F5344CB8AC3E}">
        <p14:creationId xmlns:p14="http://schemas.microsoft.com/office/powerpoint/2010/main" val="7994902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49087" y="671015"/>
            <a:ext cx="8915400" cy="3908762"/>
          </a:xfrm>
          <a:prstGeom prst="rect">
            <a:avLst/>
          </a:prstGeom>
          <a:noFill/>
        </p:spPr>
        <p:txBody>
          <a:bodyPr wrap="square" rtlCol="0">
            <a:spAutoFit/>
          </a:bodyPr>
          <a:lstStyle/>
          <a:p>
            <a:r>
              <a:rPr lang="en-GB" sz="2400" dirty="0"/>
              <a:t> 7. Describes the main change in </a:t>
            </a:r>
            <a:r>
              <a:rPr lang="en-GB" sz="2400" b="1" dirty="0">
                <a:solidFill>
                  <a:schemeClr val="accent6">
                    <a:lumMod val="75000"/>
                  </a:schemeClr>
                </a:solidFill>
              </a:rPr>
              <a:t>energy stores </a:t>
            </a:r>
            <a:r>
              <a:rPr lang="en-GB" sz="2400" dirty="0"/>
              <a:t>for:</a:t>
            </a:r>
          </a:p>
          <a:p>
            <a:r>
              <a:rPr lang="en-GB" sz="2400" dirty="0"/>
              <a:t>	a. </a:t>
            </a:r>
            <a:r>
              <a:rPr lang="en-US" sz="2400" dirty="0"/>
              <a:t>A bowling ball hitting a pin</a:t>
            </a:r>
            <a:endParaRPr lang="en-GB" sz="2400" dirty="0"/>
          </a:p>
          <a:p>
            <a:endParaRPr lang="en-GB" sz="2400" dirty="0"/>
          </a:p>
          <a:p>
            <a:pPr marL="342900" indent="-342900">
              <a:buFont typeface="Arial" charset="0"/>
              <a:buChar char="•"/>
            </a:pPr>
            <a:r>
              <a:rPr lang="en-US" sz="2000" b="1" dirty="0">
                <a:solidFill>
                  <a:srgbClr val="00B050"/>
                </a:solidFill>
              </a:rPr>
              <a:t>As you move the muscles of your arm to throw the ball the chemical energy store in your muscles decreases and the kinetic energy store of the bowling ball increases.  </a:t>
            </a:r>
          </a:p>
          <a:p>
            <a:pPr marL="342900" indent="-342900">
              <a:buFont typeface="Arial" charset="0"/>
              <a:buChar char="•"/>
            </a:pPr>
            <a:r>
              <a:rPr lang="en-US" sz="2000" b="1" dirty="0">
                <a:solidFill>
                  <a:srgbClr val="00B050"/>
                </a:solidFill>
              </a:rPr>
              <a:t>At the ball hits a pin some of the kinetic energy has been transferred  to a store of internal (thermal) energy this causes the ball and its surroundings to warm up a little. </a:t>
            </a:r>
          </a:p>
          <a:p>
            <a:pPr marL="342900" indent="-342900">
              <a:buFont typeface="Arial" charset="0"/>
              <a:buChar char="•"/>
            </a:pPr>
            <a:r>
              <a:rPr lang="en-US" sz="2000" b="1" dirty="0">
                <a:solidFill>
                  <a:srgbClr val="00B050"/>
                </a:solidFill>
              </a:rPr>
              <a:t>You will hear a sound when the ball hits the pin, the energy of the sound is also transferred to the internal energy store of the surroundings.</a:t>
            </a:r>
          </a:p>
          <a:p>
            <a:endParaRPr lang="en-GB" sz="1600" dirty="0"/>
          </a:p>
        </p:txBody>
      </p:sp>
      <p:sp>
        <p:nvSpPr>
          <p:cNvPr id="3" name="TextBox 2"/>
          <p:cNvSpPr txBox="1"/>
          <p:nvPr/>
        </p:nvSpPr>
        <p:spPr>
          <a:xfrm>
            <a:off x="1639957" y="1878496"/>
            <a:ext cx="184731" cy="369332"/>
          </a:xfrm>
          <a:prstGeom prst="rect">
            <a:avLst/>
          </a:prstGeom>
          <a:noFill/>
        </p:spPr>
        <p:txBody>
          <a:bodyPr wrap="none" rtlCol="0">
            <a:spAutoFit/>
          </a:bodyPr>
          <a:lstStyle/>
          <a:p>
            <a:endParaRPr lang="en-GB" dirty="0"/>
          </a:p>
        </p:txBody>
      </p:sp>
      <p:sp>
        <p:nvSpPr>
          <p:cNvPr id="8" name="Title 1">
            <a:extLst>
              <a:ext uri="{FF2B5EF4-FFF2-40B4-BE49-F238E27FC236}">
                <a16:creationId xmlns:a16="http://schemas.microsoft.com/office/drawing/2014/main" id="{B1983AE2-BD8E-B14C-842C-B1A2A24EB1AC}"/>
              </a:ext>
            </a:extLst>
          </p:cNvPr>
          <p:cNvSpPr txBox="1">
            <a:spLocks/>
          </p:cNvSpPr>
          <p:nvPr/>
        </p:nvSpPr>
        <p:spPr>
          <a:xfrm>
            <a:off x="755576" y="0"/>
            <a:ext cx="8388424" cy="657041"/>
          </a:xfrm>
          <a:prstGeom prst="rect">
            <a:avLst/>
          </a:prstGeom>
        </p:spPr>
        <p:txBody>
          <a:bodyPr vert="horz" lIns="91440" tIns="45720" rIns="91440" bIns="45720" rtlCol="0" anchor="ctr">
            <a:noAutofit/>
          </a:bodyPr>
          <a:lstStyle>
            <a:lvl1pPr algn="l" defTabSz="342900" rtl="0" eaLnBrk="1" latinLnBrk="0" hangingPunct="1">
              <a:spcBef>
                <a:spcPct val="0"/>
              </a:spcBef>
              <a:buNone/>
              <a:defRPr sz="3300" kern="1200">
                <a:solidFill>
                  <a:schemeClr val="tx1"/>
                </a:solidFill>
                <a:latin typeface="+mj-lt"/>
                <a:ea typeface="+mj-ea"/>
                <a:cs typeface="Lato Medium"/>
              </a:defRPr>
            </a:lvl1pPr>
          </a:lstStyle>
          <a:p>
            <a:pPr marL="342900" lvl="1" algn="r" defTabSz="342900" rtl="0">
              <a:spcBef>
                <a:spcPct val="20000"/>
              </a:spcBef>
            </a:pPr>
            <a:r>
              <a:rPr lang="en-US" sz="2400" b="1" kern="0">
                <a:solidFill>
                  <a:schemeClr val="accent6"/>
                </a:solidFill>
                <a:latin typeface="+mn-lt"/>
              </a:rPr>
              <a:t>Part 1– </a:t>
            </a:r>
            <a:r>
              <a:rPr lang="en-US" sz="2400" b="1" kern="0">
                <a:solidFill>
                  <a:schemeClr val="tx1"/>
                </a:solidFill>
                <a:latin typeface="+mn-lt"/>
              </a:rPr>
              <a:t>AnswerIT</a:t>
            </a:r>
            <a:endParaRPr lang="en-US" sz="2400" b="1" kern="1200" dirty="0">
              <a:solidFill>
                <a:schemeClr val="tx1"/>
              </a:solidFill>
              <a:latin typeface="+mn-lt"/>
              <a:ea typeface=""/>
              <a:cs typeface="News Gothic MT"/>
            </a:endParaRPr>
          </a:p>
        </p:txBody>
      </p:sp>
    </p:spTree>
    <p:extLst>
      <p:ext uri="{BB962C8B-B14F-4D97-AF65-F5344CB8AC3E}">
        <p14:creationId xmlns:p14="http://schemas.microsoft.com/office/powerpoint/2010/main" val="202355196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49087" y="671015"/>
            <a:ext cx="8915400" cy="2985433"/>
          </a:xfrm>
          <a:prstGeom prst="rect">
            <a:avLst/>
          </a:prstGeom>
          <a:noFill/>
        </p:spPr>
        <p:txBody>
          <a:bodyPr wrap="square" rtlCol="0">
            <a:spAutoFit/>
          </a:bodyPr>
          <a:lstStyle/>
          <a:p>
            <a:r>
              <a:rPr lang="en-GB" sz="2400" dirty="0"/>
              <a:t> 8. Describes the main change in </a:t>
            </a:r>
            <a:r>
              <a:rPr lang="en-GB" sz="2400" b="1" dirty="0">
                <a:solidFill>
                  <a:schemeClr val="accent6">
                    <a:lumMod val="75000"/>
                  </a:schemeClr>
                </a:solidFill>
              </a:rPr>
              <a:t>energy stores </a:t>
            </a:r>
            <a:r>
              <a:rPr lang="en-GB" sz="2400" dirty="0"/>
              <a:t>for:</a:t>
            </a:r>
          </a:p>
          <a:p>
            <a:r>
              <a:rPr lang="en-GB" sz="2400" dirty="0"/>
              <a:t>	b. </a:t>
            </a:r>
            <a:r>
              <a:rPr lang="en-US" sz="2400" dirty="0"/>
              <a:t>Boiling water in an electric kettle</a:t>
            </a:r>
            <a:endParaRPr lang="en-GB" sz="2400" dirty="0"/>
          </a:p>
          <a:p>
            <a:endParaRPr lang="en-GB" sz="2400" dirty="0"/>
          </a:p>
          <a:p>
            <a:pPr marL="342900" indent="-342900">
              <a:buFont typeface="Arial" charset="0"/>
              <a:buChar char="•"/>
            </a:pPr>
            <a:r>
              <a:rPr lang="en-US" sz="2000" b="1" dirty="0">
                <a:solidFill>
                  <a:srgbClr val="00B050"/>
                </a:solidFill>
              </a:rPr>
              <a:t>Energy is transferred electrically from the mains to the heating element in the kettle. </a:t>
            </a:r>
          </a:p>
          <a:p>
            <a:pPr marL="342900" indent="-342900">
              <a:buFont typeface="Arial" charset="0"/>
              <a:buChar char="•"/>
            </a:pPr>
            <a:r>
              <a:rPr lang="en-US" sz="2000" b="1" dirty="0">
                <a:solidFill>
                  <a:srgbClr val="00B050"/>
                </a:solidFill>
              </a:rPr>
              <a:t>The internal (thermal) energy store of the water increases.</a:t>
            </a:r>
          </a:p>
          <a:p>
            <a:pPr marL="342900" indent="-342900">
              <a:buFont typeface="Arial" charset="0"/>
              <a:buChar char="•"/>
            </a:pPr>
            <a:r>
              <a:rPr lang="en-US" sz="2000" b="1" dirty="0">
                <a:solidFill>
                  <a:srgbClr val="00B050"/>
                </a:solidFill>
              </a:rPr>
              <a:t>The temperature of the water increases and as bubbles form the kinetic energy store of the water increases.</a:t>
            </a:r>
          </a:p>
          <a:p>
            <a:endParaRPr lang="en-GB" sz="1600" dirty="0"/>
          </a:p>
        </p:txBody>
      </p:sp>
      <p:sp>
        <p:nvSpPr>
          <p:cNvPr id="3" name="TextBox 2"/>
          <p:cNvSpPr txBox="1"/>
          <p:nvPr/>
        </p:nvSpPr>
        <p:spPr>
          <a:xfrm>
            <a:off x="1639957" y="1878496"/>
            <a:ext cx="184731" cy="369332"/>
          </a:xfrm>
          <a:prstGeom prst="rect">
            <a:avLst/>
          </a:prstGeom>
          <a:noFill/>
        </p:spPr>
        <p:txBody>
          <a:bodyPr wrap="none" rtlCol="0">
            <a:spAutoFit/>
          </a:bodyPr>
          <a:lstStyle/>
          <a:p>
            <a:endParaRPr lang="en-GB" dirty="0"/>
          </a:p>
        </p:txBody>
      </p:sp>
      <p:sp>
        <p:nvSpPr>
          <p:cNvPr id="8" name="Title 1">
            <a:extLst>
              <a:ext uri="{FF2B5EF4-FFF2-40B4-BE49-F238E27FC236}">
                <a16:creationId xmlns:a16="http://schemas.microsoft.com/office/drawing/2014/main" id="{B1983AE2-BD8E-B14C-842C-B1A2A24EB1AC}"/>
              </a:ext>
            </a:extLst>
          </p:cNvPr>
          <p:cNvSpPr txBox="1">
            <a:spLocks/>
          </p:cNvSpPr>
          <p:nvPr/>
        </p:nvSpPr>
        <p:spPr>
          <a:xfrm>
            <a:off x="755576" y="0"/>
            <a:ext cx="8388424" cy="657041"/>
          </a:xfrm>
          <a:prstGeom prst="rect">
            <a:avLst/>
          </a:prstGeom>
        </p:spPr>
        <p:txBody>
          <a:bodyPr vert="horz" lIns="91440" tIns="45720" rIns="91440" bIns="45720" rtlCol="0" anchor="ctr">
            <a:noAutofit/>
          </a:bodyPr>
          <a:lstStyle>
            <a:lvl1pPr algn="l" defTabSz="342900" rtl="0" eaLnBrk="1" latinLnBrk="0" hangingPunct="1">
              <a:spcBef>
                <a:spcPct val="0"/>
              </a:spcBef>
              <a:buNone/>
              <a:defRPr sz="3300" kern="1200">
                <a:solidFill>
                  <a:schemeClr val="tx1"/>
                </a:solidFill>
                <a:latin typeface="+mj-lt"/>
                <a:ea typeface="+mj-ea"/>
                <a:cs typeface="Lato Medium"/>
              </a:defRPr>
            </a:lvl1pPr>
          </a:lstStyle>
          <a:p>
            <a:pPr marL="342900" lvl="1" algn="r" defTabSz="342900" rtl="0">
              <a:spcBef>
                <a:spcPct val="20000"/>
              </a:spcBef>
            </a:pPr>
            <a:r>
              <a:rPr lang="en-US" sz="2400" b="1" kern="0">
                <a:solidFill>
                  <a:schemeClr val="accent6"/>
                </a:solidFill>
                <a:latin typeface="+mn-lt"/>
              </a:rPr>
              <a:t>Part 1– </a:t>
            </a:r>
            <a:r>
              <a:rPr lang="en-US" sz="2400" b="1" kern="0">
                <a:solidFill>
                  <a:schemeClr val="tx1"/>
                </a:solidFill>
                <a:latin typeface="+mn-lt"/>
              </a:rPr>
              <a:t>AnswerIT</a:t>
            </a:r>
            <a:endParaRPr lang="en-US" sz="2400" b="1" kern="1200" dirty="0">
              <a:solidFill>
                <a:schemeClr val="tx1"/>
              </a:solidFill>
              <a:latin typeface="+mn-lt"/>
              <a:ea typeface=""/>
              <a:cs typeface="News Gothic MT"/>
            </a:endParaRPr>
          </a:p>
        </p:txBody>
      </p:sp>
    </p:spTree>
    <p:extLst>
      <p:ext uri="{BB962C8B-B14F-4D97-AF65-F5344CB8AC3E}">
        <p14:creationId xmlns:p14="http://schemas.microsoft.com/office/powerpoint/2010/main" val="76284030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22696" y="675435"/>
            <a:ext cx="3730600" cy="6186309"/>
          </a:xfrm>
          <a:prstGeom prst="rect">
            <a:avLst/>
          </a:prstGeom>
          <a:noFill/>
        </p:spPr>
        <p:txBody>
          <a:bodyPr wrap="square" rtlCol="0">
            <a:spAutoFit/>
          </a:bodyPr>
          <a:lstStyle/>
          <a:p>
            <a:r>
              <a:rPr lang="en-GB" sz="7200" b="1" dirty="0">
                <a:latin typeface="+mj-lt"/>
                <a:ea typeface="Beirut" charset="-78"/>
                <a:cs typeface="Beirut" charset="-78"/>
              </a:rPr>
              <a:t>LearnIT!</a:t>
            </a:r>
          </a:p>
          <a:p>
            <a:r>
              <a:rPr lang="en-GB" sz="7200" b="1" dirty="0">
                <a:latin typeface="+mj-lt"/>
                <a:ea typeface="Beirut" charset="-78"/>
                <a:cs typeface="Beirut" charset="-78"/>
              </a:rPr>
              <a:t>KnowIT!</a:t>
            </a:r>
          </a:p>
          <a:p>
            <a:endParaRPr lang="en-GB" dirty="0"/>
          </a:p>
          <a:p>
            <a:r>
              <a:rPr lang="en-GB" sz="3200" b="1" dirty="0">
                <a:solidFill>
                  <a:schemeClr val="tx1">
                    <a:lumMod val="50000"/>
                    <a:lumOff val="50000"/>
                  </a:schemeClr>
                </a:solidFill>
              </a:rPr>
              <a:t>Conservation of energy</a:t>
            </a:r>
          </a:p>
          <a:p>
            <a:r>
              <a:rPr lang="en-GB" sz="3200" b="1" dirty="0">
                <a:solidFill>
                  <a:schemeClr val="tx1">
                    <a:lumMod val="50000"/>
                    <a:lumOff val="50000"/>
                  </a:schemeClr>
                </a:solidFill>
              </a:rPr>
              <a:t>Part 2</a:t>
            </a:r>
          </a:p>
          <a:p>
            <a:endParaRPr lang="en-GB" sz="2000" b="1" dirty="0">
              <a:solidFill>
                <a:schemeClr val="tx1">
                  <a:lumMod val="50000"/>
                  <a:lumOff val="50000"/>
                </a:schemeClr>
              </a:solidFill>
            </a:endParaRPr>
          </a:p>
          <a:p>
            <a:pPr marL="342900" lvl="1" indent="-342900">
              <a:buFont typeface="Arial" panose="020B0604020202020204" pitchFamily="34" charset="0"/>
              <a:buChar char="•"/>
            </a:pPr>
            <a:r>
              <a:rPr lang="en-US" sz="2000" b="1" dirty="0">
                <a:solidFill>
                  <a:schemeClr val="tx1">
                    <a:lumMod val="50000"/>
                    <a:lumOff val="50000"/>
                  </a:schemeClr>
                </a:solidFill>
              </a:rPr>
              <a:t>Energy transfers in a system</a:t>
            </a:r>
          </a:p>
          <a:p>
            <a:pPr marL="342900" lvl="1" indent="-342900">
              <a:buFont typeface="Arial" panose="020B0604020202020204" pitchFamily="34" charset="0"/>
              <a:buChar char="•"/>
            </a:pPr>
            <a:r>
              <a:rPr lang="en-US" sz="2000" b="1" dirty="0">
                <a:solidFill>
                  <a:schemeClr val="tx1">
                    <a:lumMod val="50000"/>
                    <a:lumOff val="50000"/>
                  </a:schemeClr>
                </a:solidFill>
              </a:rPr>
              <a:t>Energy efficiency</a:t>
            </a:r>
          </a:p>
          <a:p>
            <a:pPr marL="342900" lvl="1" indent="-342900">
              <a:buFont typeface="Arial" panose="020B0604020202020204" pitchFamily="34" charset="0"/>
              <a:buChar char="•"/>
            </a:pPr>
            <a:r>
              <a:rPr lang="en-US" sz="2000" b="1" dirty="0">
                <a:solidFill>
                  <a:schemeClr val="tx1">
                    <a:lumMod val="50000"/>
                    <a:lumOff val="50000"/>
                  </a:schemeClr>
                </a:solidFill>
              </a:rPr>
              <a:t>Reducing unwanted energy transfers</a:t>
            </a:r>
          </a:p>
          <a:p>
            <a:pPr marL="342900" lvl="1" indent="-342900">
              <a:buFont typeface="Arial" panose="020B0604020202020204" pitchFamily="34" charset="0"/>
              <a:buChar char="•"/>
            </a:pPr>
            <a:endParaRPr lang="en-US" sz="2000" b="1" dirty="0">
              <a:solidFill>
                <a:schemeClr val="tx1">
                  <a:lumMod val="50000"/>
                  <a:lumOff val="50000"/>
                </a:schemeClr>
              </a:solidFill>
            </a:endParaRPr>
          </a:p>
          <a:p>
            <a:endParaRPr lang="en-GB" dirty="0"/>
          </a:p>
        </p:txBody>
      </p:sp>
      <p:pic>
        <p:nvPicPr>
          <p:cNvPr id="8" name="Picture 7"/>
          <p:cNvPicPr>
            <a:picLocks noChangeAspect="1"/>
          </p:cNvPicPr>
          <p:nvPr/>
        </p:nvPicPr>
        <p:blipFill>
          <a:blip r:embed="rId3">
            <a:clrChange>
              <a:clrFrom>
                <a:srgbClr val="FFFFFF"/>
              </a:clrFrom>
              <a:clrTo>
                <a:srgbClr val="FFFFFF">
                  <a:alpha val="0"/>
                </a:srgbClr>
              </a:clrTo>
            </a:clrChange>
          </a:blip>
          <a:stretch>
            <a:fillRect/>
          </a:stretch>
        </p:blipFill>
        <p:spPr>
          <a:xfrm>
            <a:off x="3059832" y="0"/>
            <a:ext cx="6120680" cy="6525344"/>
          </a:xfrm>
          <a:prstGeom prst="rect">
            <a:avLst/>
          </a:prstGeom>
        </p:spPr>
      </p:pic>
    </p:spTree>
    <p:extLst>
      <p:ext uri="{BB962C8B-B14F-4D97-AF65-F5344CB8AC3E}">
        <p14:creationId xmlns:p14="http://schemas.microsoft.com/office/powerpoint/2010/main" val="312904407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81811" y="52786"/>
            <a:ext cx="8070286" cy="657041"/>
          </a:xfrm>
        </p:spPr>
        <p:txBody>
          <a:bodyPr>
            <a:noAutofit/>
          </a:bodyPr>
          <a:lstStyle/>
          <a:p>
            <a:pPr marL="342900" lvl="1" algn="l" defTabSz="342900" rtl="0">
              <a:spcBef>
                <a:spcPct val="20000"/>
              </a:spcBef>
            </a:pPr>
            <a:r>
              <a:rPr lang="en-US" sz="2400" b="1" dirty="0">
                <a:solidFill>
                  <a:schemeClr val="accent6"/>
                </a:solidFill>
              </a:rPr>
              <a:t>                              </a:t>
            </a:r>
            <a:r>
              <a:rPr lang="en-US" sz="2800" b="1" dirty="0">
                <a:solidFill>
                  <a:schemeClr val="accent6"/>
                </a:solidFill>
              </a:rPr>
              <a:t>Energy transfers in a system</a:t>
            </a:r>
            <a:endParaRPr kumimoji="0" lang="en-US" sz="2800" b="1" i="0" u="none" strike="noStrike" kern="1200" cap="none" spc="0" normalizeH="0" baseline="0" noProof="0" dirty="0">
              <a:ln>
                <a:noFill/>
              </a:ln>
              <a:solidFill>
                <a:schemeClr val="accent6"/>
              </a:solidFill>
              <a:effectLst/>
              <a:uLnTx/>
              <a:uFillTx/>
              <a:latin typeface="Calibri"/>
              <a:ea typeface=""/>
              <a:cs typeface="News Gothic MT"/>
            </a:endParaRPr>
          </a:p>
        </p:txBody>
      </p:sp>
      <p:sp>
        <p:nvSpPr>
          <p:cNvPr id="5" name="TextBox 4">
            <a:extLst>
              <a:ext uri="{FF2B5EF4-FFF2-40B4-BE49-F238E27FC236}">
                <a16:creationId xmlns:a16="http://schemas.microsoft.com/office/drawing/2014/main" id="{3DEAB0C6-4110-4BFC-B0D4-BB2F5EB292C8}"/>
              </a:ext>
            </a:extLst>
          </p:cNvPr>
          <p:cNvSpPr txBox="1"/>
          <p:nvPr/>
        </p:nvSpPr>
        <p:spPr>
          <a:xfrm>
            <a:off x="179512" y="747560"/>
            <a:ext cx="8784976" cy="954107"/>
          </a:xfrm>
          <a:prstGeom prst="rect">
            <a:avLst/>
          </a:prstGeom>
          <a:gradFill>
            <a:gsLst>
              <a:gs pos="0">
                <a:schemeClr val="accent6">
                  <a:lumMod val="60000"/>
                  <a:lumOff val="40000"/>
                </a:schemeClr>
              </a:gs>
              <a:gs pos="35000">
                <a:schemeClr val="accent6">
                  <a:tint val="37000"/>
                  <a:satMod val="300000"/>
                </a:schemeClr>
              </a:gs>
              <a:gs pos="100000">
                <a:schemeClr val="accent6">
                  <a:tint val="15000"/>
                  <a:satMod val="350000"/>
                </a:schemeClr>
              </a:gs>
            </a:gsLst>
            <a:lin ang="16200000" scaled="1"/>
          </a:gradFill>
        </p:spPr>
        <p:txBody>
          <a:bodyPr wrap="square" rtlCol="0">
            <a:spAutoFit/>
          </a:bodyPr>
          <a:lstStyle/>
          <a:p>
            <a:r>
              <a:rPr lang="en-GB" sz="2800" b="1" dirty="0"/>
              <a:t>Energy can be stored, transferred </a:t>
            </a:r>
            <a:r>
              <a:rPr lang="en-GB" sz="2800" b="1"/>
              <a:t>or dissipated </a:t>
            </a:r>
            <a:r>
              <a:rPr lang="en-GB" sz="2800" b="1" dirty="0"/>
              <a:t>- but can not be created or destroyed.</a:t>
            </a:r>
          </a:p>
        </p:txBody>
      </p:sp>
      <p:sp>
        <p:nvSpPr>
          <p:cNvPr id="6" name="Oval 5">
            <a:extLst>
              <a:ext uri="{FF2B5EF4-FFF2-40B4-BE49-F238E27FC236}">
                <a16:creationId xmlns:a16="http://schemas.microsoft.com/office/drawing/2014/main" id="{AE1202BB-DBBC-4D0F-807A-CB2B6D6E3BB8}"/>
              </a:ext>
            </a:extLst>
          </p:cNvPr>
          <p:cNvSpPr/>
          <p:nvPr/>
        </p:nvSpPr>
        <p:spPr>
          <a:xfrm>
            <a:off x="3895168" y="2329865"/>
            <a:ext cx="1476378" cy="1356826"/>
          </a:xfrm>
          <a:prstGeom prst="ellipse">
            <a:avLst/>
          </a:prstGeom>
          <a:gradFill>
            <a:gsLst>
              <a:gs pos="16000">
                <a:schemeClr val="accent6">
                  <a:lumMod val="60000"/>
                  <a:lumOff val="40000"/>
                </a:schemeClr>
              </a:gs>
              <a:gs pos="100000">
                <a:schemeClr val="accent6">
                  <a:lumMod val="20000"/>
                  <a:lumOff val="80000"/>
                </a:schemeClr>
              </a:gs>
            </a:gsLst>
            <a:lin ang="16200000" scaled="0"/>
          </a:gradFill>
          <a:ln>
            <a:solidFill>
              <a:schemeClr val="accent6">
                <a:lumMod val="60000"/>
                <a:lumOff val="40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sz="2400"/>
          </a:p>
        </p:txBody>
      </p:sp>
      <p:sp>
        <p:nvSpPr>
          <p:cNvPr id="9" name="TextBox 8">
            <a:extLst>
              <a:ext uri="{FF2B5EF4-FFF2-40B4-BE49-F238E27FC236}">
                <a16:creationId xmlns:a16="http://schemas.microsoft.com/office/drawing/2014/main" id="{80D4315C-C9FD-476F-8133-C2FED72B4029}"/>
              </a:ext>
            </a:extLst>
          </p:cNvPr>
          <p:cNvSpPr txBox="1"/>
          <p:nvPr/>
        </p:nvSpPr>
        <p:spPr>
          <a:xfrm>
            <a:off x="4139952" y="2590456"/>
            <a:ext cx="1021183" cy="923330"/>
          </a:xfrm>
          <a:prstGeom prst="rect">
            <a:avLst/>
          </a:prstGeom>
          <a:noFill/>
        </p:spPr>
        <p:txBody>
          <a:bodyPr wrap="square" rtlCol="0">
            <a:spAutoFit/>
          </a:bodyPr>
          <a:lstStyle/>
          <a:p>
            <a:pPr algn="ctr"/>
            <a:r>
              <a:rPr lang="en-GB" b="1" dirty="0"/>
              <a:t>Closed </a:t>
            </a:r>
          </a:p>
          <a:p>
            <a:pPr algn="ctr"/>
            <a:r>
              <a:rPr lang="en-GB" b="1" dirty="0"/>
              <a:t>Energy</a:t>
            </a:r>
          </a:p>
          <a:p>
            <a:pPr algn="ctr"/>
            <a:r>
              <a:rPr lang="en-GB" b="1" dirty="0"/>
              <a:t>system</a:t>
            </a:r>
          </a:p>
        </p:txBody>
      </p:sp>
      <p:sp>
        <p:nvSpPr>
          <p:cNvPr id="12" name="Arrow: Right 11">
            <a:extLst>
              <a:ext uri="{FF2B5EF4-FFF2-40B4-BE49-F238E27FC236}">
                <a16:creationId xmlns:a16="http://schemas.microsoft.com/office/drawing/2014/main" id="{708BA02A-8FD2-446D-A75D-3551132E510A}"/>
              </a:ext>
            </a:extLst>
          </p:cNvPr>
          <p:cNvSpPr/>
          <p:nvPr/>
        </p:nvSpPr>
        <p:spPr>
          <a:xfrm>
            <a:off x="2585698" y="2708921"/>
            <a:ext cx="1266221" cy="725308"/>
          </a:xfrm>
          <a:prstGeom prst="rightArrow">
            <a:avLst/>
          </a:prstGeom>
          <a:gradFill>
            <a:gsLst>
              <a:gs pos="0">
                <a:schemeClr val="accent6">
                  <a:lumMod val="75000"/>
                </a:schemeClr>
              </a:gs>
              <a:gs pos="100000">
                <a:schemeClr val="accent6">
                  <a:lumMod val="20000"/>
                  <a:lumOff val="80000"/>
                </a:schemeClr>
              </a:gs>
            </a:gsLst>
          </a:gradFill>
          <a:ln>
            <a:solidFill>
              <a:schemeClr val="accent6">
                <a:lumMod val="60000"/>
                <a:lumOff val="40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sz="2400"/>
          </a:p>
        </p:txBody>
      </p:sp>
      <p:sp>
        <p:nvSpPr>
          <p:cNvPr id="18" name="Arrow: Right 17">
            <a:extLst>
              <a:ext uri="{FF2B5EF4-FFF2-40B4-BE49-F238E27FC236}">
                <a16:creationId xmlns:a16="http://schemas.microsoft.com/office/drawing/2014/main" id="{0406EACB-106B-4DB6-849F-3F3D455F9A88}"/>
              </a:ext>
            </a:extLst>
          </p:cNvPr>
          <p:cNvSpPr/>
          <p:nvPr/>
        </p:nvSpPr>
        <p:spPr>
          <a:xfrm>
            <a:off x="5457265" y="2721399"/>
            <a:ext cx="1346983" cy="700351"/>
          </a:xfrm>
          <a:prstGeom prst="rightArrow">
            <a:avLst/>
          </a:prstGeom>
          <a:gradFill>
            <a:gsLst>
              <a:gs pos="0">
                <a:schemeClr val="accent6">
                  <a:lumMod val="75000"/>
                </a:schemeClr>
              </a:gs>
              <a:gs pos="100000">
                <a:schemeClr val="accent6">
                  <a:lumMod val="20000"/>
                  <a:lumOff val="80000"/>
                </a:schemeClr>
              </a:gs>
            </a:gsLst>
          </a:gradFill>
          <a:ln>
            <a:solidFill>
              <a:schemeClr val="accent6">
                <a:lumMod val="60000"/>
                <a:lumOff val="40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sz="2400"/>
          </a:p>
        </p:txBody>
      </p:sp>
      <p:sp>
        <p:nvSpPr>
          <p:cNvPr id="15" name="TextBox 14">
            <a:extLst>
              <a:ext uri="{FF2B5EF4-FFF2-40B4-BE49-F238E27FC236}">
                <a16:creationId xmlns:a16="http://schemas.microsoft.com/office/drawing/2014/main" id="{E93642A4-503F-4DC3-98B7-90CCE073962D}"/>
              </a:ext>
            </a:extLst>
          </p:cNvPr>
          <p:cNvSpPr txBox="1"/>
          <p:nvPr/>
        </p:nvSpPr>
        <p:spPr>
          <a:xfrm>
            <a:off x="179512" y="1916832"/>
            <a:ext cx="2304256" cy="2246769"/>
          </a:xfrm>
          <a:prstGeom prst="rect">
            <a:avLst/>
          </a:prstGeom>
          <a:noFill/>
          <a:ln w="25400">
            <a:solidFill>
              <a:schemeClr val="accent6">
                <a:lumMod val="75000"/>
              </a:schemeClr>
            </a:solidFill>
          </a:ln>
        </p:spPr>
        <p:txBody>
          <a:bodyPr wrap="square" rtlCol="0">
            <a:spAutoFit/>
          </a:bodyPr>
          <a:lstStyle/>
          <a:p>
            <a:r>
              <a:rPr lang="en-GB" sz="2000" dirty="0"/>
              <a:t>In a closed energy system there can be transfer of energy but not mass. There is </a:t>
            </a:r>
            <a:r>
              <a:rPr lang="en-GB" sz="2000" b="1" dirty="0">
                <a:solidFill>
                  <a:schemeClr val="accent6">
                    <a:lumMod val="75000"/>
                  </a:schemeClr>
                </a:solidFill>
              </a:rPr>
              <a:t>no change to the total energy in the system.</a:t>
            </a:r>
          </a:p>
        </p:txBody>
      </p:sp>
      <p:sp>
        <p:nvSpPr>
          <p:cNvPr id="19" name="TextBox 18">
            <a:extLst>
              <a:ext uri="{FF2B5EF4-FFF2-40B4-BE49-F238E27FC236}">
                <a16:creationId xmlns:a16="http://schemas.microsoft.com/office/drawing/2014/main" id="{4A606975-27C9-4B4B-BD3A-EB44B42CB1E0}"/>
              </a:ext>
            </a:extLst>
          </p:cNvPr>
          <p:cNvSpPr txBox="1"/>
          <p:nvPr/>
        </p:nvSpPr>
        <p:spPr>
          <a:xfrm>
            <a:off x="2728552" y="2912308"/>
            <a:ext cx="936104" cy="369332"/>
          </a:xfrm>
          <a:prstGeom prst="rect">
            <a:avLst/>
          </a:prstGeom>
          <a:noFill/>
        </p:spPr>
        <p:txBody>
          <a:bodyPr wrap="square" rtlCol="0">
            <a:spAutoFit/>
          </a:bodyPr>
          <a:lstStyle/>
          <a:p>
            <a:r>
              <a:rPr lang="en-GB" b="1" dirty="0"/>
              <a:t>E in</a:t>
            </a:r>
          </a:p>
        </p:txBody>
      </p:sp>
      <p:sp>
        <p:nvSpPr>
          <p:cNvPr id="20" name="TextBox 19">
            <a:extLst>
              <a:ext uri="{FF2B5EF4-FFF2-40B4-BE49-F238E27FC236}">
                <a16:creationId xmlns:a16="http://schemas.microsoft.com/office/drawing/2014/main" id="{EE609888-FCAC-43E2-B1E7-8CB690BFB2C9}"/>
              </a:ext>
            </a:extLst>
          </p:cNvPr>
          <p:cNvSpPr txBox="1"/>
          <p:nvPr/>
        </p:nvSpPr>
        <p:spPr>
          <a:xfrm>
            <a:off x="5559196" y="2886909"/>
            <a:ext cx="761911" cy="369332"/>
          </a:xfrm>
          <a:prstGeom prst="rect">
            <a:avLst/>
          </a:prstGeom>
          <a:noFill/>
        </p:spPr>
        <p:txBody>
          <a:bodyPr wrap="square" rtlCol="0">
            <a:spAutoFit/>
          </a:bodyPr>
          <a:lstStyle/>
          <a:p>
            <a:r>
              <a:rPr lang="en-GB" b="1" dirty="0"/>
              <a:t>E out</a:t>
            </a:r>
          </a:p>
        </p:txBody>
      </p:sp>
      <p:sp>
        <p:nvSpPr>
          <p:cNvPr id="21" name="TextBox 20">
            <a:extLst>
              <a:ext uri="{FF2B5EF4-FFF2-40B4-BE49-F238E27FC236}">
                <a16:creationId xmlns:a16="http://schemas.microsoft.com/office/drawing/2014/main" id="{AF317567-4609-4A5F-9E19-B848B174E5C7}"/>
              </a:ext>
            </a:extLst>
          </p:cNvPr>
          <p:cNvSpPr txBox="1"/>
          <p:nvPr/>
        </p:nvSpPr>
        <p:spPr>
          <a:xfrm>
            <a:off x="3851920" y="1916832"/>
            <a:ext cx="1296144" cy="276999"/>
          </a:xfrm>
          <a:prstGeom prst="rect">
            <a:avLst/>
          </a:prstGeom>
          <a:noFill/>
        </p:spPr>
        <p:txBody>
          <a:bodyPr wrap="square" rtlCol="0">
            <a:spAutoFit/>
          </a:bodyPr>
          <a:lstStyle/>
          <a:p>
            <a:r>
              <a:rPr lang="en-GB" sz="1200" dirty="0"/>
              <a:t>No mass change</a:t>
            </a:r>
          </a:p>
        </p:txBody>
      </p:sp>
      <p:sp>
        <p:nvSpPr>
          <p:cNvPr id="22" name="TextBox 21">
            <a:extLst>
              <a:ext uri="{FF2B5EF4-FFF2-40B4-BE49-F238E27FC236}">
                <a16:creationId xmlns:a16="http://schemas.microsoft.com/office/drawing/2014/main" id="{4886B668-81D1-482A-9A82-A971311090A2}"/>
              </a:ext>
            </a:extLst>
          </p:cNvPr>
          <p:cNvSpPr txBox="1"/>
          <p:nvPr/>
        </p:nvSpPr>
        <p:spPr>
          <a:xfrm>
            <a:off x="6906179" y="1928736"/>
            <a:ext cx="2058309" cy="2246769"/>
          </a:xfrm>
          <a:prstGeom prst="rect">
            <a:avLst/>
          </a:prstGeom>
          <a:noFill/>
          <a:ln w="25400">
            <a:solidFill>
              <a:schemeClr val="accent6">
                <a:lumMod val="75000"/>
              </a:schemeClr>
            </a:solidFill>
          </a:ln>
        </p:spPr>
        <p:txBody>
          <a:bodyPr wrap="square" rtlCol="0">
            <a:spAutoFit/>
          </a:bodyPr>
          <a:lstStyle/>
          <a:p>
            <a:r>
              <a:rPr lang="en-GB" sz="2000" dirty="0"/>
              <a:t>In a </a:t>
            </a:r>
            <a:r>
              <a:rPr lang="en-GB" sz="2000" b="1" dirty="0">
                <a:solidFill>
                  <a:schemeClr val="accent6">
                    <a:lumMod val="75000"/>
                  </a:schemeClr>
                </a:solidFill>
              </a:rPr>
              <a:t>closed energy system</a:t>
            </a:r>
            <a:r>
              <a:rPr lang="en-GB" sz="2000" dirty="0"/>
              <a:t> all the energy can be accounted for even when energy stores change.</a:t>
            </a:r>
          </a:p>
        </p:txBody>
      </p:sp>
      <p:pic>
        <p:nvPicPr>
          <p:cNvPr id="24" name="Picture 23">
            <a:extLst>
              <a:ext uri="{FF2B5EF4-FFF2-40B4-BE49-F238E27FC236}">
                <a16:creationId xmlns:a16="http://schemas.microsoft.com/office/drawing/2014/main" id="{CA5F6F45-5EED-4D9B-B187-247A839A1DF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96136" y="4324470"/>
            <a:ext cx="3240360" cy="2169274"/>
          </a:xfrm>
          <a:prstGeom prst="rect">
            <a:avLst/>
          </a:prstGeom>
        </p:spPr>
      </p:pic>
      <p:sp>
        <p:nvSpPr>
          <p:cNvPr id="25" name="TextBox 24">
            <a:extLst>
              <a:ext uri="{FF2B5EF4-FFF2-40B4-BE49-F238E27FC236}">
                <a16:creationId xmlns:a16="http://schemas.microsoft.com/office/drawing/2014/main" id="{44E28796-BD6D-436E-BB73-201F8C20EDFC}"/>
              </a:ext>
            </a:extLst>
          </p:cNvPr>
          <p:cNvSpPr txBox="1"/>
          <p:nvPr/>
        </p:nvSpPr>
        <p:spPr>
          <a:xfrm>
            <a:off x="35496" y="4439611"/>
            <a:ext cx="5760640" cy="1938992"/>
          </a:xfrm>
          <a:prstGeom prst="rect">
            <a:avLst/>
          </a:prstGeom>
          <a:noFill/>
        </p:spPr>
        <p:txBody>
          <a:bodyPr wrap="square" rtlCol="0">
            <a:spAutoFit/>
          </a:bodyPr>
          <a:lstStyle/>
          <a:p>
            <a:r>
              <a:rPr lang="en-GB" sz="2000" b="1" dirty="0"/>
              <a:t>The diagram shows the energy transfer for a light</a:t>
            </a:r>
          </a:p>
          <a:p>
            <a:r>
              <a:rPr lang="en-GB" sz="2000" b="1" dirty="0"/>
              <a:t>bulb. All the </a:t>
            </a:r>
            <a:r>
              <a:rPr lang="en-GB" sz="2000" b="1" dirty="0">
                <a:solidFill>
                  <a:schemeClr val="accent6">
                    <a:lumMod val="75000"/>
                  </a:schemeClr>
                </a:solidFill>
              </a:rPr>
              <a:t>electrical energy </a:t>
            </a:r>
            <a:r>
              <a:rPr lang="en-GB" sz="2000" b="1" dirty="0"/>
              <a:t>store can be accounted</a:t>
            </a:r>
          </a:p>
          <a:p>
            <a:r>
              <a:rPr lang="en-GB" sz="2000" b="1" dirty="0"/>
              <a:t> for as </a:t>
            </a:r>
            <a:r>
              <a:rPr lang="en-GB" sz="2000" b="1" dirty="0">
                <a:solidFill>
                  <a:schemeClr val="accent6">
                    <a:lumMod val="75000"/>
                  </a:schemeClr>
                </a:solidFill>
              </a:rPr>
              <a:t>light energy </a:t>
            </a:r>
            <a:r>
              <a:rPr lang="en-GB" sz="2000" b="1" dirty="0"/>
              <a:t>and </a:t>
            </a:r>
            <a:r>
              <a:rPr lang="en-GB" sz="2000" b="1" dirty="0">
                <a:solidFill>
                  <a:schemeClr val="accent6">
                    <a:lumMod val="75000"/>
                  </a:schemeClr>
                </a:solidFill>
              </a:rPr>
              <a:t>thermal energy</a:t>
            </a:r>
            <a:r>
              <a:rPr lang="en-GB" sz="2000" b="1" dirty="0"/>
              <a:t>.</a:t>
            </a:r>
          </a:p>
          <a:p>
            <a:r>
              <a:rPr lang="en-GB" sz="2000" b="1" dirty="0"/>
              <a:t>The thermal energy is not useful in this case and can be </a:t>
            </a:r>
          </a:p>
          <a:p>
            <a:r>
              <a:rPr lang="en-GB" sz="2000" b="1" dirty="0"/>
              <a:t>considered to be </a:t>
            </a:r>
            <a:r>
              <a:rPr lang="en-GB" sz="2000" b="1" dirty="0">
                <a:solidFill>
                  <a:schemeClr val="accent6">
                    <a:lumMod val="75000"/>
                  </a:schemeClr>
                </a:solidFill>
              </a:rPr>
              <a:t>dissipated</a:t>
            </a:r>
            <a:r>
              <a:rPr lang="en-GB" sz="2000" b="1" dirty="0"/>
              <a:t> or “waste” energy.</a:t>
            </a:r>
          </a:p>
        </p:txBody>
      </p:sp>
    </p:spTree>
    <p:extLst>
      <p:ext uri="{BB962C8B-B14F-4D97-AF65-F5344CB8AC3E}">
        <p14:creationId xmlns:p14="http://schemas.microsoft.com/office/powerpoint/2010/main" val="194994461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3DEAB0C6-4110-4BFC-B0D4-BB2F5EB292C8}"/>
              </a:ext>
            </a:extLst>
          </p:cNvPr>
          <p:cNvSpPr txBox="1"/>
          <p:nvPr/>
        </p:nvSpPr>
        <p:spPr>
          <a:xfrm>
            <a:off x="428020" y="784653"/>
            <a:ext cx="8424936" cy="430887"/>
          </a:xfrm>
          <a:prstGeom prst="rect">
            <a:avLst/>
          </a:prstGeom>
          <a:gradFill>
            <a:gsLst>
              <a:gs pos="0">
                <a:schemeClr val="accent6">
                  <a:lumMod val="60000"/>
                  <a:lumOff val="40000"/>
                </a:schemeClr>
              </a:gs>
              <a:gs pos="35000">
                <a:schemeClr val="accent6">
                  <a:tint val="37000"/>
                  <a:satMod val="300000"/>
                </a:schemeClr>
              </a:gs>
              <a:gs pos="100000">
                <a:schemeClr val="accent6">
                  <a:tint val="15000"/>
                  <a:satMod val="350000"/>
                </a:schemeClr>
              </a:gs>
            </a:gsLst>
            <a:lin ang="16200000" scaled="1"/>
          </a:gradFill>
          <a:ln>
            <a:solidFill>
              <a:schemeClr val="accent6">
                <a:lumMod val="75000"/>
              </a:schemeClr>
            </a:solidFill>
          </a:ln>
        </p:spPr>
        <p:txBody>
          <a:bodyPr wrap="square" rtlCol="0">
            <a:spAutoFit/>
          </a:bodyPr>
          <a:lstStyle/>
          <a:p>
            <a:r>
              <a:rPr lang="en-GB" sz="2200" b="1" u="sng" dirty="0"/>
              <a:t>Unwanted energy </a:t>
            </a:r>
            <a:r>
              <a:rPr lang="en-GB" sz="2200" b="1" dirty="0"/>
              <a:t>transfers result in energy stores that are not useful. </a:t>
            </a:r>
          </a:p>
        </p:txBody>
      </p:sp>
      <p:sp>
        <p:nvSpPr>
          <p:cNvPr id="4" name="TextBox 3">
            <a:extLst>
              <a:ext uri="{FF2B5EF4-FFF2-40B4-BE49-F238E27FC236}">
                <a16:creationId xmlns:a16="http://schemas.microsoft.com/office/drawing/2014/main" id="{7ADDAED6-57C0-4C72-8833-C16BF79D6746}"/>
              </a:ext>
            </a:extLst>
          </p:cNvPr>
          <p:cNvSpPr txBox="1"/>
          <p:nvPr/>
        </p:nvSpPr>
        <p:spPr>
          <a:xfrm>
            <a:off x="179511" y="1467587"/>
            <a:ext cx="8972585" cy="5170646"/>
          </a:xfrm>
          <a:prstGeom prst="rect">
            <a:avLst/>
          </a:prstGeom>
          <a:noFill/>
        </p:spPr>
        <p:txBody>
          <a:bodyPr wrap="square" rtlCol="0">
            <a:spAutoFit/>
          </a:bodyPr>
          <a:lstStyle/>
          <a:p>
            <a:r>
              <a:rPr lang="en-GB" sz="2200" b="1" dirty="0"/>
              <a:t>The F1 car below shows that eventually all the chemical energy (fuel) put in the car ends up as </a:t>
            </a:r>
            <a:r>
              <a:rPr lang="en-GB" sz="2200" b="1" u="sng" dirty="0">
                <a:solidFill>
                  <a:schemeClr val="accent6">
                    <a:lumMod val="75000"/>
                  </a:schemeClr>
                </a:solidFill>
              </a:rPr>
              <a:t>unwanted</a:t>
            </a:r>
            <a:r>
              <a:rPr lang="en-GB" sz="2200" b="1" dirty="0"/>
              <a:t> thermal energy which is dissipated to the surroundings. </a:t>
            </a:r>
            <a:r>
              <a:rPr lang="en-GB" sz="2200" b="1" dirty="0">
                <a:solidFill>
                  <a:schemeClr val="accent6">
                    <a:lumMod val="75000"/>
                  </a:schemeClr>
                </a:solidFill>
              </a:rPr>
              <a:t>Unwanted</a:t>
            </a:r>
            <a:r>
              <a:rPr lang="en-GB" sz="2200" b="1" dirty="0"/>
              <a:t> energy is often described as being </a:t>
            </a:r>
            <a:r>
              <a:rPr lang="en-GB" sz="2200" b="1" dirty="0">
                <a:solidFill>
                  <a:schemeClr val="accent6">
                    <a:lumMod val="75000"/>
                  </a:schemeClr>
                </a:solidFill>
              </a:rPr>
              <a:t>‘wasted’</a:t>
            </a:r>
          </a:p>
          <a:p>
            <a:endParaRPr lang="en-GB" sz="2200" b="1" dirty="0">
              <a:solidFill>
                <a:schemeClr val="accent6">
                  <a:lumMod val="75000"/>
                </a:schemeClr>
              </a:solidFill>
            </a:endParaRPr>
          </a:p>
          <a:p>
            <a:endParaRPr lang="en-GB" sz="2200" b="1" dirty="0"/>
          </a:p>
          <a:p>
            <a:r>
              <a:rPr lang="en-GB" sz="1600" dirty="0"/>
              <a:t>								</a:t>
            </a:r>
          </a:p>
          <a:p>
            <a:endParaRPr lang="en-GB" sz="1600" b="1" dirty="0">
              <a:solidFill>
                <a:schemeClr val="accent6">
                  <a:lumMod val="75000"/>
                </a:schemeClr>
              </a:solidFill>
            </a:endParaRPr>
          </a:p>
          <a:p>
            <a:endParaRPr lang="en-GB" sz="1600" b="1" dirty="0">
              <a:solidFill>
                <a:schemeClr val="accent6">
                  <a:lumMod val="75000"/>
                </a:schemeClr>
              </a:solidFill>
            </a:endParaRPr>
          </a:p>
          <a:p>
            <a:endParaRPr lang="en-GB" sz="1600" dirty="0"/>
          </a:p>
          <a:p>
            <a:r>
              <a:rPr lang="en-GB" sz="2200" b="1" dirty="0">
                <a:solidFill>
                  <a:schemeClr val="accent6">
                    <a:lumMod val="75000"/>
                  </a:schemeClr>
                </a:solidFill>
              </a:rPr>
              <a:t>Kinetic energy </a:t>
            </a:r>
            <a:r>
              <a:rPr lang="en-GB" sz="2200" b="1" dirty="0"/>
              <a:t>is dissipated by the tyres, brakes and air resistance to become </a:t>
            </a:r>
            <a:r>
              <a:rPr lang="en-GB" sz="2400" b="1" u="sng" dirty="0"/>
              <a:t>unwanted</a:t>
            </a:r>
            <a:r>
              <a:rPr lang="en-GB" sz="2400" b="1" dirty="0"/>
              <a:t> </a:t>
            </a:r>
            <a:r>
              <a:rPr lang="en-GB" sz="2200" b="1" dirty="0"/>
              <a:t>thermal</a:t>
            </a:r>
            <a:r>
              <a:rPr lang="en-GB" sz="2200" b="1" dirty="0">
                <a:solidFill>
                  <a:schemeClr val="accent6">
                    <a:lumMod val="75000"/>
                  </a:schemeClr>
                </a:solidFill>
              </a:rPr>
              <a:t> </a:t>
            </a:r>
            <a:r>
              <a:rPr lang="en-GB" sz="2200" b="1" dirty="0"/>
              <a:t>energy stores.</a:t>
            </a:r>
          </a:p>
          <a:p>
            <a:r>
              <a:rPr lang="en-GB" sz="2200" b="1" dirty="0">
                <a:solidFill>
                  <a:schemeClr val="accent6">
                    <a:lumMod val="75000"/>
                  </a:schemeClr>
                </a:solidFill>
              </a:rPr>
              <a:t>Sound energy </a:t>
            </a:r>
            <a:r>
              <a:rPr lang="en-GB" sz="2200" b="1" dirty="0"/>
              <a:t>is absorbed by materials and becomes </a:t>
            </a:r>
            <a:r>
              <a:rPr lang="en-GB" sz="2200" b="1" dirty="0">
                <a:solidFill>
                  <a:schemeClr val="accent6">
                    <a:lumMod val="75000"/>
                  </a:schemeClr>
                </a:solidFill>
              </a:rPr>
              <a:t>thermal</a:t>
            </a:r>
            <a:r>
              <a:rPr lang="en-GB" sz="2200" b="1" dirty="0"/>
              <a:t> energy.</a:t>
            </a:r>
            <a:r>
              <a:rPr lang="en-GB" sz="2200" dirty="0"/>
              <a:t>	</a:t>
            </a:r>
          </a:p>
          <a:p>
            <a:r>
              <a:rPr lang="en-GB" sz="2200" b="1" dirty="0">
                <a:solidFill>
                  <a:schemeClr val="accent6">
                    <a:lumMod val="75000"/>
                  </a:schemeClr>
                </a:solidFill>
              </a:rPr>
              <a:t>Thermal energy </a:t>
            </a:r>
            <a:r>
              <a:rPr lang="en-GB" sz="2200" b="1" dirty="0"/>
              <a:t>is produced by the engine as fuel is burnt.</a:t>
            </a:r>
          </a:p>
          <a:p>
            <a:endParaRPr lang="en-GB" sz="2200" b="1" dirty="0"/>
          </a:p>
          <a:p>
            <a:r>
              <a:rPr lang="en-GB" sz="2200" b="1" dirty="0"/>
              <a:t>Oil is used in the engine, gearbox and other moving parts as a </a:t>
            </a:r>
            <a:r>
              <a:rPr lang="en-GB" sz="2200" b="1" dirty="0">
                <a:solidFill>
                  <a:schemeClr val="accent6">
                    <a:lumMod val="75000"/>
                  </a:schemeClr>
                </a:solidFill>
              </a:rPr>
              <a:t>lubricant</a:t>
            </a:r>
            <a:r>
              <a:rPr lang="en-GB" sz="2200" b="1" dirty="0"/>
              <a:t> to reduce friction and </a:t>
            </a:r>
            <a:r>
              <a:rPr lang="en-GB" sz="2200" b="1" dirty="0">
                <a:solidFill>
                  <a:schemeClr val="accent6">
                    <a:lumMod val="75000"/>
                  </a:schemeClr>
                </a:solidFill>
              </a:rPr>
              <a:t>reduce unwanted thermal energy </a:t>
            </a:r>
            <a:r>
              <a:rPr lang="en-GB" sz="2200" b="1" dirty="0"/>
              <a:t>in these parts.</a:t>
            </a:r>
            <a:endParaRPr lang="en-GB" sz="2400" dirty="0"/>
          </a:p>
        </p:txBody>
      </p:sp>
      <p:pic>
        <p:nvPicPr>
          <p:cNvPr id="7" name="Picture 6">
            <a:extLst>
              <a:ext uri="{FF2B5EF4-FFF2-40B4-BE49-F238E27FC236}">
                <a16:creationId xmlns:a16="http://schemas.microsoft.com/office/drawing/2014/main" id="{B3A6F46B-A79F-4918-AE72-20F000D1119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859955" y="2852936"/>
            <a:ext cx="2399948" cy="1199974"/>
          </a:xfrm>
          <a:prstGeom prst="rect">
            <a:avLst/>
          </a:prstGeom>
          <a:ln w="12700">
            <a:noFill/>
          </a:ln>
        </p:spPr>
      </p:pic>
      <p:sp>
        <p:nvSpPr>
          <p:cNvPr id="8" name="Arrow: Right 7">
            <a:extLst>
              <a:ext uri="{FF2B5EF4-FFF2-40B4-BE49-F238E27FC236}">
                <a16:creationId xmlns:a16="http://schemas.microsoft.com/office/drawing/2014/main" id="{2B0BB73F-A68A-4465-9CA4-3D27514BE633}"/>
              </a:ext>
            </a:extLst>
          </p:cNvPr>
          <p:cNvSpPr/>
          <p:nvPr/>
        </p:nvSpPr>
        <p:spPr>
          <a:xfrm>
            <a:off x="498379" y="3502433"/>
            <a:ext cx="1008112" cy="144016"/>
          </a:xfrm>
          <a:prstGeom prst="rightArrow">
            <a:avLst/>
          </a:prstGeom>
          <a:solidFill>
            <a:schemeClr val="accent6">
              <a:lumMod val="75000"/>
            </a:schemeClr>
          </a:solidFill>
          <a:ln>
            <a:solidFill>
              <a:schemeClr val="accent6">
                <a:lumMod val="75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9" name="Arrow: Right 8">
            <a:extLst>
              <a:ext uri="{FF2B5EF4-FFF2-40B4-BE49-F238E27FC236}">
                <a16:creationId xmlns:a16="http://schemas.microsoft.com/office/drawing/2014/main" id="{0241CFFC-7577-4D6A-BD53-34A2C0577DFD}"/>
              </a:ext>
            </a:extLst>
          </p:cNvPr>
          <p:cNvSpPr/>
          <p:nvPr/>
        </p:nvSpPr>
        <p:spPr>
          <a:xfrm>
            <a:off x="4584534" y="2960948"/>
            <a:ext cx="699680" cy="144016"/>
          </a:xfrm>
          <a:prstGeom prst="rightArrow">
            <a:avLst/>
          </a:prstGeom>
          <a:solidFill>
            <a:schemeClr val="accent6">
              <a:lumMod val="75000"/>
            </a:schemeClr>
          </a:solidFill>
          <a:ln>
            <a:solidFill>
              <a:schemeClr val="accent6">
                <a:lumMod val="75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2" name="Arrow: Right 11">
            <a:extLst>
              <a:ext uri="{FF2B5EF4-FFF2-40B4-BE49-F238E27FC236}">
                <a16:creationId xmlns:a16="http://schemas.microsoft.com/office/drawing/2014/main" id="{C0F83753-8FDF-444B-A92E-40825CB3DAAA}"/>
              </a:ext>
            </a:extLst>
          </p:cNvPr>
          <p:cNvSpPr/>
          <p:nvPr/>
        </p:nvSpPr>
        <p:spPr>
          <a:xfrm>
            <a:off x="6915092" y="2996952"/>
            <a:ext cx="639036" cy="144016"/>
          </a:xfrm>
          <a:prstGeom prst="rightArrow">
            <a:avLst/>
          </a:prstGeom>
          <a:solidFill>
            <a:schemeClr val="accent6">
              <a:lumMod val="75000"/>
            </a:schemeClr>
          </a:solidFill>
          <a:ln>
            <a:solidFill>
              <a:schemeClr val="accent6">
                <a:lumMod val="75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3" name="Arrow: Right 12">
            <a:extLst>
              <a:ext uri="{FF2B5EF4-FFF2-40B4-BE49-F238E27FC236}">
                <a16:creationId xmlns:a16="http://schemas.microsoft.com/office/drawing/2014/main" id="{4DAA3C01-1328-4906-9B35-7429DA6935D5}"/>
              </a:ext>
            </a:extLst>
          </p:cNvPr>
          <p:cNvSpPr/>
          <p:nvPr/>
        </p:nvSpPr>
        <p:spPr>
          <a:xfrm>
            <a:off x="4570702" y="3452923"/>
            <a:ext cx="699680" cy="144016"/>
          </a:xfrm>
          <a:prstGeom prst="rightArrow">
            <a:avLst/>
          </a:prstGeom>
          <a:solidFill>
            <a:schemeClr val="accent6">
              <a:lumMod val="75000"/>
            </a:schemeClr>
          </a:solidFill>
          <a:ln>
            <a:solidFill>
              <a:schemeClr val="accent6">
                <a:lumMod val="75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4" name="Arrow: Right 13">
            <a:extLst>
              <a:ext uri="{FF2B5EF4-FFF2-40B4-BE49-F238E27FC236}">
                <a16:creationId xmlns:a16="http://schemas.microsoft.com/office/drawing/2014/main" id="{EB6A50D9-78EE-4489-A9F6-91A9D774BB70}"/>
              </a:ext>
            </a:extLst>
          </p:cNvPr>
          <p:cNvSpPr/>
          <p:nvPr/>
        </p:nvSpPr>
        <p:spPr>
          <a:xfrm>
            <a:off x="4609439" y="3944898"/>
            <a:ext cx="699680" cy="144016"/>
          </a:xfrm>
          <a:prstGeom prst="rightArrow">
            <a:avLst/>
          </a:prstGeom>
          <a:solidFill>
            <a:schemeClr val="accent6">
              <a:lumMod val="75000"/>
            </a:schemeClr>
          </a:solidFill>
          <a:ln>
            <a:solidFill>
              <a:schemeClr val="accent6">
                <a:lumMod val="75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5" name="Arrow: Right 14">
            <a:extLst>
              <a:ext uri="{FF2B5EF4-FFF2-40B4-BE49-F238E27FC236}">
                <a16:creationId xmlns:a16="http://schemas.microsoft.com/office/drawing/2014/main" id="{DADFE3C9-B813-4ACF-BCF3-5D877108CEF5}"/>
              </a:ext>
            </a:extLst>
          </p:cNvPr>
          <p:cNvSpPr/>
          <p:nvPr/>
        </p:nvSpPr>
        <p:spPr>
          <a:xfrm>
            <a:off x="6854448" y="3502433"/>
            <a:ext cx="699680" cy="144016"/>
          </a:xfrm>
          <a:prstGeom prst="rightArrow">
            <a:avLst/>
          </a:prstGeom>
          <a:solidFill>
            <a:schemeClr val="accent6">
              <a:lumMod val="75000"/>
            </a:schemeClr>
          </a:solidFill>
          <a:ln>
            <a:solidFill>
              <a:schemeClr val="accent6">
                <a:lumMod val="75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6" name="Title 1"/>
          <p:cNvSpPr>
            <a:spLocks noGrp="1"/>
          </p:cNvSpPr>
          <p:nvPr>
            <p:ph type="ctrTitle"/>
          </p:nvPr>
        </p:nvSpPr>
        <p:spPr>
          <a:xfrm>
            <a:off x="1081811" y="52786"/>
            <a:ext cx="8070286" cy="657041"/>
          </a:xfrm>
        </p:spPr>
        <p:txBody>
          <a:bodyPr>
            <a:noAutofit/>
          </a:bodyPr>
          <a:lstStyle/>
          <a:p>
            <a:pPr marL="342900" lvl="1" algn="l" defTabSz="342900" rtl="0">
              <a:spcBef>
                <a:spcPct val="20000"/>
              </a:spcBef>
            </a:pPr>
            <a:r>
              <a:rPr lang="en-US" sz="2400" b="1" dirty="0">
                <a:solidFill>
                  <a:schemeClr val="accent6"/>
                </a:solidFill>
              </a:rPr>
              <a:t>                              </a:t>
            </a:r>
            <a:r>
              <a:rPr lang="en-US" sz="2800" b="1" dirty="0">
                <a:solidFill>
                  <a:schemeClr val="accent6"/>
                </a:solidFill>
              </a:rPr>
              <a:t>Energy transfers in a system</a:t>
            </a:r>
            <a:endParaRPr kumimoji="0" lang="en-US" sz="2800" b="1" i="0" u="none" strike="noStrike" kern="1200" cap="none" spc="0" normalizeH="0" baseline="0" noProof="0" dirty="0">
              <a:ln>
                <a:noFill/>
              </a:ln>
              <a:solidFill>
                <a:schemeClr val="accent6"/>
              </a:solidFill>
              <a:effectLst/>
              <a:uLnTx/>
              <a:uFillTx/>
              <a:latin typeface="Calibri"/>
              <a:ea typeface=""/>
              <a:cs typeface="News Gothic MT"/>
            </a:endParaRPr>
          </a:p>
        </p:txBody>
      </p:sp>
      <p:sp>
        <p:nvSpPr>
          <p:cNvPr id="6" name="TextBox 5"/>
          <p:cNvSpPr txBox="1"/>
          <p:nvPr/>
        </p:nvSpPr>
        <p:spPr>
          <a:xfrm>
            <a:off x="428020" y="3088817"/>
            <a:ext cx="1148829" cy="400110"/>
          </a:xfrm>
          <a:prstGeom prst="rect">
            <a:avLst/>
          </a:prstGeom>
          <a:noFill/>
        </p:spPr>
        <p:txBody>
          <a:bodyPr wrap="square" rtlCol="0">
            <a:spAutoFit/>
          </a:bodyPr>
          <a:lstStyle/>
          <a:p>
            <a:r>
              <a:rPr lang="en-GB" sz="2000" b="1"/>
              <a:t>Chemical</a:t>
            </a:r>
            <a:endParaRPr lang="en-GB" sz="1600" b="1" dirty="0"/>
          </a:p>
        </p:txBody>
      </p:sp>
      <p:sp>
        <p:nvSpPr>
          <p:cNvPr id="17" name="TextBox 16"/>
          <p:cNvSpPr txBox="1"/>
          <p:nvPr/>
        </p:nvSpPr>
        <p:spPr>
          <a:xfrm>
            <a:off x="5528910" y="2866647"/>
            <a:ext cx="1148829" cy="400110"/>
          </a:xfrm>
          <a:prstGeom prst="rect">
            <a:avLst/>
          </a:prstGeom>
          <a:noFill/>
        </p:spPr>
        <p:txBody>
          <a:bodyPr wrap="square" rtlCol="0">
            <a:spAutoFit/>
          </a:bodyPr>
          <a:lstStyle/>
          <a:p>
            <a:r>
              <a:rPr lang="en-GB" sz="2000" b="1" dirty="0"/>
              <a:t>Kinetic</a:t>
            </a:r>
            <a:endParaRPr lang="en-GB" sz="1600" b="1" dirty="0"/>
          </a:p>
        </p:txBody>
      </p:sp>
      <p:sp>
        <p:nvSpPr>
          <p:cNvPr id="18" name="TextBox 17"/>
          <p:cNvSpPr txBox="1"/>
          <p:nvPr/>
        </p:nvSpPr>
        <p:spPr>
          <a:xfrm>
            <a:off x="5552613" y="3302378"/>
            <a:ext cx="1148829" cy="400110"/>
          </a:xfrm>
          <a:prstGeom prst="rect">
            <a:avLst/>
          </a:prstGeom>
          <a:noFill/>
        </p:spPr>
        <p:txBody>
          <a:bodyPr wrap="square" rtlCol="0">
            <a:spAutoFit/>
          </a:bodyPr>
          <a:lstStyle/>
          <a:p>
            <a:r>
              <a:rPr lang="en-GB" sz="2000" b="1" dirty="0"/>
              <a:t>Sound</a:t>
            </a:r>
            <a:endParaRPr lang="en-GB" sz="1600" b="1" dirty="0"/>
          </a:p>
        </p:txBody>
      </p:sp>
      <p:sp>
        <p:nvSpPr>
          <p:cNvPr id="19" name="TextBox 18"/>
          <p:cNvSpPr txBox="1"/>
          <p:nvPr/>
        </p:nvSpPr>
        <p:spPr>
          <a:xfrm>
            <a:off x="5528909" y="3771909"/>
            <a:ext cx="1148829" cy="400110"/>
          </a:xfrm>
          <a:prstGeom prst="rect">
            <a:avLst/>
          </a:prstGeom>
          <a:noFill/>
        </p:spPr>
        <p:txBody>
          <a:bodyPr wrap="square" rtlCol="0">
            <a:spAutoFit/>
          </a:bodyPr>
          <a:lstStyle/>
          <a:p>
            <a:r>
              <a:rPr lang="en-GB" sz="2000" b="1" dirty="0">
                <a:solidFill>
                  <a:schemeClr val="accent6">
                    <a:lumMod val="75000"/>
                  </a:schemeClr>
                </a:solidFill>
              </a:rPr>
              <a:t>Thermal</a:t>
            </a:r>
            <a:endParaRPr lang="en-GB" sz="1600" b="1" dirty="0">
              <a:solidFill>
                <a:schemeClr val="accent6">
                  <a:lumMod val="75000"/>
                </a:schemeClr>
              </a:solidFill>
            </a:endParaRPr>
          </a:p>
        </p:txBody>
      </p:sp>
      <p:sp>
        <p:nvSpPr>
          <p:cNvPr id="21" name="TextBox 20"/>
          <p:cNvSpPr txBox="1"/>
          <p:nvPr/>
        </p:nvSpPr>
        <p:spPr>
          <a:xfrm>
            <a:off x="7664207" y="3374386"/>
            <a:ext cx="1148829" cy="400110"/>
          </a:xfrm>
          <a:prstGeom prst="rect">
            <a:avLst/>
          </a:prstGeom>
          <a:noFill/>
        </p:spPr>
        <p:txBody>
          <a:bodyPr wrap="square" rtlCol="0">
            <a:spAutoFit/>
          </a:bodyPr>
          <a:lstStyle/>
          <a:p>
            <a:r>
              <a:rPr lang="en-GB" sz="2000" b="1" dirty="0">
                <a:solidFill>
                  <a:schemeClr val="accent6">
                    <a:lumMod val="75000"/>
                  </a:schemeClr>
                </a:solidFill>
              </a:rPr>
              <a:t>Thermal</a:t>
            </a:r>
            <a:endParaRPr lang="en-GB" sz="1600" b="1" dirty="0">
              <a:solidFill>
                <a:schemeClr val="accent6">
                  <a:lumMod val="75000"/>
                </a:schemeClr>
              </a:solidFill>
            </a:endParaRPr>
          </a:p>
        </p:txBody>
      </p:sp>
      <p:sp>
        <p:nvSpPr>
          <p:cNvPr id="22" name="TextBox 21"/>
          <p:cNvSpPr txBox="1"/>
          <p:nvPr/>
        </p:nvSpPr>
        <p:spPr>
          <a:xfrm>
            <a:off x="7651883" y="2860727"/>
            <a:ext cx="1148829" cy="400110"/>
          </a:xfrm>
          <a:prstGeom prst="rect">
            <a:avLst/>
          </a:prstGeom>
          <a:noFill/>
        </p:spPr>
        <p:txBody>
          <a:bodyPr wrap="square" rtlCol="0">
            <a:spAutoFit/>
          </a:bodyPr>
          <a:lstStyle/>
          <a:p>
            <a:r>
              <a:rPr lang="en-GB" sz="2000" b="1" dirty="0">
                <a:solidFill>
                  <a:schemeClr val="accent6">
                    <a:lumMod val="75000"/>
                  </a:schemeClr>
                </a:solidFill>
              </a:rPr>
              <a:t>Thermal</a:t>
            </a:r>
            <a:endParaRPr lang="en-GB" sz="1600" b="1" dirty="0">
              <a:solidFill>
                <a:schemeClr val="accent6">
                  <a:lumMod val="75000"/>
                </a:schemeClr>
              </a:solidFill>
            </a:endParaRPr>
          </a:p>
        </p:txBody>
      </p:sp>
    </p:spTree>
    <p:extLst>
      <p:ext uri="{BB962C8B-B14F-4D97-AF65-F5344CB8AC3E}">
        <p14:creationId xmlns:p14="http://schemas.microsoft.com/office/powerpoint/2010/main" val="138939458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07504" y="764659"/>
            <a:ext cx="8856984" cy="446276"/>
          </a:xfrm>
          <a:prstGeom prst="rect">
            <a:avLst/>
          </a:prstGeom>
          <a:gradFill>
            <a:gsLst>
              <a:gs pos="0">
                <a:schemeClr val="accent6">
                  <a:lumMod val="60000"/>
                  <a:lumOff val="40000"/>
                </a:schemeClr>
              </a:gs>
              <a:gs pos="35000">
                <a:schemeClr val="accent6">
                  <a:tint val="37000"/>
                  <a:satMod val="300000"/>
                </a:schemeClr>
              </a:gs>
              <a:gs pos="100000">
                <a:schemeClr val="accent6">
                  <a:tint val="15000"/>
                  <a:satMod val="350000"/>
                </a:schemeClr>
              </a:gs>
            </a:gsLst>
            <a:lin ang="16200000" scaled="1"/>
          </a:gradFill>
          <a:ln>
            <a:solidFill>
              <a:schemeClr val="accent6">
                <a:lumMod val="75000"/>
              </a:schemeClr>
            </a:solidFill>
          </a:ln>
        </p:spPr>
        <p:style>
          <a:lnRef idx="1">
            <a:schemeClr val="accent6"/>
          </a:lnRef>
          <a:fillRef idx="2">
            <a:schemeClr val="accent6"/>
          </a:fillRef>
          <a:effectRef idx="1">
            <a:schemeClr val="accent6"/>
          </a:effectRef>
          <a:fontRef idx="minor">
            <a:schemeClr val="dk1"/>
          </a:fontRef>
        </p:style>
        <p:txBody>
          <a:bodyPr wrap="square">
            <a:spAutoFit/>
          </a:bodyPr>
          <a:lstStyle/>
          <a:p>
            <a:r>
              <a:rPr lang="en-US" sz="2300" dirty="0"/>
              <a:t>Thermal insulation is often used to reduce </a:t>
            </a:r>
            <a:r>
              <a:rPr lang="en-US" sz="2300" u="sng" dirty="0"/>
              <a:t>unwanted</a:t>
            </a:r>
            <a:r>
              <a:rPr lang="en-US" sz="2300" dirty="0"/>
              <a:t> energy transfers.</a:t>
            </a:r>
          </a:p>
        </p:txBody>
      </p:sp>
      <p:pic>
        <p:nvPicPr>
          <p:cNvPr id="8" name="Picture 7">
            <a:extLst>
              <a:ext uri="{FF2B5EF4-FFF2-40B4-BE49-F238E27FC236}">
                <a16:creationId xmlns:a16="http://schemas.microsoft.com/office/drawing/2014/main" id="{0145C9BB-A9E9-4401-9D08-CD3BD03F71D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86869" y="1300610"/>
            <a:ext cx="2477619" cy="2266758"/>
          </a:xfrm>
          <a:prstGeom prst="rect">
            <a:avLst/>
          </a:prstGeom>
        </p:spPr>
      </p:pic>
      <p:sp>
        <p:nvSpPr>
          <p:cNvPr id="10" name="TextBox 9">
            <a:extLst>
              <a:ext uri="{FF2B5EF4-FFF2-40B4-BE49-F238E27FC236}">
                <a16:creationId xmlns:a16="http://schemas.microsoft.com/office/drawing/2014/main" id="{7D6F40EC-5603-42B7-B2C1-60EEF7A05740}"/>
              </a:ext>
            </a:extLst>
          </p:cNvPr>
          <p:cNvSpPr txBox="1"/>
          <p:nvPr/>
        </p:nvSpPr>
        <p:spPr>
          <a:xfrm>
            <a:off x="108894" y="1265767"/>
            <a:ext cx="6479330" cy="2246769"/>
          </a:xfrm>
          <a:prstGeom prst="rect">
            <a:avLst/>
          </a:prstGeom>
          <a:noFill/>
        </p:spPr>
        <p:txBody>
          <a:bodyPr wrap="square" rtlCol="0">
            <a:spAutoFit/>
          </a:bodyPr>
          <a:lstStyle/>
          <a:p>
            <a:r>
              <a:rPr lang="en-GB" sz="2800" dirty="0"/>
              <a:t>All the </a:t>
            </a:r>
            <a:r>
              <a:rPr lang="en-GB" sz="2800" b="1" dirty="0">
                <a:solidFill>
                  <a:schemeClr val="accent6">
                    <a:lumMod val="75000"/>
                  </a:schemeClr>
                </a:solidFill>
              </a:rPr>
              <a:t>energy</a:t>
            </a:r>
            <a:r>
              <a:rPr lang="en-GB" sz="2800" dirty="0">
                <a:solidFill>
                  <a:schemeClr val="accent6">
                    <a:lumMod val="75000"/>
                  </a:schemeClr>
                </a:solidFill>
              </a:rPr>
              <a:t> </a:t>
            </a:r>
            <a:r>
              <a:rPr lang="en-GB" sz="2800" dirty="0"/>
              <a:t>used to </a:t>
            </a:r>
            <a:r>
              <a:rPr lang="en-GB" sz="2800" b="1" dirty="0">
                <a:solidFill>
                  <a:schemeClr val="accent6">
                    <a:lumMod val="75000"/>
                  </a:schemeClr>
                </a:solidFill>
              </a:rPr>
              <a:t>heat a home </a:t>
            </a:r>
            <a:r>
              <a:rPr lang="en-GB" sz="2800" dirty="0"/>
              <a:t>is eventually </a:t>
            </a:r>
            <a:r>
              <a:rPr lang="en-GB" sz="2800" b="1" dirty="0">
                <a:solidFill>
                  <a:schemeClr val="accent6">
                    <a:lumMod val="75000"/>
                  </a:schemeClr>
                </a:solidFill>
              </a:rPr>
              <a:t>transferred</a:t>
            </a:r>
            <a:r>
              <a:rPr lang="en-GB" sz="2800" dirty="0">
                <a:solidFill>
                  <a:schemeClr val="accent6">
                    <a:lumMod val="75000"/>
                  </a:schemeClr>
                </a:solidFill>
              </a:rPr>
              <a:t> </a:t>
            </a:r>
            <a:r>
              <a:rPr lang="en-GB" sz="2800" dirty="0"/>
              <a:t>as </a:t>
            </a:r>
            <a:r>
              <a:rPr lang="en-GB" sz="2800" b="1" dirty="0">
                <a:solidFill>
                  <a:schemeClr val="accent6">
                    <a:lumMod val="75000"/>
                  </a:schemeClr>
                </a:solidFill>
              </a:rPr>
              <a:t>thermal energy </a:t>
            </a:r>
            <a:r>
              <a:rPr lang="en-GB" sz="2800" dirty="0"/>
              <a:t>to the </a:t>
            </a:r>
            <a:r>
              <a:rPr lang="en-GB" sz="2800" b="1" dirty="0">
                <a:solidFill>
                  <a:schemeClr val="accent6">
                    <a:lumMod val="75000"/>
                  </a:schemeClr>
                </a:solidFill>
              </a:rPr>
              <a:t>surroundings</a:t>
            </a:r>
            <a:r>
              <a:rPr lang="en-GB" sz="2800" dirty="0"/>
              <a:t>.</a:t>
            </a:r>
          </a:p>
          <a:p>
            <a:r>
              <a:rPr lang="en-GB" sz="2800" dirty="0"/>
              <a:t>The diagram, shows the percentage energy lost through different parts of the building</a:t>
            </a:r>
            <a:r>
              <a:rPr lang="en-GB" sz="2000" dirty="0"/>
              <a:t>.</a:t>
            </a:r>
          </a:p>
        </p:txBody>
      </p:sp>
      <p:graphicFrame>
        <p:nvGraphicFramePr>
          <p:cNvPr id="20" name="Table 19">
            <a:extLst>
              <a:ext uri="{FF2B5EF4-FFF2-40B4-BE49-F238E27FC236}">
                <a16:creationId xmlns:a16="http://schemas.microsoft.com/office/drawing/2014/main" id="{06983B7C-4126-4F3B-A3BD-7FB79944ABCA}"/>
              </a:ext>
            </a:extLst>
          </p:cNvPr>
          <p:cNvGraphicFramePr>
            <a:graphicFrameLocks noGrp="1"/>
          </p:cNvGraphicFramePr>
          <p:nvPr>
            <p:extLst/>
          </p:nvPr>
        </p:nvGraphicFramePr>
        <p:xfrm>
          <a:off x="121617" y="3600228"/>
          <a:ext cx="2312673" cy="2799080"/>
        </p:xfrm>
        <a:graphic>
          <a:graphicData uri="http://schemas.openxmlformats.org/drawingml/2006/table">
            <a:tbl>
              <a:tblPr firstRow="1" firstCol="1" bandRow="1">
                <a:tableStyleId>{5C22544A-7EE6-4342-B048-85BDC9FD1C3A}</a:tableStyleId>
              </a:tblPr>
              <a:tblGrid>
                <a:gridCol w="1216705">
                  <a:extLst>
                    <a:ext uri="{9D8B030D-6E8A-4147-A177-3AD203B41FA5}">
                      <a16:colId xmlns:a16="http://schemas.microsoft.com/office/drawing/2014/main" val="3730845726"/>
                    </a:ext>
                  </a:extLst>
                </a:gridCol>
                <a:gridCol w="1095968">
                  <a:extLst>
                    <a:ext uri="{9D8B030D-6E8A-4147-A177-3AD203B41FA5}">
                      <a16:colId xmlns:a16="http://schemas.microsoft.com/office/drawing/2014/main" val="2182333119"/>
                    </a:ext>
                  </a:extLst>
                </a:gridCol>
              </a:tblGrid>
              <a:tr h="611470">
                <a:tc>
                  <a:txBody>
                    <a:bodyPr/>
                    <a:lstStyle/>
                    <a:p>
                      <a:pPr>
                        <a:spcBef>
                          <a:spcPts val="140"/>
                        </a:spcBef>
                        <a:spcAft>
                          <a:spcPts val="0"/>
                        </a:spcAft>
                      </a:pPr>
                      <a:r>
                        <a:rPr lang="en-GB" sz="1400" dirty="0">
                          <a:solidFill>
                            <a:schemeClr val="tx1"/>
                          </a:solidFill>
                          <a:effectLst/>
                        </a:rPr>
                        <a:t>Material</a:t>
                      </a:r>
                      <a:endParaRPr lang="en-GB" sz="1800" dirty="0">
                        <a:solidFill>
                          <a:schemeClr val="tx1"/>
                        </a:solidFill>
                        <a:effectLst/>
                        <a:latin typeface="Tahoma" panose="020B060403050404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a:spcBef>
                          <a:spcPts val="140"/>
                        </a:spcBef>
                        <a:spcAft>
                          <a:spcPts val="0"/>
                        </a:spcAft>
                      </a:pPr>
                      <a:r>
                        <a:rPr lang="en-GB" sz="1400" dirty="0">
                          <a:solidFill>
                            <a:schemeClr val="tx1"/>
                          </a:solidFill>
                          <a:effectLst/>
                        </a:rPr>
                        <a:t>Thermal </a:t>
                      </a:r>
                      <a:endParaRPr lang="en-GB" sz="1800" dirty="0">
                        <a:solidFill>
                          <a:schemeClr val="tx1"/>
                        </a:solidFill>
                        <a:effectLst/>
                      </a:endParaRPr>
                    </a:p>
                    <a:p>
                      <a:pPr>
                        <a:spcBef>
                          <a:spcPts val="140"/>
                        </a:spcBef>
                        <a:spcAft>
                          <a:spcPts val="0"/>
                        </a:spcAft>
                      </a:pPr>
                      <a:r>
                        <a:rPr lang="en-GB" sz="1400" dirty="0">
                          <a:solidFill>
                            <a:schemeClr val="tx1"/>
                          </a:solidFill>
                          <a:effectLst/>
                        </a:rPr>
                        <a:t>Conductivity</a:t>
                      </a:r>
                      <a:endParaRPr lang="en-GB" sz="1800" dirty="0">
                        <a:solidFill>
                          <a:schemeClr val="tx1"/>
                        </a:solidFill>
                        <a:effectLst/>
                      </a:endParaRPr>
                    </a:p>
                    <a:p>
                      <a:pPr>
                        <a:spcBef>
                          <a:spcPts val="140"/>
                        </a:spcBef>
                        <a:spcAft>
                          <a:spcPts val="0"/>
                        </a:spcAft>
                      </a:pPr>
                      <a:r>
                        <a:rPr lang="en-GB" sz="1400" dirty="0">
                          <a:solidFill>
                            <a:schemeClr val="tx1"/>
                          </a:solidFill>
                          <a:effectLst/>
                        </a:rPr>
                        <a:t>W/m C</a:t>
                      </a:r>
                      <a:endParaRPr lang="en-GB" sz="1800" dirty="0">
                        <a:solidFill>
                          <a:schemeClr val="tx1"/>
                        </a:solidFill>
                        <a:effectLst/>
                        <a:latin typeface="Tahoma" panose="020B060403050404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1185826186"/>
                  </a:ext>
                </a:extLst>
              </a:tr>
              <a:tr h="193095">
                <a:tc>
                  <a:txBody>
                    <a:bodyPr/>
                    <a:lstStyle/>
                    <a:p>
                      <a:pPr>
                        <a:spcBef>
                          <a:spcPts val="140"/>
                        </a:spcBef>
                        <a:spcAft>
                          <a:spcPts val="0"/>
                        </a:spcAft>
                      </a:pPr>
                      <a:r>
                        <a:rPr lang="en-GB" sz="1400" dirty="0">
                          <a:solidFill>
                            <a:schemeClr val="tx1"/>
                          </a:solidFill>
                          <a:effectLst/>
                        </a:rPr>
                        <a:t>Air</a:t>
                      </a:r>
                      <a:endParaRPr lang="en-GB" sz="1800" dirty="0">
                        <a:solidFill>
                          <a:schemeClr val="tx1"/>
                        </a:solidFill>
                        <a:effectLst/>
                        <a:latin typeface="Tahoma" panose="020B060403050404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ctr">
                        <a:spcBef>
                          <a:spcPts val="140"/>
                        </a:spcBef>
                        <a:spcAft>
                          <a:spcPts val="0"/>
                        </a:spcAft>
                      </a:pPr>
                      <a:r>
                        <a:rPr lang="en-GB" sz="1400" dirty="0">
                          <a:solidFill>
                            <a:schemeClr val="tx1"/>
                          </a:solidFill>
                          <a:effectLst/>
                        </a:rPr>
                        <a:t>0.03</a:t>
                      </a:r>
                      <a:endParaRPr lang="en-GB" sz="1800" dirty="0">
                        <a:solidFill>
                          <a:schemeClr val="tx1"/>
                        </a:solidFill>
                        <a:effectLst/>
                        <a:latin typeface="Tahoma" panose="020B060403050404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4125272282"/>
                  </a:ext>
                </a:extLst>
              </a:tr>
              <a:tr h="193095">
                <a:tc>
                  <a:txBody>
                    <a:bodyPr/>
                    <a:lstStyle/>
                    <a:p>
                      <a:pPr>
                        <a:spcBef>
                          <a:spcPts val="140"/>
                        </a:spcBef>
                        <a:spcAft>
                          <a:spcPts val="0"/>
                        </a:spcAft>
                      </a:pPr>
                      <a:r>
                        <a:rPr lang="en-GB" sz="1400" dirty="0">
                          <a:solidFill>
                            <a:schemeClr val="tx1"/>
                          </a:solidFill>
                          <a:effectLst/>
                        </a:rPr>
                        <a:t>Polyurethane foam</a:t>
                      </a:r>
                      <a:endParaRPr lang="en-GB" sz="1800" dirty="0">
                        <a:solidFill>
                          <a:schemeClr val="tx1"/>
                        </a:solidFill>
                        <a:effectLst/>
                        <a:latin typeface="Tahoma" panose="020B060403050404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ctr">
                        <a:spcBef>
                          <a:spcPts val="140"/>
                        </a:spcBef>
                        <a:spcAft>
                          <a:spcPts val="0"/>
                        </a:spcAft>
                      </a:pPr>
                      <a:r>
                        <a:rPr lang="en-GB" sz="1400" dirty="0">
                          <a:solidFill>
                            <a:schemeClr val="tx1"/>
                          </a:solidFill>
                          <a:effectLst/>
                        </a:rPr>
                        <a:t>0.03</a:t>
                      </a:r>
                      <a:endParaRPr lang="en-GB" sz="1800" dirty="0">
                        <a:solidFill>
                          <a:schemeClr val="tx1"/>
                        </a:solidFill>
                        <a:effectLst/>
                        <a:latin typeface="Tahoma" panose="020B060403050404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1234692273"/>
                  </a:ext>
                </a:extLst>
              </a:tr>
              <a:tr h="193095">
                <a:tc>
                  <a:txBody>
                    <a:bodyPr/>
                    <a:lstStyle/>
                    <a:p>
                      <a:pPr>
                        <a:spcBef>
                          <a:spcPts val="140"/>
                        </a:spcBef>
                        <a:spcAft>
                          <a:spcPts val="0"/>
                        </a:spcAft>
                      </a:pPr>
                      <a:r>
                        <a:rPr lang="en-GB" sz="1400" dirty="0">
                          <a:solidFill>
                            <a:schemeClr val="tx1"/>
                          </a:solidFill>
                          <a:effectLst/>
                        </a:rPr>
                        <a:t>Fibreglass</a:t>
                      </a:r>
                      <a:endParaRPr lang="en-GB" sz="1800" dirty="0">
                        <a:solidFill>
                          <a:schemeClr val="tx1"/>
                        </a:solidFill>
                        <a:effectLst/>
                        <a:latin typeface="Tahoma" panose="020B060403050404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ctr">
                        <a:spcBef>
                          <a:spcPts val="140"/>
                        </a:spcBef>
                        <a:spcAft>
                          <a:spcPts val="0"/>
                        </a:spcAft>
                      </a:pPr>
                      <a:r>
                        <a:rPr lang="en-GB" sz="1400" dirty="0">
                          <a:solidFill>
                            <a:schemeClr val="tx1"/>
                          </a:solidFill>
                          <a:effectLst/>
                        </a:rPr>
                        <a:t>0.04</a:t>
                      </a:r>
                      <a:endParaRPr lang="en-GB" sz="1800" dirty="0">
                        <a:solidFill>
                          <a:schemeClr val="tx1"/>
                        </a:solidFill>
                        <a:effectLst/>
                        <a:latin typeface="Tahoma" panose="020B060403050404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3740862800"/>
                  </a:ext>
                </a:extLst>
              </a:tr>
              <a:tr h="193095">
                <a:tc>
                  <a:txBody>
                    <a:bodyPr/>
                    <a:lstStyle/>
                    <a:p>
                      <a:pPr>
                        <a:spcBef>
                          <a:spcPts val="140"/>
                        </a:spcBef>
                        <a:spcAft>
                          <a:spcPts val="0"/>
                        </a:spcAft>
                      </a:pPr>
                      <a:r>
                        <a:rPr lang="en-GB" sz="1400">
                          <a:solidFill>
                            <a:schemeClr val="tx1"/>
                          </a:solidFill>
                          <a:effectLst/>
                        </a:rPr>
                        <a:t>Wool felt</a:t>
                      </a:r>
                      <a:endParaRPr lang="en-GB" sz="1800">
                        <a:solidFill>
                          <a:schemeClr val="tx1"/>
                        </a:solidFill>
                        <a:effectLst/>
                        <a:latin typeface="Tahoma" panose="020B060403050404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ctr">
                        <a:spcBef>
                          <a:spcPts val="140"/>
                        </a:spcBef>
                        <a:spcAft>
                          <a:spcPts val="0"/>
                        </a:spcAft>
                      </a:pPr>
                      <a:r>
                        <a:rPr lang="en-GB" sz="1400" dirty="0">
                          <a:solidFill>
                            <a:schemeClr val="tx1"/>
                          </a:solidFill>
                          <a:effectLst/>
                        </a:rPr>
                        <a:t>0.05</a:t>
                      </a:r>
                      <a:endParaRPr lang="en-GB" sz="1800" dirty="0">
                        <a:solidFill>
                          <a:schemeClr val="tx1"/>
                        </a:solidFill>
                        <a:effectLst/>
                        <a:latin typeface="Tahoma" panose="020B060403050404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1755197549"/>
                  </a:ext>
                </a:extLst>
              </a:tr>
              <a:tr h="193095">
                <a:tc>
                  <a:txBody>
                    <a:bodyPr/>
                    <a:lstStyle/>
                    <a:p>
                      <a:pPr>
                        <a:spcBef>
                          <a:spcPts val="140"/>
                        </a:spcBef>
                        <a:spcAft>
                          <a:spcPts val="0"/>
                        </a:spcAft>
                      </a:pPr>
                      <a:r>
                        <a:rPr lang="en-GB" sz="1400">
                          <a:solidFill>
                            <a:schemeClr val="tx1"/>
                          </a:solidFill>
                          <a:effectLst/>
                        </a:rPr>
                        <a:t>Wood</a:t>
                      </a:r>
                      <a:endParaRPr lang="en-GB" sz="1800">
                        <a:solidFill>
                          <a:schemeClr val="tx1"/>
                        </a:solidFill>
                        <a:effectLst/>
                        <a:latin typeface="Tahoma" panose="020B060403050404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ctr">
                        <a:spcBef>
                          <a:spcPts val="140"/>
                        </a:spcBef>
                        <a:spcAft>
                          <a:spcPts val="0"/>
                        </a:spcAft>
                      </a:pPr>
                      <a:r>
                        <a:rPr lang="en-GB" sz="1400" dirty="0">
                          <a:solidFill>
                            <a:schemeClr val="tx1"/>
                          </a:solidFill>
                          <a:effectLst/>
                        </a:rPr>
                        <a:t>0.15</a:t>
                      </a:r>
                      <a:endParaRPr lang="en-GB" sz="1800" dirty="0">
                        <a:solidFill>
                          <a:schemeClr val="tx1"/>
                        </a:solidFill>
                        <a:effectLst/>
                        <a:latin typeface="Tahoma" panose="020B060403050404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2244121816"/>
                  </a:ext>
                </a:extLst>
              </a:tr>
              <a:tr h="193095">
                <a:tc>
                  <a:txBody>
                    <a:bodyPr/>
                    <a:lstStyle/>
                    <a:p>
                      <a:pPr>
                        <a:spcBef>
                          <a:spcPts val="140"/>
                        </a:spcBef>
                        <a:spcAft>
                          <a:spcPts val="0"/>
                        </a:spcAft>
                      </a:pPr>
                      <a:r>
                        <a:rPr lang="en-GB" sz="1400">
                          <a:solidFill>
                            <a:schemeClr val="tx1"/>
                          </a:solidFill>
                          <a:effectLst/>
                        </a:rPr>
                        <a:t>Plaster</a:t>
                      </a:r>
                      <a:endParaRPr lang="en-GB" sz="1800">
                        <a:solidFill>
                          <a:schemeClr val="tx1"/>
                        </a:solidFill>
                        <a:effectLst/>
                        <a:latin typeface="Tahoma" panose="020B060403050404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ctr">
                        <a:spcBef>
                          <a:spcPts val="140"/>
                        </a:spcBef>
                        <a:spcAft>
                          <a:spcPts val="0"/>
                        </a:spcAft>
                      </a:pPr>
                      <a:r>
                        <a:rPr lang="en-GB" sz="1400" dirty="0">
                          <a:solidFill>
                            <a:schemeClr val="tx1"/>
                          </a:solidFill>
                          <a:effectLst/>
                        </a:rPr>
                        <a:t>0.50</a:t>
                      </a:r>
                      <a:endParaRPr lang="en-GB" sz="1800" dirty="0">
                        <a:solidFill>
                          <a:schemeClr val="tx1"/>
                        </a:solidFill>
                        <a:effectLst/>
                        <a:latin typeface="Tahoma" panose="020B060403050404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2480491188"/>
                  </a:ext>
                </a:extLst>
              </a:tr>
              <a:tr h="193095">
                <a:tc>
                  <a:txBody>
                    <a:bodyPr/>
                    <a:lstStyle/>
                    <a:p>
                      <a:pPr>
                        <a:spcBef>
                          <a:spcPts val="140"/>
                        </a:spcBef>
                        <a:spcAft>
                          <a:spcPts val="0"/>
                        </a:spcAft>
                      </a:pPr>
                      <a:r>
                        <a:rPr lang="en-GB" sz="1400">
                          <a:solidFill>
                            <a:schemeClr val="tx1"/>
                          </a:solidFill>
                          <a:effectLst/>
                        </a:rPr>
                        <a:t>Glass</a:t>
                      </a:r>
                      <a:endParaRPr lang="en-GB" sz="1800">
                        <a:solidFill>
                          <a:schemeClr val="tx1"/>
                        </a:solidFill>
                        <a:effectLst/>
                        <a:latin typeface="Tahoma" panose="020B060403050404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ctr">
                        <a:spcBef>
                          <a:spcPts val="140"/>
                        </a:spcBef>
                        <a:spcAft>
                          <a:spcPts val="0"/>
                        </a:spcAft>
                      </a:pPr>
                      <a:r>
                        <a:rPr lang="en-GB" sz="1400" dirty="0">
                          <a:solidFill>
                            <a:schemeClr val="tx1"/>
                          </a:solidFill>
                          <a:effectLst/>
                        </a:rPr>
                        <a:t>0.80</a:t>
                      </a:r>
                      <a:endParaRPr lang="en-GB" sz="1800" dirty="0">
                        <a:solidFill>
                          <a:schemeClr val="tx1"/>
                        </a:solidFill>
                        <a:effectLst/>
                        <a:latin typeface="Tahoma" panose="020B060403050404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1976927703"/>
                  </a:ext>
                </a:extLst>
              </a:tr>
              <a:tr h="193095">
                <a:tc>
                  <a:txBody>
                    <a:bodyPr/>
                    <a:lstStyle/>
                    <a:p>
                      <a:pPr>
                        <a:spcBef>
                          <a:spcPts val="140"/>
                        </a:spcBef>
                        <a:spcAft>
                          <a:spcPts val="0"/>
                        </a:spcAft>
                      </a:pPr>
                      <a:r>
                        <a:rPr lang="en-GB" sz="1400">
                          <a:solidFill>
                            <a:schemeClr val="tx1"/>
                          </a:solidFill>
                          <a:effectLst/>
                        </a:rPr>
                        <a:t>Brick</a:t>
                      </a:r>
                      <a:endParaRPr lang="en-GB" sz="1800">
                        <a:solidFill>
                          <a:schemeClr val="tx1"/>
                        </a:solidFill>
                        <a:effectLst/>
                        <a:latin typeface="Tahoma" panose="020B060403050404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ctr">
                        <a:spcBef>
                          <a:spcPts val="140"/>
                        </a:spcBef>
                        <a:spcAft>
                          <a:spcPts val="0"/>
                        </a:spcAft>
                      </a:pPr>
                      <a:r>
                        <a:rPr lang="en-GB" sz="1400" dirty="0">
                          <a:solidFill>
                            <a:schemeClr val="tx1"/>
                          </a:solidFill>
                          <a:effectLst/>
                        </a:rPr>
                        <a:t>1.00</a:t>
                      </a:r>
                      <a:endParaRPr lang="en-GB" sz="1800" dirty="0">
                        <a:solidFill>
                          <a:schemeClr val="tx1"/>
                        </a:solidFill>
                        <a:effectLst/>
                        <a:latin typeface="Tahoma" panose="020B060403050404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2147723854"/>
                  </a:ext>
                </a:extLst>
              </a:tr>
              <a:tr h="193095">
                <a:tc>
                  <a:txBody>
                    <a:bodyPr/>
                    <a:lstStyle/>
                    <a:p>
                      <a:pPr>
                        <a:spcBef>
                          <a:spcPts val="140"/>
                        </a:spcBef>
                        <a:spcAft>
                          <a:spcPts val="0"/>
                        </a:spcAft>
                      </a:pPr>
                      <a:r>
                        <a:rPr lang="en-GB" sz="1400">
                          <a:solidFill>
                            <a:schemeClr val="tx1"/>
                          </a:solidFill>
                          <a:effectLst/>
                        </a:rPr>
                        <a:t>Concrete</a:t>
                      </a:r>
                      <a:endParaRPr lang="en-GB" sz="1800">
                        <a:solidFill>
                          <a:schemeClr val="tx1"/>
                        </a:solidFill>
                        <a:effectLst/>
                        <a:latin typeface="Tahoma" panose="020B060403050404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ctr">
                        <a:spcBef>
                          <a:spcPts val="140"/>
                        </a:spcBef>
                        <a:spcAft>
                          <a:spcPts val="0"/>
                        </a:spcAft>
                      </a:pPr>
                      <a:r>
                        <a:rPr lang="en-GB" sz="1400" dirty="0">
                          <a:solidFill>
                            <a:schemeClr val="tx1"/>
                          </a:solidFill>
                          <a:effectLst/>
                        </a:rPr>
                        <a:t>1.04</a:t>
                      </a:r>
                      <a:endParaRPr lang="en-GB" sz="1800" dirty="0">
                        <a:solidFill>
                          <a:schemeClr val="tx1"/>
                        </a:solidFill>
                        <a:effectLst/>
                        <a:latin typeface="Tahoma" panose="020B060403050404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3657552280"/>
                  </a:ext>
                </a:extLst>
              </a:tr>
            </a:tbl>
          </a:graphicData>
        </a:graphic>
      </p:graphicFrame>
      <p:sp>
        <p:nvSpPr>
          <p:cNvPr id="22" name="TextBox 21">
            <a:extLst>
              <a:ext uri="{FF2B5EF4-FFF2-40B4-BE49-F238E27FC236}">
                <a16:creationId xmlns:a16="http://schemas.microsoft.com/office/drawing/2014/main" id="{EB76D068-58ED-4550-B392-F8FD89915956}"/>
              </a:ext>
            </a:extLst>
          </p:cNvPr>
          <p:cNvSpPr txBox="1"/>
          <p:nvPr/>
        </p:nvSpPr>
        <p:spPr>
          <a:xfrm>
            <a:off x="2540499" y="3681402"/>
            <a:ext cx="6437526" cy="830997"/>
          </a:xfrm>
          <a:prstGeom prst="rect">
            <a:avLst/>
          </a:prstGeom>
          <a:solidFill>
            <a:schemeClr val="accent6">
              <a:lumMod val="60000"/>
              <a:lumOff val="40000"/>
            </a:schemeClr>
          </a:solidFill>
          <a:ln w="12700">
            <a:solidFill>
              <a:schemeClr val="accent6">
                <a:lumMod val="75000"/>
              </a:schemeClr>
            </a:solidFill>
          </a:ln>
        </p:spPr>
        <p:txBody>
          <a:bodyPr wrap="square" rtlCol="0">
            <a:spAutoFit/>
          </a:bodyPr>
          <a:lstStyle/>
          <a:p>
            <a:r>
              <a:rPr lang="en-GB" sz="2400" dirty="0"/>
              <a:t>The higher the thermal conductivity, the quicker heat is transferred through the material.</a:t>
            </a:r>
          </a:p>
        </p:txBody>
      </p:sp>
      <p:sp>
        <p:nvSpPr>
          <p:cNvPr id="23" name="TextBox 22">
            <a:extLst>
              <a:ext uri="{FF2B5EF4-FFF2-40B4-BE49-F238E27FC236}">
                <a16:creationId xmlns:a16="http://schemas.microsoft.com/office/drawing/2014/main" id="{2B74EC47-E300-4487-94ED-CF34E32B9F99}"/>
              </a:ext>
            </a:extLst>
          </p:cNvPr>
          <p:cNvSpPr txBox="1"/>
          <p:nvPr/>
        </p:nvSpPr>
        <p:spPr>
          <a:xfrm>
            <a:off x="2471028" y="4512399"/>
            <a:ext cx="6536880" cy="1938992"/>
          </a:xfrm>
          <a:prstGeom prst="rect">
            <a:avLst/>
          </a:prstGeom>
          <a:noFill/>
        </p:spPr>
        <p:txBody>
          <a:bodyPr wrap="square" rtlCol="0">
            <a:spAutoFit/>
          </a:bodyPr>
          <a:lstStyle/>
          <a:p>
            <a:r>
              <a:rPr lang="en-GB" sz="2400" dirty="0"/>
              <a:t>Houses are often built from brick, concrete, wood and glass. All have quite </a:t>
            </a:r>
            <a:r>
              <a:rPr lang="en-GB" sz="2400" b="1" dirty="0">
                <a:solidFill>
                  <a:schemeClr val="accent6">
                    <a:lumMod val="75000"/>
                  </a:schemeClr>
                </a:solidFill>
              </a:rPr>
              <a:t>high thermal conductivity </a:t>
            </a:r>
            <a:r>
              <a:rPr lang="en-GB" sz="2400" dirty="0"/>
              <a:t>values. </a:t>
            </a:r>
            <a:r>
              <a:rPr lang="en-GB" sz="2400" b="1" dirty="0">
                <a:solidFill>
                  <a:schemeClr val="accent6">
                    <a:lumMod val="75000"/>
                  </a:schemeClr>
                </a:solidFill>
              </a:rPr>
              <a:t>Insulation</a:t>
            </a:r>
            <a:r>
              <a:rPr lang="en-GB" sz="2400" dirty="0"/>
              <a:t> uses materials with low thermal conductivity, such as fibreglass in the loft, foam in wall cavities and trapped gases in double glazing.</a:t>
            </a:r>
          </a:p>
        </p:txBody>
      </p:sp>
      <p:sp>
        <p:nvSpPr>
          <p:cNvPr id="11" name="Title 1"/>
          <p:cNvSpPr>
            <a:spLocks noGrp="1"/>
          </p:cNvSpPr>
          <p:nvPr>
            <p:ph type="ctrTitle"/>
          </p:nvPr>
        </p:nvSpPr>
        <p:spPr>
          <a:xfrm>
            <a:off x="1079541" y="23185"/>
            <a:ext cx="8070286" cy="657041"/>
          </a:xfrm>
        </p:spPr>
        <p:txBody>
          <a:bodyPr>
            <a:noAutofit/>
          </a:bodyPr>
          <a:lstStyle/>
          <a:p>
            <a:pPr marL="342900" lvl="1" algn="l" defTabSz="342900" rtl="0">
              <a:spcBef>
                <a:spcPct val="20000"/>
              </a:spcBef>
            </a:pPr>
            <a:r>
              <a:rPr lang="en-US" sz="2400" b="1" dirty="0">
                <a:solidFill>
                  <a:schemeClr val="accent6"/>
                </a:solidFill>
              </a:rPr>
              <a:t>                              </a:t>
            </a:r>
            <a:r>
              <a:rPr lang="en-US" sz="2800" b="1" dirty="0">
                <a:solidFill>
                  <a:schemeClr val="accent6"/>
                </a:solidFill>
              </a:rPr>
              <a:t>Energy transfers in a system</a:t>
            </a:r>
            <a:endParaRPr kumimoji="0" lang="en-US" sz="2800" b="1" i="0" u="none" strike="noStrike" kern="1200" cap="none" spc="0" normalizeH="0" baseline="0" noProof="0" dirty="0">
              <a:ln>
                <a:noFill/>
              </a:ln>
              <a:solidFill>
                <a:schemeClr val="accent6"/>
              </a:solidFill>
              <a:effectLst/>
              <a:uLnTx/>
              <a:uFillTx/>
              <a:latin typeface="Calibri"/>
              <a:ea typeface=""/>
              <a:cs typeface="News Gothic MT"/>
            </a:endParaRPr>
          </a:p>
        </p:txBody>
      </p:sp>
    </p:spTree>
    <p:extLst>
      <p:ext uri="{BB962C8B-B14F-4D97-AF65-F5344CB8AC3E}">
        <p14:creationId xmlns:p14="http://schemas.microsoft.com/office/powerpoint/2010/main" val="383577063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p:cNvSpPr txBox="1"/>
          <p:nvPr/>
        </p:nvSpPr>
        <p:spPr>
          <a:xfrm>
            <a:off x="128544" y="685634"/>
            <a:ext cx="8835944" cy="830997"/>
          </a:xfrm>
          <a:prstGeom prst="rect">
            <a:avLst/>
          </a:prstGeom>
          <a:noFill/>
          <a:ln>
            <a:noFill/>
          </a:ln>
          <a:effectLst/>
        </p:spPr>
        <p:style>
          <a:lnRef idx="1">
            <a:schemeClr val="accent6"/>
          </a:lnRef>
          <a:fillRef idx="2">
            <a:schemeClr val="accent6"/>
          </a:fillRef>
          <a:effectRef idx="1">
            <a:schemeClr val="accent6"/>
          </a:effectRef>
          <a:fontRef idx="minor">
            <a:schemeClr val="dk1"/>
          </a:fontRef>
        </p:style>
        <p:txBody>
          <a:bodyPr wrap="square" rtlCol="0">
            <a:spAutoFit/>
          </a:bodyPr>
          <a:lstStyle/>
          <a:p>
            <a:r>
              <a:rPr lang="en-GB" sz="2400" dirty="0">
                <a:solidFill>
                  <a:schemeClr val="tx1"/>
                </a:solidFill>
              </a:rPr>
              <a:t>The amount of useful energy you get from an energy transfer, compared to the energy put in, is called the </a:t>
            </a:r>
            <a:r>
              <a:rPr lang="en-GB" sz="2400" b="1" dirty="0">
                <a:solidFill>
                  <a:schemeClr val="accent6">
                    <a:lumMod val="75000"/>
                  </a:schemeClr>
                </a:solidFill>
              </a:rPr>
              <a:t>EFFICIENCY</a:t>
            </a:r>
            <a:endParaRPr lang="en-GB" sz="2400" dirty="0"/>
          </a:p>
        </p:txBody>
      </p:sp>
      <p:sp>
        <p:nvSpPr>
          <p:cNvPr id="23" name="Rectangle 22"/>
          <p:cNvSpPr/>
          <p:nvPr/>
        </p:nvSpPr>
        <p:spPr>
          <a:xfrm>
            <a:off x="128544" y="1566263"/>
            <a:ext cx="5307552" cy="646331"/>
          </a:xfrm>
          <a:prstGeom prst="rect">
            <a:avLst/>
          </a:prstGeom>
          <a:solidFill>
            <a:schemeClr val="accent6">
              <a:lumMod val="60000"/>
              <a:lumOff val="40000"/>
            </a:schemeClr>
          </a:solidFill>
        </p:spPr>
        <p:style>
          <a:lnRef idx="2">
            <a:schemeClr val="accent6"/>
          </a:lnRef>
          <a:fillRef idx="1">
            <a:schemeClr val="lt1"/>
          </a:fillRef>
          <a:effectRef idx="0">
            <a:schemeClr val="accent6"/>
          </a:effectRef>
          <a:fontRef idx="minor">
            <a:schemeClr val="dk1"/>
          </a:fontRef>
        </p:style>
        <p:txBody>
          <a:bodyPr wrap="square">
            <a:spAutoFit/>
          </a:bodyPr>
          <a:lstStyle/>
          <a:p>
            <a:r>
              <a:rPr lang="en-GB" b="1" dirty="0"/>
              <a:t>Efficiency = (</a:t>
            </a:r>
            <a:r>
              <a:rPr lang="en-GB" b="1" u="sng" dirty="0"/>
              <a:t>useful energy transferred by the device</a:t>
            </a:r>
            <a:r>
              <a:rPr lang="en-GB" b="1" dirty="0"/>
              <a:t>)</a:t>
            </a:r>
          </a:p>
          <a:p>
            <a:r>
              <a:rPr lang="en-GB" b="1" dirty="0"/>
              <a:t>                         (total energy supplied to the device)</a:t>
            </a:r>
          </a:p>
        </p:txBody>
      </p:sp>
      <p:sp>
        <p:nvSpPr>
          <p:cNvPr id="3" name="Right Brace 2">
            <a:extLst>
              <a:ext uri="{FF2B5EF4-FFF2-40B4-BE49-F238E27FC236}">
                <a16:creationId xmlns:a16="http://schemas.microsoft.com/office/drawing/2014/main" id="{C13C4110-EDBF-4382-B171-F6467EC6E7CE}"/>
              </a:ext>
            </a:extLst>
          </p:cNvPr>
          <p:cNvSpPr/>
          <p:nvPr/>
        </p:nvSpPr>
        <p:spPr>
          <a:xfrm>
            <a:off x="5551153" y="1565004"/>
            <a:ext cx="94466" cy="660182"/>
          </a:xfrm>
          <a:prstGeom prst="rightBrace">
            <a:avLst/>
          </a:prstGeom>
          <a:ln>
            <a:solidFill>
              <a:schemeClr val="accent6">
                <a:lumMod val="75000"/>
              </a:schemeClr>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GB"/>
          </a:p>
        </p:txBody>
      </p:sp>
      <p:sp>
        <p:nvSpPr>
          <p:cNvPr id="4" name="TextBox 3">
            <a:extLst>
              <a:ext uri="{FF2B5EF4-FFF2-40B4-BE49-F238E27FC236}">
                <a16:creationId xmlns:a16="http://schemas.microsoft.com/office/drawing/2014/main" id="{35C3FD87-2264-4C8C-8E5E-6FD7133A6CCD}"/>
              </a:ext>
            </a:extLst>
          </p:cNvPr>
          <p:cNvSpPr txBox="1"/>
          <p:nvPr/>
        </p:nvSpPr>
        <p:spPr>
          <a:xfrm>
            <a:off x="5664644" y="1473930"/>
            <a:ext cx="3414902" cy="1200329"/>
          </a:xfrm>
          <a:prstGeom prst="rect">
            <a:avLst/>
          </a:prstGeom>
          <a:noFill/>
        </p:spPr>
        <p:txBody>
          <a:bodyPr wrap="square" rtlCol="0">
            <a:spAutoFit/>
          </a:bodyPr>
          <a:lstStyle/>
          <a:p>
            <a:r>
              <a:rPr lang="en-GB" b="1" dirty="0"/>
              <a:t>This calculation will result in a decimal value which can be multiplied by 100 to give a percentage efficiency.</a:t>
            </a:r>
          </a:p>
        </p:txBody>
      </p:sp>
      <p:pic>
        <p:nvPicPr>
          <p:cNvPr id="6" name="Picture 5">
            <a:extLst>
              <a:ext uri="{FF2B5EF4-FFF2-40B4-BE49-F238E27FC236}">
                <a16:creationId xmlns:a16="http://schemas.microsoft.com/office/drawing/2014/main" id="{67B3D546-23AF-4829-A020-D1A50966391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96" y="5156362"/>
            <a:ext cx="5113804" cy="1247768"/>
          </a:xfrm>
          <a:prstGeom prst="rect">
            <a:avLst/>
          </a:prstGeom>
        </p:spPr>
      </p:pic>
      <p:pic>
        <p:nvPicPr>
          <p:cNvPr id="9" name="Picture 8">
            <a:extLst>
              <a:ext uri="{FF2B5EF4-FFF2-40B4-BE49-F238E27FC236}">
                <a16:creationId xmlns:a16="http://schemas.microsoft.com/office/drawing/2014/main" id="{89C4A155-8C1F-45D5-B2C8-0AAAE956A79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8761" y="2867899"/>
            <a:ext cx="1784345" cy="2278581"/>
          </a:xfrm>
          <a:prstGeom prst="rect">
            <a:avLst/>
          </a:prstGeom>
        </p:spPr>
      </p:pic>
      <p:sp>
        <p:nvSpPr>
          <p:cNvPr id="11" name="TextBox 10">
            <a:extLst>
              <a:ext uri="{FF2B5EF4-FFF2-40B4-BE49-F238E27FC236}">
                <a16:creationId xmlns:a16="http://schemas.microsoft.com/office/drawing/2014/main" id="{F3DEE81E-5B0F-4E57-945F-B1891EF10DD3}"/>
              </a:ext>
            </a:extLst>
          </p:cNvPr>
          <p:cNvSpPr txBox="1"/>
          <p:nvPr/>
        </p:nvSpPr>
        <p:spPr>
          <a:xfrm>
            <a:off x="121712" y="2397260"/>
            <a:ext cx="3909125" cy="400110"/>
          </a:xfrm>
          <a:prstGeom prst="rect">
            <a:avLst/>
          </a:prstGeom>
          <a:noFill/>
        </p:spPr>
        <p:txBody>
          <a:bodyPr wrap="square" rtlCol="0">
            <a:spAutoFit/>
          </a:bodyPr>
          <a:lstStyle/>
          <a:p>
            <a:r>
              <a:rPr lang="en-GB" sz="2000" b="1" dirty="0"/>
              <a:t>A wind turbine energy transfer</a:t>
            </a:r>
          </a:p>
        </p:txBody>
      </p:sp>
      <p:sp>
        <p:nvSpPr>
          <p:cNvPr id="13" name="TextBox 12">
            <a:extLst>
              <a:ext uri="{FF2B5EF4-FFF2-40B4-BE49-F238E27FC236}">
                <a16:creationId xmlns:a16="http://schemas.microsoft.com/office/drawing/2014/main" id="{BF0037AD-0A10-4A00-A75D-3971A5A5B9BC}"/>
              </a:ext>
            </a:extLst>
          </p:cNvPr>
          <p:cNvSpPr txBox="1"/>
          <p:nvPr/>
        </p:nvSpPr>
        <p:spPr>
          <a:xfrm>
            <a:off x="3268578" y="3076475"/>
            <a:ext cx="5870814" cy="3046988"/>
          </a:xfrm>
          <a:prstGeom prst="rect">
            <a:avLst/>
          </a:prstGeom>
          <a:noFill/>
          <a:ln w="22225">
            <a:noFill/>
          </a:ln>
        </p:spPr>
        <p:txBody>
          <a:bodyPr wrap="square" rtlCol="0">
            <a:spAutoFit/>
          </a:bodyPr>
          <a:lstStyle/>
          <a:p>
            <a:r>
              <a:rPr lang="en-GB" b="1" dirty="0"/>
              <a:t>The wind turbine produces 120 MW of electrical energy for every 500 MW of kinetic energy provided by the wind.</a:t>
            </a:r>
          </a:p>
          <a:p>
            <a:endParaRPr lang="en-GB" b="1" dirty="0"/>
          </a:p>
          <a:p>
            <a:r>
              <a:rPr lang="en-GB" sz="2000" b="1" dirty="0">
                <a:solidFill>
                  <a:schemeClr val="accent6">
                    <a:lumMod val="75000"/>
                  </a:schemeClr>
                </a:solidFill>
              </a:rPr>
              <a:t>Efficiency = (</a:t>
            </a:r>
            <a:r>
              <a:rPr lang="en-GB" sz="2000" b="1" u="sng" dirty="0">
                <a:solidFill>
                  <a:schemeClr val="accent6">
                    <a:lumMod val="75000"/>
                  </a:schemeClr>
                </a:solidFill>
              </a:rPr>
              <a:t>useful energy transferred by the device)</a:t>
            </a:r>
          </a:p>
          <a:p>
            <a:r>
              <a:rPr lang="en-GB" sz="2000" b="1" dirty="0">
                <a:solidFill>
                  <a:schemeClr val="accent6">
                    <a:lumMod val="75000"/>
                  </a:schemeClr>
                </a:solidFill>
              </a:rPr>
              <a:t>                         (total energy supplied to the device)</a:t>
            </a:r>
          </a:p>
          <a:p>
            <a:endParaRPr lang="en-GB" b="1" dirty="0"/>
          </a:p>
          <a:p>
            <a:r>
              <a:rPr lang="en-GB" b="1" dirty="0"/>
              <a:t>                                                </a:t>
            </a:r>
            <a:r>
              <a:rPr lang="en-GB" sz="2000" b="1" dirty="0"/>
              <a:t>= </a:t>
            </a:r>
            <a:r>
              <a:rPr lang="en-GB" sz="2000" b="1" u="sng" dirty="0"/>
              <a:t>120 </a:t>
            </a:r>
            <a:r>
              <a:rPr lang="en-GB" sz="2000" b="1" dirty="0"/>
              <a:t>     = 0.24 efficient</a:t>
            </a:r>
          </a:p>
          <a:p>
            <a:r>
              <a:rPr lang="en-GB" sz="2000" b="1" dirty="0"/>
              <a:t>	                                500</a:t>
            </a:r>
          </a:p>
          <a:p>
            <a:endParaRPr lang="en-GB" sz="2000" b="1" dirty="0"/>
          </a:p>
          <a:p>
            <a:r>
              <a:rPr lang="en-GB" sz="2000" b="1" dirty="0"/>
              <a:t>                                           </a:t>
            </a:r>
            <a:r>
              <a:rPr lang="en-GB" sz="2000" b="1" dirty="0">
                <a:solidFill>
                  <a:schemeClr val="accent6">
                    <a:lumMod val="75000"/>
                  </a:schemeClr>
                </a:solidFill>
              </a:rPr>
              <a:t>or 0.24 x 100 = 24 % efficient</a:t>
            </a:r>
          </a:p>
        </p:txBody>
      </p:sp>
      <p:sp>
        <p:nvSpPr>
          <p:cNvPr id="14" name="Title 1"/>
          <p:cNvSpPr>
            <a:spLocks noGrp="1"/>
          </p:cNvSpPr>
          <p:nvPr>
            <p:ph type="ctrTitle"/>
          </p:nvPr>
        </p:nvSpPr>
        <p:spPr>
          <a:xfrm>
            <a:off x="894202" y="60442"/>
            <a:ext cx="8070286" cy="657041"/>
          </a:xfrm>
        </p:spPr>
        <p:txBody>
          <a:bodyPr>
            <a:noAutofit/>
          </a:bodyPr>
          <a:lstStyle/>
          <a:p>
            <a:pPr marL="342900" lvl="1" algn="r" defTabSz="342900" rtl="0">
              <a:spcBef>
                <a:spcPct val="20000"/>
              </a:spcBef>
            </a:pPr>
            <a:r>
              <a:rPr lang="en-US" sz="2400" b="1">
                <a:solidFill>
                  <a:schemeClr val="accent6"/>
                </a:solidFill>
              </a:rPr>
              <a:t>                              </a:t>
            </a:r>
            <a:r>
              <a:rPr lang="en-US" sz="2800" b="1">
                <a:solidFill>
                  <a:schemeClr val="accent6"/>
                </a:solidFill>
              </a:rPr>
              <a:t>Efficiency</a:t>
            </a:r>
            <a:endParaRPr kumimoji="0" lang="en-US" sz="2800" b="1" i="0" u="none" strike="noStrike" kern="1200" cap="none" spc="0" normalizeH="0" baseline="0" noProof="0" dirty="0">
              <a:ln>
                <a:noFill/>
              </a:ln>
              <a:solidFill>
                <a:schemeClr val="accent6"/>
              </a:solidFill>
              <a:effectLst/>
              <a:uLnTx/>
              <a:uFillTx/>
              <a:latin typeface="Calibri"/>
              <a:ea typeface=""/>
              <a:cs typeface="News Gothic MT"/>
            </a:endParaRPr>
          </a:p>
        </p:txBody>
      </p:sp>
    </p:spTree>
    <p:extLst>
      <p:ext uri="{BB962C8B-B14F-4D97-AF65-F5344CB8AC3E}">
        <p14:creationId xmlns:p14="http://schemas.microsoft.com/office/powerpoint/2010/main" val="411852922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p:cNvSpPr txBox="1"/>
          <p:nvPr/>
        </p:nvSpPr>
        <p:spPr>
          <a:xfrm>
            <a:off x="128544" y="685634"/>
            <a:ext cx="8835944" cy="2554545"/>
          </a:xfrm>
          <a:prstGeom prst="rect">
            <a:avLst/>
          </a:prstGeom>
          <a:noFill/>
          <a:ln>
            <a:noFill/>
          </a:ln>
          <a:effectLst/>
        </p:spPr>
        <p:style>
          <a:lnRef idx="1">
            <a:schemeClr val="accent6"/>
          </a:lnRef>
          <a:fillRef idx="2">
            <a:schemeClr val="accent6"/>
          </a:fillRef>
          <a:effectRef idx="1">
            <a:schemeClr val="accent6"/>
          </a:effectRef>
          <a:fontRef idx="minor">
            <a:schemeClr val="dk1"/>
          </a:fontRef>
        </p:style>
        <p:txBody>
          <a:bodyPr wrap="square" rtlCol="0">
            <a:spAutoFit/>
          </a:bodyPr>
          <a:lstStyle/>
          <a:p>
            <a:r>
              <a:rPr lang="en-GB" sz="2000" dirty="0">
                <a:solidFill>
                  <a:schemeClr val="tx1"/>
                </a:solidFill>
              </a:rPr>
              <a:t>Different devices have different efficiency values. No device can be more 100% efficient. </a:t>
            </a:r>
          </a:p>
          <a:p>
            <a:r>
              <a:rPr lang="en-GB" sz="2000" dirty="0">
                <a:solidFill>
                  <a:schemeClr val="tx1"/>
                </a:solidFill>
              </a:rPr>
              <a:t>Devices can waste in many ways, for example:</a:t>
            </a:r>
          </a:p>
          <a:p>
            <a:pPr marL="342900" indent="-342900">
              <a:buFont typeface="Arial" panose="020B0604020202020204" pitchFamily="34" charset="0"/>
              <a:buChar char="•"/>
            </a:pPr>
            <a:r>
              <a:rPr lang="en-GB" sz="2000" b="1" dirty="0">
                <a:solidFill>
                  <a:schemeClr val="accent6">
                    <a:lumMod val="75000"/>
                  </a:schemeClr>
                </a:solidFill>
              </a:rPr>
              <a:t>Friction (thermal energy)</a:t>
            </a:r>
            <a:r>
              <a:rPr lang="en-GB" sz="2000" dirty="0">
                <a:solidFill>
                  <a:schemeClr val="tx1"/>
                </a:solidFill>
              </a:rPr>
              <a:t> between the moving part of a car or motorbike</a:t>
            </a:r>
          </a:p>
          <a:p>
            <a:pPr marL="342900" indent="-342900">
              <a:buFont typeface="Arial" panose="020B0604020202020204" pitchFamily="34" charset="0"/>
              <a:buChar char="•"/>
            </a:pPr>
            <a:r>
              <a:rPr lang="en-GB" sz="2000" b="1" dirty="0">
                <a:solidFill>
                  <a:schemeClr val="accent6">
                    <a:lumMod val="75000"/>
                  </a:schemeClr>
                </a:solidFill>
              </a:rPr>
              <a:t>Sound energy </a:t>
            </a:r>
            <a:r>
              <a:rPr lang="en-GB" sz="2000" dirty="0">
                <a:solidFill>
                  <a:schemeClr val="tx1"/>
                </a:solidFill>
              </a:rPr>
              <a:t>when a hair drier is being used</a:t>
            </a:r>
          </a:p>
          <a:p>
            <a:pPr marL="342900" indent="-342900">
              <a:buFont typeface="Arial" panose="020B0604020202020204" pitchFamily="34" charset="0"/>
              <a:buChar char="•"/>
            </a:pPr>
            <a:r>
              <a:rPr lang="en-GB" sz="2000" b="1" dirty="0">
                <a:solidFill>
                  <a:schemeClr val="accent6">
                    <a:lumMod val="75000"/>
                  </a:schemeClr>
                </a:solidFill>
              </a:rPr>
              <a:t>Electrical</a:t>
            </a:r>
            <a:r>
              <a:rPr lang="en-GB" sz="2000" dirty="0">
                <a:solidFill>
                  <a:schemeClr val="tx1"/>
                </a:solidFill>
              </a:rPr>
              <a:t> circuits heating (thermal energy) up due to resisitance</a:t>
            </a:r>
          </a:p>
          <a:p>
            <a:pPr marL="342900" indent="-342900">
              <a:buFont typeface="Arial" panose="020B0604020202020204" pitchFamily="34" charset="0"/>
              <a:buChar char="•"/>
            </a:pPr>
            <a:r>
              <a:rPr lang="en-GB" sz="2000" b="1" dirty="0">
                <a:solidFill>
                  <a:schemeClr val="accent6">
                    <a:lumMod val="75000"/>
                  </a:schemeClr>
                </a:solidFill>
              </a:rPr>
              <a:t>Thermal energy</a:t>
            </a:r>
            <a:r>
              <a:rPr lang="en-GB" sz="2000" dirty="0">
                <a:solidFill>
                  <a:schemeClr val="tx1"/>
                </a:solidFill>
              </a:rPr>
              <a:t> being lost from the roof or wall of a house</a:t>
            </a:r>
          </a:p>
          <a:p>
            <a:pPr marL="342900" indent="-342900">
              <a:buFont typeface="Arial" panose="020B0604020202020204" pitchFamily="34" charset="0"/>
              <a:buChar char="•"/>
            </a:pPr>
            <a:endParaRPr lang="en-GB" sz="2000" dirty="0"/>
          </a:p>
        </p:txBody>
      </p:sp>
      <p:sp>
        <p:nvSpPr>
          <p:cNvPr id="14" name="Title 1"/>
          <p:cNvSpPr>
            <a:spLocks noGrp="1"/>
          </p:cNvSpPr>
          <p:nvPr>
            <p:ph type="ctrTitle"/>
          </p:nvPr>
        </p:nvSpPr>
        <p:spPr>
          <a:xfrm>
            <a:off x="-540568" y="60442"/>
            <a:ext cx="9505056" cy="657041"/>
          </a:xfrm>
        </p:spPr>
        <p:txBody>
          <a:bodyPr>
            <a:noAutofit/>
          </a:bodyPr>
          <a:lstStyle/>
          <a:p>
            <a:pPr marL="342900" lvl="1" algn="r" defTabSz="342900" rtl="0">
              <a:spcBef>
                <a:spcPct val="20000"/>
              </a:spcBef>
            </a:pPr>
            <a:r>
              <a:rPr lang="en-US" b="1" dirty="0">
                <a:solidFill>
                  <a:schemeClr val="accent6"/>
                </a:solidFill>
              </a:rPr>
              <a:t>                              </a:t>
            </a:r>
            <a:r>
              <a:rPr lang="en-US" sz="2000" b="1" dirty="0">
                <a:solidFill>
                  <a:schemeClr val="accent6"/>
                </a:solidFill>
              </a:rPr>
              <a:t>Reducing unwanted energy transfers </a:t>
            </a:r>
            <a:r>
              <a:rPr lang="en-US" sz="2000" b="1" dirty="0">
                <a:solidFill>
                  <a:schemeClr val="tx1"/>
                </a:solidFill>
              </a:rPr>
              <a:t>(Higher tier)</a:t>
            </a:r>
            <a:endParaRPr kumimoji="0" lang="en-US" sz="2000" b="1" i="0" u="none" strike="noStrike" kern="1200" cap="none" spc="0" normalizeH="0" baseline="0" noProof="0" dirty="0">
              <a:ln>
                <a:noFill/>
              </a:ln>
              <a:solidFill>
                <a:schemeClr val="tx1"/>
              </a:solidFill>
              <a:effectLst/>
              <a:uLnTx/>
              <a:uFillTx/>
              <a:latin typeface="Calibri"/>
              <a:ea typeface=""/>
              <a:cs typeface="News Gothic MT"/>
            </a:endParaRPr>
          </a:p>
        </p:txBody>
      </p:sp>
      <p:sp>
        <p:nvSpPr>
          <p:cNvPr id="15" name="Rectangle 14">
            <a:extLst>
              <a:ext uri="{FF2B5EF4-FFF2-40B4-BE49-F238E27FC236}">
                <a16:creationId xmlns:a16="http://schemas.microsoft.com/office/drawing/2014/main" id="{BA15235C-8F40-024D-8735-EB2AA9DC2F8F}"/>
              </a:ext>
            </a:extLst>
          </p:cNvPr>
          <p:cNvSpPr/>
          <p:nvPr/>
        </p:nvSpPr>
        <p:spPr>
          <a:xfrm>
            <a:off x="461358" y="3182060"/>
            <a:ext cx="4083416" cy="3170099"/>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r>
              <a:rPr lang="en-GB" sz="2000" b="1" dirty="0">
                <a:solidFill>
                  <a:schemeClr val="accent6">
                    <a:lumMod val="75000"/>
                  </a:schemeClr>
                </a:solidFill>
              </a:rPr>
              <a:t>Mechanical devices  </a:t>
            </a:r>
            <a:r>
              <a:rPr lang="en-GB" sz="2000" dirty="0"/>
              <a:t>can be made more efficient by lubrication this reduces energy transferred by friction </a:t>
            </a:r>
          </a:p>
          <a:p>
            <a:r>
              <a:rPr lang="en-GB" sz="2000" dirty="0"/>
              <a:t>e.g. engine oil</a:t>
            </a:r>
          </a:p>
          <a:p>
            <a:endParaRPr lang="en-GB" sz="2000" dirty="0"/>
          </a:p>
          <a:p>
            <a:endParaRPr lang="en-GB" sz="2000" dirty="0"/>
          </a:p>
          <a:p>
            <a:endParaRPr lang="en-GB" sz="2000" dirty="0"/>
          </a:p>
          <a:p>
            <a:endParaRPr lang="en-GB" sz="2000" dirty="0"/>
          </a:p>
          <a:p>
            <a:endParaRPr lang="en-GB" sz="2000" dirty="0"/>
          </a:p>
          <a:p>
            <a:endParaRPr lang="en-GB" sz="2000" dirty="0"/>
          </a:p>
        </p:txBody>
      </p:sp>
      <p:pic>
        <p:nvPicPr>
          <p:cNvPr id="2" name="Picture 1">
            <a:extLst>
              <a:ext uri="{FF2B5EF4-FFF2-40B4-BE49-F238E27FC236}">
                <a16:creationId xmlns:a16="http://schemas.microsoft.com/office/drawing/2014/main" id="{8FA2A586-96F9-F543-9459-09AFEB6A6A48}"/>
              </a:ext>
            </a:extLst>
          </p:cNvPr>
          <p:cNvPicPr>
            <a:picLocks noChangeAspect="1"/>
          </p:cNvPicPr>
          <p:nvPr/>
        </p:nvPicPr>
        <p:blipFill>
          <a:blip r:embed="rId3"/>
          <a:stretch>
            <a:fillRect/>
          </a:stretch>
        </p:blipFill>
        <p:spPr>
          <a:xfrm>
            <a:off x="1290464" y="4437112"/>
            <a:ext cx="2425204" cy="1816562"/>
          </a:xfrm>
          <a:prstGeom prst="rect">
            <a:avLst/>
          </a:prstGeom>
        </p:spPr>
      </p:pic>
      <p:sp>
        <p:nvSpPr>
          <p:cNvPr id="16" name="Rectangle 15">
            <a:extLst>
              <a:ext uri="{FF2B5EF4-FFF2-40B4-BE49-F238E27FC236}">
                <a16:creationId xmlns:a16="http://schemas.microsoft.com/office/drawing/2014/main" id="{351A3769-4AA6-504F-93EA-AB625ED7D186}"/>
              </a:ext>
            </a:extLst>
          </p:cNvPr>
          <p:cNvSpPr/>
          <p:nvPr/>
        </p:nvSpPr>
        <p:spPr>
          <a:xfrm>
            <a:off x="5004048" y="3182060"/>
            <a:ext cx="3960440" cy="3170099"/>
          </a:xfrm>
          <a:prstGeom prst="rect">
            <a:avLst/>
          </a:prstGeom>
        </p:spPr>
        <p:style>
          <a:lnRef idx="2">
            <a:schemeClr val="accent6"/>
          </a:lnRef>
          <a:fillRef idx="1">
            <a:schemeClr val="lt1"/>
          </a:fillRef>
          <a:effectRef idx="0">
            <a:schemeClr val="accent6"/>
          </a:effectRef>
          <a:fontRef idx="minor">
            <a:schemeClr val="dk1"/>
          </a:fontRef>
        </p:style>
        <p:txBody>
          <a:bodyPr wrap="square">
            <a:spAutoFit/>
          </a:bodyPr>
          <a:lstStyle/>
          <a:p>
            <a:r>
              <a:rPr lang="en-GB" sz="2000" dirty="0"/>
              <a:t>Having good </a:t>
            </a:r>
            <a:r>
              <a:rPr lang="en-GB" sz="2000" b="1" dirty="0">
                <a:solidFill>
                  <a:schemeClr val="accent6">
                    <a:lumMod val="75000"/>
                  </a:schemeClr>
                </a:solidFill>
              </a:rPr>
              <a:t>insulation</a:t>
            </a:r>
            <a:r>
              <a:rPr lang="en-GB" sz="2000" dirty="0"/>
              <a:t> reduces the rate of </a:t>
            </a:r>
            <a:r>
              <a:rPr lang="en-GB" sz="2000" b="1" dirty="0">
                <a:solidFill>
                  <a:schemeClr val="accent6">
                    <a:lumMod val="75000"/>
                  </a:schemeClr>
                </a:solidFill>
              </a:rPr>
              <a:t>thermal energy transfers </a:t>
            </a:r>
          </a:p>
          <a:p>
            <a:r>
              <a:rPr lang="en-GB" sz="2000" dirty="0"/>
              <a:t>e.g. loft insulation</a:t>
            </a:r>
          </a:p>
          <a:p>
            <a:endParaRPr lang="en-GB" sz="2000" dirty="0"/>
          </a:p>
          <a:p>
            <a:endParaRPr lang="en-GB" sz="2000" dirty="0"/>
          </a:p>
          <a:p>
            <a:endParaRPr lang="en-GB" sz="2000" dirty="0"/>
          </a:p>
          <a:p>
            <a:endParaRPr lang="en-GB" sz="2000" dirty="0"/>
          </a:p>
          <a:p>
            <a:endParaRPr lang="en-GB" sz="2000" dirty="0"/>
          </a:p>
          <a:p>
            <a:endParaRPr lang="en-GB" sz="2000" dirty="0"/>
          </a:p>
          <a:p>
            <a:endParaRPr lang="en-GB" sz="2000" dirty="0"/>
          </a:p>
        </p:txBody>
      </p:sp>
      <p:pic>
        <p:nvPicPr>
          <p:cNvPr id="5" name="Picture 4">
            <a:extLst>
              <a:ext uri="{FF2B5EF4-FFF2-40B4-BE49-F238E27FC236}">
                <a16:creationId xmlns:a16="http://schemas.microsoft.com/office/drawing/2014/main" id="{8BF30BE3-A771-6244-A9E6-243FE18E1DAC}"/>
              </a:ext>
            </a:extLst>
          </p:cNvPr>
          <p:cNvPicPr>
            <a:picLocks noChangeAspect="1"/>
          </p:cNvPicPr>
          <p:nvPr/>
        </p:nvPicPr>
        <p:blipFill>
          <a:blip r:embed="rId4"/>
          <a:stretch>
            <a:fillRect/>
          </a:stretch>
        </p:blipFill>
        <p:spPr>
          <a:xfrm>
            <a:off x="5974618" y="4282611"/>
            <a:ext cx="2019300" cy="2019300"/>
          </a:xfrm>
          <a:prstGeom prst="rect">
            <a:avLst/>
          </a:prstGeom>
        </p:spPr>
      </p:pic>
    </p:spTree>
    <p:extLst>
      <p:ext uri="{BB962C8B-B14F-4D97-AF65-F5344CB8AC3E}">
        <p14:creationId xmlns:p14="http://schemas.microsoft.com/office/powerpoint/2010/main" val="285770783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0" y="980728"/>
            <a:ext cx="4716016" cy="4955203"/>
          </a:xfrm>
          <a:prstGeom prst="rect">
            <a:avLst/>
          </a:prstGeom>
          <a:noFill/>
        </p:spPr>
        <p:txBody>
          <a:bodyPr wrap="square" rtlCol="0">
            <a:spAutoFit/>
          </a:bodyPr>
          <a:lstStyle/>
          <a:p>
            <a:r>
              <a:rPr lang="en-GB" sz="7200" b="1" dirty="0">
                <a:latin typeface="+mj-lt"/>
                <a:ea typeface="Beirut" charset="-78"/>
                <a:cs typeface="Beirut" charset="-78"/>
              </a:rPr>
              <a:t>QuestionIT!</a:t>
            </a:r>
          </a:p>
          <a:p>
            <a:endParaRPr lang="en-GB" dirty="0"/>
          </a:p>
          <a:p>
            <a:endParaRPr lang="en-GB" dirty="0"/>
          </a:p>
          <a:p>
            <a:endParaRPr lang="en-GB" dirty="0"/>
          </a:p>
          <a:p>
            <a:r>
              <a:rPr lang="en-GB" sz="3200" b="1" dirty="0">
                <a:solidFill>
                  <a:schemeClr val="tx1">
                    <a:lumMod val="50000"/>
                    <a:lumOff val="50000"/>
                  </a:schemeClr>
                </a:solidFill>
              </a:rPr>
              <a:t>Conservation of energy</a:t>
            </a:r>
          </a:p>
          <a:p>
            <a:r>
              <a:rPr lang="en-GB" sz="3200" b="1" dirty="0">
                <a:solidFill>
                  <a:schemeClr val="tx1">
                    <a:lumMod val="50000"/>
                    <a:lumOff val="50000"/>
                  </a:schemeClr>
                </a:solidFill>
              </a:rPr>
              <a:t>Part 2</a:t>
            </a:r>
          </a:p>
          <a:p>
            <a:endParaRPr lang="en-GB" sz="2000" b="1" dirty="0">
              <a:solidFill>
                <a:schemeClr val="tx1">
                  <a:lumMod val="50000"/>
                  <a:lumOff val="50000"/>
                </a:schemeClr>
              </a:solidFill>
            </a:endParaRPr>
          </a:p>
          <a:p>
            <a:pPr marL="342900" lvl="1" indent="-342900">
              <a:buFont typeface="Arial" panose="020B0604020202020204" pitchFamily="34" charset="0"/>
              <a:buChar char="•"/>
            </a:pPr>
            <a:r>
              <a:rPr lang="en-US" sz="2000" b="1" dirty="0">
                <a:solidFill>
                  <a:schemeClr val="tx1">
                    <a:lumMod val="50000"/>
                    <a:lumOff val="50000"/>
                  </a:schemeClr>
                </a:solidFill>
              </a:rPr>
              <a:t>Energy transfers in a system</a:t>
            </a:r>
          </a:p>
          <a:p>
            <a:pPr marL="342900" lvl="1" indent="-342900">
              <a:buFont typeface="Arial" panose="020B0604020202020204" pitchFamily="34" charset="0"/>
              <a:buChar char="•"/>
            </a:pPr>
            <a:r>
              <a:rPr lang="en-US" sz="2000" b="1" dirty="0">
                <a:solidFill>
                  <a:schemeClr val="tx1">
                    <a:lumMod val="50000"/>
                    <a:lumOff val="50000"/>
                  </a:schemeClr>
                </a:solidFill>
              </a:rPr>
              <a:t>Energy efficiency</a:t>
            </a:r>
          </a:p>
          <a:p>
            <a:pPr marL="342900" lvl="1" indent="-342900">
              <a:buFont typeface="Arial" panose="020B0604020202020204" pitchFamily="34" charset="0"/>
              <a:buChar char="•"/>
            </a:pPr>
            <a:r>
              <a:rPr lang="en-US" sz="2000" b="1" dirty="0">
                <a:solidFill>
                  <a:schemeClr val="tx1">
                    <a:lumMod val="50000"/>
                    <a:lumOff val="50000"/>
                  </a:schemeClr>
                </a:solidFill>
              </a:rPr>
              <a:t>Reducing unwanted energy transfers</a:t>
            </a:r>
          </a:p>
          <a:p>
            <a:endParaRPr lang="en-GB" sz="2800" dirty="0">
              <a:solidFill>
                <a:schemeClr val="tx1">
                  <a:lumMod val="50000"/>
                  <a:lumOff val="50000"/>
                </a:schemeClr>
              </a:solidFill>
            </a:endParaRPr>
          </a:p>
          <a:p>
            <a:endParaRPr lang="en-GB" dirty="0"/>
          </a:p>
        </p:txBody>
      </p:sp>
      <p:pic>
        <p:nvPicPr>
          <p:cNvPr id="5" name="Picture 4"/>
          <p:cNvPicPr>
            <a:picLocks noChangeAspect="1"/>
          </p:cNvPicPr>
          <p:nvPr/>
        </p:nvPicPr>
        <p:blipFill>
          <a:blip r:embed="rId3">
            <a:clrChange>
              <a:clrFrom>
                <a:srgbClr val="FFFFFF"/>
              </a:clrFrom>
              <a:clrTo>
                <a:srgbClr val="FFFFFF">
                  <a:alpha val="0"/>
                </a:srgbClr>
              </a:clrTo>
            </a:clrChange>
          </a:blip>
          <a:stretch>
            <a:fillRect/>
          </a:stretch>
        </p:blipFill>
        <p:spPr>
          <a:xfrm>
            <a:off x="4211960" y="886544"/>
            <a:ext cx="4914900" cy="5638800"/>
          </a:xfrm>
          <a:prstGeom prst="rect">
            <a:avLst/>
          </a:prstGeom>
        </p:spPr>
      </p:pic>
    </p:spTree>
    <p:extLst>
      <p:ext uri="{BB962C8B-B14F-4D97-AF65-F5344CB8AC3E}">
        <p14:creationId xmlns:p14="http://schemas.microsoft.com/office/powerpoint/2010/main" val="254363426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0E5B3FF-3FA0-44E6-B9E3-92874D1698AD}"/>
              </a:ext>
            </a:extLst>
          </p:cNvPr>
          <p:cNvSpPr txBox="1"/>
          <p:nvPr/>
        </p:nvSpPr>
        <p:spPr>
          <a:xfrm>
            <a:off x="251520" y="836712"/>
            <a:ext cx="8784976" cy="4893647"/>
          </a:xfrm>
          <a:prstGeom prst="rect">
            <a:avLst/>
          </a:prstGeom>
          <a:noFill/>
        </p:spPr>
        <p:txBody>
          <a:bodyPr wrap="square" rtlCol="0">
            <a:spAutoFit/>
          </a:bodyPr>
          <a:lstStyle/>
          <a:p>
            <a:pPr marL="342900" indent="-342900">
              <a:buAutoNum type="arabicPeriod"/>
            </a:pPr>
            <a:r>
              <a:rPr lang="en-GB" sz="2400" dirty="0"/>
              <a:t>In a “closed” system </a:t>
            </a:r>
            <a:r>
              <a:rPr lang="is-IS" sz="2400" dirty="0"/>
              <a:t>…..........</a:t>
            </a:r>
            <a:r>
              <a:rPr lang="en-GB" sz="2400" dirty="0"/>
              <a:t>         </a:t>
            </a:r>
          </a:p>
          <a:p>
            <a:pPr marL="800100" lvl="1" indent="-342900">
              <a:buFont typeface="+mj-lt"/>
              <a:buAutoNum type="alphaUcPeriod"/>
            </a:pPr>
            <a:r>
              <a:rPr lang="en-GB" sz="2400" dirty="0"/>
              <a:t>energy can be transferred but there is no net energy loss.</a:t>
            </a:r>
          </a:p>
          <a:p>
            <a:pPr marL="800100" lvl="1" indent="-342900">
              <a:buFont typeface="+mj-lt"/>
              <a:buAutoNum type="alphaUcPeriod"/>
            </a:pPr>
            <a:r>
              <a:rPr lang="en-GB" sz="2400" dirty="0"/>
              <a:t>energy and mass are transferred in and out of the system.</a:t>
            </a:r>
          </a:p>
          <a:p>
            <a:pPr marL="800100" lvl="1" indent="-342900">
              <a:buFont typeface="+mj-lt"/>
              <a:buAutoNum type="alphaUcPeriod"/>
            </a:pPr>
            <a:r>
              <a:rPr lang="en-GB" sz="2400" dirty="0"/>
              <a:t>energy cannot be transferred between different energy stores.</a:t>
            </a:r>
          </a:p>
          <a:p>
            <a:endParaRPr lang="en-GB" sz="2400" dirty="0"/>
          </a:p>
          <a:p>
            <a:r>
              <a:rPr lang="en-GB" sz="2400" dirty="0"/>
              <a:t>2. The energy transfer diagram for a mobile phone shows that 100 J of electrical energy produces 45 J of light energy and 36 J of sound energy. </a:t>
            </a:r>
          </a:p>
          <a:p>
            <a:r>
              <a:rPr lang="en-GB" sz="2400" dirty="0"/>
              <a:t>How much thermal energy will be dissipated by the phone?</a:t>
            </a:r>
          </a:p>
          <a:p>
            <a:endParaRPr lang="en-GB" sz="2400" dirty="0"/>
          </a:p>
          <a:p>
            <a:r>
              <a:rPr lang="en-GB" sz="2400" dirty="0"/>
              <a:t>					              </a:t>
            </a:r>
          </a:p>
          <a:p>
            <a:r>
              <a:rPr lang="en-GB" sz="2400" dirty="0"/>
              <a:t>					         </a:t>
            </a:r>
            <a:r>
              <a:rPr lang="en-GB" sz="2400" b="1" dirty="0">
                <a:solidFill>
                  <a:srgbClr val="00B050"/>
                </a:solidFill>
              </a:rPr>
              <a:t>	</a:t>
            </a:r>
          </a:p>
          <a:p>
            <a:endParaRPr lang="en-GB" sz="2400" dirty="0"/>
          </a:p>
        </p:txBody>
      </p:sp>
      <p:pic>
        <p:nvPicPr>
          <p:cNvPr id="34" name="Picture 33" descr="Image result for energy transfer diagram for a car">
            <a:extLst>
              <a:ext uri="{FF2B5EF4-FFF2-40B4-BE49-F238E27FC236}">
                <a16:creationId xmlns:a16="http://schemas.microsoft.com/office/drawing/2014/main" id="{430B67B4-10B3-480D-AD16-98BD0D622C7B}"/>
              </a:ext>
            </a:extLst>
          </p:cNvPr>
          <p:cNvPicPr>
            <a:picLocks noChangeAspect="1"/>
          </p:cNvPicPr>
          <p:nvPr/>
        </p:nvPicPr>
        <p:blipFill rotWithShape="1">
          <a:blip r:embed="rId3">
            <a:extLst>
              <a:ext uri="{28A0092B-C50C-407E-A947-70E740481C1C}">
                <a14:useLocalDpi xmlns:a14="http://schemas.microsoft.com/office/drawing/2010/main" val="0"/>
              </a:ext>
            </a:extLst>
          </a:blip>
          <a:srcRect t="20896" b="16415"/>
          <a:stretch/>
        </p:blipFill>
        <p:spPr bwMode="auto">
          <a:xfrm>
            <a:off x="395536" y="4221088"/>
            <a:ext cx="5892480" cy="2232000"/>
          </a:xfrm>
          <a:prstGeom prst="rect">
            <a:avLst/>
          </a:prstGeom>
          <a:noFill/>
          <a:ln>
            <a:solidFill>
              <a:schemeClr val="accent6">
                <a:lumMod val="75000"/>
              </a:schemeClr>
            </a:solidFill>
          </a:ln>
        </p:spPr>
      </p:pic>
      <p:sp>
        <p:nvSpPr>
          <p:cNvPr id="38" name="TextBox 37">
            <a:extLst>
              <a:ext uri="{FF2B5EF4-FFF2-40B4-BE49-F238E27FC236}">
                <a16:creationId xmlns:a16="http://schemas.microsoft.com/office/drawing/2014/main" id="{946BE1A5-EDD5-4DD3-BB01-BF7AC07FC209}"/>
              </a:ext>
            </a:extLst>
          </p:cNvPr>
          <p:cNvSpPr txBox="1"/>
          <p:nvPr/>
        </p:nvSpPr>
        <p:spPr>
          <a:xfrm>
            <a:off x="7120139" y="1268760"/>
            <a:ext cx="432048" cy="432048"/>
          </a:xfrm>
          <a:prstGeom prst="rect">
            <a:avLst/>
          </a:prstGeom>
          <a:noFill/>
          <a:ln>
            <a:noFill/>
          </a:ln>
        </p:spPr>
        <p:txBody>
          <a:bodyPr wrap="square" rtlCol="0">
            <a:spAutoFit/>
          </a:bodyPr>
          <a:lstStyle/>
          <a:p>
            <a:endParaRPr lang="en-GB" dirty="0"/>
          </a:p>
        </p:txBody>
      </p:sp>
      <p:sp>
        <p:nvSpPr>
          <p:cNvPr id="9" name="Title 1"/>
          <p:cNvSpPr>
            <a:spLocks noGrp="1"/>
          </p:cNvSpPr>
          <p:nvPr>
            <p:ph type="ctrTitle"/>
          </p:nvPr>
        </p:nvSpPr>
        <p:spPr>
          <a:xfrm>
            <a:off x="251520" y="52786"/>
            <a:ext cx="8900577" cy="657041"/>
          </a:xfrm>
        </p:spPr>
        <p:txBody>
          <a:bodyPr>
            <a:noAutofit/>
          </a:bodyPr>
          <a:lstStyle/>
          <a:p>
            <a:pPr marL="342900" lvl="1" algn="r" defTabSz="342900" rtl="0">
              <a:spcBef>
                <a:spcPct val="20000"/>
              </a:spcBef>
            </a:pPr>
            <a:r>
              <a:rPr lang="en-US" sz="2800" b="1" dirty="0">
                <a:solidFill>
                  <a:schemeClr val="accent6"/>
                </a:solidFill>
                <a:latin typeface="+mn-lt"/>
              </a:rPr>
              <a:t>    Part 2 - </a:t>
            </a:r>
            <a:r>
              <a:rPr lang="en-US" sz="2800" b="1" dirty="0">
                <a:solidFill>
                  <a:schemeClr val="tx1"/>
                </a:solidFill>
                <a:latin typeface="+mn-lt"/>
              </a:rPr>
              <a:t>QuestionIT</a:t>
            </a:r>
            <a:endParaRPr kumimoji="0" lang="en-US" sz="2800" b="1" i="0" u="none" strike="noStrike" kern="1200" cap="none" spc="0" normalizeH="0" baseline="0" noProof="0" dirty="0">
              <a:ln>
                <a:noFill/>
              </a:ln>
              <a:solidFill>
                <a:schemeClr val="tx1"/>
              </a:solidFill>
              <a:effectLst/>
              <a:uLnTx/>
              <a:uFillTx/>
              <a:latin typeface="+mn-lt"/>
              <a:ea typeface=""/>
              <a:cs typeface="News Gothic MT"/>
            </a:endParaRPr>
          </a:p>
        </p:txBody>
      </p:sp>
    </p:spTree>
    <p:extLst>
      <p:ext uri="{BB962C8B-B14F-4D97-AF65-F5344CB8AC3E}">
        <p14:creationId xmlns:p14="http://schemas.microsoft.com/office/powerpoint/2010/main" val="394490743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p:nvPr/>
        </p:nvGrpSpPr>
        <p:grpSpPr>
          <a:xfrm>
            <a:off x="1886003" y="2877714"/>
            <a:ext cx="2681371" cy="2217148"/>
            <a:chOff x="2656832" y="2596689"/>
            <a:chExt cx="2758711" cy="2217148"/>
          </a:xfrm>
          <a:effectLst/>
        </p:grpSpPr>
        <p:sp>
          <p:nvSpPr>
            <p:cNvPr id="5" name="Rectangle 4">
              <a:extLst>
                <a:ext uri="{FF2B5EF4-FFF2-40B4-BE49-F238E27FC236}">
                  <a16:creationId xmlns:a16="http://schemas.microsoft.com/office/drawing/2014/main" id="{D865BE3B-3475-478A-8C5B-CAC02D134167}"/>
                </a:ext>
              </a:extLst>
            </p:cNvPr>
            <p:cNvSpPr/>
            <p:nvPr/>
          </p:nvSpPr>
          <p:spPr>
            <a:xfrm>
              <a:off x="2656832" y="3381227"/>
              <a:ext cx="720080" cy="648072"/>
            </a:xfrm>
            <a:prstGeom prst="rect">
              <a:avLst/>
            </a:prstGeom>
            <a:noFill/>
            <a:ln>
              <a:solidFill>
                <a:schemeClr val="accent6">
                  <a:lumMod val="75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3865020C-C5E0-4770-A0E0-C314947DE9A7}"/>
                </a:ext>
              </a:extLst>
            </p:cNvPr>
            <p:cNvSpPr/>
            <p:nvPr/>
          </p:nvSpPr>
          <p:spPr>
            <a:xfrm>
              <a:off x="4695463" y="4165765"/>
              <a:ext cx="720080" cy="648072"/>
            </a:xfrm>
            <a:prstGeom prst="rect">
              <a:avLst/>
            </a:prstGeom>
            <a:noFill/>
            <a:ln>
              <a:solidFill>
                <a:schemeClr val="accent6">
                  <a:lumMod val="75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id="{114FCB36-D030-4AAD-A551-64CE52A920F2}"/>
                </a:ext>
              </a:extLst>
            </p:cNvPr>
            <p:cNvSpPr/>
            <p:nvPr/>
          </p:nvSpPr>
          <p:spPr>
            <a:xfrm>
              <a:off x="4695463" y="3381227"/>
              <a:ext cx="720080" cy="648072"/>
            </a:xfrm>
            <a:prstGeom prst="rect">
              <a:avLst/>
            </a:prstGeom>
            <a:noFill/>
            <a:ln>
              <a:solidFill>
                <a:schemeClr val="accent6">
                  <a:lumMod val="75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3" name="Rectangle 12">
              <a:extLst>
                <a:ext uri="{FF2B5EF4-FFF2-40B4-BE49-F238E27FC236}">
                  <a16:creationId xmlns:a16="http://schemas.microsoft.com/office/drawing/2014/main" id="{DF539FFC-E4D1-4E25-9585-DA99C38C96F2}"/>
                </a:ext>
              </a:extLst>
            </p:cNvPr>
            <p:cNvSpPr/>
            <p:nvPr/>
          </p:nvSpPr>
          <p:spPr>
            <a:xfrm>
              <a:off x="4695463" y="2596689"/>
              <a:ext cx="720080" cy="648072"/>
            </a:xfrm>
            <a:prstGeom prst="rect">
              <a:avLst/>
            </a:prstGeom>
            <a:noFill/>
            <a:ln>
              <a:solidFill>
                <a:schemeClr val="accent6">
                  <a:lumMod val="75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6" name="Arrow: Right 5">
              <a:extLst>
                <a:ext uri="{FF2B5EF4-FFF2-40B4-BE49-F238E27FC236}">
                  <a16:creationId xmlns:a16="http://schemas.microsoft.com/office/drawing/2014/main" id="{F267796C-2EFE-4A69-B999-7774278D48F8}"/>
                </a:ext>
              </a:extLst>
            </p:cNvPr>
            <p:cNvSpPr/>
            <p:nvPr/>
          </p:nvSpPr>
          <p:spPr>
            <a:xfrm rot="20174161">
              <a:off x="3351465" y="3072796"/>
              <a:ext cx="1367200" cy="184879"/>
            </a:xfrm>
            <a:prstGeom prst="rightArrow">
              <a:avLst/>
            </a:prstGeom>
            <a:solidFill>
              <a:schemeClr val="accent6">
                <a:lumMod val="75000"/>
              </a:schemeClr>
            </a:solidFill>
            <a:ln>
              <a:solidFill>
                <a:schemeClr val="accent6"/>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7" name="Arrow: Right 6">
              <a:extLst>
                <a:ext uri="{FF2B5EF4-FFF2-40B4-BE49-F238E27FC236}">
                  <a16:creationId xmlns:a16="http://schemas.microsoft.com/office/drawing/2014/main" id="{1DC9B177-C660-450D-BABA-918981664929}"/>
                </a:ext>
              </a:extLst>
            </p:cNvPr>
            <p:cNvSpPr/>
            <p:nvPr/>
          </p:nvSpPr>
          <p:spPr>
            <a:xfrm>
              <a:off x="3409424" y="3488453"/>
              <a:ext cx="1251281" cy="496506"/>
            </a:xfrm>
            <a:prstGeom prst="rightArrow">
              <a:avLst/>
            </a:prstGeom>
            <a:solidFill>
              <a:schemeClr val="accent6">
                <a:lumMod val="75000"/>
              </a:schemeClr>
            </a:solidFill>
            <a:ln>
              <a:solidFill>
                <a:schemeClr val="accent6"/>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8" name="Arrow: Right 7">
              <a:extLst>
                <a:ext uri="{FF2B5EF4-FFF2-40B4-BE49-F238E27FC236}">
                  <a16:creationId xmlns:a16="http://schemas.microsoft.com/office/drawing/2014/main" id="{E9E212EE-AB4A-4D52-A79A-C6F14E22194D}"/>
                </a:ext>
              </a:extLst>
            </p:cNvPr>
            <p:cNvSpPr/>
            <p:nvPr/>
          </p:nvSpPr>
          <p:spPr>
            <a:xfrm rot="1798937">
              <a:off x="3338767" y="4338349"/>
              <a:ext cx="1382884" cy="45719"/>
            </a:xfrm>
            <a:prstGeom prst="rightArrow">
              <a:avLst/>
            </a:prstGeom>
            <a:solidFill>
              <a:schemeClr val="accent6">
                <a:lumMod val="75000"/>
              </a:schemeClr>
            </a:solidFill>
            <a:ln>
              <a:solidFill>
                <a:schemeClr val="accent6"/>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9" name="TextBox 8"/>
            <p:cNvSpPr txBox="1"/>
            <p:nvPr/>
          </p:nvSpPr>
          <p:spPr>
            <a:xfrm>
              <a:off x="4787969" y="2720823"/>
              <a:ext cx="576064" cy="461665"/>
            </a:xfrm>
            <a:prstGeom prst="rect">
              <a:avLst/>
            </a:prstGeom>
            <a:noFill/>
          </p:spPr>
          <p:txBody>
            <a:bodyPr wrap="square" rtlCol="0">
              <a:spAutoFit/>
            </a:bodyPr>
            <a:lstStyle/>
            <a:p>
              <a:r>
                <a:rPr lang="en-GB" sz="2400" dirty="0"/>
                <a:t> B </a:t>
              </a:r>
            </a:p>
          </p:txBody>
        </p:sp>
        <p:sp>
          <p:nvSpPr>
            <p:cNvPr id="14" name="TextBox 13"/>
            <p:cNvSpPr txBox="1"/>
            <p:nvPr/>
          </p:nvSpPr>
          <p:spPr>
            <a:xfrm>
              <a:off x="4831807" y="3474430"/>
              <a:ext cx="576064" cy="461665"/>
            </a:xfrm>
            <a:prstGeom prst="rect">
              <a:avLst/>
            </a:prstGeom>
            <a:noFill/>
          </p:spPr>
          <p:txBody>
            <a:bodyPr wrap="square" rtlCol="0">
              <a:spAutoFit/>
            </a:bodyPr>
            <a:lstStyle/>
            <a:p>
              <a:r>
                <a:rPr lang="en-GB" sz="2400" dirty="0"/>
                <a:t> C </a:t>
              </a:r>
            </a:p>
          </p:txBody>
        </p:sp>
        <p:sp>
          <p:nvSpPr>
            <p:cNvPr id="15" name="TextBox 14"/>
            <p:cNvSpPr txBox="1"/>
            <p:nvPr/>
          </p:nvSpPr>
          <p:spPr>
            <a:xfrm>
              <a:off x="4831807" y="4258968"/>
              <a:ext cx="576064" cy="461665"/>
            </a:xfrm>
            <a:prstGeom prst="rect">
              <a:avLst/>
            </a:prstGeom>
            <a:noFill/>
            <a:ln>
              <a:noFill/>
            </a:ln>
          </p:spPr>
          <p:txBody>
            <a:bodyPr wrap="square" rtlCol="0">
              <a:spAutoFit/>
            </a:bodyPr>
            <a:lstStyle/>
            <a:p>
              <a:r>
                <a:rPr lang="en-GB" sz="2400" dirty="0"/>
                <a:t> D </a:t>
              </a:r>
            </a:p>
          </p:txBody>
        </p:sp>
        <p:sp>
          <p:nvSpPr>
            <p:cNvPr id="16" name="TextBox 15"/>
            <p:cNvSpPr txBox="1"/>
            <p:nvPr/>
          </p:nvSpPr>
          <p:spPr>
            <a:xfrm>
              <a:off x="2778731" y="3503840"/>
              <a:ext cx="576064" cy="461665"/>
            </a:xfrm>
            <a:prstGeom prst="rect">
              <a:avLst/>
            </a:prstGeom>
            <a:noFill/>
          </p:spPr>
          <p:txBody>
            <a:bodyPr wrap="square" rtlCol="0">
              <a:spAutoFit/>
            </a:bodyPr>
            <a:lstStyle/>
            <a:p>
              <a:r>
                <a:rPr lang="en-GB" sz="2400" dirty="0"/>
                <a:t> A </a:t>
              </a:r>
            </a:p>
          </p:txBody>
        </p:sp>
      </p:grpSp>
      <p:sp>
        <p:nvSpPr>
          <p:cNvPr id="10" name="Rectangle 9"/>
          <p:cNvSpPr/>
          <p:nvPr/>
        </p:nvSpPr>
        <p:spPr>
          <a:xfrm>
            <a:off x="0" y="709827"/>
            <a:ext cx="9144000" cy="2167887"/>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r>
              <a:rPr lang="en-GB" sz="2400" dirty="0">
                <a:solidFill>
                  <a:schemeClr val="tx1"/>
                </a:solidFill>
              </a:rPr>
              <a:t>3. Describe how the thermal energy produced by a bus driving along a road is dissipated. </a:t>
            </a:r>
          </a:p>
          <a:p>
            <a:endParaRPr lang="en-GB" sz="2400" dirty="0">
              <a:solidFill>
                <a:schemeClr val="tx1"/>
              </a:solidFill>
            </a:endParaRPr>
          </a:p>
          <a:p>
            <a:r>
              <a:rPr lang="en-GB" sz="2400" dirty="0">
                <a:solidFill>
                  <a:schemeClr val="tx1"/>
                </a:solidFill>
              </a:rPr>
              <a:t>4. a. The diagram shows the main energy transfers for an electric fan. Complete boxes A to D showing the energy stores involved. Use the size of the arrows to help you.</a:t>
            </a:r>
          </a:p>
        </p:txBody>
      </p:sp>
      <p:sp>
        <p:nvSpPr>
          <p:cNvPr id="19" name="Rectangle 18"/>
          <p:cNvSpPr/>
          <p:nvPr/>
        </p:nvSpPr>
        <p:spPr>
          <a:xfrm>
            <a:off x="8097" y="5585682"/>
            <a:ext cx="9144000" cy="1086858"/>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r>
              <a:rPr lang="en-GB" sz="2400" dirty="0">
                <a:solidFill>
                  <a:schemeClr val="tx1"/>
                </a:solidFill>
              </a:rPr>
              <a:t>b. State why the total energy supplied to an electric fan must always equal the total energy transferred by the electric fan. </a:t>
            </a:r>
          </a:p>
          <a:p>
            <a:r>
              <a:rPr lang="en-GB" sz="2400" dirty="0">
                <a:solidFill>
                  <a:schemeClr val="tx1"/>
                </a:solidFill>
              </a:rPr>
              <a:t>	</a:t>
            </a:r>
          </a:p>
          <a:p>
            <a:r>
              <a:rPr lang="en-GB" sz="2400" dirty="0">
                <a:solidFill>
                  <a:schemeClr val="tx1"/>
                </a:solidFill>
              </a:rPr>
              <a:t>         </a:t>
            </a:r>
            <a:endParaRPr lang="en-GB" sz="2400" b="1" dirty="0">
              <a:solidFill>
                <a:schemeClr val="tx1"/>
              </a:solidFill>
            </a:endParaRPr>
          </a:p>
        </p:txBody>
      </p:sp>
      <p:sp>
        <p:nvSpPr>
          <p:cNvPr id="23" name="Title 1"/>
          <p:cNvSpPr>
            <a:spLocks noGrp="1"/>
          </p:cNvSpPr>
          <p:nvPr>
            <p:ph type="ctrTitle"/>
          </p:nvPr>
        </p:nvSpPr>
        <p:spPr>
          <a:xfrm>
            <a:off x="251520" y="52786"/>
            <a:ext cx="8900577" cy="657041"/>
          </a:xfrm>
        </p:spPr>
        <p:txBody>
          <a:bodyPr>
            <a:noAutofit/>
          </a:bodyPr>
          <a:lstStyle/>
          <a:p>
            <a:pPr marL="342900" lvl="1" algn="r" defTabSz="342900" rtl="0">
              <a:spcBef>
                <a:spcPct val="20000"/>
              </a:spcBef>
            </a:pPr>
            <a:r>
              <a:rPr lang="en-US" sz="2800" b="1" dirty="0">
                <a:solidFill>
                  <a:schemeClr val="accent6"/>
                </a:solidFill>
              </a:rPr>
              <a:t> Part 2 - </a:t>
            </a:r>
            <a:r>
              <a:rPr lang="en-US" sz="2800" b="1" dirty="0">
                <a:solidFill>
                  <a:schemeClr val="tx1"/>
                </a:solidFill>
              </a:rPr>
              <a:t>QuestionIT</a:t>
            </a:r>
            <a:endParaRPr kumimoji="0" lang="en-US" sz="2800" b="1" i="0" u="none" strike="noStrike" kern="1200" cap="none" spc="0" normalizeH="0" baseline="0" noProof="0" dirty="0">
              <a:ln>
                <a:noFill/>
              </a:ln>
              <a:solidFill>
                <a:schemeClr val="tx1"/>
              </a:solidFill>
              <a:effectLst/>
              <a:uLnTx/>
              <a:uFillTx/>
              <a:latin typeface="+mn-lt"/>
              <a:ea typeface=""/>
              <a:cs typeface="News Gothic MT"/>
            </a:endParaRPr>
          </a:p>
        </p:txBody>
      </p:sp>
    </p:spTree>
    <p:extLst>
      <p:ext uri="{BB962C8B-B14F-4D97-AF65-F5344CB8AC3E}">
        <p14:creationId xmlns:p14="http://schemas.microsoft.com/office/powerpoint/2010/main" val="332589245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83560" y="709827"/>
            <a:ext cx="9036496" cy="5743509"/>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t"/>
          <a:lstStyle/>
          <a:p>
            <a:pPr lvl="0" eaLnBrk="0" fontAlgn="base" hangingPunct="0">
              <a:spcBef>
                <a:spcPct val="0"/>
              </a:spcBef>
              <a:spcAft>
                <a:spcPct val="0"/>
              </a:spcAft>
            </a:pPr>
            <a:r>
              <a:rPr lang="en-US" altLang="en-US" sz="2400" dirty="0">
                <a:solidFill>
                  <a:schemeClr val="tx1"/>
                </a:solidFill>
                <a:ea typeface="Times New Roman" panose="02020603050405020304" pitchFamily="18" charset="0"/>
                <a:cs typeface="Times New Roman" panose="02020603050405020304" pitchFamily="18" charset="0"/>
              </a:rPr>
              <a:t>5. a. The diagrams show two different types of loft insulation.</a:t>
            </a:r>
            <a:endParaRPr lang="en-GB" altLang="en-US" sz="2400" dirty="0">
              <a:solidFill>
                <a:schemeClr val="tx1"/>
              </a:solidFill>
            </a:endParaRPr>
          </a:p>
          <a:p>
            <a:pPr lvl="0" eaLnBrk="0" fontAlgn="base" hangingPunct="0">
              <a:spcBef>
                <a:spcPct val="0"/>
              </a:spcBef>
              <a:spcAft>
                <a:spcPct val="0"/>
              </a:spcAft>
            </a:pPr>
            <a:r>
              <a:rPr lang="en-US" altLang="en-US" sz="2400" dirty="0">
                <a:solidFill>
                  <a:schemeClr val="tx1"/>
                </a:solidFill>
                <a:ea typeface="Times New Roman" panose="02020603050405020304" pitchFamily="18" charset="0"/>
                <a:cs typeface="Times New Roman" panose="02020603050405020304" pitchFamily="18" charset="0"/>
              </a:rPr>
              <a:t>		Fiberglass insulation	Wool insulation</a:t>
            </a:r>
          </a:p>
          <a:p>
            <a:pPr lvl="0" eaLnBrk="0" fontAlgn="base" hangingPunct="0">
              <a:spcBef>
                <a:spcPct val="0"/>
              </a:spcBef>
              <a:spcAft>
                <a:spcPct val="0"/>
              </a:spcAft>
            </a:pPr>
            <a:endParaRPr lang="en-US" altLang="en-US" sz="2400" dirty="0">
              <a:solidFill>
                <a:schemeClr val="tx1"/>
              </a:solidFill>
              <a:cs typeface="Times New Roman" panose="02020603050405020304" pitchFamily="18" charset="0"/>
            </a:endParaRPr>
          </a:p>
          <a:p>
            <a:pPr lvl="0" eaLnBrk="0" fontAlgn="base" hangingPunct="0">
              <a:spcBef>
                <a:spcPct val="0"/>
              </a:spcBef>
              <a:spcAft>
                <a:spcPct val="0"/>
              </a:spcAft>
            </a:pPr>
            <a:endParaRPr lang="en-US" altLang="en-US" sz="2400" dirty="0">
              <a:solidFill>
                <a:schemeClr val="tx1"/>
              </a:solidFill>
              <a:cs typeface="Times New Roman" panose="02020603050405020304" pitchFamily="18" charset="0"/>
            </a:endParaRPr>
          </a:p>
          <a:p>
            <a:pPr lvl="0" eaLnBrk="0" fontAlgn="base" hangingPunct="0">
              <a:spcBef>
                <a:spcPct val="0"/>
              </a:spcBef>
              <a:spcAft>
                <a:spcPct val="0"/>
              </a:spcAft>
            </a:pPr>
            <a:endParaRPr lang="en-US" altLang="en-US" sz="2400" dirty="0">
              <a:solidFill>
                <a:schemeClr val="tx1"/>
              </a:solidFill>
              <a:cs typeface="Times New Roman" panose="02020603050405020304" pitchFamily="18" charset="0"/>
            </a:endParaRPr>
          </a:p>
          <a:p>
            <a:r>
              <a:rPr lang="en-US" sz="2400" dirty="0">
                <a:solidFill>
                  <a:schemeClr val="tx1"/>
                </a:solidFill>
              </a:rPr>
              <a:t>The wool needs to be thicker to have the same insulating properties. Explain which material has the highest thermal conductivity?</a:t>
            </a:r>
          </a:p>
          <a:p>
            <a:endParaRPr lang="en-US" sz="2400" dirty="0">
              <a:solidFill>
                <a:schemeClr val="tx1"/>
              </a:solidFill>
            </a:endParaRPr>
          </a:p>
          <a:p>
            <a:endParaRPr lang="en-US" sz="2400" dirty="0">
              <a:solidFill>
                <a:schemeClr val="tx1"/>
              </a:solidFill>
            </a:endParaRPr>
          </a:p>
          <a:p>
            <a:endParaRPr lang="en-US" sz="2400" dirty="0">
              <a:solidFill>
                <a:schemeClr val="tx1"/>
              </a:solidFill>
            </a:endParaRPr>
          </a:p>
          <a:p>
            <a:r>
              <a:rPr lang="en-US" sz="2400" dirty="0">
                <a:solidFill>
                  <a:schemeClr val="tx1"/>
                </a:solidFill>
              </a:rPr>
              <a:t>b. </a:t>
            </a:r>
            <a:r>
              <a:rPr lang="en-GB" sz="2400" dirty="0">
                <a:solidFill>
                  <a:schemeClr val="tx1"/>
                </a:solidFill>
              </a:rPr>
              <a:t>Explain how trapped air reduces the rate of heat loss, in terms of thermal conductivity.</a:t>
            </a:r>
          </a:p>
          <a:p>
            <a:endParaRPr lang="en-US" sz="2400" dirty="0">
              <a:solidFill>
                <a:schemeClr val="tx1"/>
              </a:solidFill>
            </a:endParaRPr>
          </a:p>
          <a:p>
            <a:endParaRPr lang="en-US" sz="2400" dirty="0">
              <a:solidFill>
                <a:schemeClr val="tx1"/>
              </a:solidFill>
            </a:endParaRPr>
          </a:p>
        </p:txBody>
      </p:sp>
      <p:pic>
        <p:nvPicPr>
          <p:cNvPr id="14" name="Picture 13" descr="Image result for comparing loft insulation ">
            <a:extLst>
              <a:ext uri="{FF2B5EF4-FFF2-40B4-BE49-F238E27FC236}">
                <a16:creationId xmlns:a16="http://schemas.microsoft.com/office/drawing/2014/main" id="{1B1CE272-1F9A-4AB8-ABFB-427A3742872E}"/>
              </a:ext>
            </a:extLst>
          </p:cNvPr>
          <p:cNvPicPr/>
          <p:nvPr/>
        </p:nvPicPr>
        <p:blipFill>
          <a:blip r:embed="rId3"/>
          <a:srcRect/>
          <a:stretch>
            <a:fillRect/>
          </a:stretch>
        </p:blipFill>
        <p:spPr bwMode="auto">
          <a:xfrm>
            <a:off x="2411760" y="1556792"/>
            <a:ext cx="1228725" cy="952500"/>
          </a:xfrm>
          <a:prstGeom prst="rect">
            <a:avLst/>
          </a:prstGeom>
          <a:noFill/>
          <a:ln w="9525">
            <a:noFill/>
            <a:miter lim="800000"/>
            <a:headEnd/>
            <a:tailEnd/>
          </a:ln>
        </p:spPr>
      </p:pic>
      <p:pic>
        <p:nvPicPr>
          <p:cNvPr id="15" name="Picture 14" descr="Image result for comparing loft insulation ">
            <a:extLst>
              <a:ext uri="{FF2B5EF4-FFF2-40B4-BE49-F238E27FC236}">
                <a16:creationId xmlns:a16="http://schemas.microsoft.com/office/drawing/2014/main" id="{A3072BCA-353F-462E-8164-2B02B7209B5D}"/>
              </a:ext>
            </a:extLst>
          </p:cNvPr>
          <p:cNvPicPr/>
          <p:nvPr/>
        </p:nvPicPr>
        <p:blipFill>
          <a:blip r:embed="rId4"/>
          <a:srcRect/>
          <a:stretch>
            <a:fillRect/>
          </a:stretch>
        </p:blipFill>
        <p:spPr bwMode="auto">
          <a:xfrm>
            <a:off x="4860032" y="1556792"/>
            <a:ext cx="1238250" cy="962025"/>
          </a:xfrm>
          <a:prstGeom prst="rect">
            <a:avLst/>
          </a:prstGeom>
          <a:noFill/>
          <a:ln w="9525">
            <a:noFill/>
            <a:miter lim="800000"/>
            <a:headEnd/>
            <a:tailEnd/>
          </a:ln>
        </p:spPr>
      </p:pic>
      <p:sp>
        <p:nvSpPr>
          <p:cNvPr id="7" name="Title 1"/>
          <p:cNvSpPr>
            <a:spLocks noGrp="1"/>
          </p:cNvSpPr>
          <p:nvPr>
            <p:ph type="ctrTitle"/>
          </p:nvPr>
        </p:nvSpPr>
        <p:spPr>
          <a:xfrm>
            <a:off x="251520" y="52786"/>
            <a:ext cx="8900577" cy="657041"/>
          </a:xfrm>
        </p:spPr>
        <p:txBody>
          <a:bodyPr>
            <a:noAutofit/>
          </a:bodyPr>
          <a:lstStyle/>
          <a:p>
            <a:pPr marL="342900" lvl="1" algn="r" defTabSz="342900" rtl="0">
              <a:spcBef>
                <a:spcPct val="20000"/>
              </a:spcBef>
            </a:pPr>
            <a:r>
              <a:rPr lang="en-US" sz="2800" b="1" dirty="0">
                <a:solidFill>
                  <a:schemeClr val="accent6"/>
                </a:solidFill>
                <a:latin typeface="+mn-lt"/>
              </a:rPr>
              <a:t>    </a:t>
            </a:r>
            <a:r>
              <a:rPr lang="en-US" sz="2800" b="1" dirty="0">
                <a:solidFill>
                  <a:schemeClr val="accent6"/>
                </a:solidFill>
              </a:rPr>
              <a:t> Part 2 - </a:t>
            </a:r>
            <a:r>
              <a:rPr lang="en-US" sz="2800" b="1" dirty="0">
                <a:solidFill>
                  <a:schemeClr val="tx1"/>
                </a:solidFill>
              </a:rPr>
              <a:t>QuestionIT</a:t>
            </a:r>
            <a:endParaRPr kumimoji="0" lang="en-US" sz="2800" b="1" i="0" u="none" strike="noStrike" kern="1200" cap="none" spc="0" normalizeH="0" baseline="0" noProof="0" dirty="0">
              <a:ln>
                <a:noFill/>
              </a:ln>
              <a:solidFill>
                <a:schemeClr val="tx1"/>
              </a:solidFill>
              <a:effectLst/>
              <a:uLnTx/>
              <a:uFillTx/>
              <a:latin typeface="+mn-lt"/>
              <a:ea typeface=""/>
              <a:cs typeface="News Gothic MT"/>
            </a:endParaRPr>
          </a:p>
        </p:txBody>
      </p:sp>
    </p:spTree>
    <p:extLst>
      <p:ext uri="{BB962C8B-B14F-4D97-AF65-F5344CB8AC3E}">
        <p14:creationId xmlns:p14="http://schemas.microsoft.com/office/powerpoint/2010/main" val="131268401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83968" y="704918"/>
            <a:ext cx="4680520" cy="5257800"/>
          </a:xfrm>
          <a:prstGeom prst="rect">
            <a:avLst/>
          </a:prstGeom>
        </p:spPr>
      </p:pic>
      <p:sp>
        <p:nvSpPr>
          <p:cNvPr id="5" name="TextBox 4">
            <a:extLst>
              <a:ext uri="{FF2B5EF4-FFF2-40B4-BE49-F238E27FC236}">
                <a16:creationId xmlns:a16="http://schemas.microsoft.com/office/drawing/2014/main" id="{C15E985B-AD00-0C4D-8C8C-AFC94711FB22}"/>
              </a:ext>
            </a:extLst>
          </p:cNvPr>
          <p:cNvSpPr txBox="1"/>
          <p:nvPr/>
        </p:nvSpPr>
        <p:spPr>
          <a:xfrm>
            <a:off x="0" y="980728"/>
            <a:ext cx="4716016" cy="4678204"/>
          </a:xfrm>
          <a:prstGeom prst="rect">
            <a:avLst/>
          </a:prstGeom>
          <a:noFill/>
        </p:spPr>
        <p:txBody>
          <a:bodyPr wrap="square" rtlCol="0">
            <a:spAutoFit/>
          </a:bodyPr>
          <a:lstStyle/>
          <a:p>
            <a:r>
              <a:rPr lang="en-GB" sz="7200" b="1" dirty="0">
                <a:latin typeface="+mj-lt"/>
                <a:ea typeface="Beirut" charset="-78"/>
                <a:cs typeface="Beirut" charset="-78"/>
              </a:rPr>
              <a:t>AnswerIT!</a:t>
            </a:r>
          </a:p>
          <a:p>
            <a:endParaRPr lang="en-GB" dirty="0"/>
          </a:p>
          <a:p>
            <a:endParaRPr lang="en-GB" dirty="0"/>
          </a:p>
          <a:p>
            <a:r>
              <a:rPr lang="en-GB" sz="3200" b="1" dirty="0">
                <a:solidFill>
                  <a:schemeClr val="tx1">
                    <a:lumMod val="50000"/>
                    <a:lumOff val="50000"/>
                  </a:schemeClr>
                </a:solidFill>
              </a:rPr>
              <a:t>Conservation of energy</a:t>
            </a:r>
          </a:p>
          <a:p>
            <a:r>
              <a:rPr lang="en-GB" sz="3200" b="1" dirty="0">
                <a:solidFill>
                  <a:schemeClr val="tx1">
                    <a:lumMod val="50000"/>
                    <a:lumOff val="50000"/>
                  </a:schemeClr>
                </a:solidFill>
              </a:rPr>
              <a:t>Part 2</a:t>
            </a:r>
          </a:p>
          <a:p>
            <a:endParaRPr lang="en-GB" sz="2000" b="1" dirty="0">
              <a:solidFill>
                <a:schemeClr val="tx1">
                  <a:lumMod val="50000"/>
                  <a:lumOff val="50000"/>
                </a:schemeClr>
              </a:solidFill>
            </a:endParaRPr>
          </a:p>
          <a:p>
            <a:pPr marL="342900" lvl="1" indent="-342900">
              <a:buFont typeface="Arial" panose="020B0604020202020204" pitchFamily="34" charset="0"/>
              <a:buChar char="•"/>
            </a:pPr>
            <a:r>
              <a:rPr lang="en-US" sz="2000" b="1" dirty="0">
                <a:solidFill>
                  <a:schemeClr val="tx1">
                    <a:lumMod val="50000"/>
                    <a:lumOff val="50000"/>
                  </a:schemeClr>
                </a:solidFill>
              </a:rPr>
              <a:t>Energy transfers in a system</a:t>
            </a:r>
          </a:p>
          <a:p>
            <a:pPr marL="342900" lvl="1" indent="-342900">
              <a:buFont typeface="Arial" panose="020B0604020202020204" pitchFamily="34" charset="0"/>
              <a:buChar char="•"/>
            </a:pPr>
            <a:r>
              <a:rPr lang="en-US" sz="2000" b="1" dirty="0">
                <a:solidFill>
                  <a:schemeClr val="tx1">
                    <a:lumMod val="50000"/>
                    <a:lumOff val="50000"/>
                  </a:schemeClr>
                </a:solidFill>
              </a:rPr>
              <a:t>Energy efficiency</a:t>
            </a:r>
          </a:p>
          <a:p>
            <a:pPr marL="342900" lvl="1" indent="-342900">
              <a:buFont typeface="Arial" panose="020B0604020202020204" pitchFamily="34" charset="0"/>
              <a:buChar char="•"/>
            </a:pPr>
            <a:r>
              <a:rPr lang="en-US" sz="2000" b="1" dirty="0">
                <a:solidFill>
                  <a:schemeClr val="tx1">
                    <a:lumMod val="50000"/>
                    <a:lumOff val="50000"/>
                  </a:schemeClr>
                </a:solidFill>
              </a:rPr>
              <a:t>Reducing unwanted energy transfers</a:t>
            </a:r>
          </a:p>
          <a:p>
            <a:endParaRPr lang="en-GB" sz="2800" dirty="0">
              <a:solidFill>
                <a:schemeClr val="tx1">
                  <a:lumMod val="50000"/>
                  <a:lumOff val="50000"/>
                </a:schemeClr>
              </a:solidFill>
            </a:endParaRPr>
          </a:p>
          <a:p>
            <a:endParaRPr lang="en-GB" dirty="0"/>
          </a:p>
        </p:txBody>
      </p:sp>
    </p:spTree>
    <p:extLst>
      <p:ext uri="{BB962C8B-B14F-4D97-AF65-F5344CB8AC3E}">
        <p14:creationId xmlns:p14="http://schemas.microsoft.com/office/powerpoint/2010/main" val="87507322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0E5B3FF-3FA0-44E6-B9E3-92874D1698AD}"/>
              </a:ext>
            </a:extLst>
          </p:cNvPr>
          <p:cNvSpPr txBox="1"/>
          <p:nvPr/>
        </p:nvSpPr>
        <p:spPr>
          <a:xfrm>
            <a:off x="251520" y="836712"/>
            <a:ext cx="8784976" cy="4893647"/>
          </a:xfrm>
          <a:prstGeom prst="rect">
            <a:avLst/>
          </a:prstGeom>
          <a:noFill/>
        </p:spPr>
        <p:txBody>
          <a:bodyPr wrap="square" rtlCol="0">
            <a:spAutoFit/>
          </a:bodyPr>
          <a:lstStyle/>
          <a:p>
            <a:pPr marL="342900" indent="-342900">
              <a:buAutoNum type="arabicPeriod"/>
            </a:pPr>
            <a:r>
              <a:rPr lang="en-GB" sz="2400" dirty="0"/>
              <a:t>In a “closed” system </a:t>
            </a:r>
            <a:r>
              <a:rPr lang="is-IS" sz="2400" dirty="0"/>
              <a:t>…..........</a:t>
            </a:r>
            <a:r>
              <a:rPr lang="en-GB" sz="2400" dirty="0"/>
              <a:t>         </a:t>
            </a:r>
          </a:p>
          <a:p>
            <a:pPr marL="800100" lvl="1" indent="-342900">
              <a:buFont typeface="+mj-lt"/>
              <a:buAutoNum type="alphaUcPeriod"/>
            </a:pPr>
            <a:r>
              <a:rPr lang="en-GB" sz="2400" dirty="0"/>
              <a:t>energy can be transferred but there is no net energy loss.</a:t>
            </a:r>
          </a:p>
          <a:p>
            <a:pPr marL="800100" lvl="1" indent="-342900">
              <a:buFont typeface="+mj-lt"/>
              <a:buAutoNum type="alphaUcPeriod"/>
            </a:pPr>
            <a:r>
              <a:rPr lang="en-GB" sz="2400" dirty="0"/>
              <a:t>energy and mass are transferred in and out of the system.</a:t>
            </a:r>
          </a:p>
          <a:p>
            <a:pPr marL="800100" lvl="1" indent="-342900">
              <a:buFont typeface="+mj-lt"/>
              <a:buAutoNum type="alphaUcPeriod"/>
            </a:pPr>
            <a:r>
              <a:rPr lang="en-GB" sz="2400" dirty="0"/>
              <a:t>energy cannot be transferred between different energy stores.</a:t>
            </a:r>
          </a:p>
          <a:p>
            <a:endParaRPr lang="en-GB" sz="2400" dirty="0"/>
          </a:p>
          <a:p>
            <a:r>
              <a:rPr lang="en-GB" sz="2400" dirty="0"/>
              <a:t>2. The energy transfer diagram for a mobile phone shows that 100 J of electrical energy produces 45 J of light energy and 36 J of sound energy. </a:t>
            </a:r>
          </a:p>
          <a:p>
            <a:r>
              <a:rPr lang="en-GB" sz="2400" dirty="0"/>
              <a:t>How much thermal energy will be dissipated by the phone?</a:t>
            </a:r>
          </a:p>
          <a:p>
            <a:endParaRPr lang="en-GB" sz="2400" dirty="0"/>
          </a:p>
          <a:p>
            <a:r>
              <a:rPr lang="en-GB" sz="2400" dirty="0"/>
              <a:t>					              </a:t>
            </a:r>
          </a:p>
          <a:p>
            <a:r>
              <a:rPr lang="en-GB" sz="2400" dirty="0"/>
              <a:t>					         </a:t>
            </a:r>
            <a:r>
              <a:rPr lang="en-GB" sz="2400" b="1" dirty="0">
                <a:solidFill>
                  <a:srgbClr val="00B050"/>
                </a:solidFill>
              </a:rPr>
              <a:t>	</a:t>
            </a:r>
          </a:p>
          <a:p>
            <a:endParaRPr lang="en-GB" sz="2400" dirty="0"/>
          </a:p>
        </p:txBody>
      </p:sp>
      <p:pic>
        <p:nvPicPr>
          <p:cNvPr id="34" name="Picture 33" descr="Image result for energy transfer diagram for a car">
            <a:extLst>
              <a:ext uri="{FF2B5EF4-FFF2-40B4-BE49-F238E27FC236}">
                <a16:creationId xmlns:a16="http://schemas.microsoft.com/office/drawing/2014/main" id="{430B67B4-10B3-480D-AD16-98BD0D622C7B}"/>
              </a:ext>
            </a:extLst>
          </p:cNvPr>
          <p:cNvPicPr>
            <a:picLocks noChangeAspect="1"/>
          </p:cNvPicPr>
          <p:nvPr/>
        </p:nvPicPr>
        <p:blipFill rotWithShape="1">
          <a:blip r:embed="rId3">
            <a:extLst>
              <a:ext uri="{28A0092B-C50C-407E-A947-70E740481C1C}">
                <a14:useLocalDpi xmlns:a14="http://schemas.microsoft.com/office/drawing/2010/main" val="0"/>
              </a:ext>
            </a:extLst>
          </a:blip>
          <a:srcRect t="20896" b="16415"/>
          <a:stretch/>
        </p:blipFill>
        <p:spPr bwMode="auto">
          <a:xfrm>
            <a:off x="395536" y="4221088"/>
            <a:ext cx="5892480" cy="2232000"/>
          </a:xfrm>
          <a:prstGeom prst="rect">
            <a:avLst/>
          </a:prstGeom>
          <a:noFill/>
          <a:ln>
            <a:solidFill>
              <a:schemeClr val="accent6">
                <a:lumMod val="75000"/>
              </a:schemeClr>
            </a:solidFill>
          </a:ln>
        </p:spPr>
      </p:pic>
      <p:sp>
        <p:nvSpPr>
          <p:cNvPr id="38" name="TextBox 37">
            <a:extLst>
              <a:ext uri="{FF2B5EF4-FFF2-40B4-BE49-F238E27FC236}">
                <a16:creationId xmlns:a16="http://schemas.microsoft.com/office/drawing/2014/main" id="{946BE1A5-EDD5-4DD3-BB01-BF7AC07FC209}"/>
              </a:ext>
            </a:extLst>
          </p:cNvPr>
          <p:cNvSpPr txBox="1"/>
          <p:nvPr/>
        </p:nvSpPr>
        <p:spPr>
          <a:xfrm>
            <a:off x="7120139" y="1268760"/>
            <a:ext cx="432048" cy="432048"/>
          </a:xfrm>
          <a:prstGeom prst="rect">
            <a:avLst/>
          </a:prstGeom>
          <a:noFill/>
          <a:ln>
            <a:noFill/>
          </a:ln>
        </p:spPr>
        <p:txBody>
          <a:bodyPr wrap="square" rtlCol="0">
            <a:spAutoFit/>
          </a:bodyPr>
          <a:lstStyle/>
          <a:p>
            <a:endParaRPr lang="en-GB" dirty="0"/>
          </a:p>
        </p:txBody>
      </p:sp>
      <p:sp>
        <p:nvSpPr>
          <p:cNvPr id="9" name="Title 1"/>
          <p:cNvSpPr>
            <a:spLocks noGrp="1"/>
          </p:cNvSpPr>
          <p:nvPr>
            <p:ph type="ctrTitle"/>
          </p:nvPr>
        </p:nvSpPr>
        <p:spPr>
          <a:xfrm>
            <a:off x="251520" y="52786"/>
            <a:ext cx="8900577" cy="657041"/>
          </a:xfrm>
        </p:spPr>
        <p:txBody>
          <a:bodyPr>
            <a:noAutofit/>
          </a:bodyPr>
          <a:lstStyle/>
          <a:p>
            <a:pPr marL="342900" lvl="1" algn="r" defTabSz="342900" rtl="0">
              <a:spcBef>
                <a:spcPct val="20000"/>
              </a:spcBef>
            </a:pPr>
            <a:r>
              <a:rPr lang="en-US" sz="2800" b="1" dirty="0">
                <a:solidFill>
                  <a:schemeClr val="accent6"/>
                </a:solidFill>
                <a:latin typeface="+mn-lt"/>
              </a:rPr>
              <a:t>    Part 2 - </a:t>
            </a:r>
            <a:r>
              <a:rPr lang="en-US" sz="2800" b="1" dirty="0">
                <a:solidFill>
                  <a:schemeClr val="tx1"/>
                </a:solidFill>
                <a:latin typeface="+mn-lt"/>
              </a:rPr>
              <a:t>AnswerIT</a:t>
            </a:r>
            <a:endParaRPr kumimoji="0" lang="en-US" sz="2800" b="1" i="0" u="none" strike="noStrike" kern="1200" cap="none" spc="0" normalizeH="0" baseline="0" noProof="0" dirty="0">
              <a:ln>
                <a:noFill/>
              </a:ln>
              <a:solidFill>
                <a:schemeClr val="tx1"/>
              </a:solidFill>
              <a:effectLst/>
              <a:uLnTx/>
              <a:uFillTx/>
              <a:latin typeface="+mn-lt"/>
              <a:ea typeface=""/>
              <a:cs typeface="News Gothic MT"/>
            </a:endParaRPr>
          </a:p>
        </p:txBody>
      </p:sp>
      <p:pic>
        <p:nvPicPr>
          <p:cNvPr id="6" name="Picture 5">
            <a:extLst>
              <a:ext uri="{FF2B5EF4-FFF2-40B4-BE49-F238E27FC236}">
                <a16:creationId xmlns:a16="http://schemas.microsoft.com/office/drawing/2014/main" id="{AF88D702-6146-4453-8C07-8480EA41963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316416" y="1255267"/>
            <a:ext cx="488378" cy="439540"/>
          </a:xfrm>
          <a:prstGeom prst="rect">
            <a:avLst/>
          </a:prstGeom>
        </p:spPr>
      </p:pic>
      <p:sp>
        <p:nvSpPr>
          <p:cNvPr id="2" name="Rectangle 1"/>
          <p:cNvSpPr/>
          <p:nvPr/>
        </p:nvSpPr>
        <p:spPr>
          <a:xfrm>
            <a:off x="6403012" y="4321425"/>
            <a:ext cx="2740988" cy="1938992"/>
          </a:xfrm>
          <a:prstGeom prst="rect">
            <a:avLst/>
          </a:prstGeom>
        </p:spPr>
        <p:txBody>
          <a:bodyPr wrap="square">
            <a:spAutoFit/>
          </a:bodyPr>
          <a:lstStyle/>
          <a:p>
            <a:r>
              <a:rPr lang="en-US" sz="2000" b="1" dirty="0">
                <a:solidFill>
                  <a:srgbClr val="00B050"/>
                </a:solidFill>
              </a:rPr>
              <a:t>45 J + 36 J = 81 J</a:t>
            </a:r>
          </a:p>
          <a:p>
            <a:endParaRPr lang="en-US" sz="2000" b="1" dirty="0">
              <a:solidFill>
                <a:srgbClr val="00B050"/>
              </a:solidFill>
            </a:endParaRPr>
          </a:p>
          <a:p>
            <a:r>
              <a:rPr lang="en-US" sz="2000" b="1" dirty="0">
                <a:solidFill>
                  <a:srgbClr val="00B050"/>
                </a:solidFill>
              </a:rPr>
              <a:t>100 J – 81 J  = 19 J	</a:t>
            </a:r>
          </a:p>
          <a:p>
            <a:r>
              <a:rPr lang="en-US" sz="2000" b="1" dirty="0">
                <a:solidFill>
                  <a:srgbClr val="00B050"/>
                </a:solidFill>
              </a:rPr>
              <a:t>19 J of thermal energy will be dissipated</a:t>
            </a:r>
            <a:endParaRPr lang="en-GB" sz="2000" b="1" dirty="0">
              <a:solidFill>
                <a:srgbClr val="00B050"/>
              </a:solidFill>
            </a:endParaRPr>
          </a:p>
        </p:txBody>
      </p:sp>
    </p:spTree>
    <p:extLst>
      <p:ext uri="{BB962C8B-B14F-4D97-AF65-F5344CB8AC3E}">
        <p14:creationId xmlns:p14="http://schemas.microsoft.com/office/powerpoint/2010/main" val="9488693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p:nvPr/>
        </p:nvGrpSpPr>
        <p:grpSpPr>
          <a:xfrm>
            <a:off x="1886003" y="2877714"/>
            <a:ext cx="2681371" cy="2217148"/>
            <a:chOff x="2656832" y="2596689"/>
            <a:chExt cx="2758711" cy="2217148"/>
          </a:xfrm>
          <a:effectLst/>
        </p:grpSpPr>
        <p:sp>
          <p:nvSpPr>
            <p:cNvPr id="5" name="Rectangle 4">
              <a:extLst>
                <a:ext uri="{FF2B5EF4-FFF2-40B4-BE49-F238E27FC236}">
                  <a16:creationId xmlns:a16="http://schemas.microsoft.com/office/drawing/2014/main" id="{D865BE3B-3475-478A-8C5B-CAC02D134167}"/>
                </a:ext>
              </a:extLst>
            </p:cNvPr>
            <p:cNvSpPr/>
            <p:nvPr/>
          </p:nvSpPr>
          <p:spPr>
            <a:xfrm>
              <a:off x="2656832" y="3381227"/>
              <a:ext cx="720080" cy="648072"/>
            </a:xfrm>
            <a:prstGeom prst="rect">
              <a:avLst/>
            </a:prstGeom>
            <a:noFill/>
            <a:ln>
              <a:solidFill>
                <a:schemeClr val="accent6">
                  <a:lumMod val="75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3865020C-C5E0-4770-A0E0-C314947DE9A7}"/>
                </a:ext>
              </a:extLst>
            </p:cNvPr>
            <p:cNvSpPr/>
            <p:nvPr/>
          </p:nvSpPr>
          <p:spPr>
            <a:xfrm>
              <a:off x="4695463" y="4165765"/>
              <a:ext cx="720080" cy="648072"/>
            </a:xfrm>
            <a:prstGeom prst="rect">
              <a:avLst/>
            </a:prstGeom>
            <a:noFill/>
            <a:ln>
              <a:solidFill>
                <a:schemeClr val="accent6">
                  <a:lumMod val="75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id="{114FCB36-D030-4AAD-A551-64CE52A920F2}"/>
                </a:ext>
              </a:extLst>
            </p:cNvPr>
            <p:cNvSpPr/>
            <p:nvPr/>
          </p:nvSpPr>
          <p:spPr>
            <a:xfrm>
              <a:off x="4695463" y="3381227"/>
              <a:ext cx="720080" cy="648072"/>
            </a:xfrm>
            <a:prstGeom prst="rect">
              <a:avLst/>
            </a:prstGeom>
            <a:noFill/>
            <a:ln>
              <a:solidFill>
                <a:schemeClr val="accent6">
                  <a:lumMod val="75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13" name="Rectangle 12">
              <a:extLst>
                <a:ext uri="{FF2B5EF4-FFF2-40B4-BE49-F238E27FC236}">
                  <a16:creationId xmlns:a16="http://schemas.microsoft.com/office/drawing/2014/main" id="{DF539FFC-E4D1-4E25-9585-DA99C38C96F2}"/>
                </a:ext>
              </a:extLst>
            </p:cNvPr>
            <p:cNvSpPr/>
            <p:nvPr/>
          </p:nvSpPr>
          <p:spPr>
            <a:xfrm>
              <a:off x="4695463" y="2596689"/>
              <a:ext cx="720080" cy="648072"/>
            </a:xfrm>
            <a:prstGeom prst="rect">
              <a:avLst/>
            </a:prstGeom>
            <a:noFill/>
            <a:ln>
              <a:solidFill>
                <a:schemeClr val="accent6">
                  <a:lumMod val="75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6" name="Arrow: Right 5">
              <a:extLst>
                <a:ext uri="{FF2B5EF4-FFF2-40B4-BE49-F238E27FC236}">
                  <a16:creationId xmlns:a16="http://schemas.microsoft.com/office/drawing/2014/main" id="{F267796C-2EFE-4A69-B999-7774278D48F8}"/>
                </a:ext>
              </a:extLst>
            </p:cNvPr>
            <p:cNvSpPr/>
            <p:nvPr/>
          </p:nvSpPr>
          <p:spPr>
            <a:xfrm rot="20174161">
              <a:off x="3351465" y="3072796"/>
              <a:ext cx="1367200" cy="184879"/>
            </a:xfrm>
            <a:prstGeom prst="rightArrow">
              <a:avLst/>
            </a:prstGeom>
            <a:solidFill>
              <a:schemeClr val="accent6">
                <a:lumMod val="75000"/>
              </a:schemeClr>
            </a:solidFill>
            <a:ln>
              <a:solidFill>
                <a:schemeClr val="accent6"/>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7" name="Arrow: Right 6">
              <a:extLst>
                <a:ext uri="{FF2B5EF4-FFF2-40B4-BE49-F238E27FC236}">
                  <a16:creationId xmlns:a16="http://schemas.microsoft.com/office/drawing/2014/main" id="{1DC9B177-C660-450D-BABA-918981664929}"/>
                </a:ext>
              </a:extLst>
            </p:cNvPr>
            <p:cNvSpPr/>
            <p:nvPr/>
          </p:nvSpPr>
          <p:spPr>
            <a:xfrm>
              <a:off x="3409424" y="3488453"/>
              <a:ext cx="1251281" cy="496506"/>
            </a:xfrm>
            <a:prstGeom prst="rightArrow">
              <a:avLst/>
            </a:prstGeom>
            <a:solidFill>
              <a:schemeClr val="accent6">
                <a:lumMod val="75000"/>
              </a:schemeClr>
            </a:solidFill>
            <a:ln>
              <a:solidFill>
                <a:schemeClr val="accent6"/>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8" name="Arrow: Right 7">
              <a:extLst>
                <a:ext uri="{FF2B5EF4-FFF2-40B4-BE49-F238E27FC236}">
                  <a16:creationId xmlns:a16="http://schemas.microsoft.com/office/drawing/2014/main" id="{E9E212EE-AB4A-4D52-A79A-C6F14E22194D}"/>
                </a:ext>
              </a:extLst>
            </p:cNvPr>
            <p:cNvSpPr/>
            <p:nvPr/>
          </p:nvSpPr>
          <p:spPr>
            <a:xfrm rot="1798937">
              <a:off x="3338767" y="4338349"/>
              <a:ext cx="1382884" cy="45719"/>
            </a:xfrm>
            <a:prstGeom prst="rightArrow">
              <a:avLst/>
            </a:prstGeom>
            <a:solidFill>
              <a:schemeClr val="accent6">
                <a:lumMod val="75000"/>
              </a:schemeClr>
            </a:solidFill>
            <a:ln>
              <a:solidFill>
                <a:schemeClr val="accent6"/>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a:p>
          </p:txBody>
        </p:sp>
        <p:sp>
          <p:nvSpPr>
            <p:cNvPr id="9" name="TextBox 8"/>
            <p:cNvSpPr txBox="1"/>
            <p:nvPr/>
          </p:nvSpPr>
          <p:spPr>
            <a:xfrm>
              <a:off x="4787969" y="2720823"/>
              <a:ext cx="576064" cy="461665"/>
            </a:xfrm>
            <a:prstGeom prst="rect">
              <a:avLst/>
            </a:prstGeom>
            <a:noFill/>
          </p:spPr>
          <p:txBody>
            <a:bodyPr wrap="square" rtlCol="0">
              <a:spAutoFit/>
            </a:bodyPr>
            <a:lstStyle/>
            <a:p>
              <a:r>
                <a:rPr lang="en-GB" sz="2400" dirty="0"/>
                <a:t> B </a:t>
              </a:r>
            </a:p>
          </p:txBody>
        </p:sp>
        <p:sp>
          <p:nvSpPr>
            <p:cNvPr id="14" name="TextBox 13"/>
            <p:cNvSpPr txBox="1"/>
            <p:nvPr/>
          </p:nvSpPr>
          <p:spPr>
            <a:xfrm>
              <a:off x="4831807" y="3474430"/>
              <a:ext cx="576064" cy="461665"/>
            </a:xfrm>
            <a:prstGeom prst="rect">
              <a:avLst/>
            </a:prstGeom>
            <a:noFill/>
          </p:spPr>
          <p:txBody>
            <a:bodyPr wrap="square" rtlCol="0">
              <a:spAutoFit/>
            </a:bodyPr>
            <a:lstStyle/>
            <a:p>
              <a:r>
                <a:rPr lang="en-GB" sz="2400" dirty="0"/>
                <a:t> C </a:t>
              </a:r>
            </a:p>
          </p:txBody>
        </p:sp>
        <p:sp>
          <p:nvSpPr>
            <p:cNvPr id="15" name="TextBox 14"/>
            <p:cNvSpPr txBox="1"/>
            <p:nvPr/>
          </p:nvSpPr>
          <p:spPr>
            <a:xfrm>
              <a:off x="4831807" y="4258968"/>
              <a:ext cx="576064" cy="461665"/>
            </a:xfrm>
            <a:prstGeom prst="rect">
              <a:avLst/>
            </a:prstGeom>
            <a:noFill/>
            <a:ln>
              <a:noFill/>
            </a:ln>
          </p:spPr>
          <p:txBody>
            <a:bodyPr wrap="square" rtlCol="0">
              <a:spAutoFit/>
            </a:bodyPr>
            <a:lstStyle/>
            <a:p>
              <a:r>
                <a:rPr lang="en-GB" sz="2400" dirty="0"/>
                <a:t> D </a:t>
              </a:r>
            </a:p>
          </p:txBody>
        </p:sp>
        <p:sp>
          <p:nvSpPr>
            <p:cNvPr id="16" name="TextBox 15"/>
            <p:cNvSpPr txBox="1"/>
            <p:nvPr/>
          </p:nvSpPr>
          <p:spPr>
            <a:xfrm>
              <a:off x="2778731" y="3503840"/>
              <a:ext cx="576064" cy="461665"/>
            </a:xfrm>
            <a:prstGeom prst="rect">
              <a:avLst/>
            </a:prstGeom>
            <a:noFill/>
          </p:spPr>
          <p:txBody>
            <a:bodyPr wrap="square" rtlCol="0">
              <a:spAutoFit/>
            </a:bodyPr>
            <a:lstStyle/>
            <a:p>
              <a:r>
                <a:rPr lang="en-GB" sz="2400" dirty="0"/>
                <a:t> A </a:t>
              </a:r>
            </a:p>
          </p:txBody>
        </p:sp>
      </p:grpSp>
      <p:sp>
        <p:nvSpPr>
          <p:cNvPr id="10" name="Rectangle 9"/>
          <p:cNvSpPr/>
          <p:nvPr/>
        </p:nvSpPr>
        <p:spPr>
          <a:xfrm>
            <a:off x="0" y="1017802"/>
            <a:ext cx="9144000" cy="1859912"/>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r>
              <a:rPr lang="en-GB" sz="2400" dirty="0">
                <a:solidFill>
                  <a:schemeClr val="tx1"/>
                </a:solidFill>
              </a:rPr>
              <a:t>3. Describe how the thermal energy produced by a bus driving along a road is dissipated. </a:t>
            </a:r>
          </a:p>
          <a:p>
            <a:r>
              <a:rPr lang="en-GB" sz="2400" b="1" dirty="0">
                <a:solidFill>
                  <a:srgbClr val="00B050"/>
                </a:solidFill>
              </a:rPr>
              <a:t>The thermal energy increases the kinetic energy of the air particles therefore warming up the surroundings.</a:t>
            </a:r>
            <a:endParaRPr lang="en-GB" sz="2400" dirty="0">
              <a:solidFill>
                <a:schemeClr val="tx1"/>
              </a:solidFill>
            </a:endParaRPr>
          </a:p>
          <a:p>
            <a:r>
              <a:rPr lang="en-GB" sz="2400" dirty="0">
                <a:solidFill>
                  <a:schemeClr val="tx1"/>
                </a:solidFill>
              </a:rPr>
              <a:t>4. a. The diagram shows the main energy transfers for an electric fan. Complete boxes A to D showing the energy stores involved. Use the size of the arrows to help you.</a:t>
            </a:r>
          </a:p>
        </p:txBody>
      </p:sp>
      <p:sp>
        <p:nvSpPr>
          <p:cNvPr id="19" name="Rectangle 18"/>
          <p:cNvSpPr/>
          <p:nvPr/>
        </p:nvSpPr>
        <p:spPr>
          <a:xfrm>
            <a:off x="8097" y="5585682"/>
            <a:ext cx="9144000" cy="1086858"/>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r>
              <a:rPr lang="en-GB" sz="2400" dirty="0">
                <a:solidFill>
                  <a:schemeClr val="tx1"/>
                </a:solidFill>
              </a:rPr>
              <a:t>b. State why the total energy supplied to an electric fan must always equal the total energy transferred by the electric fan. </a:t>
            </a:r>
          </a:p>
          <a:p>
            <a:r>
              <a:rPr lang="en-GB" sz="2400" b="1" dirty="0">
                <a:solidFill>
                  <a:srgbClr val="00B050"/>
                </a:solidFill>
              </a:rPr>
              <a:t>Energy can not be created or destroyed so:</a:t>
            </a:r>
          </a:p>
          <a:p>
            <a:r>
              <a:rPr lang="en-GB" sz="2400" b="1" dirty="0">
                <a:solidFill>
                  <a:srgbClr val="00B050"/>
                </a:solidFill>
              </a:rPr>
              <a:t>total </a:t>
            </a:r>
            <a:r>
              <a:rPr lang="en-GB" sz="2400" b="1" u="sng" dirty="0">
                <a:solidFill>
                  <a:srgbClr val="00B050"/>
                </a:solidFill>
              </a:rPr>
              <a:t>energy in = total energy out</a:t>
            </a:r>
          </a:p>
          <a:p>
            <a:r>
              <a:rPr lang="en-GB" sz="2400" dirty="0">
                <a:solidFill>
                  <a:schemeClr val="tx1"/>
                </a:solidFill>
              </a:rPr>
              <a:t>	</a:t>
            </a:r>
          </a:p>
          <a:p>
            <a:r>
              <a:rPr lang="en-GB" sz="2400" dirty="0">
                <a:solidFill>
                  <a:schemeClr val="tx1"/>
                </a:solidFill>
              </a:rPr>
              <a:t>         </a:t>
            </a:r>
            <a:endParaRPr lang="en-GB" sz="2400" b="1" dirty="0">
              <a:solidFill>
                <a:schemeClr val="tx1"/>
              </a:solidFill>
            </a:endParaRPr>
          </a:p>
        </p:txBody>
      </p:sp>
      <p:sp>
        <p:nvSpPr>
          <p:cNvPr id="23" name="Title 1"/>
          <p:cNvSpPr>
            <a:spLocks noGrp="1"/>
          </p:cNvSpPr>
          <p:nvPr>
            <p:ph type="ctrTitle"/>
          </p:nvPr>
        </p:nvSpPr>
        <p:spPr>
          <a:xfrm>
            <a:off x="251520" y="52786"/>
            <a:ext cx="8900577" cy="657041"/>
          </a:xfrm>
        </p:spPr>
        <p:txBody>
          <a:bodyPr>
            <a:noAutofit/>
          </a:bodyPr>
          <a:lstStyle/>
          <a:p>
            <a:pPr marL="342900" lvl="1" algn="r" defTabSz="342900" rtl="0">
              <a:spcBef>
                <a:spcPct val="20000"/>
              </a:spcBef>
            </a:pPr>
            <a:r>
              <a:rPr lang="en-US" sz="2800" b="1" dirty="0">
                <a:solidFill>
                  <a:schemeClr val="accent6"/>
                </a:solidFill>
              </a:rPr>
              <a:t> Part 2 - </a:t>
            </a:r>
            <a:r>
              <a:rPr lang="en-US" sz="2800" b="1" dirty="0">
                <a:solidFill>
                  <a:schemeClr val="tx1"/>
                </a:solidFill>
                <a:latin typeface="+mn-lt"/>
              </a:rPr>
              <a:t>AnswerIT</a:t>
            </a:r>
            <a:endParaRPr kumimoji="0" lang="en-US" sz="2800" b="1" i="0" u="none" strike="noStrike" kern="1200" cap="none" spc="0" normalizeH="0" baseline="0" noProof="0" dirty="0">
              <a:ln>
                <a:noFill/>
              </a:ln>
              <a:solidFill>
                <a:schemeClr val="tx1"/>
              </a:solidFill>
              <a:effectLst/>
              <a:uLnTx/>
              <a:uFillTx/>
              <a:latin typeface="+mn-lt"/>
              <a:ea typeface=""/>
              <a:cs typeface="News Gothic MT"/>
            </a:endParaRPr>
          </a:p>
        </p:txBody>
      </p:sp>
      <p:sp>
        <p:nvSpPr>
          <p:cNvPr id="2" name="Rectangle 1"/>
          <p:cNvSpPr/>
          <p:nvPr/>
        </p:nvSpPr>
        <p:spPr>
          <a:xfrm>
            <a:off x="5009694" y="3018828"/>
            <a:ext cx="4572000" cy="1891287"/>
          </a:xfrm>
          <a:prstGeom prst="rect">
            <a:avLst/>
          </a:prstGeom>
          <a:effectLst/>
        </p:spPr>
        <p:txBody>
          <a:bodyPr>
            <a:spAutoFit/>
          </a:bodyPr>
          <a:lstStyle/>
          <a:p>
            <a:pPr>
              <a:lnSpc>
                <a:spcPct val="150000"/>
              </a:lnSpc>
            </a:pPr>
            <a:r>
              <a:rPr lang="de-DE" sz="2000" b="1" dirty="0">
                <a:solidFill>
                  <a:srgbClr val="00B050"/>
                </a:solidFill>
              </a:rPr>
              <a:t>A    -  	</a:t>
            </a:r>
            <a:r>
              <a:rPr lang="de-DE" sz="2000" b="1" dirty="0" err="1">
                <a:solidFill>
                  <a:srgbClr val="00B050"/>
                </a:solidFill>
              </a:rPr>
              <a:t>Electrical</a:t>
            </a:r>
            <a:r>
              <a:rPr lang="de-DE" sz="2000" b="1" dirty="0">
                <a:solidFill>
                  <a:srgbClr val="00B050"/>
                </a:solidFill>
              </a:rPr>
              <a:t> </a:t>
            </a:r>
            <a:r>
              <a:rPr lang="de-DE" sz="2000" b="1" dirty="0" err="1">
                <a:solidFill>
                  <a:srgbClr val="00B050"/>
                </a:solidFill>
              </a:rPr>
              <a:t>energy</a:t>
            </a:r>
            <a:r>
              <a:rPr lang="de-DE" sz="2000" b="1" dirty="0">
                <a:solidFill>
                  <a:srgbClr val="00B050"/>
                </a:solidFill>
              </a:rPr>
              <a:t>	</a:t>
            </a:r>
          </a:p>
          <a:p>
            <a:pPr>
              <a:lnSpc>
                <a:spcPct val="150000"/>
              </a:lnSpc>
            </a:pPr>
            <a:r>
              <a:rPr lang="de-DE" sz="2000" b="1" dirty="0">
                <a:solidFill>
                  <a:srgbClr val="00B050"/>
                </a:solidFill>
              </a:rPr>
              <a:t>B    -  	Thermal </a:t>
            </a:r>
            <a:r>
              <a:rPr lang="de-DE" sz="2000" b="1" dirty="0" err="1">
                <a:solidFill>
                  <a:srgbClr val="00B050"/>
                </a:solidFill>
              </a:rPr>
              <a:t>energy</a:t>
            </a:r>
            <a:endParaRPr lang="de-DE" sz="2000" b="1" dirty="0">
              <a:solidFill>
                <a:srgbClr val="00B050"/>
              </a:solidFill>
            </a:endParaRPr>
          </a:p>
          <a:p>
            <a:pPr>
              <a:lnSpc>
                <a:spcPct val="150000"/>
              </a:lnSpc>
            </a:pPr>
            <a:r>
              <a:rPr lang="de-DE" sz="2000" b="1" dirty="0">
                <a:solidFill>
                  <a:srgbClr val="00B050"/>
                </a:solidFill>
              </a:rPr>
              <a:t>C    -	</a:t>
            </a:r>
            <a:r>
              <a:rPr lang="de-DE" sz="2000" b="1" dirty="0" err="1">
                <a:solidFill>
                  <a:srgbClr val="00B050"/>
                </a:solidFill>
              </a:rPr>
              <a:t>Kinetic</a:t>
            </a:r>
            <a:r>
              <a:rPr lang="de-DE" sz="2000" b="1" dirty="0">
                <a:solidFill>
                  <a:srgbClr val="00B050"/>
                </a:solidFill>
              </a:rPr>
              <a:t> </a:t>
            </a:r>
            <a:r>
              <a:rPr lang="de-DE" sz="2000" b="1" dirty="0" err="1">
                <a:solidFill>
                  <a:srgbClr val="00B050"/>
                </a:solidFill>
              </a:rPr>
              <a:t>energy</a:t>
            </a:r>
            <a:endParaRPr lang="de-DE" sz="2000" b="1" dirty="0">
              <a:solidFill>
                <a:srgbClr val="00B050"/>
              </a:solidFill>
            </a:endParaRPr>
          </a:p>
          <a:p>
            <a:pPr>
              <a:lnSpc>
                <a:spcPct val="150000"/>
              </a:lnSpc>
            </a:pPr>
            <a:r>
              <a:rPr lang="de-DE" sz="2000" b="1" dirty="0">
                <a:solidFill>
                  <a:srgbClr val="00B050"/>
                </a:solidFill>
              </a:rPr>
              <a:t>D    -	Sound </a:t>
            </a:r>
            <a:r>
              <a:rPr lang="de-DE" sz="2000" b="1" dirty="0" err="1">
                <a:solidFill>
                  <a:srgbClr val="00B050"/>
                </a:solidFill>
              </a:rPr>
              <a:t>energy</a:t>
            </a:r>
            <a:endParaRPr lang="de-DE" sz="2000" b="1" dirty="0">
              <a:solidFill>
                <a:srgbClr val="00B050"/>
              </a:solidFill>
            </a:endParaRPr>
          </a:p>
        </p:txBody>
      </p:sp>
    </p:spTree>
    <p:extLst>
      <p:ext uri="{BB962C8B-B14F-4D97-AF65-F5344CB8AC3E}">
        <p14:creationId xmlns:p14="http://schemas.microsoft.com/office/powerpoint/2010/main" val="330563011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83560" y="709827"/>
            <a:ext cx="9036496" cy="5743509"/>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t"/>
          <a:lstStyle/>
          <a:p>
            <a:pPr lvl="0" eaLnBrk="0" fontAlgn="base" hangingPunct="0">
              <a:spcBef>
                <a:spcPct val="0"/>
              </a:spcBef>
              <a:spcAft>
                <a:spcPct val="0"/>
              </a:spcAft>
            </a:pPr>
            <a:r>
              <a:rPr lang="en-US" altLang="en-US" sz="2400" dirty="0">
                <a:solidFill>
                  <a:schemeClr val="tx1"/>
                </a:solidFill>
                <a:ea typeface="Times New Roman" panose="02020603050405020304" pitchFamily="18" charset="0"/>
                <a:cs typeface="Times New Roman" panose="02020603050405020304" pitchFamily="18" charset="0"/>
              </a:rPr>
              <a:t>5. a. The diagrams show two different types of loft insulation.</a:t>
            </a:r>
            <a:endParaRPr lang="en-GB" altLang="en-US" sz="2400" dirty="0">
              <a:solidFill>
                <a:schemeClr val="tx1"/>
              </a:solidFill>
            </a:endParaRPr>
          </a:p>
          <a:p>
            <a:pPr lvl="0" eaLnBrk="0" fontAlgn="base" hangingPunct="0">
              <a:spcBef>
                <a:spcPct val="0"/>
              </a:spcBef>
              <a:spcAft>
                <a:spcPct val="0"/>
              </a:spcAft>
            </a:pPr>
            <a:r>
              <a:rPr lang="en-US" altLang="en-US" sz="2400" dirty="0">
                <a:solidFill>
                  <a:schemeClr val="tx1"/>
                </a:solidFill>
                <a:ea typeface="Times New Roman" panose="02020603050405020304" pitchFamily="18" charset="0"/>
                <a:cs typeface="Times New Roman" panose="02020603050405020304" pitchFamily="18" charset="0"/>
              </a:rPr>
              <a:t>		Fiberglass insulation	Wool insulation</a:t>
            </a:r>
          </a:p>
          <a:p>
            <a:pPr lvl="0" eaLnBrk="0" fontAlgn="base" hangingPunct="0">
              <a:spcBef>
                <a:spcPct val="0"/>
              </a:spcBef>
              <a:spcAft>
                <a:spcPct val="0"/>
              </a:spcAft>
            </a:pPr>
            <a:endParaRPr lang="en-US" altLang="en-US" sz="2400" dirty="0">
              <a:solidFill>
                <a:schemeClr val="tx1"/>
              </a:solidFill>
              <a:cs typeface="Times New Roman" panose="02020603050405020304" pitchFamily="18" charset="0"/>
            </a:endParaRPr>
          </a:p>
          <a:p>
            <a:pPr lvl="0" eaLnBrk="0" fontAlgn="base" hangingPunct="0">
              <a:spcBef>
                <a:spcPct val="0"/>
              </a:spcBef>
              <a:spcAft>
                <a:spcPct val="0"/>
              </a:spcAft>
            </a:pPr>
            <a:endParaRPr lang="en-US" altLang="en-US" sz="2400" dirty="0">
              <a:solidFill>
                <a:schemeClr val="tx1"/>
              </a:solidFill>
              <a:cs typeface="Times New Roman" panose="02020603050405020304" pitchFamily="18" charset="0"/>
            </a:endParaRPr>
          </a:p>
          <a:p>
            <a:pPr lvl="0" eaLnBrk="0" fontAlgn="base" hangingPunct="0">
              <a:spcBef>
                <a:spcPct val="0"/>
              </a:spcBef>
              <a:spcAft>
                <a:spcPct val="0"/>
              </a:spcAft>
            </a:pPr>
            <a:endParaRPr lang="en-US" altLang="en-US" sz="2400" dirty="0">
              <a:solidFill>
                <a:schemeClr val="tx1"/>
              </a:solidFill>
              <a:cs typeface="Times New Roman" panose="02020603050405020304" pitchFamily="18" charset="0"/>
            </a:endParaRPr>
          </a:p>
          <a:p>
            <a:r>
              <a:rPr lang="en-US" sz="2400" dirty="0">
                <a:solidFill>
                  <a:schemeClr val="tx1"/>
                </a:solidFill>
              </a:rPr>
              <a:t>The wool needs to be thicker to have the same insulating properties. Explain which material has the highest thermal conductivity?</a:t>
            </a:r>
          </a:p>
          <a:p>
            <a:r>
              <a:rPr lang="en-US" sz="2400" b="1" dirty="0">
                <a:solidFill>
                  <a:srgbClr val="00B050"/>
                </a:solidFill>
              </a:rPr>
              <a:t>Wool has the highest thermal conductivity as it lets thermal energy through at a faster  rate so a thicker layer is needed for the same insulation as the fiberglass.</a:t>
            </a:r>
          </a:p>
          <a:p>
            <a:r>
              <a:rPr lang="en-US" sz="2400" dirty="0">
                <a:solidFill>
                  <a:schemeClr val="tx1"/>
                </a:solidFill>
              </a:rPr>
              <a:t>b. </a:t>
            </a:r>
            <a:r>
              <a:rPr lang="en-GB" sz="2400" dirty="0">
                <a:solidFill>
                  <a:schemeClr val="tx1"/>
                </a:solidFill>
              </a:rPr>
              <a:t>Explain how trapped air reduces the rate of heat loss, in terms of thermal conductivity.</a:t>
            </a:r>
          </a:p>
          <a:p>
            <a:r>
              <a:rPr lang="en-US" sz="2400" b="1" dirty="0">
                <a:solidFill>
                  <a:srgbClr val="00B050"/>
                </a:solidFill>
              </a:rPr>
              <a:t>The air trapped inside the fiberglass acts as an insulator because air has a very low thermal conductivity and thermal energy can not pass through it easily.    </a:t>
            </a:r>
            <a:endParaRPr lang="en-US" altLang="en-US" sz="2400" b="1" dirty="0">
              <a:solidFill>
                <a:srgbClr val="00B050"/>
              </a:solidFill>
              <a:latin typeface="Calibri" panose="020F0502020204030204" pitchFamily="34" charset="0"/>
              <a:cs typeface="Times New Roman" panose="02020603050405020304" pitchFamily="18" charset="0"/>
            </a:endParaRPr>
          </a:p>
          <a:p>
            <a:endParaRPr lang="en-US" sz="2400" dirty="0">
              <a:solidFill>
                <a:schemeClr val="tx1"/>
              </a:solidFill>
            </a:endParaRPr>
          </a:p>
          <a:p>
            <a:endParaRPr lang="en-US" sz="2400" dirty="0">
              <a:solidFill>
                <a:schemeClr val="tx1"/>
              </a:solidFill>
            </a:endParaRPr>
          </a:p>
        </p:txBody>
      </p:sp>
      <p:pic>
        <p:nvPicPr>
          <p:cNvPr id="14" name="Picture 13" descr="Image result for comparing loft insulation ">
            <a:extLst>
              <a:ext uri="{FF2B5EF4-FFF2-40B4-BE49-F238E27FC236}">
                <a16:creationId xmlns:a16="http://schemas.microsoft.com/office/drawing/2014/main" id="{1B1CE272-1F9A-4AB8-ABFB-427A3742872E}"/>
              </a:ext>
            </a:extLst>
          </p:cNvPr>
          <p:cNvPicPr/>
          <p:nvPr/>
        </p:nvPicPr>
        <p:blipFill>
          <a:blip r:embed="rId3"/>
          <a:srcRect/>
          <a:stretch>
            <a:fillRect/>
          </a:stretch>
        </p:blipFill>
        <p:spPr bwMode="auto">
          <a:xfrm>
            <a:off x="2411760" y="1556792"/>
            <a:ext cx="1228725" cy="952500"/>
          </a:xfrm>
          <a:prstGeom prst="rect">
            <a:avLst/>
          </a:prstGeom>
          <a:noFill/>
          <a:ln w="9525">
            <a:noFill/>
            <a:miter lim="800000"/>
            <a:headEnd/>
            <a:tailEnd/>
          </a:ln>
        </p:spPr>
      </p:pic>
      <p:pic>
        <p:nvPicPr>
          <p:cNvPr id="15" name="Picture 14" descr="Image result for comparing loft insulation ">
            <a:extLst>
              <a:ext uri="{FF2B5EF4-FFF2-40B4-BE49-F238E27FC236}">
                <a16:creationId xmlns:a16="http://schemas.microsoft.com/office/drawing/2014/main" id="{A3072BCA-353F-462E-8164-2B02B7209B5D}"/>
              </a:ext>
            </a:extLst>
          </p:cNvPr>
          <p:cNvPicPr/>
          <p:nvPr/>
        </p:nvPicPr>
        <p:blipFill>
          <a:blip r:embed="rId4"/>
          <a:srcRect/>
          <a:stretch>
            <a:fillRect/>
          </a:stretch>
        </p:blipFill>
        <p:spPr bwMode="auto">
          <a:xfrm>
            <a:off x="4860032" y="1556792"/>
            <a:ext cx="1238250" cy="962025"/>
          </a:xfrm>
          <a:prstGeom prst="rect">
            <a:avLst/>
          </a:prstGeom>
          <a:noFill/>
          <a:ln w="9525">
            <a:noFill/>
            <a:miter lim="800000"/>
            <a:headEnd/>
            <a:tailEnd/>
          </a:ln>
        </p:spPr>
      </p:pic>
      <p:sp>
        <p:nvSpPr>
          <p:cNvPr id="7" name="Title 1"/>
          <p:cNvSpPr>
            <a:spLocks noGrp="1"/>
          </p:cNvSpPr>
          <p:nvPr>
            <p:ph type="ctrTitle"/>
          </p:nvPr>
        </p:nvSpPr>
        <p:spPr>
          <a:xfrm>
            <a:off x="251520" y="52786"/>
            <a:ext cx="8900577" cy="657041"/>
          </a:xfrm>
        </p:spPr>
        <p:txBody>
          <a:bodyPr>
            <a:noAutofit/>
          </a:bodyPr>
          <a:lstStyle/>
          <a:p>
            <a:pPr marL="342900" lvl="1" algn="r" defTabSz="342900" rtl="0">
              <a:spcBef>
                <a:spcPct val="20000"/>
              </a:spcBef>
            </a:pPr>
            <a:r>
              <a:rPr lang="en-US" sz="2800" b="1" dirty="0">
                <a:solidFill>
                  <a:schemeClr val="accent6"/>
                </a:solidFill>
                <a:latin typeface="+mn-lt"/>
              </a:rPr>
              <a:t>    </a:t>
            </a:r>
            <a:r>
              <a:rPr lang="en-US" sz="2800" b="1" dirty="0">
                <a:solidFill>
                  <a:schemeClr val="accent6"/>
                </a:solidFill>
              </a:rPr>
              <a:t> Part 2 - </a:t>
            </a:r>
            <a:r>
              <a:rPr lang="en-US" sz="2800" b="1" dirty="0">
                <a:solidFill>
                  <a:schemeClr val="tx1"/>
                </a:solidFill>
                <a:latin typeface="+mn-lt"/>
              </a:rPr>
              <a:t>AnswerIT</a:t>
            </a:r>
            <a:endParaRPr kumimoji="0" lang="en-US" sz="2800" b="1" i="0" u="none" strike="noStrike" kern="1200" cap="none" spc="0" normalizeH="0" baseline="0" noProof="0" dirty="0">
              <a:ln>
                <a:noFill/>
              </a:ln>
              <a:solidFill>
                <a:schemeClr val="tx1"/>
              </a:solidFill>
              <a:effectLst/>
              <a:uLnTx/>
              <a:uFillTx/>
              <a:latin typeface="+mn-lt"/>
              <a:ea typeface=""/>
              <a:cs typeface="News Gothic MT"/>
            </a:endParaRPr>
          </a:p>
        </p:txBody>
      </p:sp>
    </p:spTree>
    <p:extLst>
      <p:ext uri="{BB962C8B-B14F-4D97-AF65-F5344CB8AC3E}">
        <p14:creationId xmlns:p14="http://schemas.microsoft.com/office/powerpoint/2010/main" val="72885863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251520" y="682977"/>
            <a:ext cx="4499992" cy="4185761"/>
          </a:xfrm>
          <a:prstGeom prst="rect">
            <a:avLst/>
          </a:prstGeom>
          <a:noFill/>
        </p:spPr>
        <p:txBody>
          <a:bodyPr wrap="square" rtlCol="0">
            <a:spAutoFit/>
          </a:bodyPr>
          <a:lstStyle/>
          <a:p>
            <a:r>
              <a:rPr lang="en-GB" sz="7200" b="1" dirty="0">
                <a:latin typeface="+mj-lt"/>
                <a:ea typeface="Beirut" charset="-78"/>
                <a:cs typeface="Beirut" charset="-78"/>
              </a:rPr>
              <a:t>LearnIT!</a:t>
            </a:r>
          </a:p>
          <a:p>
            <a:r>
              <a:rPr lang="en-GB" sz="7200" b="1" dirty="0">
                <a:latin typeface="+mj-lt"/>
                <a:ea typeface="Beirut" charset="-78"/>
                <a:cs typeface="Beirut" charset="-78"/>
              </a:rPr>
              <a:t>KnowIT!</a:t>
            </a:r>
          </a:p>
          <a:p>
            <a:endParaRPr lang="en-GB" dirty="0"/>
          </a:p>
          <a:p>
            <a:r>
              <a:rPr lang="en-GB" sz="3200" b="1" dirty="0">
                <a:solidFill>
                  <a:schemeClr val="tx1">
                    <a:lumMod val="50000"/>
                    <a:lumOff val="50000"/>
                  </a:schemeClr>
                </a:solidFill>
              </a:rPr>
              <a:t>Conservation of energy</a:t>
            </a:r>
          </a:p>
          <a:p>
            <a:r>
              <a:rPr lang="en-GB" sz="3200" b="1" dirty="0">
                <a:solidFill>
                  <a:schemeClr val="tx1">
                    <a:lumMod val="50000"/>
                    <a:lumOff val="50000"/>
                  </a:schemeClr>
                </a:solidFill>
              </a:rPr>
              <a:t>Part 3</a:t>
            </a:r>
          </a:p>
          <a:p>
            <a:endParaRPr lang="en-GB" sz="2000" b="1" dirty="0">
              <a:solidFill>
                <a:schemeClr val="tx1">
                  <a:lumMod val="50000"/>
                  <a:lumOff val="50000"/>
                </a:schemeClr>
              </a:solidFill>
            </a:endParaRPr>
          </a:p>
          <a:p>
            <a:pPr marL="342900" lvl="1" indent="-342900">
              <a:buFont typeface="Arial" panose="020B0604020202020204" pitchFamily="34" charset="0"/>
              <a:buChar char="•"/>
            </a:pPr>
            <a:r>
              <a:rPr lang="en-US" sz="2000" b="1" dirty="0">
                <a:solidFill>
                  <a:schemeClr val="tx1">
                    <a:lumMod val="50000"/>
                    <a:lumOff val="50000"/>
                  </a:schemeClr>
                </a:solidFill>
              </a:rPr>
              <a:t>Energy resources</a:t>
            </a:r>
          </a:p>
        </p:txBody>
      </p:sp>
      <p:pic>
        <p:nvPicPr>
          <p:cNvPr id="6" name="Picture 5"/>
          <p:cNvPicPr>
            <a:picLocks noChangeAspect="1"/>
          </p:cNvPicPr>
          <p:nvPr/>
        </p:nvPicPr>
        <p:blipFill>
          <a:blip r:embed="rId3">
            <a:clrChange>
              <a:clrFrom>
                <a:srgbClr val="FFFFFF"/>
              </a:clrFrom>
              <a:clrTo>
                <a:srgbClr val="FFFFFF">
                  <a:alpha val="0"/>
                </a:srgbClr>
              </a:clrTo>
            </a:clrChange>
          </a:blip>
          <a:stretch>
            <a:fillRect/>
          </a:stretch>
        </p:blipFill>
        <p:spPr>
          <a:xfrm>
            <a:off x="4427984" y="1371067"/>
            <a:ext cx="4738936" cy="5176979"/>
          </a:xfrm>
          <a:prstGeom prst="rect">
            <a:avLst/>
          </a:prstGeom>
        </p:spPr>
      </p:pic>
    </p:spTree>
    <p:extLst>
      <p:ext uri="{BB962C8B-B14F-4D97-AF65-F5344CB8AC3E}">
        <p14:creationId xmlns:p14="http://schemas.microsoft.com/office/powerpoint/2010/main" val="7065799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9088" y="719512"/>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2" name="TextBox 1">
            <a:extLst>
              <a:ext uri="{FF2B5EF4-FFF2-40B4-BE49-F238E27FC236}">
                <a16:creationId xmlns:a16="http://schemas.microsoft.com/office/drawing/2014/main" id="{94C75E0B-D596-4838-B461-D38285C0AA6A}"/>
              </a:ext>
            </a:extLst>
          </p:cNvPr>
          <p:cNvSpPr txBox="1"/>
          <p:nvPr/>
        </p:nvSpPr>
        <p:spPr>
          <a:xfrm>
            <a:off x="1309369" y="45328"/>
            <a:ext cx="7804855" cy="461665"/>
          </a:xfrm>
          <a:prstGeom prst="rect">
            <a:avLst/>
          </a:prstGeom>
          <a:noFill/>
        </p:spPr>
        <p:txBody>
          <a:bodyPr wrap="square" rtlCol="0">
            <a:spAutoFit/>
          </a:bodyPr>
          <a:lstStyle/>
          <a:p>
            <a:pPr algn="r"/>
            <a:r>
              <a:rPr lang="en-US" sz="2400" b="1" dirty="0">
                <a:solidFill>
                  <a:schemeClr val="accent6">
                    <a:lumMod val="75000"/>
                  </a:schemeClr>
                </a:solidFill>
              </a:rPr>
              <a:t>   Energy resources</a:t>
            </a:r>
          </a:p>
        </p:txBody>
      </p:sp>
      <p:graphicFrame>
        <p:nvGraphicFramePr>
          <p:cNvPr id="5" name="Table 4">
            <a:extLst>
              <a:ext uri="{FF2B5EF4-FFF2-40B4-BE49-F238E27FC236}">
                <a16:creationId xmlns:a16="http://schemas.microsoft.com/office/drawing/2014/main" id="{AFEB4460-B8F6-481C-BBA6-B05702331876}"/>
              </a:ext>
            </a:extLst>
          </p:cNvPr>
          <p:cNvGraphicFramePr>
            <a:graphicFrameLocks noGrp="1"/>
          </p:cNvGraphicFramePr>
          <p:nvPr>
            <p:extLst>
              <p:ext uri="{D42A27DB-BD31-4B8C-83A1-F6EECF244321}">
                <p14:modId xmlns:p14="http://schemas.microsoft.com/office/powerpoint/2010/main" val="1373838947"/>
              </p:ext>
            </p:extLst>
          </p:nvPr>
        </p:nvGraphicFramePr>
        <p:xfrm>
          <a:off x="198824" y="980728"/>
          <a:ext cx="8915400" cy="4755344"/>
        </p:xfrm>
        <a:graphic>
          <a:graphicData uri="http://schemas.openxmlformats.org/drawingml/2006/table">
            <a:tbl>
              <a:tblPr firstRow="1" bandRow="1">
                <a:solidFill>
                  <a:schemeClr val="accent6">
                    <a:lumMod val="60000"/>
                    <a:lumOff val="40000"/>
                  </a:schemeClr>
                </a:solidFill>
                <a:tableStyleId>{5C22544A-7EE6-4342-B048-85BDC9FD1C3A}</a:tableStyleId>
              </a:tblPr>
              <a:tblGrid>
                <a:gridCol w="1937632">
                  <a:extLst>
                    <a:ext uri="{9D8B030D-6E8A-4147-A177-3AD203B41FA5}">
                      <a16:colId xmlns:a16="http://schemas.microsoft.com/office/drawing/2014/main" val="4214209625"/>
                    </a:ext>
                  </a:extLst>
                </a:gridCol>
                <a:gridCol w="6977768">
                  <a:extLst>
                    <a:ext uri="{9D8B030D-6E8A-4147-A177-3AD203B41FA5}">
                      <a16:colId xmlns:a16="http://schemas.microsoft.com/office/drawing/2014/main" val="1068693623"/>
                    </a:ext>
                  </a:extLst>
                </a:gridCol>
              </a:tblGrid>
              <a:tr h="335378">
                <a:tc gridSpan="2">
                  <a:txBody>
                    <a:bodyPr/>
                    <a:lstStyle/>
                    <a:p>
                      <a:pPr algn="ctr"/>
                      <a:r>
                        <a:rPr lang="en-GB" sz="2000" dirty="0">
                          <a:solidFill>
                            <a:schemeClr val="tx1"/>
                          </a:solidFill>
                        </a:rPr>
                        <a:t>ENERGY RESOURCES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75000"/>
                      </a:schemeClr>
                    </a:solidFill>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75000"/>
                      </a:schemeClr>
                    </a:solidFill>
                  </a:tcPr>
                </a:tc>
                <a:extLst>
                  <a:ext uri="{0D108BD9-81ED-4DB2-BD59-A6C34878D82A}">
                    <a16:rowId xmlns:a16="http://schemas.microsoft.com/office/drawing/2014/main" val="3193152572"/>
                  </a:ext>
                </a:extLst>
              </a:tr>
              <a:tr h="335378">
                <a:tc gridSpan="2">
                  <a:txBody>
                    <a:bodyPr/>
                    <a:lstStyle/>
                    <a:p>
                      <a:r>
                        <a:rPr lang="en-GB" sz="2000" b="1" dirty="0"/>
                        <a:t>Non-renewable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963798571"/>
                  </a:ext>
                </a:extLst>
              </a:tr>
              <a:tr h="396356">
                <a:tc>
                  <a:txBody>
                    <a:bodyPr/>
                    <a:lstStyle/>
                    <a:p>
                      <a:r>
                        <a:rPr lang="en-GB" sz="2000" dirty="0"/>
                        <a:t>Coal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rowSpan="3">
                  <a:txBody>
                    <a:bodyPr/>
                    <a:lstStyle/>
                    <a:p>
                      <a:r>
                        <a:rPr lang="en-GB" sz="2000" dirty="0"/>
                        <a:t> </a:t>
                      </a:r>
                    </a:p>
                    <a:p>
                      <a:r>
                        <a:rPr lang="en-GB" sz="2000" dirty="0"/>
                        <a:t>        Fossil fuels</a:t>
                      </a:r>
                    </a:p>
                    <a:p>
                      <a:r>
                        <a:rPr lang="en-GB" sz="2000" dirty="0"/>
                        <a:t>        They are becoming more difficult to find and extract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854868637"/>
                  </a:ext>
                </a:extLst>
              </a:tr>
              <a:tr h="396356">
                <a:tc>
                  <a:txBody>
                    <a:bodyPr/>
                    <a:lstStyle/>
                    <a:p>
                      <a:r>
                        <a:rPr lang="en-GB" sz="2000" dirty="0"/>
                        <a:t>Oil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vMerge="1">
                  <a:txBody>
                    <a:bodyPr/>
                    <a:lstStyle/>
                    <a:p>
                      <a:endParaRPr lang="en-GB"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135879958"/>
                  </a:ext>
                </a:extLst>
              </a:tr>
              <a:tr h="396356">
                <a:tc>
                  <a:txBody>
                    <a:bodyPr/>
                    <a:lstStyle/>
                    <a:p>
                      <a:r>
                        <a:rPr lang="en-GB" sz="2000" dirty="0"/>
                        <a:t>Gas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vMerge="1">
                  <a:txBody>
                    <a:bodyPr/>
                    <a:lstStyle/>
                    <a:p>
                      <a:endParaRPr lang="en-GB" sz="14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737335958"/>
                  </a:ext>
                </a:extLst>
              </a:tr>
              <a:tr h="396356">
                <a:tc>
                  <a:txBody>
                    <a:bodyPr/>
                    <a:lstStyle/>
                    <a:p>
                      <a:r>
                        <a:rPr lang="en-GB" sz="2000" dirty="0"/>
                        <a:t>Nuclear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2000" dirty="0"/>
                        <a:t>Plentiful but difficult to extract / purify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36438358"/>
                  </a:ext>
                </a:extLst>
              </a:tr>
              <a:tr h="335378">
                <a:tc gridSpan="2">
                  <a:txBody>
                    <a:bodyPr/>
                    <a:lstStyle/>
                    <a:p>
                      <a:r>
                        <a:rPr lang="en-GB" sz="2000" b="1" dirty="0"/>
                        <a:t>Renewable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59364498"/>
                  </a:ext>
                </a:extLst>
              </a:tr>
              <a:tr h="335378">
                <a:tc>
                  <a:txBody>
                    <a:bodyPr/>
                    <a:lstStyle/>
                    <a:p>
                      <a:r>
                        <a:rPr lang="en-GB" sz="2000" dirty="0"/>
                        <a:t>Bio-fuel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2000" dirty="0"/>
                        <a:t>Plant matter usually used as a fuel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50867242"/>
                  </a:ext>
                </a:extLst>
              </a:tr>
              <a:tr h="335378">
                <a:tc>
                  <a:txBody>
                    <a:bodyPr/>
                    <a:lstStyle/>
                    <a:p>
                      <a:r>
                        <a:rPr lang="en-GB" sz="2000" dirty="0"/>
                        <a:t>Wind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2000" dirty="0"/>
                        <a:t>Turbines spin a generator to produce electricity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620625935"/>
                  </a:ext>
                </a:extLst>
              </a:tr>
              <a:tr h="335378">
                <a:tc>
                  <a:txBody>
                    <a:bodyPr/>
                    <a:lstStyle/>
                    <a:p>
                      <a:r>
                        <a:rPr lang="en-GB" sz="2000" dirty="0"/>
                        <a:t>Hydro-electric</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2000" dirty="0"/>
                        <a:t>Falling water spins a turbine to produce electricity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75280521"/>
                  </a:ext>
                </a:extLst>
              </a:tr>
              <a:tr h="335378">
                <a:tc>
                  <a:txBody>
                    <a:bodyPr/>
                    <a:lstStyle/>
                    <a:p>
                      <a:r>
                        <a:rPr lang="en-GB" sz="2000" dirty="0"/>
                        <a:t>Tides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2000" dirty="0"/>
                        <a:t>Rise and fall of the tide can be used to turn a turbine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581162416"/>
                  </a:ext>
                </a:extLst>
              </a:tr>
              <a:tr h="335378">
                <a:tc>
                  <a:txBody>
                    <a:bodyPr/>
                    <a:lstStyle/>
                    <a:p>
                      <a:r>
                        <a:rPr lang="en-GB" sz="2000" dirty="0"/>
                        <a:t>Sun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GB" sz="2000" dirty="0"/>
                        <a:t>To directly heat things or produce electricity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842014752"/>
                  </a:ext>
                </a:extLst>
              </a:tr>
            </a:tbl>
          </a:graphicData>
        </a:graphic>
      </p:graphicFrame>
      <p:sp>
        <p:nvSpPr>
          <p:cNvPr id="8" name="Right Brace 7">
            <a:extLst>
              <a:ext uri="{FF2B5EF4-FFF2-40B4-BE49-F238E27FC236}">
                <a16:creationId xmlns:a16="http://schemas.microsoft.com/office/drawing/2014/main" id="{75793B18-EF62-4862-A969-595D3DFE54FC}"/>
              </a:ext>
            </a:extLst>
          </p:cNvPr>
          <p:cNvSpPr/>
          <p:nvPr/>
        </p:nvSpPr>
        <p:spPr>
          <a:xfrm>
            <a:off x="2195736" y="1700808"/>
            <a:ext cx="216024" cy="1106485"/>
          </a:xfrm>
          <a:prstGeom prst="rightBrace">
            <a:avLst/>
          </a:prstGeom>
          <a:ln w="15875">
            <a:solidFill>
              <a:schemeClr val="tx1"/>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GB"/>
          </a:p>
        </p:txBody>
      </p:sp>
    </p:spTree>
    <p:extLst>
      <p:ext uri="{BB962C8B-B14F-4D97-AF65-F5344CB8AC3E}">
        <p14:creationId xmlns:p14="http://schemas.microsoft.com/office/powerpoint/2010/main" val="326650596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9088" y="719512"/>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3" name="TextBox 2">
            <a:extLst>
              <a:ext uri="{FF2B5EF4-FFF2-40B4-BE49-F238E27FC236}">
                <a16:creationId xmlns:a16="http://schemas.microsoft.com/office/drawing/2014/main" id="{32CBE354-DB22-4008-920B-2E8A1D41228E}"/>
              </a:ext>
            </a:extLst>
          </p:cNvPr>
          <p:cNvSpPr txBox="1"/>
          <p:nvPr/>
        </p:nvSpPr>
        <p:spPr>
          <a:xfrm>
            <a:off x="251520" y="813311"/>
            <a:ext cx="8568951" cy="2677656"/>
          </a:xfrm>
          <a:prstGeom prst="rect">
            <a:avLst/>
          </a:prstGeom>
          <a:noFill/>
          <a:ln w="25400">
            <a:solidFill>
              <a:schemeClr val="accent6">
                <a:lumMod val="75000"/>
              </a:schemeClr>
            </a:solidFill>
          </a:ln>
        </p:spPr>
        <p:txBody>
          <a:bodyPr wrap="square" rtlCol="0">
            <a:spAutoFit/>
          </a:bodyPr>
          <a:lstStyle/>
          <a:p>
            <a:r>
              <a:rPr lang="en-GB" sz="2400" b="1" dirty="0">
                <a:solidFill>
                  <a:schemeClr val="accent6">
                    <a:lumMod val="75000"/>
                  </a:schemeClr>
                </a:solidFill>
              </a:rPr>
              <a:t>Non-renewable </a:t>
            </a:r>
            <a:r>
              <a:rPr lang="en-GB" sz="2400" dirty="0"/>
              <a:t>energy sources are those which will </a:t>
            </a:r>
            <a:r>
              <a:rPr lang="en-GB" sz="2400" b="1" dirty="0">
                <a:solidFill>
                  <a:schemeClr val="accent6">
                    <a:lumMod val="75000"/>
                  </a:schemeClr>
                </a:solidFill>
              </a:rPr>
              <a:t>eventually run out</a:t>
            </a:r>
            <a:r>
              <a:rPr lang="en-GB" sz="2400" dirty="0"/>
              <a:t> – there is a finite supply. New supplies are more difficult to find and extract.</a:t>
            </a:r>
          </a:p>
          <a:p>
            <a:r>
              <a:rPr lang="en-GB" sz="2400" b="1" dirty="0">
                <a:solidFill>
                  <a:schemeClr val="accent6">
                    <a:lumMod val="75000"/>
                  </a:schemeClr>
                </a:solidFill>
              </a:rPr>
              <a:t>Renewable</a:t>
            </a:r>
            <a:r>
              <a:rPr lang="en-GB" sz="2400" dirty="0"/>
              <a:t> energy sources are those which can </a:t>
            </a:r>
            <a:r>
              <a:rPr lang="en-GB" sz="2400" b="1" dirty="0">
                <a:solidFill>
                  <a:schemeClr val="accent6">
                    <a:lumMod val="75000"/>
                  </a:schemeClr>
                </a:solidFill>
              </a:rPr>
              <a:t>replenish themselves in the short term, </a:t>
            </a:r>
            <a:r>
              <a:rPr lang="en-GB" sz="2400" dirty="0"/>
              <a:t>and so will never run out.</a:t>
            </a:r>
          </a:p>
          <a:p>
            <a:r>
              <a:rPr lang="en-GB" sz="2400" b="1" dirty="0">
                <a:solidFill>
                  <a:schemeClr val="accent6">
                    <a:lumMod val="75000"/>
                  </a:schemeClr>
                </a:solidFill>
              </a:rPr>
              <a:t>Nuclear energy </a:t>
            </a:r>
            <a:r>
              <a:rPr lang="en-GB" sz="2400" dirty="0"/>
              <a:t>resources are technically non-renewable but they can be produced on an almost indefinite basis.</a:t>
            </a:r>
          </a:p>
        </p:txBody>
      </p:sp>
      <p:sp>
        <p:nvSpPr>
          <p:cNvPr id="5" name="TextBox 4">
            <a:extLst>
              <a:ext uri="{FF2B5EF4-FFF2-40B4-BE49-F238E27FC236}">
                <a16:creationId xmlns:a16="http://schemas.microsoft.com/office/drawing/2014/main" id="{1F22025E-8D3C-437A-8E6D-D8E2FBDA8B2C}"/>
              </a:ext>
            </a:extLst>
          </p:cNvPr>
          <p:cNvSpPr txBox="1"/>
          <p:nvPr/>
        </p:nvSpPr>
        <p:spPr>
          <a:xfrm>
            <a:off x="222312" y="3642133"/>
            <a:ext cx="8568951" cy="2677656"/>
          </a:xfrm>
          <a:prstGeom prst="rect">
            <a:avLst/>
          </a:prstGeom>
          <a:noFill/>
          <a:ln w="25400">
            <a:solidFill>
              <a:schemeClr val="accent6">
                <a:lumMod val="75000"/>
              </a:schemeClr>
            </a:solidFill>
          </a:ln>
        </p:spPr>
        <p:txBody>
          <a:bodyPr wrap="square" rtlCol="0">
            <a:spAutoFit/>
          </a:bodyPr>
          <a:lstStyle/>
          <a:p>
            <a:r>
              <a:rPr lang="en-GB" sz="2400" dirty="0"/>
              <a:t>How energy resources are used.</a:t>
            </a:r>
          </a:p>
          <a:p>
            <a:r>
              <a:rPr lang="en-GB" sz="2400" b="1" dirty="0">
                <a:solidFill>
                  <a:schemeClr val="accent6">
                    <a:lumMod val="75000"/>
                  </a:schemeClr>
                </a:solidFill>
              </a:rPr>
              <a:t>Transport</a:t>
            </a:r>
            <a:r>
              <a:rPr lang="en-GB" sz="2400" dirty="0"/>
              <a:t> – cars, trains, buses, planes etc.</a:t>
            </a:r>
          </a:p>
          <a:p>
            <a:r>
              <a:rPr lang="en-GB" sz="2400" b="1" dirty="0">
                <a:solidFill>
                  <a:schemeClr val="accent6">
                    <a:lumMod val="75000"/>
                  </a:schemeClr>
                </a:solidFill>
              </a:rPr>
              <a:t>Electricity generation </a:t>
            </a:r>
            <a:r>
              <a:rPr lang="en-GB" sz="2400" dirty="0"/>
              <a:t>– industry, homes, commerce, lighting etc.</a:t>
            </a:r>
          </a:p>
          <a:p>
            <a:r>
              <a:rPr lang="en-GB" sz="2400" b="1" dirty="0">
                <a:solidFill>
                  <a:schemeClr val="accent6">
                    <a:lumMod val="75000"/>
                  </a:schemeClr>
                </a:solidFill>
              </a:rPr>
              <a:t>Heating</a:t>
            </a:r>
            <a:r>
              <a:rPr lang="en-GB" sz="2400" dirty="0"/>
              <a:t> – homes, industrial processes, schools and hospitals etc.</a:t>
            </a:r>
          </a:p>
          <a:p>
            <a:endParaRPr lang="en-GB" sz="2400" dirty="0"/>
          </a:p>
          <a:p>
            <a:r>
              <a:rPr lang="en-GB" sz="2400" dirty="0"/>
              <a:t>Energy use is usually divided between  the four economic sectors - </a:t>
            </a:r>
            <a:r>
              <a:rPr lang="en-GB" sz="2400" b="1" dirty="0">
                <a:solidFill>
                  <a:schemeClr val="accent6">
                    <a:lumMod val="75000"/>
                  </a:schemeClr>
                </a:solidFill>
              </a:rPr>
              <a:t>residential, commercial, transportation</a:t>
            </a:r>
            <a:r>
              <a:rPr lang="en-GB" sz="2400" dirty="0"/>
              <a:t>, and</a:t>
            </a:r>
            <a:r>
              <a:rPr lang="en-GB" sz="2400" b="1" dirty="0">
                <a:solidFill>
                  <a:schemeClr val="accent6">
                    <a:lumMod val="75000"/>
                  </a:schemeClr>
                </a:solidFill>
              </a:rPr>
              <a:t> industrial</a:t>
            </a:r>
            <a:r>
              <a:rPr lang="en-GB" sz="2400" b="1" dirty="0"/>
              <a:t>.</a:t>
            </a:r>
            <a:endParaRPr lang="en-GB" sz="2400" dirty="0">
              <a:solidFill>
                <a:schemeClr val="accent6">
                  <a:lumMod val="75000"/>
                </a:schemeClr>
              </a:solidFill>
            </a:endParaRPr>
          </a:p>
        </p:txBody>
      </p:sp>
      <p:sp>
        <p:nvSpPr>
          <p:cNvPr id="6" name="TextBox 5">
            <a:extLst>
              <a:ext uri="{FF2B5EF4-FFF2-40B4-BE49-F238E27FC236}">
                <a16:creationId xmlns:a16="http://schemas.microsoft.com/office/drawing/2014/main" id="{94C75E0B-D596-4838-B461-D38285C0AA6A}"/>
              </a:ext>
            </a:extLst>
          </p:cNvPr>
          <p:cNvSpPr txBox="1"/>
          <p:nvPr/>
        </p:nvSpPr>
        <p:spPr>
          <a:xfrm>
            <a:off x="1309369" y="45328"/>
            <a:ext cx="7804855" cy="461665"/>
          </a:xfrm>
          <a:prstGeom prst="rect">
            <a:avLst/>
          </a:prstGeom>
          <a:noFill/>
        </p:spPr>
        <p:txBody>
          <a:bodyPr wrap="square" rtlCol="0">
            <a:spAutoFit/>
          </a:bodyPr>
          <a:lstStyle/>
          <a:p>
            <a:pPr algn="r"/>
            <a:r>
              <a:rPr lang="en-US" sz="2400" b="1" dirty="0">
                <a:solidFill>
                  <a:schemeClr val="accent6">
                    <a:lumMod val="75000"/>
                  </a:schemeClr>
                </a:solidFill>
              </a:rPr>
              <a:t>  Energy resources</a:t>
            </a:r>
          </a:p>
        </p:txBody>
      </p:sp>
    </p:spTree>
    <p:extLst>
      <p:ext uri="{BB962C8B-B14F-4D97-AF65-F5344CB8AC3E}">
        <p14:creationId xmlns:p14="http://schemas.microsoft.com/office/powerpoint/2010/main" val="218474515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9088" y="719512"/>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graphicFrame>
        <p:nvGraphicFramePr>
          <p:cNvPr id="5" name="Table 4">
            <a:extLst>
              <a:ext uri="{FF2B5EF4-FFF2-40B4-BE49-F238E27FC236}">
                <a16:creationId xmlns:a16="http://schemas.microsoft.com/office/drawing/2014/main" id="{9B8788FE-4880-481B-A133-6183B0D44495}"/>
              </a:ext>
            </a:extLst>
          </p:cNvPr>
          <p:cNvGraphicFramePr>
            <a:graphicFrameLocks noGrp="1"/>
          </p:cNvGraphicFramePr>
          <p:nvPr>
            <p:extLst/>
          </p:nvPr>
        </p:nvGraphicFramePr>
        <p:xfrm>
          <a:off x="179512" y="1124744"/>
          <a:ext cx="8784975" cy="4787900"/>
        </p:xfrm>
        <a:graphic>
          <a:graphicData uri="http://schemas.openxmlformats.org/drawingml/2006/table">
            <a:tbl>
              <a:tblPr firstRow="1" firstCol="1" bandRow="1">
                <a:tableStyleId>{5C22544A-7EE6-4342-B048-85BDC9FD1C3A}</a:tableStyleId>
              </a:tblPr>
              <a:tblGrid>
                <a:gridCol w="1364656">
                  <a:extLst>
                    <a:ext uri="{9D8B030D-6E8A-4147-A177-3AD203B41FA5}">
                      <a16:colId xmlns:a16="http://schemas.microsoft.com/office/drawing/2014/main" val="1835266119"/>
                    </a:ext>
                  </a:extLst>
                </a:gridCol>
                <a:gridCol w="2163736">
                  <a:extLst>
                    <a:ext uri="{9D8B030D-6E8A-4147-A177-3AD203B41FA5}">
                      <a16:colId xmlns:a16="http://schemas.microsoft.com/office/drawing/2014/main" val="1571838429"/>
                    </a:ext>
                  </a:extLst>
                </a:gridCol>
                <a:gridCol w="2448272">
                  <a:extLst>
                    <a:ext uri="{9D8B030D-6E8A-4147-A177-3AD203B41FA5}">
                      <a16:colId xmlns:a16="http://schemas.microsoft.com/office/drawing/2014/main" val="2094875476"/>
                    </a:ext>
                  </a:extLst>
                </a:gridCol>
                <a:gridCol w="2808311">
                  <a:extLst>
                    <a:ext uri="{9D8B030D-6E8A-4147-A177-3AD203B41FA5}">
                      <a16:colId xmlns:a16="http://schemas.microsoft.com/office/drawing/2014/main" val="2190913431"/>
                    </a:ext>
                  </a:extLst>
                </a:gridCol>
              </a:tblGrid>
              <a:tr h="1181846">
                <a:tc>
                  <a:txBody>
                    <a:bodyPr/>
                    <a:lstStyle/>
                    <a:p>
                      <a:pPr>
                        <a:spcBef>
                          <a:spcPts val="140"/>
                        </a:spcBef>
                        <a:spcAft>
                          <a:spcPts val="600"/>
                        </a:spcAft>
                      </a:pPr>
                      <a:r>
                        <a:rPr lang="en-GB" sz="2000" dirty="0">
                          <a:solidFill>
                            <a:schemeClr val="tx1"/>
                          </a:solidFill>
                          <a:effectLst/>
                        </a:rPr>
                        <a:t>Coal</a:t>
                      </a:r>
                      <a:endParaRPr lang="en-GB" sz="2000" dirty="0">
                        <a:solidFill>
                          <a:schemeClr val="tx1"/>
                        </a:solidFill>
                        <a:effectLst/>
                        <a:latin typeface="Tahoma" panose="020B0604030504040204" pitchFamily="34" charset="0"/>
                        <a:ea typeface="Calibri" panose="020F0502020204030204" pitchFamily="34" charset="0"/>
                        <a:cs typeface="Times New Roman" panose="02020603050405020304" pitchFamily="18" charset="0"/>
                      </a:endParaRPr>
                    </a:p>
                  </a:txBody>
                  <a:tcPr marL="76200" marR="47625" marT="76200" marB="1905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tc>
                  <a:txBody>
                    <a:bodyPr/>
                    <a:lstStyle/>
                    <a:p>
                      <a:pPr marL="0" lvl="0" indent="0">
                        <a:spcBef>
                          <a:spcPts val="140"/>
                        </a:spcBef>
                        <a:spcAft>
                          <a:spcPts val="0"/>
                        </a:spcAft>
                        <a:buSzPts val="1000"/>
                        <a:buFontTx/>
                        <a:buNone/>
                        <a:tabLst>
                          <a:tab pos="457200" algn="l"/>
                        </a:tabLst>
                      </a:pPr>
                      <a:r>
                        <a:rPr lang="en-GB" sz="2000" b="1" dirty="0">
                          <a:solidFill>
                            <a:schemeClr val="tx1"/>
                          </a:solidFill>
                          <a:effectLst/>
                        </a:rPr>
                        <a:t>Coal is mined then burnt to provide heat or used to generate electricity. </a:t>
                      </a:r>
                      <a:endParaRPr lang="en-GB" sz="2000" b="1" dirty="0">
                        <a:solidFill>
                          <a:schemeClr val="tx1"/>
                        </a:solidFill>
                        <a:effectLst/>
                        <a:latin typeface="Tahoma" panose="020B0604030504040204" pitchFamily="34" charset="0"/>
                        <a:ea typeface="Calibri" panose="020F0502020204030204" pitchFamily="34" charset="0"/>
                        <a:cs typeface="Times New Roman" panose="02020603050405020304" pitchFamily="18" charset="0"/>
                      </a:endParaRPr>
                    </a:p>
                  </a:txBody>
                  <a:tcPr marL="76200" marR="47625" marT="76200" marB="1905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marL="0" indent="0">
                        <a:spcBef>
                          <a:spcPts val="140"/>
                        </a:spcBef>
                        <a:spcAft>
                          <a:spcPts val="0"/>
                        </a:spcAft>
                        <a:buFontTx/>
                        <a:buNone/>
                        <a:tabLst>
                          <a:tab pos="457200" algn="l"/>
                        </a:tabLst>
                      </a:pPr>
                      <a:r>
                        <a:rPr lang="en-GB" sz="2000" b="1" dirty="0">
                          <a:solidFill>
                            <a:schemeClr val="tx1"/>
                          </a:solidFill>
                          <a:effectLst/>
                        </a:rPr>
                        <a:t>Large reserves of coal which are relatively inexpensive to mine.</a:t>
                      </a:r>
                    </a:p>
                    <a:p>
                      <a:pPr marL="0" indent="0">
                        <a:spcBef>
                          <a:spcPts val="140"/>
                        </a:spcBef>
                        <a:spcAft>
                          <a:spcPts val="0"/>
                        </a:spcAft>
                        <a:buFontTx/>
                        <a:buNone/>
                        <a:tabLst>
                          <a:tab pos="457200" algn="l"/>
                        </a:tabLst>
                      </a:pPr>
                      <a:r>
                        <a:rPr lang="en-GB" sz="2000" b="1" dirty="0">
                          <a:solidFill>
                            <a:schemeClr val="tx1"/>
                          </a:solidFill>
                          <a:effectLst/>
                        </a:rPr>
                        <a:t>All major coal mines have now closed in the UK.</a:t>
                      </a:r>
                      <a:endParaRPr lang="en-GB" sz="2000" b="1" dirty="0">
                        <a:solidFill>
                          <a:schemeClr val="tx1"/>
                        </a:solidFill>
                        <a:effectLst/>
                        <a:latin typeface="Tahoma" panose="020B0604030504040204" pitchFamily="34" charset="0"/>
                        <a:ea typeface="Calibri" panose="020F0502020204030204" pitchFamily="34" charset="0"/>
                        <a:cs typeface="Times New Roman" panose="02020603050405020304" pitchFamily="18" charset="0"/>
                      </a:endParaRPr>
                    </a:p>
                  </a:txBody>
                  <a:tcPr marL="76200" marR="47625" marT="76200" marB="1905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marL="0" lvl="0" indent="0">
                        <a:spcBef>
                          <a:spcPts val="140"/>
                        </a:spcBef>
                        <a:spcAft>
                          <a:spcPts val="0"/>
                        </a:spcAft>
                        <a:buSzPts val="1000"/>
                        <a:buFont typeface="Symbol" panose="05050102010706020507" pitchFamily="18" charset="2"/>
                        <a:buNone/>
                        <a:tabLst>
                          <a:tab pos="457200" algn="l"/>
                        </a:tabLst>
                      </a:pPr>
                      <a:r>
                        <a:rPr lang="en-GB" sz="2000" b="1" dirty="0">
                          <a:solidFill>
                            <a:schemeClr val="tx1"/>
                          </a:solidFill>
                          <a:effectLst/>
                        </a:rPr>
                        <a:t>Coal mining is dangerous and burning coal contributes to global warming.</a:t>
                      </a:r>
                      <a:endParaRPr lang="en-GB" sz="2000" b="1" dirty="0">
                        <a:solidFill>
                          <a:schemeClr val="tx1"/>
                        </a:solidFill>
                        <a:effectLst/>
                        <a:latin typeface="Tahoma" panose="020B0604030504040204" pitchFamily="34" charset="0"/>
                        <a:ea typeface="Calibri" panose="020F0502020204030204" pitchFamily="34" charset="0"/>
                        <a:cs typeface="Times New Roman" panose="02020603050405020304" pitchFamily="18" charset="0"/>
                      </a:endParaRPr>
                    </a:p>
                  </a:txBody>
                  <a:tcPr marL="76200" marR="47625" marT="76200" marB="1905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553709738"/>
                  </a:ext>
                </a:extLst>
              </a:tr>
              <a:tr h="1454239">
                <a:tc>
                  <a:txBody>
                    <a:bodyPr/>
                    <a:lstStyle/>
                    <a:p>
                      <a:pPr>
                        <a:spcBef>
                          <a:spcPts val="140"/>
                        </a:spcBef>
                        <a:spcAft>
                          <a:spcPts val="600"/>
                        </a:spcAft>
                      </a:pPr>
                      <a:r>
                        <a:rPr lang="en-GB" sz="2000" dirty="0">
                          <a:solidFill>
                            <a:schemeClr val="tx1"/>
                          </a:solidFill>
                          <a:effectLst/>
                        </a:rPr>
                        <a:t>Oil</a:t>
                      </a:r>
                      <a:endParaRPr lang="en-GB" sz="2000" dirty="0">
                        <a:solidFill>
                          <a:schemeClr val="tx1"/>
                        </a:solidFill>
                        <a:effectLst/>
                        <a:latin typeface="Tahoma" panose="020B0604030504040204" pitchFamily="34" charset="0"/>
                        <a:ea typeface="Calibri" panose="020F0502020204030204" pitchFamily="34" charset="0"/>
                        <a:cs typeface="Times New Roman" panose="02020603050405020304" pitchFamily="18" charset="0"/>
                      </a:endParaRPr>
                    </a:p>
                  </a:txBody>
                  <a:tcPr marL="76200" marR="47625" marT="76200" marB="1905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tc>
                  <a:txBody>
                    <a:bodyPr/>
                    <a:lstStyle/>
                    <a:p>
                      <a:pPr marL="0" indent="0">
                        <a:spcBef>
                          <a:spcPts val="140"/>
                        </a:spcBef>
                        <a:spcAft>
                          <a:spcPts val="0"/>
                        </a:spcAft>
                        <a:buFontTx/>
                        <a:buNone/>
                        <a:tabLst>
                          <a:tab pos="457200" algn="l"/>
                        </a:tabLst>
                      </a:pPr>
                      <a:r>
                        <a:rPr lang="en-GB" sz="2000" b="1" dirty="0">
                          <a:effectLst/>
                        </a:rPr>
                        <a:t>Frequently burnt to produce electricity. Large quantities of oil are refined to provide fuels for transport.</a:t>
                      </a:r>
                      <a:endParaRPr lang="en-GB" sz="2000" b="1" dirty="0">
                        <a:effectLst/>
                        <a:latin typeface="Tahoma" panose="020B0604030504040204" pitchFamily="34" charset="0"/>
                        <a:ea typeface="Calibri" panose="020F0502020204030204" pitchFamily="34" charset="0"/>
                        <a:cs typeface="Times New Roman" panose="02020603050405020304" pitchFamily="18" charset="0"/>
                      </a:endParaRPr>
                    </a:p>
                  </a:txBody>
                  <a:tcPr marL="76200" marR="47625" marT="76200" marB="1905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marL="0" lvl="0" indent="0">
                        <a:spcBef>
                          <a:spcPts val="140"/>
                        </a:spcBef>
                        <a:spcAft>
                          <a:spcPts val="0"/>
                        </a:spcAft>
                        <a:buSzPts val="1000"/>
                        <a:buFontTx/>
                        <a:buNone/>
                        <a:tabLst>
                          <a:tab pos="457200" algn="l"/>
                        </a:tabLst>
                      </a:pPr>
                      <a:r>
                        <a:rPr lang="en-GB" sz="2000" b="1" dirty="0">
                          <a:effectLst/>
                        </a:rPr>
                        <a:t>Large reserves becoming more difficult to find and extract. Transport and refinement are relatively easy.</a:t>
                      </a:r>
                      <a:endParaRPr lang="en-GB" sz="2000" b="1" dirty="0">
                        <a:effectLst/>
                        <a:latin typeface="Tahoma" panose="020B0604030504040204" pitchFamily="34" charset="0"/>
                        <a:ea typeface="Calibri" panose="020F0502020204030204" pitchFamily="34" charset="0"/>
                        <a:cs typeface="Times New Roman" panose="02020603050405020304" pitchFamily="18" charset="0"/>
                      </a:endParaRPr>
                    </a:p>
                  </a:txBody>
                  <a:tcPr marL="76200" marR="47625" marT="76200" marB="1905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marL="0" lvl="0" indent="0">
                        <a:spcBef>
                          <a:spcPts val="140"/>
                        </a:spcBef>
                        <a:spcAft>
                          <a:spcPts val="0"/>
                        </a:spcAft>
                        <a:buSzPts val="1000"/>
                        <a:buFont typeface="Symbol" panose="05050102010706020507" pitchFamily="18" charset="2"/>
                        <a:buNone/>
                        <a:tabLst>
                          <a:tab pos="457200" algn="l"/>
                        </a:tabLst>
                      </a:pPr>
                      <a:r>
                        <a:rPr lang="en-GB" sz="2000" b="1" dirty="0">
                          <a:effectLst/>
                        </a:rPr>
                        <a:t>Oil reserves becoming more difficult to find and extract.</a:t>
                      </a:r>
                    </a:p>
                    <a:p>
                      <a:pPr marL="0" lvl="0" indent="0">
                        <a:spcBef>
                          <a:spcPts val="140"/>
                        </a:spcBef>
                        <a:spcAft>
                          <a:spcPts val="0"/>
                        </a:spcAft>
                        <a:buSzPts val="1000"/>
                        <a:buFont typeface="Symbol" panose="05050102010706020507" pitchFamily="18" charset="2"/>
                        <a:buNone/>
                        <a:tabLst>
                          <a:tab pos="457200" algn="l"/>
                        </a:tabLst>
                      </a:pPr>
                      <a:r>
                        <a:rPr lang="en-GB" sz="2000" b="1" dirty="0">
                          <a:effectLst/>
                        </a:rPr>
                        <a:t>The need for oil in developed countries means supplies are politically sensitive. Releases greenhouse gases when burnt.</a:t>
                      </a:r>
                      <a:endParaRPr lang="en-GB" sz="2000" b="1" dirty="0">
                        <a:effectLst/>
                        <a:latin typeface="Tahoma" panose="020B0604030504040204" pitchFamily="34" charset="0"/>
                        <a:ea typeface="Calibri" panose="020F0502020204030204" pitchFamily="34" charset="0"/>
                        <a:cs typeface="Times New Roman" panose="02020603050405020304" pitchFamily="18" charset="0"/>
                      </a:endParaRPr>
                    </a:p>
                  </a:txBody>
                  <a:tcPr marL="76200" marR="47625" marT="76200" marB="1905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2683167531"/>
                  </a:ext>
                </a:extLst>
              </a:tr>
            </a:tbl>
          </a:graphicData>
        </a:graphic>
      </p:graphicFrame>
      <p:sp>
        <p:nvSpPr>
          <p:cNvPr id="6" name="TextBox 5">
            <a:extLst>
              <a:ext uri="{FF2B5EF4-FFF2-40B4-BE49-F238E27FC236}">
                <a16:creationId xmlns:a16="http://schemas.microsoft.com/office/drawing/2014/main" id="{94C75E0B-D596-4838-B461-D38285C0AA6A}"/>
              </a:ext>
            </a:extLst>
          </p:cNvPr>
          <p:cNvSpPr txBox="1"/>
          <p:nvPr/>
        </p:nvSpPr>
        <p:spPr>
          <a:xfrm>
            <a:off x="1309369" y="45328"/>
            <a:ext cx="7804855" cy="461665"/>
          </a:xfrm>
          <a:prstGeom prst="rect">
            <a:avLst/>
          </a:prstGeom>
          <a:noFill/>
        </p:spPr>
        <p:txBody>
          <a:bodyPr wrap="square" rtlCol="0">
            <a:spAutoFit/>
          </a:bodyPr>
          <a:lstStyle/>
          <a:p>
            <a:pPr algn="r"/>
            <a:r>
              <a:rPr lang="en-US" sz="2400" b="1">
                <a:solidFill>
                  <a:schemeClr val="accent6">
                    <a:lumMod val="75000"/>
                  </a:schemeClr>
                </a:solidFill>
              </a:rPr>
              <a:t>Energy </a:t>
            </a:r>
            <a:r>
              <a:rPr lang="en-US" sz="2400" b="1" dirty="0">
                <a:solidFill>
                  <a:schemeClr val="accent6">
                    <a:lumMod val="75000"/>
                  </a:schemeClr>
                </a:solidFill>
              </a:rPr>
              <a:t>resources – Non-renewable </a:t>
            </a:r>
          </a:p>
        </p:txBody>
      </p:sp>
    </p:spTree>
    <p:extLst>
      <p:ext uri="{BB962C8B-B14F-4D97-AF65-F5344CB8AC3E}">
        <p14:creationId xmlns:p14="http://schemas.microsoft.com/office/powerpoint/2010/main" val="242262614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9088" y="719512"/>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graphicFrame>
        <p:nvGraphicFramePr>
          <p:cNvPr id="5" name="Table 4">
            <a:extLst>
              <a:ext uri="{FF2B5EF4-FFF2-40B4-BE49-F238E27FC236}">
                <a16:creationId xmlns:a16="http://schemas.microsoft.com/office/drawing/2014/main" id="{9B8788FE-4880-481B-A133-6183B0D44495}"/>
              </a:ext>
            </a:extLst>
          </p:cNvPr>
          <p:cNvGraphicFramePr>
            <a:graphicFrameLocks noGrp="1"/>
          </p:cNvGraphicFramePr>
          <p:nvPr>
            <p:extLst/>
          </p:nvPr>
        </p:nvGraphicFramePr>
        <p:xfrm>
          <a:off x="-10905" y="857897"/>
          <a:ext cx="9138280" cy="5981700"/>
        </p:xfrm>
        <a:graphic>
          <a:graphicData uri="http://schemas.openxmlformats.org/drawingml/2006/table">
            <a:tbl>
              <a:tblPr firstRow="1" firstCol="1" bandRow="1">
                <a:tableStyleId>{5C22544A-7EE6-4342-B048-85BDC9FD1C3A}</a:tableStyleId>
              </a:tblPr>
              <a:tblGrid>
                <a:gridCol w="994520">
                  <a:extLst>
                    <a:ext uri="{9D8B030D-6E8A-4147-A177-3AD203B41FA5}">
                      <a16:colId xmlns:a16="http://schemas.microsoft.com/office/drawing/2014/main" val="1835266119"/>
                    </a:ext>
                  </a:extLst>
                </a:gridCol>
                <a:gridCol w="2887176">
                  <a:extLst>
                    <a:ext uri="{9D8B030D-6E8A-4147-A177-3AD203B41FA5}">
                      <a16:colId xmlns:a16="http://schemas.microsoft.com/office/drawing/2014/main" val="1571838429"/>
                    </a:ext>
                  </a:extLst>
                </a:gridCol>
                <a:gridCol w="2232248">
                  <a:extLst>
                    <a:ext uri="{9D8B030D-6E8A-4147-A177-3AD203B41FA5}">
                      <a16:colId xmlns:a16="http://schemas.microsoft.com/office/drawing/2014/main" val="2094875476"/>
                    </a:ext>
                  </a:extLst>
                </a:gridCol>
                <a:gridCol w="3024336">
                  <a:extLst>
                    <a:ext uri="{9D8B030D-6E8A-4147-A177-3AD203B41FA5}">
                      <a16:colId xmlns:a16="http://schemas.microsoft.com/office/drawing/2014/main" val="2190913431"/>
                    </a:ext>
                  </a:extLst>
                </a:gridCol>
              </a:tblGrid>
              <a:tr h="1383718">
                <a:tc>
                  <a:txBody>
                    <a:bodyPr/>
                    <a:lstStyle/>
                    <a:p>
                      <a:pPr>
                        <a:spcBef>
                          <a:spcPts val="140"/>
                        </a:spcBef>
                        <a:spcAft>
                          <a:spcPts val="600"/>
                        </a:spcAft>
                      </a:pPr>
                      <a:r>
                        <a:rPr lang="en-GB" sz="2000" dirty="0">
                          <a:solidFill>
                            <a:schemeClr val="tx1"/>
                          </a:solidFill>
                          <a:effectLst/>
                        </a:rPr>
                        <a:t>Gas</a:t>
                      </a:r>
                      <a:endParaRPr lang="en-GB" sz="2000" dirty="0">
                        <a:solidFill>
                          <a:schemeClr val="tx1"/>
                        </a:solidFill>
                        <a:effectLst/>
                        <a:latin typeface="Tahoma" panose="020B0604030504040204" pitchFamily="34" charset="0"/>
                        <a:ea typeface="Calibri" panose="020F0502020204030204" pitchFamily="34" charset="0"/>
                        <a:cs typeface="Times New Roman" panose="02020603050405020304" pitchFamily="18" charset="0"/>
                      </a:endParaRPr>
                    </a:p>
                  </a:txBody>
                  <a:tcPr marL="76200" marR="47625" marT="76200" marB="1905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tc>
                  <a:txBody>
                    <a:bodyPr/>
                    <a:lstStyle/>
                    <a:p>
                      <a:pPr marL="0" lvl="0" indent="0">
                        <a:spcBef>
                          <a:spcPts val="140"/>
                        </a:spcBef>
                        <a:spcAft>
                          <a:spcPts val="0"/>
                        </a:spcAft>
                        <a:buSzPts val="1000"/>
                        <a:buFont typeface="Symbol" panose="05050102010706020507" pitchFamily="18" charset="2"/>
                        <a:buNone/>
                        <a:tabLst>
                          <a:tab pos="457200" algn="l"/>
                        </a:tabLst>
                      </a:pPr>
                      <a:r>
                        <a:rPr lang="en-GB" sz="2000" b="1" dirty="0">
                          <a:solidFill>
                            <a:schemeClr val="tx1"/>
                          </a:solidFill>
                          <a:effectLst/>
                        </a:rPr>
                        <a:t>Extracted from underground gas fields sometimes alongside oil extraction. Mainly used for electricity production, domestic heating and industrial processes that require heat.</a:t>
                      </a:r>
                      <a:endParaRPr lang="en-GB" sz="2000" b="1" dirty="0">
                        <a:solidFill>
                          <a:schemeClr val="tx1"/>
                        </a:solidFill>
                        <a:effectLst/>
                        <a:latin typeface="Tahoma" panose="020B0604030504040204" pitchFamily="34" charset="0"/>
                        <a:ea typeface="Calibri" panose="020F0502020204030204" pitchFamily="34" charset="0"/>
                        <a:cs typeface="Times New Roman" panose="02020603050405020304" pitchFamily="18" charset="0"/>
                      </a:endParaRPr>
                    </a:p>
                  </a:txBody>
                  <a:tcPr marL="76200" marR="47625" marT="76200" marB="1905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marL="0" lvl="0" indent="0">
                        <a:spcBef>
                          <a:spcPts val="140"/>
                        </a:spcBef>
                        <a:spcAft>
                          <a:spcPts val="0"/>
                        </a:spcAft>
                        <a:buSzPts val="1000"/>
                        <a:buFont typeface="Symbol" panose="05050102010706020507" pitchFamily="18" charset="2"/>
                        <a:buNone/>
                        <a:tabLst>
                          <a:tab pos="457200" algn="l"/>
                        </a:tabLst>
                      </a:pPr>
                      <a:r>
                        <a:rPr lang="en-GB" sz="2000" b="1" dirty="0">
                          <a:solidFill>
                            <a:schemeClr val="tx1"/>
                          </a:solidFill>
                          <a:effectLst/>
                        </a:rPr>
                        <a:t>Cleaner than burning oil or coal. Relatively easy to transport and store.</a:t>
                      </a:r>
                      <a:endParaRPr lang="en-GB" sz="2000" b="1" dirty="0">
                        <a:solidFill>
                          <a:schemeClr val="tx1"/>
                        </a:solidFill>
                        <a:effectLst/>
                        <a:latin typeface="Tahoma" panose="020B0604030504040204" pitchFamily="34" charset="0"/>
                        <a:ea typeface="Calibri" panose="020F0502020204030204" pitchFamily="34" charset="0"/>
                        <a:cs typeface="Times New Roman" panose="02020603050405020304" pitchFamily="18" charset="0"/>
                      </a:endParaRPr>
                    </a:p>
                  </a:txBody>
                  <a:tcPr marL="76200" marR="47625" marT="76200" marB="1905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marL="0" lvl="0" indent="0">
                        <a:spcBef>
                          <a:spcPts val="140"/>
                        </a:spcBef>
                        <a:spcAft>
                          <a:spcPts val="0"/>
                        </a:spcAft>
                        <a:buSzPts val="1000"/>
                        <a:buFont typeface="Symbol" panose="05050102010706020507" pitchFamily="18" charset="2"/>
                        <a:buNone/>
                        <a:tabLst>
                          <a:tab pos="457200" algn="l"/>
                        </a:tabLst>
                      </a:pPr>
                      <a:r>
                        <a:rPr lang="en-GB" sz="2000" b="1" dirty="0">
                          <a:solidFill>
                            <a:schemeClr val="tx1"/>
                          </a:solidFill>
                          <a:effectLst/>
                        </a:rPr>
                        <a:t>UK has good gas reserves but extraction is expensive (often under the sea) and becoming more difficult to reach.</a:t>
                      </a:r>
                      <a:endParaRPr lang="en-GB" sz="2000" b="1" dirty="0">
                        <a:solidFill>
                          <a:schemeClr val="tx1"/>
                        </a:solidFill>
                        <a:effectLst/>
                        <a:latin typeface="Tahoma" panose="020B0604030504040204" pitchFamily="34" charset="0"/>
                        <a:ea typeface="Calibri" panose="020F0502020204030204" pitchFamily="34" charset="0"/>
                        <a:cs typeface="Times New Roman" panose="02020603050405020304" pitchFamily="18" charset="0"/>
                      </a:endParaRPr>
                    </a:p>
                  </a:txBody>
                  <a:tcPr marL="76200" marR="47625" marT="76200" marB="1905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113008033"/>
                  </a:ext>
                </a:extLst>
              </a:tr>
              <a:tr h="2010620">
                <a:tc>
                  <a:txBody>
                    <a:bodyPr/>
                    <a:lstStyle/>
                    <a:p>
                      <a:pPr>
                        <a:spcBef>
                          <a:spcPts val="140"/>
                        </a:spcBef>
                        <a:spcAft>
                          <a:spcPts val="600"/>
                        </a:spcAft>
                      </a:pPr>
                      <a:r>
                        <a:rPr lang="en-GB" sz="2000" dirty="0">
                          <a:solidFill>
                            <a:schemeClr val="tx1"/>
                          </a:solidFill>
                          <a:effectLst/>
                        </a:rPr>
                        <a:t>Nuclear</a:t>
                      </a:r>
                      <a:endParaRPr lang="en-GB" sz="2000" dirty="0">
                        <a:solidFill>
                          <a:schemeClr val="tx1"/>
                        </a:solidFill>
                        <a:effectLst/>
                        <a:latin typeface="Tahoma" panose="020B0604030504040204" pitchFamily="34" charset="0"/>
                        <a:ea typeface="Calibri" panose="020F0502020204030204" pitchFamily="34" charset="0"/>
                        <a:cs typeface="Times New Roman" panose="02020603050405020304" pitchFamily="18" charset="0"/>
                      </a:endParaRPr>
                    </a:p>
                  </a:txBody>
                  <a:tcPr marL="76200" marR="47625" marT="76200" marB="1905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60000"/>
                        <a:lumOff val="40000"/>
                      </a:schemeClr>
                    </a:solidFill>
                  </a:tcPr>
                </a:tc>
                <a:tc>
                  <a:txBody>
                    <a:bodyPr/>
                    <a:lstStyle/>
                    <a:p>
                      <a:pPr marL="0" lvl="0" indent="0">
                        <a:spcBef>
                          <a:spcPts val="140"/>
                        </a:spcBef>
                        <a:spcAft>
                          <a:spcPts val="0"/>
                        </a:spcAft>
                        <a:buSzPts val="1000"/>
                        <a:buFont typeface="Symbol" panose="05050102010706020507" pitchFamily="18" charset="2"/>
                        <a:buNone/>
                        <a:tabLst>
                          <a:tab pos="457200" algn="l"/>
                        </a:tabLst>
                      </a:pPr>
                      <a:r>
                        <a:rPr lang="en-GB" sz="2000" b="1" dirty="0">
                          <a:solidFill>
                            <a:schemeClr val="tx1"/>
                          </a:solidFill>
                          <a:effectLst/>
                        </a:rPr>
                        <a:t>Nuclear supplies (Uranium) are mined and purified. The nuclear fission releases heat which is used to produce steam. This spins a turbine and generator to make electricity</a:t>
                      </a:r>
                      <a:endParaRPr lang="en-GB" sz="2000" b="1" dirty="0">
                        <a:solidFill>
                          <a:schemeClr val="tx1"/>
                        </a:solidFill>
                        <a:effectLst/>
                        <a:latin typeface="Tahoma" panose="020B0604030504040204" pitchFamily="34" charset="0"/>
                        <a:ea typeface="Calibri" panose="020F0502020204030204" pitchFamily="34" charset="0"/>
                        <a:cs typeface="Times New Roman" panose="02020603050405020304" pitchFamily="18" charset="0"/>
                      </a:endParaRPr>
                    </a:p>
                  </a:txBody>
                  <a:tcPr marL="76200" marR="47625" marT="76200" marB="1905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marL="0" lvl="0" indent="0">
                        <a:spcBef>
                          <a:spcPts val="140"/>
                        </a:spcBef>
                        <a:spcAft>
                          <a:spcPts val="0"/>
                        </a:spcAft>
                        <a:buSzPts val="1000"/>
                        <a:buFont typeface="Symbol" panose="05050102010706020507" pitchFamily="18" charset="2"/>
                        <a:buNone/>
                        <a:tabLst>
                          <a:tab pos="457200" algn="l"/>
                        </a:tabLst>
                      </a:pPr>
                      <a:r>
                        <a:rPr lang="en-GB" sz="2000" b="1" dirty="0">
                          <a:solidFill>
                            <a:schemeClr val="tx1"/>
                          </a:solidFill>
                          <a:effectLst/>
                        </a:rPr>
                        <a:t>Potentially in-</a:t>
                      </a:r>
                      <a:r>
                        <a:rPr lang="en-GB" sz="2000" b="1" dirty="0" err="1">
                          <a:solidFill>
                            <a:schemeClr val="tx1"/>
                          </a:solidFill>
                          <a:effectLst/>
                        </a:rPr>
                        <a:t>exhaustable</a:t>
                      </a:r>
                      <a:r>
                        <a:rPr lang="en-GB" sz="2000" b="1" dirty="0">
                          <a:solidFill>
                            <a:schemeClr val="tx1"/>
                          </a:solidFill>
                          <a:effectLst/>
                        </a:rPr>
                        <a:t> energy supply even though it is extracted form resources in the </a:t>
                      </a:r>
                      <a:r>
                        <a:rPr lang="en-GB" sz="2000" b="1" dirty="0" err="1">
                          <a:solidFill>
                            <a:schemeClr val="tx1"/>
                          </a:solidFill>
                          <a:effectLst/>
                        </a:rPr>
                        <a:t>ground.Very</a:t>
                      </a:r>
                      <a:r>
                        <a:rPr lang="en-GB" sz="2000" b="1" dirty="0">
                          <a:solidFill>
                            <a:schemeClr val="tx1"/>
                          </a:solidFill>
                          <a:effectLst/>
                        </a:rPr>
                        <a:t> efficient process which produces lots of electricity from little nuclear fuel.</a:t>
                      </a:r>
                      <a:endParaRPr lang="en-GB" sz="2000" b="1" dirty="0">
                        <a:solidFill>
                          <a:schemeClr val="tx1"/>
                        </a:solidFill>
                        <a:effectLst/>
                        <a:latin typeface="Tahoma" panose="020B0604030504040204" pitchFamily="34" charset="0"/>
                        <a:ea typeface="Calibri" panose="020F0502020204030204" pitchFamily="34" charset="0"/>
                        <a:cs typeface="Times New Roman" panose="02020603050405020304" pitchFamily="18" charset="0"/>
                      </a:endParaRPr>
                    </a:p>
                  </a:txBody>
                  <a:tcPr marL="76200" marR="47625" marT="76200" marB="1905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tc>
                  <a:txBody>
                    <a:bodyPr/>
                    <a:lstStyle/>
                    <a:p>
                      <a:pPr marL="0" lvl="0" indent="0">
                        <a:spcBef>
                          <a:spcPts val="140"/>
                        </a:spcBef>
                        <a:spcAft>
                          <a:spcPts val="0"/>
                        </a:spcAft>
                        <a:buSzPts val="1000"/>
                        <a:buFont typeface="Symbol" panose="05050102010706020507" pitchFamily="18" charset="2"/>
                        <a:buNone/>
                        <a:tabLst>
                          <a:tab pos="457200" algn="l"/>
                        </a:tabLst>
                      </a:pPr>
                      <a:r>
                        <a:rPr lang="en-GB" sz="2000" b="1" dirty="0">
                          <a:solidFill>
                            <a:schemeClr val="tx1"/>
                          </a:solidFill>
                          <a:effectLst/>
                        </a:rPr>
                        <a:t>Danger of nuclear accidents releasing radioactive materials into the air or water. Security of nuclear sites can be a </a:t>
                      </a:r>
                      <a:r>
                        <a:rPr lang="en-GB" sz="2000" b="1" dirty="0" err="1">
                          <a:solidFill>
                            <a:schemeClr val="tx1"/>
                          </a:solidFill>
                          <a:effectLst/>
                        </a:rPr>
                        <a:t>problem.Start</a:t>
                      </a:r>
                      <a:r>
                        <a:rPr lang="en-GB" sz="2000" b="1" dirty="0">
                          <a:solidFill>
                            <a:schemeClr val="tx1"/>
                          </a:solidFill>
                          <a:effectLst/>
                        </a:rPr>
                        <a:t>-up costs and decommissioning are very expensive and no real solution to managing radioactive waste has been found.</a:t>
                      </a:r>
                      <a:endParaRPr lang="en-GB" sz="2000" b="1" dirty="0">
                        <a:solidFill>
                          <a:schemeClr val="tx1"/>
                        </a:solidFill>
                        <a:effectLst/>
                        <a:latin typeface="Tahoma" panose="020B0604030504040204" pitchFamily="34" charset="0"/>
                        <a:ea typeface="Calibri" panose="020F0502020204030204" pitchFamily="34" charset="0"/>
                        <a:cs typeface="Times New Roman" panose="02020603050405020304" pitchFamily="18" charset="0"/>
                      </a:endParaRPr>
                    </a:p>
                  </a:txBody>
                  <a:tcPr marL="76200" marR="47625" marT="76200" marB="1905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1547253529"/>
                  </a:ext>
                </a:extLst>
              </a:tr>
            </a:tbl>
          </a:graphicData>
        </a:graphic>
      </p:graphicFrame>
      <p:sp>
        <p:nvSpPr>
          <p:cNvPr id="6" name="TextBox 5">
            <a:extLst>
              <a:ext uri="{FF2B5EF4-FFF2-40B4-BE49-F238E27FC236}">
                <a16:creationId xmlns:a16="http://schemas.microsoft.com/office/drawing/2014/main" id="{94C75E0B-D596-4838-B461-D38285C0AA6A}"/>
              </a:ext>
            </a:extLst>
          </p:cNvPr>
          <p:cNvSpPr txBox="1"/>
          <p:nvPr/>
        </p:nvSpPr>
        <p:spPr>
          <a:xfrm>
            <a:off x="1309369" y="45328"/>
            <a:ext cx="7804855" cy="461665"/>
          </a:xfrm>
          <a:prstGeom prst="rect">
            <a:avLst/>
          </a:prstGeom>
          <a:noFill/>
        </p:spPr>
        <p:txBody>
          <a:bodyPr wrap="square" rtlCol="0">
            <a:spAutoFit/>
          </a:bodyPr>
          <a:lstStyle/>
          <a:p>
            <a:pPr algn="r"/>
            <a:r>
              <a:rPr lang="en-US" sz="2400" b="1">
                <a:solidFill>
                  <a:schemeClr val="accent6">
                    <a:lumMod val="75000"/>
                  </a:schemeClr>
                </a:solidFill>
              </a:rPr>
              <a:t>Energy </a:t>
            </a:r>
            <a:r>
              <a:rPr lang="en-US" sz="2400" b="1" dirty="0">
                <a:solidFill>
                  <a:schemeClr val="accent6">
                    <a:lumMod val="75000"/>
                  </a:schemeClr>
                </a:solidFill>
              </a:rPr>
              <a:t>resources – Non-renewable </a:t>
            </a:r>
          </a:p>
        </p:txBody>
      </p:sp>
    </p:spTree>
    <p:extLst>
      <p:ext uri="{BB962C8B-B14F-4D97-AF65-F5344CB8AC3E}">
        <p14:creationId xmlns:p14="http://schemas.microsoft.com/office/powerpoint/2010/main" val="154022835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9088" y="620688"/>
            <a:ext cx="8915400" cy="5814002"/>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graphicFrame>
        <p:nvGraphicFramePr>
          <p:cNvPr id="5" name="Table 4">
            <a:extLst>
              <a:ext uri="{FF2B5EF4-FFF2-40B4-BE49-F238E27FC236}">
                <a16:creationId xmlns:a16="http://schemas.microsoft.com/office/drawing/2014/main" id="{C118A8BA-6E3D-4CC2-BF75-A74D28A3D06C}"/>
              </a:ext>
            </a:extLst>
          </p:cNvPr>
          <p:cNvGraphicFramePr>
            <a:graphicFrameLocks noGrp="1"/>
          </p:cNvGraphicFramePr>
          <p:nvPr>
            <p:extLst/>
          </p:nvPr>
        </p:nvGraphicFramePr>
        <p:xfrm>
          <a:off x="-15877" y="836712"/>
          <a:ext cx="9159342" cy="5776887"/>
        </p:xfrm>
        <a:graphic>
          <a:graphicData uri="http://schemas.openxmlformats.org/drawingml/2006/table">
            <a:tbl>
              <a:tblPr firstRow="1" firstCol="1" bandRow="1">
                <a:tableStyleId>{5C22544A-7EE6-4342-B048-85BDC9FD1C3A}</a:tableStyleId>
              </a:tblPr>
              <a:tblGrid>
                <a:gridCol w="1501531">
                  <a:extLst>
                    <a:ext uri="{9D8B030D-6E8A-4147-A177-3AD203B41FA5}">
                      <a16:colId xmlns:a16="http://schemas.microsoft.com/office/drawing/2014/main" val="1554120338"/>
                    </a:ext>
                  </a:extLst>
                </a:gridCol>
                <a:gridCol w="2852910">
                  <a:extLst>
                    <a:ext uri="{9D8B030D-6E8A-4147-A177-3AD203B41FA5}">
                      <a16:colId xmlns:a16="http://schemas.microsoft.com/office/drawing/2014/main" val="2317170148"/>
                    </a:ext>
                  </a:extLst>
                </a:gridCol>
                <a:gridCol w="2321668">
                  <a:extLst>
                    <a:ext uri="{9D8B030D-6E8A-4147-A177-3AD203B41FA5}">
                      <a16:colId xmlns:a16="http://schemas.microsoft.com/office/drawing/2014/main" val="605792317"/>
                    </a:ext>
                  </a:extLst>
                </a:gridCol>
                <a:gridCol w="2483233">
                  <a:extLst>
                    <a:ext uri="{9D8B030D-6E8A-4147-A177-3AD203B41FA5}">
                      <a16:colId xmlns:a16="http://schemas.microsoft.com/office/drawing/2014/main" val="1559289919"/>
                    </a:ext>
                  </a:extLst>
                </a:gridCol>
              </a:tblGrid>
              <a:tr h="756329">
                <a:tc>
                  <a:txBody>
                    <a:bodyPr/>
                    <a:lstStyle/>
                    <a:p>
                      <a:pPr>
                        <a:spcBef>
                          <a:spcPts val="140"/>
                        </a:spcBef>
                        <a:spcAft>
                          <a:spcPts val="600"/>
                        </a:spcAft>
                      </a:pPr>
                      <a:r>
                        <a:rPr lang="en-GB" sz="2000" dirty="0">
                          <a:solidFill>
                            <a:schemeClr val="tx1"/>
                          </a:solidFill>
                          <a:effectLst/>
                        </a:rPr>
                        <a:t>Solar</a:t>
                      </a:r>
                      <a:endParaRPr lang="en-GB" sz="2000" dirty="0">
                        <a:solidFill>
                          <a:schemeClr val="tx1"/>
                        </a:solidFill>
                        <a:effectLst/>
                        <a:latin typeface="Tahoma" panose="020B0604030504040204" pitchFamily="34" charset="0"/>
                        <a:ea typeface="Calibri" panose="020F0502020204030204" pitchFamily="34" charset="0"/>
                        <a:cs typeface="Times New Roman" panose="02020603050405020304" pitchFamily="18" charset="0"/>
                      </a:endParaRPr>
                    </a:p>
                  </a:txBody>
                  <a:tcPr marL="67303" marR="42064" marT="67303" marB="1682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6">
                        <a:lumMod val="60000"/>
                        <a:lumOff val="40000"/>
                      </a:schemeClr>
                    </a:solidFill>
                  </a:tcPr>
                </a:tc>
                <a:tc>
                  <a:txBody>
                    <a:bodyPr/>
                    <a:lstStyle/>
                    <a:p>
                      <a:pPr marL="0" lvl="0" indent="0">
                        <a:spcBef>
                          <a:spcPts val="140"/>
                        </a:spcBef>
                        <a:spcAft>
                          <a:spcPts val="0"/>
                        </a:spcAft>
                        <a:buSzPts val="1000"/>
                        <a:buFont typeface="Arial" panose="020B0604020202020204" pitchFamily="34" charset="0"/>
                        <a:buNone/>
                        <a:tabLst>
                          <a:tab pos="457200" algn="l"/>
                        </a:tabLst>
                      </a:pPr>
                      <a:r>
                        <a:rPr lang="en-GB" sz="2000" dirty="0">
                          <a:solidFill>
                            <a:schemeClr val="tx1"/>
                          </a:solidFill>
                          <a:effectLst/>
                        </a:rPr>
                        <a:t>Energy from sunlight is captured in photovoltaic cells and converted into electricity.</a:t>
                      </a:r>
                    </a:p>
                    <a:p>
                      <a:pPr marL="0" lvl="0" indent="0">
                        <a:spcBef>
                          <a:spcPts val="140"/>
                        </a:spcBef>
                        <a:spcAft>
                          <a:spcPts val="0"/>
                        </a:spcAft>
                        <a:buSzPts val="1000"/>
                        <a:buFont typeface="Arial" panose="020B0604020202020204" pitchFamily="34" charset="0"/>
                        <a:buNone/>
                        <a:tabLst>
                          <a:tab pos="457200" algn="l"/>
                        </a:tabLst>
                      </a:pPr>
                      <a:r>
                        <a:rPr lang="en-GB" sz="2000" dirty="0">
                          <a:solidFill>
                            <a:schemeClr val="tx1"/>
                          </a:solidFill>
                          <a:effectLst/>
                        </a:rPr>
                        <a:t>Hot water from solar panels</a:t>
                      </a:r>
                      <a:endParaRPr lang="en-GB" sz="2000" dirty="0">
                        <a:solidFill>
                          <a:schemeClr val="tx1"/>
                        </a:solidFill>
                        <a:effectLst/>
                        <a:latin typeface="Tahoma" panose="020B0604030504040204" pitchFamily="34" charset="0"/>
                        <a:ea typeface="Calibri" panose="020F0502020204030204" pitchFamily="34" charset="0"/>
                        <a:cs typeface="Times New Roman" panose="02020603050405020304" pitchFamily="18" charset="0"/>
                      </a:endParaRPr>
                    </a:p>
                  </a:txBody>
                  <a:tcPr marL="67303" marR="42064" marT="67303" marB="1682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6">
                        <a:lumMod val="40000"/>
                        <a:lumOff val="60000"/>
                      </a:schemeClr>
                    </a:solidFill>
                  </a:tcPr>
                </a:tc>
                <a:tc>
                  <a:txBody>
                    <a:bodyPr/>
                    <a:lstStyle/>
                    <a:p>
                      <a:pPr marL="0" indent="0">
                        <a:spcBef>
                          <a:spcPts val="140"/>
                        </a:spcBef>
                        <a:spcAft>
                          <a:spcPts val="0"/>
                        </a:spcAft>
                        <a:buFont typeface="Arial" panose="020B0604020202020204" pitchFamily="34" charset="0"/>
                        <a:buNone/>
                        <a:tabLst>
                          <a:tab pos="457200" algn="l"/>
                        </a:tabLst>
                      </a:pPr>
                      <a:r>
                        <a:rPr lang="en-GB" sz="2000" dirty="0">
                          <a:solidFill>
                            <a:schemeClr val="tx1"/>
                          </a:solidFill>
                          <a:effectLst/>
                        </a:rPr>
                        <a:t>Renewable energy resource.</a:t>
                      </a:r>
                    </a:p>
                    <a:p>
                      <a:pPr marL="0" indent="0">
                        <a:spcBef>
                          <a:spcPts val="140"/>
                        </a:spcBef>
                        <a:spcAft>
                          <a:spcPts val="0"/>
                        </a:spcAft>
                        <a:buFont typeface="Arial" panose="020B0604020202020204" pitchFamily="34" charset="0"/>
                        <a:buNone/>
                        <a:tabLst>
                          <a:tab pos="457200" algn="l"/>
                        </a:tabLst>
                      </a:pPr>
                      <a:r>
                        <a:rPr lang="en-GB" sz="2000" dirty="0">
                          <a:solidFill>
                            <a:schemeClr val="tx1"/>
                          </a:solidFill>
                          <a:effectLst/>
                        </a:rPr>
                        <a:t>Individual houses can have their own electricity/hot water supply.</a:t>
                      </a:r>
                      <a:endParaRPr lang="en-GB" sz="2000" dirty="0">
                        <a:solidFill>
                          <a:schemeClr val="tx1"/>
                        </a:solidFill>
                        <a:effectLst/>
                        <a:latin typeface="Tahoma" panose="020B0604030504040204" pitchFamily="34" charset="0"/>
                        <a:ea typeface="Calibri" panose="020F0502020204030204" pitchFamily="34" charset="0"/>
                        <a:cs typeface="Times New Roman" panose="02020603050405020304" pitchFamily="18" charset="0"/>
                      </a:endParaRPr>
                    </a:p>
                  </a:txBody>
                  <a:tcPr marL="67303" marR="42064" marT="67303" marB="1682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6">
                        <a:lumMod val="40000"/>
                        <a:lumOff val="60000"/>
                      </a:schemeClr>
                    </a:solidFill>
                  </a:tcPr>
                </a:tc>
                <a:tc>
                  <a:txBody>
                    <a:bodyPr/>
                    <a:lstStyle/>
                    <a:p>
                      <a:pPr marL="0" lvl="0" indent="0">
                        <a:spcBef>
                          <a:spcPts val="140"/>
                        </a:spcBef>
                        <a:spcAft>
                          <a:spcPts val="0"/>
                        </a:spcAft>
                        <a:buSzPts val="1000"/>
                        <a:buFont typeface="Arial" panose="020B0604020202020204" pitchFamily="34" charset="0"/>
                        <a:buNone/>
                        <a:tabLst>
                          <a:tab pos="457200" algn="l"/>
                        </a:tabLst>
                      </a:pPr>
                      <a:r>
                        <a:rPr lang="en-GB" sz="2000" dirty="0">
                          <a:solidFill>
                            <a:schemeClr val="tx1"/>
                          </a:solidFill>
                          <a:effectLst/>
                        </a:rPr>
                        <a:t>Manufacture and installation of solar panels/cells can be costly.</a:t>
                      </a:r>
                      <a:endParaRPr lang="en-GB" sz="2000" dirty="0">
                        <a:solidFill>
                          <a:schemeClr val="tx1"/>
                        </a:solidFill>
                        <a:effectLst/>
                        <a:latin typeface="Tahoma" panose="020B0604030504040204" pitchFamily="34" charset="0"/>
                        <a:ea typeface="Calibri" panose="020F0502020204030204" pitchFamily="34" charset="0"/>
                        <a:cs typeface="Times New Roman" panose="02020603050405020304" pitchFamily="18" charset="0"/>
                      </a:endParaRPr>
                    </a:p>
                  </a:txBody>
                  <a:tcPr marL="67303" marR="42064" marT="67303" marB="1682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6">
                        <a:lumMod val="40000"/>
                        <a:lumOff val="60000"/>
                      </a:schemeClr>
                    </a:solidFill>
                  </a:tcPr>
                </a:tc>
                <a:extLst>
                  <a:ext uri="{0D108BD9-81ED-4DB2-BD59-A6C34878D82A}">
                    <a16:rowId xmlns:a16="http://schemas.microsoft.com/office/drawing/2014/main" val="2648722273"/>
                  </a:ext>
                </a:extLst>
              </a:tr>
              <a:tr h="601516">
                <a:tc>
                  <a:txBody>
                    <a:bodyPr/>
                    <a:lstStyle/>
                    <a:p>
                      <a:pPr>
                        <a:spcBef>
                          <a:spcPts val="140"/>
                        </a:spcBef>
                        <a:spcAft>
                          <a:spcPts val="600"/>
                        </a:spcAft>
                      </a:pPr>
                      <a:r>
                        <a:rPr lang="en-GB" sz="2000" dirty="0">
                          <a:solidFill>
                            <a:schemeClr val="tx1"/>
                          </a:solidFill>
                          <a:effectLst/>
                        </a:rPr>
                        <a:t>Wind</a:t>
                      </a:r>
                      <a:endParaRPr lang="en-GB" sz="2000" dirty="0">
                        <a:solidFill>
                          <a:schemeClr val="tx1"/>
                        </a:solidFill>
                        <a:effectLst/>
                        <a:latin typeface="Tahoma" panose="020B0604030504040204" pitchFamily="34" charset="0"/>
                        <a:ea typeface="Calibri" panose="020F0502020204030204" pitchFamily="34" charset="0"/>
                        <a:cs typeface="Times New Roman" panose="02020603050405020304" pitchFamily="18" charset="0"/>
                      </a:endParaRPr>
                    </a:p>
                  </a:txBody>
                  <a:tcPr marL="67303" marR="42064" marT="67303" marB="1682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6">
                        <a:lumMod val="60000"/>
                        <a:lumOff val="40000"/>
                      </a:schemeClr>
                    </a:solidFill>
                  </a:tcPr>
                </a:tc>
                <a:tc>
                  <a:txBody>
                    <a:bodyPr/>
                    <a:lstStyle/>
                    <a:p>
                      <a:pPr marL="0" indent="0">
                        <a:spcBef>
                          <a:spcPts val="140"/>
                        </a:spcBef>
                        <a:spcAft>
                          <a:spcPts val="0"/>
                        </a:spcAft>
                        <a:buFont typeface="Arial" panose="020B0604020202020204" pitchFamily="34" charset="0"/>
                        <a:buNone/>
                        <a:tabLst>
                          <a:tab pos="457200" algn="l"/>
                        </a:tabLst>
                      </a:pPr>
                      <a:r>
                        <a:rPr lang="en-GB" sz="2000" b="1" dirty="0">
                          <a:effectLst/>
                        </a:rPr>
                        <a:t>Wind turbines turn wind energy into electricity by turning a generator.</a:t>
                      </a:r>
                      <a:endParaRPr lang="en-GB" sz="2000" b="1" dirty="0">
                        <a:effectLst/>
                        <a:latin typeface="Tahoma" panose="020B0604030504040204" pitchFamily="34" charset="0"/>
                        <a:ea typeface="Calibri" panose="020F0502020204030204" pitchFamily="34" charset="0"/>
                        <a:cs typeface="Times New Roman" panose="02020603050405020304" pitchFamily="18" charset="0"/>
                      </a:endParaRPr>
                    </a:p>
                  </a:txBody>
                  <a:tcPr marL="67303" marR="42064" marT="67303" marB="1682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6">
                        <a:lumMod val="40000"/>
                        <a:lumOff val="60000"/>
                      </a:schemeClr>
                    </a:solidFill>
                  </a:tcPr>
                </a:tc>
                <a:tc>
                  <a:txBody>
                    <a:bodyPr/>
                    <a:lstStyle/>
                    <a:p>
                      <a:pPr marL="0" indent="0">
                        <a:spcBef>
                          <a:spcPts val="140"/>
                        </a:spcBef>
                        <a:spcAft>
                          <a:spcPts val="0"/>
                        </a:spcAft>
                        <a:buFont typeface="Arial" panose="020B0604020202020204" pitchFamily="34" charset="0"/>
                        <a:buNone/>
                        <a:tabLst>
                          <a:tab pos="457200" algn="l"/>
                        </a:tabLst>
                      </a:pPr>
                      <a:r>
                        <a:rPr lang="en-GB" sz="2000" b="1" dirty="0">
                          <a:effectLst/>
                        </a:rPr>
                        <a:t>Renewable energy resource and can be used as individual units.</a:t>
                      </a:r>
                      <a:endParaRPr lang="en-GB" sz="2000" b="1" dirty="0">
                        <a:effectLst/>
                        <a:latin typeface="Tahoma" panose="020B0604030504040204" pitchFamily="34" charset="0"/>
                        <a:ea typeface="Calibri" panose="020F0502020204030204" pitchFamily="34" charset="0"/>
                        <a:cs typeface="Times New Roman" panose="02020603050405020304" pitchFamily="18" charset="0"/>
                      </a:endParaRPr>
                    </a:p>
                  </a:txBody>
                  <a:tcPr marL="67303" marR="42064" marT="67303" marB="1682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6">
                        <a:lumMod val="40000"/>
                        <a:lumOff val="60000"/>
                      </a:schemeClr>
                    </a:solidFill>
                  </a:tcPr>
                </a:tc>
                <a:tc>
                  <a:txBody>
                    <a:bodyPr/>
                    <a:lstStyle/>
                    <a:p>
                      <a:pPr marL="0" lvl="0" indent="0">
                        <a:spcBef>
                          <a:spcPts val="140"/>
                        </a:spcBef>
                        <a:spcAft>
                          <a:spcPts val="0"/>
                        </a:spcAft>
                        <a:buSzPts val="1000"/>
                        <a:buFont typeface="Arial" panose="020B0604020202020204" pitchFamily="34" charset="0"/>
                        <a:buNone/>
                        <a:tabLst>
                          <a:tab pos="457200" algn="l"/>
                        </a:tabLst>
                      </a:pPr>
                      <a:r>
                        <a:rPr lang="en-GB" sz="2000" b="1" dirty="0">
                          <a:effectLst/>
                        </a:rPr>
                        <a:t>Manufacture and installation of wind farms can be costly.</a:t>
                      </a:r>
                    </a:p>
                    <a:p>
                      <a:pPr marL="0" lvl="0" indent="0">
                        <a:spcBef>
                          <a:spcPts val="140"/>
                        </a:spcBef>
                        <a:spcAft>
                          <a:spcPts val="0"/>
                        </a:spcAft>
                        <a:buSzPts val="1000"/>
                        <a:buFont typeface="Arial" panose="020B0604020202020204" pitchFamily="34" charset="0"/>
                        <a:buNone/>
                        <a:tabLst>
                          <a:tab pos="457200" algn="l"/>
                        </a:tabLst>
                      </a:pPr>
                      <a:r>
                        <a:rPr lang="en-GB" sz="2000" b="1" dirty="0">
                          <a:effectLst/>
                        </a:rPr>
                        <a:t>Some consider an eyesore.</a:t>
                      </a:r>
                      <a:endParaRPr lang="en-GB" sz="2000" b="1" dirty="0">
                        <a:effectLst/>
                        <a:latin typeface="Tahoma" panose="020B0604030504040204" pitchFamily="34" charset="0"/>
                        <a:ea typeface="Calibri" panose="020F0502020204030204" pitchFamily="34" charset="0"/>
                        <a:cs typeface="Times New Roman" panose="02020603050405020304" pitchFamily="18" charset="0"/>
                      </a:endParaRPr>
                    </a:p>
                  </a:txBody>
                  <a:tcPr marL="67303" marR="42064" marT="67303" marB="1682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6">
                        <a:lumMod val="40000"/>
                        <a:lumOff val="60000"/>
                      </a:schemeClr>
                    </a:solidFill>
                  </a:tcPr>
                </a:tc>
                <a:extLst>
                  <a:ext uri="{0D108BD9-81ED-4DB2-BD59-A6C34878D82A}">
                    <a16:rowId xmlns:a16="http://schemas.microsoft.com/office/drawing/2014/main" val="644241898"/>
                  </a:ext>
                </a:extLst>
              </a:tr>
              <a:tr h="601516">
                <a:tc>
                  <a:txBody>
                    <a:bodyPr/>
                    <a:lstStyle/>
                    <a:p>
                      <a:pPr>
                        <a:spcBef>
                          <a:spcPts val="140"/>
                        </a:spcBef>
                        <a:spcAft>
                          <a:spcPts val="600"/>
                        </a:spcAft>
                      </a:pPr>
                      <a:r>
                        <a:rPr lang="en-GB" sz="2000" dirty="0">
                          <a:solidFill>
                            <a:schemeClr val="tx1"/>
                          </a:solidFill>
                          <a:effectLst/>
                        </a:rPr>
                        <a:t>Tidal</a:t>
                      </a:r>
                      <a:endParaRPr lang="en-GB" sz="2000" dirty="0">
                        <a:solidFill>
                          <a:schemeClr val="tx1"/>
                        </a:solidFill>
                        <a:effectLst/>
                        <a:latin typeface="Tahoma" panose="020B0604030504040204" pitchFamily="34" charset="0"/>
                        <a:ea typeface="Calibri" panose="020F0502020204030204" pitchFamily="34" charset="0"/>
                        <a:cs typeface="Times New Roman" panose="02020603050405020304" pitchFamily="18" charset="0"/>
                      </a:endParaRPr>
                    </a:p>
                  </a:txBody>
                  <a:tcPr marL="67303" marR="42064" marT="67303" marB="1682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6">
                        <a:lumMod val="60000"/>
                        <a:lumOff val="40000"/>
                      </a:schemeClr>
                    </a:solidFill>
                  </a:tcPr>
                </a:tc>
                <a:tc>
                  <a:txBody>
                    <a:bodyPr/>
                    <a:lstStyle/>
                    <a:p>
                      <a:pPr marL="0" indent="0">
                        <a:spcBef>
                          <a:spcPts val="140"/>
                        </a:spcBef>
                        <a:spcAft>
                          <a:spcPts val="0"/>
                        </a:spcAft>
                        <a:buFont typeface="Arial" panose="020B0604020202020204" pitchFamily="34" charset="0"/>
                        <a:buNone/>
                        <a:tabLst>
                          <a:tab pos="457200" algn="l"/>
                        </a:tabLst>
                      </a:pPr>
                      <a:r>
                        <a:rPr lang="en-GB" sz="2000" b="1" dirty="0">
                          <a:effectLst/>
                        </a:rPr>
                        <a:t>The movement of tides drives turbines.</a:t>
                      </a:r>
                    </a:p>
                    <a:p>
                      <a:pPr marL="0" indent="0">
                        <a:spcBef>
                          <a:spcPts val="140"/>
                        </a:spcBef>
                        <a:spcAft>
                          <a:spcPts val="0"/>
                        </a:spcAft>
                        <a:buFont typeface="Arial" panose="020B0604020202020204" pitchFamily="34" charset="0"/>
                        <a:buNone/>
                        <a:tabLst>
                          <a:tab pos="457200" algn="l"/>
                        </a:tabLst>
                      </a:pPr>
                      <a:r>
                        <a:rPr lang="en-GB" sz="2000" b="1" dirty="0">
                          <a:effectLst/>
                        </a:rPr>
                        <a:t>A tidal barrage is built across estuaries</a:t>
                      </a:r>
                    </a:p>
                    <a:p>
                      <a:pPr marL="0" indent="0">
                        <a:spcBef>
                          <a:spcPts val="140"/>
                        </a:spcBef>
                        <a:spcAft>
                          <a:spcPts val="0"/>
                        </a:spcAft>
                        <a:buFont typeface="Arial" panose="020B0604020202020204" pitchFamily="34" charset="0"/>
                        <a:buNone/>
                        <a:tabLst>
                          <a:tab pos="457200" algn="l"/>
                        </a:tabLst>
                      </a:pPr>
                      <a:r>
                        <a:rPr lang="en-GB" sz="2000" b="1" dirty="0">
                          <a:effectLst/>
                        </a:rPr>
                        <a:t>to trap water.</a:t>
                      </a:r>
                      <a:endParaRPr lang="en-GB" sz="2000" b="1" dirty="0">
                        <a:effectLst/>
                        <a:latin typeface="Tahoma" panose="020B0604030504040204" pitchFamily="34" charset="0"/>
                        <a:ea typeface="Calibri" panose="020F0502020204030204" pitchFamily="34" charset="0"/>
                        <a:cs typeface="Times New Roman" panose="02020603050405020304" pitchFamily="18" charset="0"/>
                      </a:endParaRPr>
                    </a:p>
                  </a:txBody>
                  <a:tcPr marL="67303" marR="42064" marT="67303" marB="1682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6">
                        <a:lumMod val="40000"/>
                        <a:lumOff val="60000"/>
                      </a:schemeClr>
                    </a:solidFill>
                  </a:tcPr>
                </a:tc>
                <a:tc>
                  <a:txBody>
                    <a:bodyPr/>
                    <a:lstStyle/>
                    <a:p>
                      <a:pPr marL="0" lvl="0" indent="0">
                        <a:spcBef>
                          <a:spcPts val="140"/>
                        </a:spcBef>
                        <a:spcAft>
                          <a:spcPts val="0"/>
                        </a:spcAft>
                        <a:buSzPts val="1000"/>
                        <a:buFont typeface="Arial" panose="020B0604020202020204" pitchFamily="34" charset="0"/>
                        <a:buNone/>
                        <a:tabLst>
                          <a:tab pos="457200" algn="l"/>
                        </a:tabLst>
                      </a:pPr>
                      <a:r>
                        <a:rPr lang="en-GB" sz="2000" b="1" dirty="0">
                          <a:effectLst/>
                        </a:rPr>
                        <a:t>Ideal for an island such as the UK to potentially generate a lot of energy.</a:t>
                      </a:r>
                    </a:p>
                    <a:p>
                      <a:pPr marL="0" lvl="0" indent="0">
                        <a:spcBef>
                          <a:spcPts val="140"/>
                        </a:spcBef>
                        <a:spcAft>
                          <a:spcPts val="0"/>
                        </a:spcAft>
                        <a:buSzPts val="1000"/>
                        <a:buFont typeface="Arial" panose="020B0604020202020204" pitchFamily="34" charset="0"/>
                        <a:buNone/>
                        <a:tabLst>
                          <a:tab pos="457200" algn="l"/>
                        </a:tabLst>
                      </a:pPr>
                      <a:r>
                        <a:rPr lang="en-GB" sz="2000" b="1" dirty="0">
                          <a:effectLst/>
                        </a:rPr>
                        <a:t>Tidal barrage can help prevent flooding.</a:t>
                      </a:r>
                      <a:endParaRPr lang="en-GB" sz="2000" b="1" dirty="0">
                        <a:effectLst/>
                        <a:latin typeface="Tahoma" panose="020B0604030504040204" pitchFamily="34" charset="0"/>
                        <a:ea typeface="Calibri" panose="020F0502020204030204" pitchFamily="34" charset="0"/>
                        <a:cs typeface="Times New Roman" panose="02020603050405020304" pitchFamily="18" charset="0"/>
                      </a:endParaRPr>
                    </a:p>
                  </a:txBody>
                  <a:tcPr marL="67303" marR="42064" marT="67303" marB="1682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6">
                        <a:lumMod val="40000"/>
                        <a:lumOff val="60000"/>
                      </a:schemeClr>
                    </a:solidFill>
                  </a:tcPr>
                </a:tc>
                <a:tc>
                  <a:txBody>
                    <a:bodyPr/>
                    <a:lstStyle/>
                    <a:p>
                      <a:pPr marL="0" indent="0">
                        <a:spcBef>
                          <a:spcPts val="140"/>
                        </a:spcBef>
                        <a:spcAft>
                          <a:spcPts val="0"/>
                        </a:spcAft>
                        <a:buFont typeface="Arial" panose="020B0604020202020204" pitchFamily="34" charset="0"/>
                        <a:buNone/>
                        <a:tabLst>
                          <a:tab pos="457200" algn="l"/>
                        </a:tabLst>
                      </a:pPr>
                      <a:r>
                        <a:rPr lang="en-GB" sz="2000" b="1" dirty="0">
                          <a:effectLst/>
                        </a:rPr>
                        <a:t>Construction of barrage is very costly and can impact on wildlife.</a:t>
                      </a:r>
                    </a:p>
                    <a:p>
                      <a:pPr marL="0" indent="0">
                        <a:spcBef>
                          <a:spcPts val="140"/>
                        </a:spcBef>
                        <a:spcAft>
                          <a:spcPts val="0"/>
                        </a:spcAft>
                        <a:buFont typeface="Arial" panose="020B0604020202020204" pitchFamily="34" charset="0"/>
                        <a:buNone/>
                        <a:tabLst>
                          <a:tab pos="457200" algn="l"/>
                        </a:tabLst>
                      </a:pPr>
                      <a:r>
                        <a:rPr lang="en-GB" sz="2000" b="1" dirty="0">
                          <a:effectLst/>
                        </a:rPr>
                        <a:t>Only a few estuaries are suitable.</a:t>
                      </a:r>
                      <a:endParaRPr lang="en-GB" sz="2000" b="1" dirty="0">
                        <a:effectLst/>
                        <a:latin typeface="Tahoma" panose="020B0604030504040204" pitchFamily="34" charset="0"/>
                        <a:ea typeface="Calibri" panose="020F0502020204030204" pitchFamily="34" charset="0"/>
                        <a:cs typeface="Times New Roman" panose="02020603050405020304" pitchFamily="18" charset="0"/>
                      </a:endParaRPr>
                    </a:p>
                  </a:txBody>
                  <a:tcPr marL="67303" marR="42064" marT="67303" marB="1682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6">
                        <a:lumMod val="40000"/>
                        <a:lumOff val="60000"/>
                      </a:schemeClr>
                    </a:solidFill>
                  </a:tcPr>
                </a:tc>
                <a:extLst>
                  <a:ext uri="{0D108BD9-81ED-4DB2-BD59-A6C34878D82A}">
                    <a16:rowId xmlns:a16="http://schemas.microsoft.com/office/drawing/2014/main" val="1346976903"/>
                  </a:ext>
                </a:extLst>
              </a:tr>
            </a:tbl>
          </a:graphicData>
        </a:graphic>
      </p:graphicFrame>
      <p:sp>
        <p:nvSpPr>
          <p:cNvPr id="7" name="TextBox 6">
            <a:extLst>
              <a:ext uri="{FF2B5EF4-FFF2-40B4-BE49-F238E27FC236}">
                <a16:creationId xmlns:a16="http://schemas.microsoft.com/office/drawing/2014/main" id="{94C75E0B-D596-4838-B461-D38285C0AA6A}"/>
              </a:ext>
            </a:extLst>
          </p:cNvPr>
          <p:cNvSpPr txBox="1"/>
          <p:nvPr/>
        </p:nvSpPr>
        <p:spPr>
          <a:xfrm>
            <a:off x="1338610" y="0"/>
            <a:ext cx="7804855" cy="461665"/>
          </a:xfrm>
          <a:prstGeom prst="rect">
            <a:avLst/>
          </a:prstGeom>
          <a:noFill/>
        </p:spPr>
        <p:txBody>
          <a:bodyPr wrap="square" rtlCol="0">
            <a:spAutoFit/>
          </a:bodyPr>
          <a:lstStyle/>
          <a:p>
            <a:pPr algn="r"/>
            <a:r>
              <a:rPr lang="en-US" sz="2400" b="1" dirty="0">
                <a:solidFill>
                  <a:schemeClr val="accent6">
                    <a:lumMod val="75000"/>
                  </a:schemeClr>
                </a:solidFill>
              </a:rPr>
              <a:t>Energy resources – Renewable </a:t>
            </a:r>
          </a:p>
        </p:txBody>
      </p:sp>
    </p:spTree>
    <p:extLst>
      <p:ext uri="{BB962C8B-B14F-4D97-AF65-F5344CB8AC3E}">
        <p14:creationId xmlns:p14="http://schemas.microsoft.com/office/powerpoint/2010/main" val="364041742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9088" y="620688"/>
            <a:ext cx="8915400" cy="5814002"/>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graphicFrame>
        <p:nvGraphicFramePr>
          <p:cNvPr id="5" name="Table 4">
            <a:extLst>
              <a:ext uri="{FF2B5EF4-FFF2-40B4-BE49-F238E27FC236}">
                <a16:creationId xmlns:a16="http://schemas.microsoft.com/office/drawing/2014/main" id="{C118A8BA-6E3D-4CC2-BF75-A74D28A3D06C}"/>
              </a:ext>
            </a:extLst>
          </p:cNvPr>
          <p:cNvGraphicFramePr>
            <a:graphicFrameLocks noGrp="1"/>
          </p:cNvGraphicFramePr>
          <p:nvPr>
            <p:extLst>
              <p:ext uri="{D42A27DB-BD31-4B8C-83A1-F6EECF244321}">
                <p14:modId xmlns:p14="http://schemas.microsoft.com/office/powerpoint/2010/main" val="3372087320"/>
              </p:ext>
            </p:extLst>
          </p:nvPr>
        </p:nvGraphicFramePr>
        <p:xfrm>
          <a:off x="179512" y="908720"/>
          <a:ext cx="8784976" cy="1925629"/>
        </p:xfrm>
        <a:graphic>
          <a:graphicData uri="http://schemas.openxmlformats.org/drawingml/2006/table">
            <a:tbl>
              <a:tblPr firstRow="1" firstCol="1" bandRow="1">
                <a:tableStyleId>{5C22544A-7EE6-4342-B048-85BDC9FD1C3A}</a:tableStyleId>
              </a:tblPr>
              <a:tblGrid>
                <a:gridCol w="1656184">
                  <a:extLst>
                    <a:ext uri="{9D8B030D-6E8A-4147-A177-3AD203B41FA5}">
                      <a16:colId xmlns:a16="http://schemas.microsoft.com/office/drawing/2014/main" val="1554120338"/>
                    </a:ext>
                  </a:extLst>
                </a:gridCol>
                <a:gridCol w="2808312">
                  <a:extLst>
                    <a:ext uri="{9D8B030D-6E8A-4147-A177-3AD203B41FA5}">
                      <a16:colId xmlns:a16="http://schemas.microsoft.com/office/drawing/2014/main" val="2317170148"/>
                    </a:ext>
                  </a:extLst>
                </a:gridCol>
                <a:gridCol w="2232248">
                  <a:extLst>
                    <a:ext uri="{9D8B030D-6E8A-4147-A177-3AD203B41FA5}">
                      <a16:colId xmlns:a16="http://schemas.microsoft.com/office/drawing/2014/main" val="605792317"/>
                    </a:ext>
                  </a:extLst>
                </a:gridCol>
                <a:gridCol w="2088232">
                  <a:extLst>
                    <a:ext uri="{9D8B030D-6E8A-4147-A177-3AD203B41FA5}">
                      <a16:colId xmlns:a16="http://schemas.microsoft.com/office/drawing/2014/main" val="1559289919"/>
                    </a:ext>
                  </a:extLst>
                </a:gridCol>
              </a:tblGrid>
              <a:tr h="740203">
                <a:tc>
                  <a:txBody>
                    <a:bodyPr/>
                    <a:lstStyle/>
                    <a:p>
                      <a:pPr>
                        <a:spcBef>
                          <a:spcPts val="140"/>
                        </a:spcBef>
                        <a:spcAft>
                          <a:spcPts val="600"/>
                        </a:spcAft>
                      </a:pPr>
                      <a:r>
                        <a:rPr lang="en-GB" sz="2000" dirty="0">
                          <a:solidFill>
                            <a:schemeClr val="tx1"/>
                          </a:solidFill>
                          <a:effectLst/>
                        </a:rPr>
                        <a:t>Hydroelectric Power (HEP)</a:t>
                      </a:r>
                      <a:endParaRPr lang="en-GB" sz="2000" dirty="0">
                        <a:solidFill>
                          <a:schemeClr val="tx1"/>
                        </a:solidFill>
                        <a:effectLst/>
                        <a:latin typeface="Tahoma" panose="020B0604030504040204" pitchFamily="34" charset="0"/>
                        <a:ea typeface="Calibri" panose="020F0502020204030204" pitchFamily="34" charset="0"/>
                        <a:cs typeface="Times New Roman" panose="02020603050405020304" pitchFamily="18" charset="0"/>
                      </a:endParaRPr>
                    </a:p>
                  </a:txBody>
                  <a:tcPr marL="67303" marR="42064" marT="67303" marB="1682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6">
                        <a:lumMod val="60000"/>
                        <a:lumOff val="40000"/>
                      </a:schemeClr>
                    </a:solidFill>
                  </a:tcPr>
                </a:tc>
                <a:tc>
                  <a:txBody>
                    <a:bodyPr/>
                    <a:lstStyle/>
                    <a:p>
                      <a:pPr marL="0" lvl="0" indent="0">
                        <a:spcBef>
                          <a:spcPts val="140"/>
                        </a:spcBef>
                        <a:spcAft>
                          <a:spcPts val="0"/>
                        </a:spcAft>
                        <a:buSzPts val="1000"/>
                        <a:buFont typeface="Arial" panose="020B0604020202020204" pitchFamily="34" charset="0"/>
                        <a:buNone/>
                        <a:tabLst>
                          <a:tab pos="457200" algn="l"/>
                        </a:tabLst>
                      </a:pPr>
                      <a:r>
                        <a:rPr lang="en-GB" sz="2000" b="1" dirty="0">
                          <a:solidFill>
                            <a:schemeClr val="tx1"/>
                          </a:solidFill>
                          <a:effectLst/>
                        </a:rPr>
                        <a:t>Energy harnessed from the movement of water through rivers, lakes and dams. Used to turn turbines for electricity production.</a:t>
                      </a:r>
                      <a:endParaRPr lang="en-GB" sz="2000" b="1" dirty="0">
                        <a:solidFill>
                          <a:schemeClr val="tx1"/>
                        </a:solidFill>
                        <a:effectLst/>
                        <a:latin typeface="Tahoma" panose="020B0604030504040204" pitchFamily="34" charset="0"/>
                        <a:ea typeface="Calibri" panose="020F0502020204030204" pitchFamily="34" charset="0"/>
                        <a:cs typeface="Times New Roman" panose="02020603050405020304" pitchFamily="18" charset="0"/>
                      </a:endParaRPr>
                    </a:p>
                  </a:txBody>
                  <a:tcPr marL="67303" marR="42064" marT="67303" marB="1682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6">
                        <a:lumMod val="40000"/>
                        <a:lumOff val="60000"/>
                      </a:schemeClr>
                    </a:solidFill>
                  </a:tcPr>
                </a:tc>
                <a:tc>
                  <a:txBody>
                    <a:bodyPr/>
                    <a:lstStyle/>
                    <a:p>
                      <a:pPr marL="0" lvl="0" indent="0">
                        <a:spcBef>
                          <a:spcPts val="140"/>
                        </a:spcBef>
                        <a:spcAft>
                          <a:spcPts val="0"/>
                        </a:spcAft>
                        <a:buSzPts val="1000"/>
                        <a:buFont typeface="Arial" panose="020B0604020202020204" pitchFamily="34" charset="0"/>
                        <a:buNone/>
                        <a:tabLst>
                          <a:tab pos="457200" algn="l"/>
                        </a:tabLst>
                      </a:pPr>
                      <a:r>
                        <a:rPr lang="en-GB" sz="2000" b="1" dirty="0">
                          <a:solidFill>
                            <a:schemeClr val="tx1"/>
                          </a:solidFill>
                          <a:effectLst/>
                        </a:rPr>
                        <a:t>Creates water reserves as well as energy supplies.</a:t>
                      </a:r>
                      <a:endParaRPr lang="en-GB" sz="2000" b="1" dirty="0">
                        <a:solidFill>
                          <a:schemeClr val="tx1"/>
                        </a:solidFill>
                        <a:effectLst/>
                        <a:latin typeface="Tahoma" panose="020B0604030504040204" pitchFamily="34" charset="0"/>
                        <a:ea typeface="Calibri" panose="020F0502020204030204" pitchFamily="34" charset="0"/>
                        <a:cs typeface="Times New Roman" panose="02020603050405020304" pitchFamily="18" charset="0"/>
                      </a:endParaRPr>
                    </a:p>
                  </a:txBody>
                  <a:tcPr marL="67303" marR="42064" marT="67303" marB="1682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6">
                        <a:lumMod val="40000"/>
                        <a:lumOff val="60000"/>
                      </a:schemeClr>
                    </a:solidFill>
                  </a:tcPr>
                </a:tc>
                <a:tc>
                  <a:txBody>
                    <a:bodyPr/>
                    <a:lstStyle/>
                    <a:p>
                      <a:pPr marL="0" indent="0">
                        <a:spcBef>
                          <a:spcPts val="140"/>
                        </a:spcBef>
                        <a:spcAft>
                          <a:spcPts val="0"/>
                        </a:spcAft>
                        <a:buFont typeface="Arial" panose="020B0604020202020204" pitchFamily="34" charset="0"/>
                        <a:buNone/>
                        <a:tabLst>
                          <a:tab pos="457200" algn="l"/>
                        </a:tabLst>
                      </a:pPr>
                      <a:r>
                        <a:rPr lang="en-GB" sz="2000" b="1" dirty="0">
                          <a:solidFill>
                            <a:schemeClr val="tx1"/>
                          </a:solidFill>
                          <a:effectLst/>
                        </a:rPr>
                        <a:t>Costly to build.</a:t>
                      </a:r>
                    </a:p>
                    <a:p>
                      <a:pPr marL="0" indent="0">
                        <a:spcBef>
                          <a:spcPts val="140"/>
                        </a:spcBef>
                        <a:spcAft>
                          <a:spcPts val="0"/>
                        </a:spcAft>
                        <a:buFont typeface="Arial" panose="020B0604020202020204" pitchFamily="34" charset="0"/>
                        <a:buNone/>
                        <a:tabLst>
                          <a:tab pos="457200" algn="l"/>
                        </a:tabLst>
                      </a:pPr>
                      <a:r>
                        <a:rPr lang="en-GB" sz="2000" b="1" dirty="0">
                          <a:solidFill>
                            <a:schemeClr val="tx1"/>
                          </a:solidFill>
                          <a:effectLst/>
                        </a:rPr>
                        <a:t>Can cause the flooding of surrounding communities and landscapes.</a:t>
                      </a:r>
                      <a:endParaRPr lang="en-GB" sz="2000" b="1" dirty="0">
                        <a:solidFill>
                          <a:schemeClr val="tx1"/>
                        </a:solidFill>
                        <a:effectLst/>
                        <a:latin typeface="Tahoma" panose="020B0604030504040204" pitchFamily="34" charset="0"/>
                        <a:ea typeface="Calibri" panose="020F0502020204030204" pitchFamily="34" charset="0"/>
                        <a:cs typeface="Times New Roman" panose="02020603050405020304" pitchFamily="18" charset="0"/>
                      </a:endParaRPr>
                    </a:p>
                  </a:txBody>
                  <a:tcPr marL="67303" marR="42064" marT="67303" marB="1682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6">
                        <a:lumMod val="40000"/>
                        <a:lumOff val="60000"/>
                      </a:schemeClr>
                    </a:solidFill>
                  </a:tcPr>
                </a:tc>
                <a:extLst>
                  <a:ext uri="{0D108BD9-81ED-4DB2-BD59-A6C34878D82A}">
                    <a16:rowId xmlns:a16="http://schemas.microsoft.com/office/drawing/2014/main" val="1968509999"/>
                  </a:ext>
                </a:extLst>
              </a:tr>
            </a:tbl>
          </a:graphicData>
        </a:graphic>
      </p:graphicFrame>
      <p:sp>
        <p:nvSpPr>
          <p:cNvPr id="7" name="TextBox 6">
            <a:extLst>
              <a:ext uri="{FF2B5EF4-FFF2-40B4-BE49-F238E27FC236}">
                <a16:creationId xmlns:a16="http://schemas.microsoft.com/office/drawing/2014/main" id="{94C75E0B-D596-4838-B461-D38285C0AA6A}"/>
              </a:ext>
            </a:extLst>
          </p:cNvPr>
          <p:cNvSpPr txBox="1"/>
          <p:nvPr/>
        </p:nvSpPr>
        <p:spPr>
          <a:xfrm>
            <a:off x="1338610" y="0"/>
            <a:ext cx="7804855" cy="461665"/>
          </a:xfrm>
          <a:prstGeom prst="rect">
            <a:avLst/>
          </a:prstGeom>
          <a:noFill/>
        </p:spPr>
        <p:txBody>
          <a:bodyPr wrap="square" rtlCol="0">
            <a:spAutoFit/>
          </a:bodyPr>
          <a:lstStyle/>
          <a:p>
            <a:pPr algn="r"/>
            <a:r>
              <a:rPr lang="en-US" sz="2400" b="1" dirty="0">
                <a:solidFill>
                  <a:schemeClr val="accent6">
                    <a:lumMod val="75000"/>
                  </a:schemeClr>
                </a:solidFill>
              </a:rPr>
              <a:t>Energy resources – Renewable </a:t>
            </a:r>
          </a:p>
        </p:txBody>
      </p:sp>
      <p:graphicFrame>
        <p:nvGraphicFramePr>
          <p:cNvPr id="2" name="Table 1">
            <a:extLst>
              <a:ext uri="{FF2B5EF4-FFF2-40B4-BE49-F238E27FC236}">
                <a16:creationId xmlns:a16="http://schemas.microsoft.com/office/drawing/2014/main" id="{EB2CDAC9-0795-3145-89A6-CD93872F8659}"/>
              </a:ext>
            </a:extLst>
          </p:cNvPr>
          <p:cNvGraphicFramePr>
            <a:graphicFrameLocks noGrp="1"/>
          </p:cNvGraphicFramePr>
          <p:nvPr>
            <p:extLst>
              <p:ext uri="{D42A27DB-BD31-4B8C-83A1-F6EECF244321}">
                <p14:modId xmlns:p14="http://schemas.microsoft.com/office/powerpoint/2010/main" val="2385782582"/>
              </p:ext>
            </p:extLst>
          </p:nvPr>
        </p:nvGraphicFramePr>
        <p:xfrm>
          <a:off x="179512" y="2834349"/>
          <a:ext cx="8784976" cy="2535229"/>
        </p:xfrm>
        <a:graphic>
          <a:graphicData uri="http://schemas.openxmlformats.org/drawingml/2006/table">
            <a:tbl>
              <a:tblPr firstRow="1" firstCol="1" bandRow="1">
                <a:tableStyleId>{5C22544A-7EE6-4342-B048-85BDC9FD1C3A}</a:tableStyleId>
              </a:tblPr>
              <a:tblGrid>
                <a:gridCol w="1656184">
                  <a:extLst>
                    <a:ext uri="{9D8B030D-6E8A-4147-A177-3AD203B41FA5}">
                      <a16:colId xmlns:a16="http://schemas.microsoft.com/office/drawing/2014/main" val="4145287146"/>
                    </a:ext>
                  </a:extLst>
                </a:gridCol>
                <a:gridCol w="2808312">
                  <a:extLst>
                    <a:ext uri="{9D8B030D-6E8A-4147-A177-3AD203B41FA5}">
                      <a16:colId xmlns:a16="http://schemas.microsoft.com/office/drawing/2014/main" val="506628942"/>
                    </a:ext>
                  </a:extLst>
                </a:gridCol>
                <a:gridCol w="2232248">
                  <a:extLst>
                    <a:ext uri="{9D8B030D-6E8A-4147-A177-3AD203B41FA5}">
                      <a16:colId xmlns:a16="http://schemas.microsoft.com/office/drawing/2014/main" val="4071254442"/>
                    </a:ext>
                  </a:extLst>
                </a:gridCol>
                <a:gridCol w="2088232">
                  <a:extLst>
                    <a:ext uri="{9D8B030D-6E8A-4147-A177-3AD203B41FA5}">
                      <a16:colId xmlns:a16="http://schemas.microsoft.com/office/drawing/2014/main" val="3355753959"/>
                    </a:ext>
                  </a:extLst>
                </a:gridCol>
              </a:tblGrid>
              <a:tr h="756329">
                <a:tc>
                  <a:txBody>
                    <a:bodyPr/>
                    <a:lstStyle/>
                    <a:p>
                      <a:pPr>
                        <a:spcBef>
                          <a:spcPts val="140"/>
                        </a:spcBef>
                        <a:spcAft>
                          <a:spcPts val="600"/>
                        </a:spcAft>
                      </a:pPr>
                      <a:r>
                        <a:rPr lang="en-GB" sz="2000" dirty="0">
                          <a:solidFill>
                            <a:schemeClr val="tx1"/>
                          </a:solidFill>
                          <a:effectLst/>
                        </a:rPr>
                        <a:t>Biomass</a:t>
                      </a:r>
                      <a:endParaRPr lang="en-GB" sz="2000" dirty="0">
                        <a:solidFill>
                          <a:schemeClr val="tx1"/>
                        </a:solidFill>
                        <a:effectLst/>
                        <a:latin typeface="Tahoma" panose="020B0604030504040204" pitchFamily="34" charset="0"/>
                        <a:ea typeface="Calibri" panose="020F0502020204030204" pitchFamily="34" charset="0"/>
                        <a:cs typeface="Times New Roman" panose="02020603050405020304" pitchFamily="18" charset="0"/>
                      </a:endParaRPr>
                    </a:p>
                  </a:txBody>
                  <a:tcPr marL="67303" marR="42064" marT="67303" marB="1682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6">
                        <a:lumMod val="60000"/>
                        <a:lumOff val="40000"/>
                      </a:schemeClr>
                    </a:solidFill>
                  </a:tcPr>
                </a:tc>
                <a:tc>
                  <a:txBody>
                    <a:bodyPr/>
                    <a:lstStyle/>
                    <a:p>
                      <a:pPr marL="0" indent="0">
                        <a:spcBef>
                          <a:spcPts val="140"/>
                        </a:spcBef>
                        <a:spcAft>
                          <a:spcPts val="0"/>
                        </a:spcAft>
                        <a:buFont typeface="Arial" panose="020B0604020202020204" pitchFamily="34" charset="0"/>
                        <a:buNone/>
                        <a:tabLst>
                          <a:tab pos="457200" algn="l"/>
                        </a:tabLst>
                      </a:pPr>
                      <a:r>
                        <a:rPr lang="en-GB" sz="2000" b="1" dirty="0">
                          <a:solidFill>
                            <a:schemeClr val="tx1"/>
                          </a:solidFill>
                          <a:effectLst/>
                        </a:rPr>
                        <a:t>An organic material, which can be burned to provide energy, </a:t>
                      </a:r>
                      <a:r>
                        <a:rPr lang="en-GB" sz="2000" b="1" dirty="0" err="1">
                          <a:solidFill>
                            <a:schemeClr val="tx1"/>
                          </a:solidFill>
                          <a:effectLst/>
                        </a:rPr>
                        <a:t>eg</a:t>
                      </a:r>
                      <a:r>
                        <a:rPr lang="en-GB" sz="2000" b="1" dirty="0">
                          <a:solidFill>
                            <a:schemeClr val="tx1"/>
                          </a:solidFill>
                          <a:effectLst/>
                        </a:rPr>
                        <a:t> heat or electricity.</a:t>
                      </a:r>
                    </a:p>
                    <a:p>
                      <a:pPr marL="0" indent="0">
                        <a:spcBef>
                          <a:spcPts val="140"/>
                        </a:spcBef>
                        <a:spcAft>
                          <a:spcPts val="0"/>
                        </a:spcAft>
                        <a:buFont typeface="Arial" panose="020B0604020202020204" pitchFamily="34" charset="0"/>
                        <a:buNone/>
                        <a:tabLst>
                          <a:tab pos="457200" algn="l"/>
                        </a:tabLst>
                      </a:pPr>
                      <a:r>
                        <a:rPr lang="en-GB" sz="2000" b="1" dirty="0">
                          <a:solidFill>
                            <a:schemeClr val="tx1"/>
                          </a:solidFill>
                          <a:effectLst/>
                        </a:rPr>
                        <a:t>After treatment with chemicals it can be used as a fuel in vehicle engines.</a:t>
                      </a:r>
                      <a:endParaRPr lang="en-GB" sz="2000" b="1" dirty="0">
                        <a:solidFill>
                          <a:schemeClr val="tx1"/>
                        </a:solidFill>
                        <a:effectLst/>
                        <a:latin typeface="Tahoma" panose="020B0604030504040204" pitchFamily="34" charset="0"/>
                        <a:ea typeface="Calibri" panose="020F0502020204030204" pitchFamily="34" charset="0"/>
                        <a:cs typeface="Times New Roman" panose="02020603050405020304" pitchFamily="18" charset="0"/>
                      </a:endParaRPr>
                    </a:p>
                  </a:txBody>
                  <a:tcPr marL="67303" marR="42064" marT="67303" marB="1682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6">
                        <a:lumMod val="40000"/>
                        <a:lumOff val="60000"/>
                      </a:schemeClr>
                    </a:solidFill>
                  </a:tcPr>
                </a:tc>
                <a:tc>
                  <a:txBody>
                    <a:bodyPr/>
                    <a:lstStyle/>
                    <a:p>
                      <a:pPr marL="0" indent="0">
                        <a:spcBef>
                          <a:spcPts val="140"/>
                        </a:spcBef>
                        <a:spcAft>
                          <a:spcPts val="0"/>
                        </a:spcAft>
                        <a:buFont typeface="Arial" panose="020B0604020202020204" pitchFamily="34" charset="0"/>
                        <a:buNone/>
                        <a:tabLst>
                          <a:tab pos="457200" algn="l"/>
                        </a:tabLst>
                      </a:pPr>
                      <a:r>
                        <a:rPr lang="en-GB" sz="2000" b="1" dirty="0">
                          <a:solidFill>
                            <a:schemeClr val="tx1"/>
                          </a:solidFill>
                          <a:effectLst/>
                        </a:rPr>
                        <a:t>It is a cheap and readily available source of energy.</a:t>
                      </a:r>
                    </a:p>
                    <a:p>
                      <a:pPr marL="0" indent="0">
                        <a:spcBef>
                          <a:spcPts val="140"/>
                        </a:spcBef>
                        <a:spcAft>
                          <a:spcPts val="0"/>
                        </a:spcAft>
                        <a:buFont typeface="Arial" panose="020B0604020202020204" pitchFamily="34" charset="0"/>
                        <a:buNone/>
                        <a:tabLst>
                          <a:tab pos="457200" algn="l"/>
                        </a:tabLst>
                      </a:pPr>
                      <a:r>
                        <a:rPr lang="en-GB" sz="2000" b="1" dirty="0">
                          <a:solidFill>
                            <a:schemeClr val="tx1"/>
                          </a:solidFill>
                          <a:effectLst/>
                        </a:rPr>
                        <a:t>If replaced, biomass can be a long-term, sustainable energy source.</a:t>
                      </a:r>
                      <a:endParaRPr lang="en-GB" sz="2000" b="1" dirty="0">
                        <a:solidFill>
                          <a:schemeClr val="tx1"/>
                        </a:solidFill>
                        <a:effectLst/>
                        <a:latin typeface="Tahoma" panose="020B0604030504040204" pitchFamily="34" charset="0"/>
                        <a:ea typeface="Calibri" panose="020F0502020204030204" pitchFamily="34" charset="0"/>
                        <a:cs typeface="Times New Roman" panose="02020603050405020304" pitchFamily="18" charset="0"/>
                      </a:endParaRPr>
                    </a:p>
                  </a:txBody>
                  <a:tcPr marL="67303" marR="42064" marT="67303" marB="1682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6">
                        <a:lumMod val="40000"/>
                        <a:lumOff val="60000"/>
                      </a:schemeClr>
                    </a:solidFill>
                  </a:tcPr>
                </a:tc>
                <a:tc>
                  <a:txBody>
                    <a:bodyPr/>
                    <a:lstStyle/>
                    <a:p>
                      <a:pPr marL="0" indent="0">
                        <a:spcBef>
                          <a:spcPts val="140"/>
                        </a:spcBef>
                        <a:spcAft>
                          <a:spcPts val="0"/>
                        </a:spcAft>
                        <a:buFont typeface="Arial" panose="020B0604020202020204" pitchFamily="34" charset="0"/>
                        <a:buNone/>
                        <a:tabLst>
                          <a:tab pos="457200" algn="l"/>
                        </a:tabLst>
                      </a:pPr>
                      <a:r>
                        <a:rPr lang="en-GB" sz="2000" b="1" dirty="0">
                          <a:solidFill>
                            <a:schemeClr val="tx1"/>
                          </a:solidFill>
                          <a:effectLst/>
                        </a:rPr>
                        <a:t>When burned, it gives off greenhouse gases.</a:t>
                      </a:r>
                    </a:p>
                    <a:p>
                      <a:pPr marL="0" indent="0">
                        <a:spcBef>
                          <a:spcPts val="140"/>
                        </a:spcBef>
                        <a:spcAft>
                          <a:spcPts val="0"/>
                        </a:spcAft>
                        <a:buFont typeface="Arial" panose="020B0604020202020204" pitchFamily="34" charset="0"/>
                        <a:buNone/>
                        <a:tabLst>
                          <a:tab pos="457200" algn="l"/>
                        </a:tabLst>
                      </a:pPr>
                      <a:r>
                        <a:rPr lang="en-GB" sz="2000" b="1" dirty="0">
                          <a:solidFill>
                            <a:schemeClr val="tx1"/>
                          </a:solidFill>
                          <a:effectLst/>
                        </a:rPr>
                        <a:t>Growing takes up large amounts of arable land..</a:t>
                      </a:r>
                      <a:endParaRPr lang="en-GB" sz="2000" b="1" dirty="0">
                        <a:solidFill>
                          <a:schemeClr val="tx1"/>
                        </a:solidFill>
                        <a:effectLst/>
                        <a:latin typeface="Tahoma" panose="020B0604030504040204" pitchFamily="34" charset="0"/>
                        <a:ea typeface="Calibri" panose="020F0502020204030204" pitchFamily="34" charset="0"/>
                        <a:cs typeface="Times New Roman" panose="02020603050405020304" pitchFamily="18" charset="0"/>
                      </a:endParaRPr>
                    </a:p>
                  </a:txBody>
                  <a:tcPr marL="67303" marR="42064" marT="67303" marB="16826">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6">
                        <a:lumMod val="40000"/>
                        <a:lumOff val="60000"/>
                      </a:schemeClr>
                    </a:solidFill>
                  </a:tcPr>
                </a:tc>
                <a:extLst>
                  <a:ext uri="{0D108BD9-81ED-4DB2-BD59-A6C34878D82A}">
                    <a16:rowId xmlns:a16="http://schemas.microsoft.com/office/drawing/2014/main" val="552349400"/>
                  </a:ext>
                </a:extLst>
              </a:tr>
            </a:tbl>
          </a:graphicData>
        </a:graphic>
      </p:graphicFrame>
    </p:spTree>
    <p:extLst>
      <p:ext uri="{BB962C8B-B14F-4D97-AF65-F5344CB8AC3E}">
        <p14:creationId xmlns:p14="http://schemas.microsoft.com/office/powerpoint/2010/main" val="372768131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9088" y="620688"/>
            <a:ext cx="8915400" cy="5814002"/>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a:extLst>
              <a:ext uri="{FF2B5EF4-FFF2-40B4-BE49-F238E27FC236}">
                <a16:creationId xmlns:a16="http://schemas.microsoft.com/office/drawing/2014/main" id="{13EEA61D-3DE0-46D6-947B-F445CCBDD5BD}"/>
              </a:ext>
            </a:extLst>
          </p:cNvPr>
          <p:cNvSpPr txBox="1"/>
          <p:nvPr/>
        </p:nvSpPr>
        <p:spPr>
          <a:xfrm>
            <a:off x="251520" y="1283294"/>
            <a:ext cx="5256584" cy="2554545"/>
          </a:xfrm>
          <a:prstGeom prst="rect">
            <a:avLst/>
          </a:prstGeom>
          <a:noFill/>
          <a:ln w="25400">
            <a:solidFill>
              <a:schemeClr val="accent6">
                <a:lumMod val="75000"/>
              </a:schemeClr>
            </a:solidFill>
          </a:ln>
        </p:spPr>
        <p:txBody>
          <a:bodyPr wrap="square" rtlCol="0">
            <a:spAutoFit/>
          </a:bodyPr>
          <a:lstStyle/>
          <a:p>
            <a:r>
              <a:rPr lang="en-GB" sz="2000" dirty="0"/>
              <a:t>In the UK a </a:t>
            </a:r>
            <a:r>
              <a:rPr lang="en-GB" sz="2000" b="1" dirty="0">
                <a:solidFill>
                  <a:schemeClr val="accent6">
                    <a:lumMod val="75000"/>
                  </a:schemeClr>
                </a:solidFill>
              </a:rPr>
              <a:t>mix</a:t>
            </a:r>
            <a:r>
              <a:rPr lang="en-GB" sz="2000" dirty="0"/>
              <a:t> of energy supplies are used so should one supply become </a:t>
            </a:r>
            <a:r>
              <a:rPr lang="en-GB" sz="2000" b="1" dirty="0">
                <a:solidFill>
                  <a:schemeClr val="accent6">
                    <a:lumMod val="75000"/>
                  </a:schemeClr>
                </a:solidFill>
              </a:rPr>
              <a:t>unavailable</a:t>
            </a:r>
            <a:r>
              <a:rPr lang="en-GB" sz="2000" dirty="0"/>
              <a:t>, others can be used without </a:t>
            </a:r>
            <a:r>
              <a:rPr lang="en-GB" sz="2000" b="1" dirty="0">
                <a:solidFill>
                  <a:schemeClr val="accent6">
                    <a:lumMod val="75000"/>
                  </a:schemeClr>
                </a:solidFill>
              </a:rPr>
              <a:t>disruption</a:t>
            </a:r>
            <a:r>
              <a:rPr lang="en-GB" sz="2000" dirty="0"/>
              <a:t> to supplies.</a:t>
            </a:r>
          </a:p>
          <a:p>
            <a:endParaRPr lang="en-GB" sz="2000" dirty="0"/>
          </a:p>
          <a:p>
            <a:r>
              <a:rPr lang="en-GB" sz="2000" dirty="0"/>
              <a:t>Some energy sources are more </a:t>
            </a:r>
            <a:r>
              <a:rPr lang="en-GB" sz="2000" b="1" dirty="0">
                <a:solidFill>
                  <a:schemeClr val="accent6">
                    <a:lumMod val="75000"/>
                  </a:schemeClr>
                </a:solidFill>
              </a:rPr>
              <a:t>reliable</a:t>
            </a:r>
            <a:r>
              <a:rPr lang="en-GB" sz="2000" dirty="0"/>
              <a:t> than others. Coal, oil, gas and nuclear  are reliable sources as they can supply a </a:t>
            </a:r>
            <a:r>
              <a:rPr lang="en-GB" sz="2000" b="1" dirty="0">
                <a:solidFill>
                  <a:schemeClr val="accent6">
                    <a:lumMod val="75000"/>
                  </a:schemeClr>
                </a:solidFill>
              </a:rPr>
              <a:t>continuous</a:t>
            </a:r>
            <a:r>
              <a:rPr lang="en-GB" sz="2000" dirty="0"/>
              <a:t> flow of electricity. </a:t>
            </a:r>
          </a:p>
        </p:txBody>
      </p:sp>
      <p:pic>
        <p:nvPicPr>
          <p:cNvPr id="2050" name="Picture 2" descr="https://www.edfenergy.com/sites/default/files/styles/spire_tile__media__one_quarter__media/public/screenshot_2015-09-09_14.45.50_0.png?itok=E17u0sIa">
            <a:hlinkClick r:id="rId3"/>
            <a:extLst>
              <a:ext uri="{FF2B5EF4-FFF2-40B4-BE49-F238E27FC236}">
                <a16:creationId xmlns:a16="http://schemas.microsoft.com/office/drawing/2014/main" id="{34C18D6D-5D58-4F89-9BDC-01F82AA480E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59937" y="1261548"/>
            <a:ext cx="3024336" cy="1690410"/>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49292366-C866-4B17-B4C7-D84BAFD87DC8}"/>
              </a:ext>
            </a:extLst>
          </p:cNvPr>
          <p:cNvSpPr txBox="1"/>
          <p:nvPr/>
        </p:nvSpPr>
        <p:spPr>
          <a:xfrm rot="19035962">
            <a:off x="5551631" y="1162904"/>
            <a:ext cx="1481487" cy="707886"/>
          </a:xfrm>
          <a:prstGeom prst="rect">
            <a:avLst/>
          </a:prstGeom>
          <a:noFill/>
        </p:spPr>
        <p:txBody>
          <a:bodyPr vert="horz" wrap="square" rtlCol="0">
            <a:spAutoFit/>
          </a:bodyPr>
          <a:lstStyle/>
          <a:p>
            <a:pPr algn="ctr"/>
            <a:r>
              <a:rPr lang="en-GB" sz="2000" b="1" dirty="0"/>
              <a:t>The Energy mix</a:t>
            </a:r>
          </a:p>
        </p:txBody>
      </p:sp>
      <p:sp>
        <p:nvSpPr>
          <p:cNvPr id="10" name="TextBox 9">
            <a:extLst>
              <a:ext uri="{FF2B5EF4-FFF2-40B4-BE49-F238E27FC236}">
                <a16:creationId xmlns:a16="http://schemas.microsoft.com/office/drawing/2014/main" id="{74E795B4-F44A-4B89-B60E-C7B7C52397F0}"/>
              </a:ext>
            </a:extLst>
          </p:cNvPr>
          <p:cNvSpPr txBox="1"/>
          <p:nvPr/>
        </p:nvSpPr>
        <p:spPr>
          <a:xfrm>
            <a:off x="5543913" y="3941677"/>
            <a:ext cx="3456384" cy="2246769"/>
          </a:xfrm>
          <a:prstGeom prst="rect">
            <a:avLst/>
          </a:prstGeom>
          <a:noFill/>
          <a:ln w="25400">
            <a:solidFill>
              <a:schemeClr val="accent6">
                <a:lumMod val="75000"/>
              </a:schemeClr>
            </a:solidFill>
          </a:ln>
        </p:spPr>
        <p:txBody>
          <a:bodyPr wrap="square" rtlCol="0">
            <a:spAutoFit/>
          </a:bodyPr>
          <a:lstStyle/>
          <a:p>
            <a:r>
              <a:rPr lang="en-GB" sz="2000" dirty="0"/>
              <a:t>Electricity  from wind turbines relies on the wind blowing, solar power does not work at night and hydro-electric requires a continuous supply of water. These are considered </a:t>
            </a:r>
            <a:r>
              <a:rPr lang="en-GB" sz="2000" b="1" dirty="0">
                <a:solidFill>
                  <a:schemeClr val="accent6">
                    <a:lumMod val="75000"/>
                  </a:schemeClr>
                </a:solidFill>
              </a:rPr>
              <a:t>unreliable</a:t>
            </a:r>
            <a:r>
              <a:rPr lang="en-GB" sz="2000" dirty="0"/>
              <a:t> sources.</a:t>
            </a:r>
          </a:p>
        </p:txBody>
      </p:sp>
      <p:pic>
        <p:nvPicPr>
          <p:cNvPr id="14" name="Picture 13">
            <a:extLst>
              <a:ext uri="{FF2B5EF4-FFF2-40B4-BE49-F238E27FC236}">
                <a16:creationId xmlns:a16="http://schemas.microsoft.com/office/drawing/2014/main" id="{B58DF027-9238-458D-898A-B8D3B0E020DF}"/>
              </a:ext>
            </a:extLst>
          </p:cNvPr>
          <p:cNvPicPr>
            <a:picLocks noChangeAspect="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369874" y="3835741"/>
            <a:ext cx="4853253" cy="3012605"/>
          </a:xfrm>
          <a:prstGeom prst="rect">
            <a:avLst/>
          </a:prstGeom>
        </p:spPr>
      </p:pic>
      <p:sp>
        <p:nvSpPr>
          <p:cNvPr id="15" name="TextBox 14">
            <a:extLst>
              <a:ext uri="{FF2B5EF4-FFF2-40B4-BE49-F238E27FC236}">
                <a16:creationId xmlns:a16="http://schemas.microsoft.com/office/drawing/2014/main" id="{60702FA2-9FA5-4A7C-AC20-17DAD923EE67}"/>
              </a:ext>
            </a:extLst>
          </p:cNvPr>
          <p:cNvSpPr txBox="1"/>
          <p:nvPr/>
        </p:nvSpPr>
        <p:spPr>
          <a:xfrm>
            <a:off x="251519" y="749141"/>
            <a:ext cx="5256585" cy="400110"/>
          </a:xfrm>
          <a:prstGeom prst="rect">
            <a:avLst/>
          </a:prstGeom>
          <a:solidFill>
            <a:schemeClr val="accent6">
              <a:lumMod val="60000"/>
              <a:lumOff val="40000"/>
            </a:schemeClr>
          </a:solidFill>
        </p:spPr>
        <p:txBody>
          <a:bodyPr wrap="square" rtlCol="0">
            <a:spAutoFit/>
          </a:bodyPr>
          <a:lstStyle/>
          <a:p>
            <a:pPr algn="ctr"/>
            <a:r>
              <a:rPr lang="en-GB" sz="2000" b="1" dirty="0"/>
              <a:t>Security and reliability of energy supplies</a:t>
            </a:r>
          </a:p>
        </p:txBody>
      </p:sp>
      <p:sp>
        <p:nvSpPr>
          <p:cNvPr id="11" name="TextBox 10">
            <a:extLst>
              <a:ext uri="{FF2B5EF4-FFF2-40B4-BE49-F238E27FC236}">
                <a16:creationId xmlns:a16="http://schemas.microsoft.com/office/drawing/2014/main" id="{94C75E0B-D596-4838-B461-D38285C0AA6A}"/>
              </a:ext>
            </a:extLst>
          </p:cNvPr>
          <p:cNvSpPr txBox="1"/>
          <p:nvPr/>
        </p:nvSpPr>
        <p:spPr>
          <a:xfrm>
            <a:off x="1309369" y="45328"/>
            <a:ext cx="7804855" cy="461665"/>
          </a:xfrm>
          <a:prstGeom prst="rect">
            <a:avLst/>
          </a:prstGeom>
          <a:noFill/>
        </p:spPr>
        <p:txBody>
          <a:bodyPr wrap="square" rtlCol="0">
            <a:spAutoFit/>
          </a:bodyPr>
          <a:lstStyle/>
          <a:p>
            <a:pPr algn="r"/>
            <a:r>
              <a:rPr lang="en-US" sz="2400" b="1" dirty="0">
                <a:solidFill>
                  <a:schemeClr val="accent6">
                    <a:lumMod val="75000"/>
                  </a:schemeClr>
                </a:solidFill>
              </a:rPr>
              <a:t>Energy resources</a:t>
            </a:r>
          </a:p>
        </p:txBody>
      </p:sp>
    </p:spTree>
    <p:extLst>
      <p:ext uri="{BB962C8B-B14F-4D97-AF65-F5344CB8AC3E}">
        <p14:creationId xmlns:p14="http://schemas.microsoft.com/office/powerpoint/2010/main" val="272280793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9088" y="620688"/>
            <a:ext cx="8915400" cy="5814002"/>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2" name="TextBox 1">
            <a:extLst>
              <a:ext uri="{FF2B5EF4-FFF2-40B4-BE49-F238E27FC236}">
                <a16:creationId xmlns:a16="http://schemas.microsoft.com/office/drawing/2014/main" id="{94C75E0B-D596-4838-B461-D38285C0AA6A}"/>
              </a:ext>
            </a:extLst>
          </p:cNvPr>
          <p:cNvSpPr txBox="1"/>
          <p:nvPr/>
        </p:nvSpPr>
        <p:spPr>
          <a:xfrm>
            <a:off x="1159633" y="0"/>
            <a:ext cx="7804855" cy="461665"/>
          </a:xfrm>
          <a:prstGeom prst="rect">
            <a:avLst/>
          </a:prstGeom>
          <a:noFill/>
        </p:spPr>
        <p:txBody>
          <a:bodyPr wrap="square" rtlCol="0">
            <a:spAutoFit/>
          </a:bodyPr>
          <a:lstStyle/>
          <a:p>
            <a:pPr algn="r"/>
            <a:r>
              <a:rPr lang="en-US" sz="2400" b="1" dirty="0">
                <a:solidFill>
                  <a:schemeClr val="accent6">
                    <a:lumMod val="75000"/>
                  </a:schemeClr>
                </a:solidFill>
              </a:rPr>
              <a:t>Energy resources – Trends in energy use</a:t>
            </a:r>
          </a:p>
        </p:txBody>
      </p:sp>
      <p:sp>
        <p:nvSpPr>
          <p:cNvPr id="7" name="TextBox 6">
            <a:extLst>
              <a:ext uri="{FF2B5EF4-FFF2-40B4-BE49-F238E27FC236}">
                <a16:creationId xmlns:a16="http://schemas.microsoft.com/office/drawing/2014/main" id="{9F4C9CA8-A649-4BD8-BC6F-B3533D6B7D22}"/>
              </a:ext>
            </a:extLst>
          </p:cNvPr>
          <p:cNvSpPr txBox="1"/>
          <p:nvPr/>
        </p:nvSpPr>
        <p:spPr>
          <a:xfrm>
            <a:off x="1878496" y="832012"/>
            <a:ext cx="5256584" cy="461665"/>
          </a:xfrm>
          <a:prstGeom prst="rect">
            <a:avLst/>
          </a:prstGeom>
          <a:solidFill>
            <a:schemeClr val="accent6">
              <a:lumMod val="60000"/>
              <a:lumOff val="40000"/>
            </a:schemeClr>
          </a:solidFill>
        </p:spPr>
        <p:txBody>
          <a:bodyPr wrap="square" rtlCol="0">
            <a:spAutoFit/>
          </a:bodyPr>
          <a:lstStyle/>
          <a:p>
            <a:r>
              <a:rPr lang="en-GB" sz="2400" dirty="0"/>
              <a:t>World energy use trends and predictions</a:t>
            </a:r>
          </a:p>
        </p:txBody>
      </p:sp>
      <p:pic>
        <p:nvPicPr>
          <p:cNvPr id="8" name="Picture 7">
            <a:extLst>
              <a:ext uri="{FF2B5EF4-FFF2-40B4-BE49-F238E27FC236}">
                <a16:creationId xmlns:a16="http://schemas.microsoft.com/office/drawing/2014/main" id="{BDD64C3F-1CB0-4716-B916-6EFB2D0D990B}"/>
              </a:ext>
            </a:extLst>
          </p:cNvPr>
          <p:cNvPicPr>
            <a:picLocks noChangeAspect="1"/>
          </p:cNvPicPr>
          <p:nvPr/>
        </p:nvPicPr>
        <p:blipFill>
          <a:blip r:embed="rId3"/>
          <a:stretch>
            <a:fillRect/>
          </a:stretch>
        </p:blipFill>
        <p:spPr>
          <a:xfrm>
            <a:off x="248527" y="1452700"/>
            <a:ext cx="4751317" cy="3216122"/>
          </a:xfrm>
          <a:prstGeom prst="rect">
            <a:avLst/>
          </a:prstGeom>
        </p:spPr>
      </p:pic>
      <p:sp>
        <p:nvSpPr>
          <p:cNvPr id="9" name="TextBox 8">
            <a:extLst>
              <a:ext uri="{FF2B5EF4-FFF2-40B4-BE49-F238E27FC236}">
                <a16:creationId xmlns:a16="http://schemas.microsoft.com/office/drawing/2014/main" id="{F7BE4301-0235-4C80-9601-38AC06AC0002}"/>
              </a:ext>
            </a:extLst>
          </p:cNvPr>
          <p:cNvSpPr txBox="1"/>
          <p:nvPr/>
        </p:nvSpPr>
        <p:spPr>
          <a:xfrm>
            <a:off x="5198746" y="1448755"/>
            <a:ext cx="3765206" cy="3170099"/>
          </a:xfrm>
          <a:prstGeom prst="rect">
            <a:avLst/>
          </a:prstGeom>
          <a:noFill/>
          <a:ln w="19050">
            <a:solidFill>
              <a:schemeClr val="accent6">
                <a:lumMod val="75000"/>
              </a:schemeClr>
            </a:solidFill>
          </a:ln>
        </p:spPr>
        <p:txBody>
          <a:bodyPr wrap="square" rtlCol="0">
            <a:spAutoFit/>
          </a:bodyPr>
          <a:lstStyle/>
          <a:p>
            <a:r>
              <a:rPr lang="en-GB" sz="2000" dirty="0"/>
              <a:t>The </a:t>
            </a:r>
            <a:r>
              <a:rPr lang="en-GB" sz="2000" dirty="0">
                <a:solidFill>
                  <a:schemeClr val="accent6"/>
                </a:solidFill>
              </a:rPr>
              <a:t>total amount of energy used </a:t>
            </a:r>
            <a:r>
              <a:rPr lang="en-GB" sz="2000" dirty="0"/>
              <a:t>in the world is increasing as the population increases and each person is using more energy.</a:t>
            </a:r>
          </a:p>
          <a:p>
            <a:endParaRPr lang="en-GB" sz="2000" dirty="0"/>
          </a:p>
          <a:p>
            <a:r>
              <a:rPr lang="en-GB" sz="2000" b="1" dirty="0">
                <a:solidFill>
                  <a:schemeClr val="accent6"/>
                </a:solidFill>
              </a:rPr>
              <a:t>Renewable energies </a:t>
            </a:r>
            <a:r>
              <a:rPr lang="en-GB" sz="2000" dirty="0"/>
              <a:t>only make up around 20% of total energy consumption and this trend is unlikely to change until after 2035.</a:t>
            </a:r>
          </a:p>
          <a:p>
            <a:endParaRPr lang="en-GB" sz="2000" dirty="0"/>
          </a:p>
        </p:txBody>
      </p:sp>
      <p:sp>
        <p:nvSpPr>
          <p:cNvPr id="3" name="Rectangle 2"/>
          <p:cNvSpPr/>
          <p:nvPr/>
        </p:nvSpPr>
        <p:spPr>
          <a:xfrm>
            <a:off x="145840" y="4894752"/>
            <a:ext cx="8721895" cy="1569660"/>
          </a:xfrm>
          <a:prstGeom prst="rect">
            <a:avLst/>
          </a:prstGeom>
        </p:spPr>
        <p:txBody>
          <a:bodyPr wrap="square">
            <a:spAutoFit/>
          </a:bodyPr>
          <a:lstStyle/>
          <a:p>
            <a:pPr marL="342900" indent="-342900">
              <a:buFont typeface="Arial" charset="0"/>
              <a:buChar char="•"/>
            </a:pPr>
            <a:r>
              <a:rPr lang="en-GB" sz="2400" b="1" dirty="0"/>
              <a:t>Future world agreements on emissions are likely to determine the trend of using fossil </a:t>
            </a:r>
            <a:r>
              <a:rPr lang="en-GB" sz="2400" b="1"/>
              <a:t>fuels.</a:t>
            </a:r>
            <a:endParaRPr lang="en-GB" sz="2400" b="1" dirty="0"/>
          </a:p>
          <a:p>
            <a:pPr marL="342900" indent="-342900">
              <a:buFont typeface="Arial" charset="0"/>
              <a:buChar char="•"/>
            </a:pPr>
            <a:r>
              <a:rPr lang="en-GB" sz="2400" b="1" dirty="0"/>
              <a:t>As reserves of coal, oil and gas dwindle, an increase in the use of renewable energies is likely. </a:t>
            </a:r>
          </a:p>
        </p:txBody>
      </p:sp>
    </p:spTree>
    <p:extLst>
      <p:ext uri="{BB962C8B-B14F-4D97-AF65-F5344CB8AC3E}">
        <p14:creationId xmlns:p14="http://schemas.microsoft.com/office/powerpoint/2010/main" val="82285439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0" y="980728"/>
            <a:ext cx="4716016" cy="4339650"/>
          </a:xfrm>
          <a:prstGeom prst="rect">
            <a:avLst/>
          </a:prstGeom>
          <a:noFill/>
        </p:spPr>
        <p:txBody>
          <a:bodyPr wrap="square" rtlCol="0">
            <a:spAutoFit/>
          </a:bodyPr>
          <a:lstStyle/>
          <a:p>
            <a:r>
              <a:rPr lang="en-GB" sz="7200" b="1" dirty="0">
                <a:latin typeface="+mj-lt"/>
                <a:ea typeface="Beirut" charset="-78"/>
                <a:cs typeface="Beirut" charset="-78"/>
              </a:rPr>
              <a:t>QuestionIT!</a:t>
            </a:r>
          </a:p>
          <a:p>
            <a:endParaRPr lang="en-GB" dirty="0"/>
          </a:p>
          <a:p>
            <a:endParaRPr lang="en-GB" dirty="0"/>
          </a:p>
          <a:p>
            <a:endParaRPr lang="en-GB" dirty="0"/>
          </a:p>
          <a:p>
            <a:r>
              <a:rPr lang="en-GB" sz="3200" b="1" dirty="0">
                <a:solidFill>
                  <a:schemeClr val="tx1">
                    <a:lumMod val="50000"/>
                    <a:lumOff val="50000"/>
                  </a:schemeClr>
                </a:solidFill>
              </a:rPr>
              <a:t>Conservation of energy</a:t>
            </a:r>
          </a:p>
          <a:p>
            <a:r>
              <a:rPr lang="en-GB" sz="3200" b="1" dirty="0">
                <a:solidFill>
                  <a:schemeClr val="tx1">
                    <a:lumMod val="50000"/>
                    <a:lumOff val="50000"/>
                  </a:schemeClr>
                </a:solidFill>
              </a:rPr>
              <a:t>Part 3</a:t>
            </a:r>
          </a:p>
          <a:p>
            <a:endParaRPr lang="en-GB" sz="2000" b="1" dirty="0">
              <a:solidFill>
                <a:schemeClr val="tx1">
                  <a:lumMod val="50000"/>
                  <a:lumOff val="50000"/>
                </a:schemeClr>
              </a:solidFill>
            </a:endParaRPr>
          </a:p>
          <a:p>
            <a:pPr marL="342900" lvl="1" indent="-342900">
              <a:buFont typeface="Arial" panose="020B0604020202020204" pitchFamily="34" charset="0"/>
              <a:buChar char="•"/>
            </a:pPr>
            <a:r>
              <a:rPr lang="en-US" sz="2000" b="1" dirty="0">
                <a:solidFill>
                  <a:schemeClr val="tx1">
                    <a:lumMod val="50000"/>
                    <a:lumOff val="50000"/>
                  </a:schemeClr>
                </a:solidFill>
              </a:rPr>
              <a:t>Energy resources</a:t>
            </a:r>
          </a:p>
          <a:p>
            <a:endParaRPr lang="en-GB" sz="2800" dirty="0">
              <a:solidFill>
                <a:schemeClr val="tx1">
                  <a:lumMod val="50000"/>
                  <a:lumOff val="50000"/>
                </a:schemeClr>
              </a:solidFill>
            </a:endParaRPr>
          </a:p>
          <a:p>
            <a:endParaRPr lang="en-GB" dirty="0"/>
          </a:p>
        </p:txBody>
      </p:sp>
      <p:pic>
        <p:nvPicPr>
          <p:cNvPr id="5" name="Picture 4"/>
          <p:cNvPicPr>
            <a:picLocks noChangeAspect="1"/>
          </p:cNvPicPr>
          <p:nvPr/>
        </p:nvPicPr>
        <p:blipFill>
          <a:blip r:embed="rId3">
            <a:clrChange>
              <a:clrFrom>
                <a:srgbClr val="FFFFFF"/>
              </a:clrFrom>
              <a:clrTo>
                <a:srgbClr val="FFFFFF">
                  <a:alpha val="0"/>
                </a:srgbClr>
              </a:clrTo>
            </a:clrChange>
          </a:blip>
          <a:stretch>
            <a:fillRect/>
          </a:stretch>
        </p:blipFill>
        <p:spPr>
          <a:xfrm>
            <a:off x="4211960" y="886544"/>
            <a:ext cx="4914900" cy="5638800"/>
          </a:xfrm>
          <a:prstGeom prst="rect">
            <a:avLst/>
          </a:prstGeom>
        </p:spPr>
      </p:pic>
    </p:spTree>
    <p:extLst>
      <p:ext uri="{BB962C8B-B14F-4D97-AF65-F5344CB8AC3E}">
        <p14:creationId xmlns:p14="http://schemas.microsoft.com/office/powerpoint/2010/main" val="293872838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40" y="0"/>
            <a:ext cx="7812360" cy="657041"/>
          </a:xfrm>
        </p:spPr>
        <p:txBody>
          <a:bodyPr>
            <a:noAutofit/>
          </a:bodyPr>
          <a:lstStyle/>
          <a:p>
            <a:pPr marL="342900" lvl="1" algn="r" defTabSz="342900" rtl="0">
              <a:spcBef>
                <a:spcPct val="20000"/>
              </a:spcBef>
            </a:pPr>
            <a:r>
              <a:rPr lang="en-US" sz="2400" b="1" dirty="0">
                <a:solidFill>
                  <a:schemeClr val="accent6">
                    <a:lumMod val="75000"/>
                  </a:schemeClr>
                </a:solidFill>
                <a:latin typeface="+mn-lt"/>
              </a:rPr>
              <a:t>     Part 3 </a:t>
            </a:r>
            <a:r>
              <a:rPr lang="en-US" sz="2400" b="1" dirty="0">
                <a:solidFill>
                  <a:schemeClr val="accent6"/>
                </a:solidFill>
              </a:rPr>
              <a:t>– </a:t>
            </a:r>
            <a:r>
              <a:rPr kumimoji="0" lang="en-US" sz="2400" b="1" i="0" u="none" strike="noStrike" kern="1200" cap="none" spc="0" normalizeH="0" baseline="0" noProof="0" dirty="0" err="1">
                <a:ln>
                  <a:noFill/>
                </a:ln>
                <a:solidFill>
                  <a:schemeClr val="tx1"/>
                </a:solidFill>
                <a:effectLst/>
                <a:uLnTx/>
                <a:uFillTx/>
                <a:latin typeface="Calibri"/>
                <a:ea typeface=""/>
                <a:cs typeface="News Gothic MT"/>
              </a:rPr>
              <a:t>QuestionIT</a:t>
            </a:r>
            <a:endParaRPr kumimoji="0" lang="en-US" sz="2400" b="1" i="0" u="none" strike="noStrike" kern="1200" cap="none" spc="0" normalizeH="0" baseline="0" noProof="0" dirty="0">
              <a:ln>
                <a:noFill/>
              </a:ln>
              <a:solidFill>
                <a:schemeClr val="tx1"/>
              </a:solidFill>
              <a:effectLst/>
              <a:uLnTx/>
              <a:uFillTx/>
              <a:latin typeface="Calibri"/>
              <a:ea typeface=""/>
              <a:cs typeface="News Gothic MT"/>
            </a:endParaRP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45886" y="657041"/>
            <a:ext cx="8915400" cy="6078587"/>
          </a:xfrm>
          <a:prstGeom prst="rect">
            <a:avLst/>
          </a:prstGeom>
          <a:noFill/>
        </p:spPr>
        <p:txBody>
          <a:bodyPr wrap="square" rtlCol="0">
            <a:spAutoFit/>
          </a:bodyPr>
          <a:lstStyle/>
          <a:p>
            <a:pPr marL="457200" indent="-457200">
              <a:buAutoNum type="arabicPeriod"/>
            </a:pPr>
            <a:r>
              <a:rPr lang="en-GB" sz="2400" dirty="0"/>
              <a:t>What is a fossil fuel?</a:t>
            </a:r>
          </a:p>
          <a:p>
            <a:r>
              <a:rPr lang="en-GB" sz="2000" b="1" dirty="0">
                <a:solidFill>
                  <a:srgbClr val="00B050"/>
                </a:solidFill>
              </a:rPr>
              <a:t>          </a:t>
            </a:r>
            <a:endParaRPr lang="en-GB" sz="600" dirty="0"/>
          </a:p>
          <a:p>
            <a:r>
              <a:rPr lang="en-GB" sz="2400" dirty="0"/>
              <a:t>2.   Copy and complete the table below by ticking the correct box for</a:t>
            </a:r>
          </a:p>
          <a:p>
            <a:r>
              <a:rPr lang="en-GB" sz="2400" dirty="0"/>
              <a:t>       each energy source.</a:t>
            </a:r>
          </a:p>
          <a:p>
            <a:endParaRPr lang="en-GB" sz="2400" dirty="0"/>
          </a:p>
          <a:p>
            <a:endParaRPr lang="en-GB" sz="2400" dirty="0"/>
          </a:p>
          <a:p>
            <a:endParaRPr lang="en-GB" sz="2400" dirty="0"/>
          </a:p>
          <a:p>
            <a:endParaRPr lang="en-GB" sz="2400" dirty="0"/>
          </a:p>
          <a:p>
            <a:endParaRPr lang="en-GB" sz="2400" dirty="0"/>
          </a:p>
          <a:p>
            <a:endParaRPr lang="en-GB" sz="2400" dirty="0"/>
          </a:p>
          <a:p>
            <a:endParaRPr lang="en-GB" sz="2400" dirty="0"/>
          </a:p>
          <a:p>
            <a:endParaRPr lang="en-GB" sz="2400" dirty="0"/>
          </a:p>
          <a:p>
            <a:endParaRPr lang="en-GB" sz="2400" dirty="0"/>
          </a:p>
          <a:p>
            <a:endParaRPr lang="en-GB" sz="2400" dirty="0"/>
          </a:p>
          <a:p>
            <a:r>
              <a:rPr lang="en-GB" sz="2400" dirty="0"/>
              <a:t>3.   What is a renewable energy source?</a:t>
            </a:r>
          </a:p>
          <a:p>
            <a:r>
              <a:rPr lang="en-GB" sz="2400" dirty="0"/>
              <a:t>     </a:t>
            </a:r>
            <a:r>
              <a:rPr lang="en-GB" sz="2400" b="1" dirty="0">
                <a:solidFill>
                  <a:srgbClr val="00B050"/>
                </a:solidFill>
              </a:rPr>
              <a:t> </a:t>
            </a:r>
          </a:p>
        </p:txBody>
      </p:sp>
      <p:graphicFrame>
        <p:nvGraphicFramePr>
          <p:cNvPr id="5" name="Table 4"/>
          <p:cNvGraphicFramePr>
            <a:graphicFrameLocks noGrp="1"/>
          </p:cNvGraphicFramePr>
          <p:nvPr>
            <p:extLst>
              <p:ext uri="{D42A27DB-BD31-4B8C-83A1-F6EECF244321}">
                <p14:modId xmlns:p14="http://schemas.microsoft.com/office/powerpoint/2010/main" val="3499069461"/>
              </p:ext>
            </p:extLst>
          </p:nvPr>
        </p:nvGraphicFramePr>
        <p:xfrm>
          <a:off x="1547664" y="2132856"/>
          <a:ext cx="6437717" cy="3060992"/>
        </p:xfrm>
        <a:graphic>
          <a:graphicData uri="http://schemas.openxmlformats.org/drawingml/2006/table">
            <a:tbl>
              <a:tblPr firstRow="1" bandRow="1">
                <a:tableStyleId>{2D5ABB26-0587-4C30-8999-92F81FD0307C}</a:tableStyleId>
              </a:tblPr>
              <a:tblGrid>
                <a:gridCol w="3031970">
                  <a:extLst>
                    <a:ext uri="{9D8B030D-6E8A-4147-A177-3AD203B41FA5}">
                      <a16:colId xmlns:a16="http://schemas.microsoft.com/office/drawing/2014/main" val="20000"/>
                    </a:ext>
                  </a:extLst>
                </a:gridCol>
                <a:gridCol w="1602705">
                  <a:extLst>
                    <a:ext uri="{9D8B030D-6E8A-4147-A177-3AD203B41FA5}">
                      <a16:colId xmlns:a16="http://schemas.microsoft.com/office/drawing/2014/main" val="20001"/>
                    </a:ext>
                  </a:extLst>
                </a:gridCol>
                <a:gridCol w="1803042">
                  <a:extLst>
                    <a:ext uri="{9D8B030D-6E8A-4147-A177-3AD203B41FA5}">
                      <a16:colId xmlns:a16="http://schemas.microsoft.com/office/drawing/2014/main" val="20002"/>
                    </a:ext>
                  </a:extLst>
                </a:gridCol>
              </a:tblGrid>
              <a:tr h="0">
                <a:tc>
                  <a:txBody>
                    <a:bodyPr/>
                    <a:lstStyle/>
                    <a:p>
                      <a:pPr algn="ctr"/>
                      <a:r>
                        <a:rPr lang="en-GB" sz="1800" dirty="0"/>
                        <a:t>Energy source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75000"/>
                      </a:schemeClr>
                    </a:solidFill>
                  </a:tcPr>
                </a:tc>
                <a:tc>
                  <a:txBody>
                    <a:bodyPr/>
                    <a:lstStyle/>
                    <a:p>
                      <a:pPr algn="ctr"/>
                      <a:r>
                        <a:rPr lang="en-GB" sz="1800" dirty="0"/>
                        <a:t>Renewable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75000"/>
                      </a:schemeClr>
                    </a:solidFill>
                  </a:tcPr>
                </a:tc>
                <a:tc>
                  <a:txBody>
                    <a:bodyPr/>
                    <a:lstStyle/>
                    <a:p>
                      <a:pPr algn="ctr"/>
                      <a:r>
                        <a:rPr lang="en-GB" sz="1800" dirty="0"/>
                        <a:t>Non-renewable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75000"/>
                      </a:schemeClr>
                    </a:solidFill>
                  </a:tcPr>
                </a:tc>
                <a:extLst>
                  <a:ext uri="{0D108BD9-81ED-4DB2-BD59-A6C34878D82A}">
                    <a16:rowId xmlns:a16="http://schemas.microsoft.com/office/drawing/2014/main" val="10000"/>
                  </a:ext>
                </a:extLst>
              </a:tr>
              <a:tr h="282312">
                <a:tc>
                  <a:txBody>
                    <a:bodyPr/>
                    <a:lstStyle/>
                    <a:p>
                      <a:pPr algn="ctr"/>
                      <a:r>
                        <a:rPr lang="en-GB" sz="1600" b="1" dirty="0"/>
                        <a:t>Bio-fuels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231816">
                <a:tc>
                  <a:txBody>
                    <a:bodyPr/>
                    <a:lstStyle/>
                    <a:p>
                      <a:pPr algn="ctr"/>
                      <a:r>
                        <a:rPr lang="en-GB" sz="1600" b="1" dirty="0"/>
                        <a:t>Oil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r h="338528">
                <a:tc>
                  <a:txBody>
                    <a:bodyPr/>
                    <a:lstStyle/>
                    <a:p>
                      <a:pPr algn="ctr"/>
                      <a:r>
                        <a:rPr lang="en-GB" sz="1600" b="1" dirty="0"/>
                        <a:t>Nuclear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3"/>
                  </a:ext>
                </a:extLst>
              </a:tr>
              <a:tr h="338528">
                <a:tc>
                  <a:txBody>
                    <a:bodyPr/>
                    <a:lstStyle/>
                    <a:p>
                      <a:pPr algn="ctr"/>
                      <a:r>
                        <a:rPr lang="en-GB" sz="1600" b="1" dirty="0"/>
                        <a:t>Hydro-electricity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4"/>
                  </a:ext>
                </a:extLst>
              </a:tr>
              <a:tr h="302848">
                <a:tc>
                  <a:txBody>
                    <a:bodyPr/>
                    <a:lstStyle/>
                    <a:p>
                      <a:pPr algn="ctr"/>
                      <a:r>
                        <a:rPr lang="en-GB" sz="1600" b="1" dirty="0"/>
                        <a:t>Wind turbines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5"/>
                  </a:ext>
                </a:extLst>
              </a:tr>
              <a:tr h="338528">
                <a:tc>
                  <a:txBody>
                    <a:bodyPr/>
                    <a:lstStyle/>
                    <a:p>
                      <a:pPr algn="ctr"/>
                      <a:r>
                        <a:rPr lang="en-GB" sz="1600" b="1" dirty="0"/>
                        <a:t>Coal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238989308"/>
                  </a:ext>
                </a:extLst>
              </a:tr>
              <a:tr h="338528">
                <a:tc>
                  <a:txBody>
                    <a:bodyPr/>
                    <a:lstStyle/>
                    <a:p>
                      <a:pPr algn="ctr"/>
                      <a:r>
                        <a:rPr lang="en-GB" sz="1600" b="1" dirty="0"/>
                        <a:t>Solar power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762345313"/>
                  </a:ext>
                </a:extLst>
              </a:tr>
              <a:tr h="166376">
                <a:tc>
                  <a:txBody>
                    <a:bodyPr/>
                    <a:lstStyle/>
                    <a:p>
                      <a:pPr algn="ctr"/>
                      <a:r>
                        <a:rPr lang="en-GB" sz="1600" b="1" dirty="0"/>
                        <a:t>Natural gas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6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7789968"/>
                  </a:ext>
                </a:extLst>
              </a:tr>
            </a:tbl>
          </a:graphicData>
        </a:graphic>
      </p:graphicFrame>
    </p:spTree>
    <p:extLst>
      <p:ext uri="{BB962C8B-B14F-4D97-AF65-F5344CB8AC3E}">
        <p14:creationId xmlns:p14="http://schemas.microsoft.com/office/powerpoint/2010/main" val="544866019"/>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40" y="0"/>
            <a:ext cx="7812360" cy="657041"/>
          </a:xfrm>
        </p:spPr>
        <p:txBody>
          <a:bodyPr>
            <a:noAutofit/>
          </a:bodyPr>
          <a:lstStyle/>
          <a:p>
            <a:pPr marL="342900" lvl="1" algn="r" defTabSz="342900" rtl="0">
              <a:spcBef>
                <a:spcPct val="20000"/>
              </a:spcBef>
            </a:pPr>
            <a:r>
              <a:rPr lang="en-US" sz="2400" b="1" dirty="0">
                <a:solidFill>
                  <a:schemeClr val="accent6">
                    <a:lumMod val="75000"/>
                  </a:schemeClr>
                </a:solidFill>
              </a:rPr>
              <a:t>Part 3 </a:t>
            </a:r>
            <a:r>
              <a:rPr lang="en-US" sz="2400" b="1" dirty="0">
                <a:solidFill>
                  <a:schemeClr val="accent6"/>
                </a:solidFill>
              </a:rPr>
              <a:t>– </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QuestionIT</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49087" y="648160"/>
            <a:ext cx="8915400" cy="5262979"/>
          </a:xfrm>
          <a:prstGeom prst="rect">
            <a:avLst/>
          </a:prstGeom>
          <a:noFill/>
        </p:spPr>
        <p:txBody>
          <a:bodyPr wrap="square" rtlCol="0">
            <a:spAutoFit/>
          </a:bodyPr>
          <a:lstStyle/>
          <a:p>
            <a:r>
              <a:rPr lang="en-GB" sz="2400" dirty="0"/>
              <a:t>4. Why are fossil fuels considered to be a more reliable energy</a:t>
            </a:r>
          </a:p>
          <a:p>
            <a:r>
              <a:rPr lang="en-GB" sz="2400" dirty="0"/>
              <a:t>    resource than renewable energy resources?</a:t>
            </a:r>
          </a:p>
          <a:p>
            <a:pPr>
              <a:lnSpc>
                <a:spcPct val="150000"/>
              </a:lnSpc>
            </a:pPr>
            <a:r>
              <a:rPr lang="en-GB" sz="2400" dirty="0"/>
              <a:t>    </a:t>
            </a:r>
            <a:r>
              <a:rPr lang="en-GB" sz="2300" b="1" dirty="0">
                <a:solidFill>
                  <a:srgbClr val="00B050"/>
                </a:solidFill>
              </a:rPr>
              <a:t> </a:t>
            </a:r>
          </a:p>
          <a:p>
            <a:r>
              <a:rPr lang="en-GB" sz="2400" dirty="0"/>
              <a:t>5. </a:t>
            </a:r>
            <a:r>
              <a:rPr lang="en-US" sz="2400" dirty="0"/>
              <a:t>Despite a large investment by the UK government in wind power,</a:t>
            </a:r>
          </a:p>
          <a:p>
            <a:r>
              <a:rPr lang="en-US" sz="2400" dirty="0"/>
              <a:t>    the amount of fossil fuel used has not seen a decline. Give a</a:t>
            </a:r>
          </a:p>
          <a:p>
            <a:r>
              <a:rPr lang="en-US" sz="2400" dirty="0"/>
              <a:t>    possible explanation for this.</a:t>
            </a:r>
          </a:p>
          <a:p>
            <a:r>
              <a:rPr lang="en-US" sz="2400" dirty="0"/>
              <a:t>    </a:t>
            </a:r>
            <a:r>
              <a:rPr lang="en-US" sz="2400" b="1" dirty="0">
                <a:solidFill>
                  <a:srgbClr val="00B050"/>
                </a:solidFill>
              </a:rPr>
              <a:t> </a:t>
            </a:r>
          </a:p>
          <a:p>
            <a:r>
              <a:rPr lang="en-US" sz="2400" b="1" dirty="0">
                <a:solidFill>
                  <a:srgbClr val="00B050"/>
                </a:solidFill>
              </a:rPr>
              <a:t>     </a:t>
            </a:r>
          </a:p>
          <a:p>
            <a:r>
              <a:rPr lang="en-US" sz="2400" dirty="0"/>
              <a:t>6. The UK government is committed to investing in a "blend" of energy</a:t>
            </a:r>
          </a:p>
          <a:p>
            <a:r>
              <a:rPr lang="en-US" sz="2400" dirty="0"/>
              <a:t>     supply types to provide the UK’s energy needs for the next 100</a:t>
            </a:r>
          </a:p>
          <a:p>
            <a:r>
              <a:rPr lang="en-US" sz="2400" dirty="0"/>
              <a:t>     years. Give an advantage of this rather than using just coal.</a:t>
            </a:r>
            <a:endParaRPr lang="en-GB" sz="2400" dirty="0"/>
          </a:p>
          <a:p>
            <a:r>
              <a:rPr lang="en-GB" sz="2400" dirty="0"/>
              <a:t>     </a:t>
            </a:r>
          </a:p>
          <a:p>
            <a:pPr>
              <a:lnSpc>
                <a:spcPct val="150000"/>
              </a:lnSpc>
            </a:pPr>
            <a:endParaRPr lang="en-GB" sz="2400" dirty="0"/>
          </a:p>
        </p:txBody>
      </p:sp>
    </p:spTree>
    <p:extLst>
      <p:ext uri="{BB962C8B-B14F-4D97-AF65-F5344CB8AC3E}">
        <p14:creationId xmlns:p14="http://schemas.microsoft.com/office/powerpoint/2010/main" val="252350878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40" y="0"/>
            <a:ext cx="7812360" cy="657041"/>
          </a:xfrm>
        </p:spPr>
        <p:txBody>
          <a:bodyPr>
            <a:noAutofit/>
          </a:bodyPr>
          <a:lstStyle/>
          <a:p>
            <a:pPr marL="342900" lvl="1" algn="r" defTabSz="342900" rtl="0">
              <a:spcBef>
                <a:spcPct val="20000"/>
              </a:spcBef>
            </a:pPr>
            <a:r>
              <a:rPr lang="en-US" sz="2400" b="1" dirty="0">
                <a:solidFill>
                  <a:schemeClr val="accent6">
                    <a:lumMod val="75000"/>
                  </a:schemeClr>
                </a:solidFill>
                <a:latin typeface="+mn-lt"/>
              </a:rPr>
              <a:t> </a:t>
            </a:r>
            <a:r>
              <a:rPr lang="en-US" sz="2400" b="1" dirty="0">
                <a:solidFill>
                  <a:schemeClr val="accent6">
                    <a:lumMod val="75000"/>
                  </a:schemeClr>
                </a:solidFill>
              </a:rPr>
              <a:t>Part 3 </a:t>
            </a:r>
            <a:r>
              <a:rPr lang="en-US" sz="2400" b="1" dirty="0">
                <a:solidFill>
                  <a:schemeClr val="accent6"/>
                </a:solidFill>
              </a:rPr>
              <a:t>– </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QuestionIT</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69946" y="548680"/>
            <a:ext cx="8915400" cy="7478970"/>
          </a:xfrm>
          <a:prstGeom prst="rect">
            <a:avLst/>
          </a:prstGeom>
          <a:noFill/>
        </p:spPr>
        <p:txBody>
          <a:bodyPr wrap="square" rtlCol="0">
            <a:spAutoFit/>
          </a:bodyPr>
          <a:lstStyle/>
          <a:p>
            <a:pPr>
              <a:lnSpc>
                <a:spcPct val="150000"/>
              </a:lnSpc>
            </a:pPr>
            <a:r>
              <a:rPr lang="en-GB" sz="2400" dirty="0"/>
              <a:t>7. </a:t>
            </a:r>
            <a:r>
              <a:rPr lang="en-US" sz="2400" dirty="0"/>
              <a:t>The graph shows the world use of renewable energies over the past sixty years.</a:t>
            </a:r>
          </a:p>
          <a:p>
            <a:pPr>
              <a:lnSpc>
                <a:spcPct val="150000"/>
              </a:lnSpc>
            </a:pPr>
            <a:endParaRPr lang="en-US" sz="2400" dirty="0"/>
          </a:p>
          <a:p>
            <a:pPr>
              <a:lnSpc>
                <a:spcPct val="150000"/>
              </a:lnSpc>
            </a:pPr>
            <a:endParaRPr lang="en-US" sz="2400" dirty="0"/>
          </a:p>
          <a:p>
            <a:pPr>
              <a:lnSpc>
                <a:spcPct val="150000"/>
              </a:lnSpc>
            </a:pPr>
            <a:endParaRPr lang="en-US" sz="2400" dirty="0"/>
          </a:p>
          <a:p>
            <a:pPr>
              <a:lnSpc>
                <a:spcPct val="150000"/>
              </a:lnSpc>
            </a:pPr>
            <a:endParaRPr lang="en-US" sz="2400" dirty="0"/>
          </a:p>
          <a:p>
            <a:pPr>
              <a:lnSpc>
                <a:spcPct val="150000"/>
              </a:lnSpc>
            </a:pPr>
            <a:r>
              <a:rPr lang="en-US" sz="2400" dirty="0"/>
              <a:t>a. Why has the use of wood increased very little over this time?</a:t>
            </a:r>
          </a:p>
          <a:p>
            <a:r>
              <a:rPr lang="en-US" sz="2400" dirty="0"/>
              <a:t>          </a:t>
            </a:r>
            <a:r>
              <a:rPr lang="en-US" sz="2400" b="1" dirty="0">
                <a:solidFill>
                  <a:srgbClr val="00B050"/>
                </a:solidFill>
              </a:rPr>
              <a:t> </a:t>
            </a:r>
          </a:p>
          <a:p>
            <a:r>
              <a:rPr lang="en-US" sz="2400" dirty="0"/>
              <a:t>b. A lot of money has been invested in wind turbines. Why does this energy source not produce as much as any other renewable resource?</a:t>
            </a:r>
            <a:r>
              <a:rPr lang="en-US" sz="2400" b="1" dirty="0">
                <a:solidFill>
                  <a:srgbClr val="00B050"/>
                </a:solidFill>
              </a:rPr>
              <a:t>          </a:t>
            </a:r>
          </a:p>
          <a:p>
            <a:endParaRPr lang="en-GB" sz="2400" dirty="0"/>
          </a:p>
          <a:p>
            <a:endParaRPr lang="en-GB" sz="2400" dirty="0"/>
          </a:p>
          <a:p>
            <a:pPr>
              <a:lnSpc>
                <a:spcPct val="150000"/>
              </a:lnSpc>
            </a:pPr>
            <a:endParaRPr lang="en-GB" sz="2400" dirty="0"/>
          </a:p>
          <a:p>
            <a:pPr>
              <a:lnSpc>
                <a:spcPct val="150000"/>
              </a:lnSpc>
            </a:pPr>
            <a:endParaRPr lang="en-GB" sz="2400" dirty="0"/>
          </a:p>
          <a:p>
            <a:pPr>
              <a:lnSpc>
                <a:spcPct val="150000"/>
              </a:lnSpc>
            </a:pPr>
            <a:endParaRPr lang="en-GB" sz="2400" dirty="0"/>
          </a:p>
        </p:txBody>
      </p:sp>
      <p:pic>
        <p:nvPicPr>
          <p:cNvPr id="7" name="Picture 6" descr="Image result for energy source trends">
            <a:extLst>
              <a:ext uri="{FF2B5EF4-FFF2-40B4-BE49-F238E27FC236}">
                <a16:creationId xmlns:a16="http://schemas.microsoft.com/office/drawing/2014/main" id="{D4FF3180-BBEF-421A-B480-A0CC832B44D3}"/>
              </a:ext>
            </a:extLst>
          </p:cNvPr>
          <p:cNvPicPr/>
          <p:nvPr/>
        </p:nvPicPr>
        <p:blipFill>
          <a:blip r:embed="rId2"/>
          <a:srcRect/>
          <a:stretch>
            <a:fillRect/>
          </a:stretch>
        </p:blipFill>
        <p:spPr bwMode="auto">
          <a:xfrm>
            <a:off x="2112757" y="1417970"/>
            <a:ext cx="4685814" cy="2160240"/>
          </a:xfrm>
          <a:prstGeom prst="rect">
            <a:avLst/>
          </a:prstGeom>
          <a:noFill/>
          <a:ln w="9525">
            <a:noFill/>
            <a:miter lim="800000"/>
            <a:headEnd/>
            <a:tailEnd/>
          </a:ln>
        </p:spPr>
      </p:pic>
    </p:spTree>
    <p:extLst>
      <p:ext uri="{BB962C8B-B14F-4D97-AF65-F5344CB8AC3E}">
        <p14:creationId xmlns:p14="http://schemas.microsoft.com/office/powerpoint/2010/main" val="228294880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40" y="0"/>
            <a:ext cx="7812360" cy="657041"/>
          </a:xfrm>
        </p:spPr>
        <p:txBody>
          <a:bodyPr>
            <a:noAutofit/>
          </a:bodyPr>
          <a:lstStyle/>
          <a:p>
            <a:pPr marL="342900" lvl="1" algn="r" defTabSz="342900" rtl="0">
              <a:spcBef>
                <a:spcPct val="20000"/>
              </a:spcBef>
            </a:pPr>
            <a:r>
              <a:rPr lang="en-US" sz="2400" b="1" dirty="0">
                <a:solidFill>
                  <a:schemeClr val="accent6">
                    <a:lumMod val="75000"/>
                  </a:schemeClr>
                </a:solidFill>
              </a:rPr>
              <a:t>Part 3 </a:t>
            </a:r>
            <a:r>
              <a:rPr lang="en-US" sz="2400" b="1" dirty="0">
                <a:solidFill>
                  <a:schemeClr val="accent6"/>
                </a:solidFill>
              </a:rPr>
              <a:t>– </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QuestionIT</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49087" y="802524"/>
            <a:ext cx="8994913" cy="5632311"/>
          </a:xfrm>
          <a:prstGeom prst="rect">
            <a:avLst/>
          </a:prstGeom>
          <a:noFill/>
        </p:spPr>
        <p:txBody>
          <a:bodyPr wrap="square" rtlCol="0">
            <a:spAutoFit/>
          </a:bodyPr>
          <a:lstStyle/>
          <a:p>
            <a:r>
              <a:rPr lang="en-GB" sz="2400" dirty="0"/>
              <a:t>8. Copy and complete the table to give </a:t>
            </a:r>
            <a:r>
              <a:rPr lang="en-GB" sz="2400" b="1" dirty="0"/>
              <a:t>energy sources </a:t>
            </a:r>
            <a:r>
              <a:rPr lang="en-GB" sz="2400" dirty="0"/>
              <a:t>that could</a:t>
            </a:r>
          </a:p>
          <a:p>
            <a:r>
              <a:rPr lang="en-GB" sz="2400" dirty="0"/>
              <a:t>    be used in each situation.</a:t>
            </a:r>
          </a:p>
          <a:p>
            <a:endParaRPr lang="en-GB" sz="2400" dirty="0"/>
          </a:p>
          <a:p>
            <a:endParaRPr lang="en-GB" sz="2400" dirty="0"/>
          </a:p>
          <a:p>
            <a:endParaRPr lang="en-GB" sz="2400" dirty="0"/>
          </a:p>
          <a:p>
            <a:endParaRPr lang="en-GB" sz="2400" dirty="0"/>
          </a:p>
          <a:p>
            <a:endParaRPr lang="en-GB" sz="2400" dirty="0"/>
          </a:p>
          <a:p>
            <a:endParaRPr lang="en-GB" sz="2400" dirty="0"/>
          </a:p>
          <a:p>
            <a:endParaRPr lang="en-GB" sz="2400" dirty="0"/>
          </a:p>
          <a:p>
            <a:endParaRPr lang="en-GB" sz="2400" dirty="0"/>
          </a:p>
          <a:p>
            <a:endParaRPr lang="en-GB" sz="2400" dirty="0"/>
          </a:p>
          <a:p>
            <a:r>
              <a:rPr lang="en-GB" sz="2400" dirty="0"/>
              <a:t>9. Describe how human activities have contributed to the greenhouse     </a:t>
            </a:r>
          </a:p>
          <a:p>
            <a:r>
              <a:rPr lang="en-GB" sz="2400" dirty="0"/>
              <a:t>     effect?</a:t>
            </a:r>
          </a:p>
          <a:p>
            <a:r>
              <a:rPr lang="en-GB" sz="2400" dirty="0"/>
              <a:t>     </a:t>
            </a:r>
            <a:endParaRPr lang="en-GB" sz="2400" b="1" dirty="0">
              <a:solidFill>
                <a:srgbClr val="00B050"/>
              </a:solidFill>
            </a:endParaRPr>
          </a:p>
          <a:p>
            <a:endParaRPr lang="en-GB" sz="2400" b="1" dirty="0">
              <a:solidFill>
                <a:srgbClr val="00B050"/>
              </a:solidFill>
            </a:endParaRPr>
          </a:p>
        </p:txBody>
      </p:sp>
      <p:graphicFrame>
        <p:nvGraphicFramePr>
          <p:cNvPr id="5" name="Table 4">
            <a:extLst>
              <a:ext uri="{FF2B5EF4-FFF2-40B4-BE49-F238E27FC236}">
                <a16:creationId xmlns:a16="http://schemas.microsoft.com/office/drawing/2014/main" id="{4843B1A0-1530-4525-AF59-9AD4B0A9865D}"/>
              </a:ext>
            </a:extLst>
          </p:cNvPr>
          <p:cNvGraphicFramePr>
            <a:graphicFrameLocks noGrp="1"/>
          </p:cNvGraphicFramePr>
          <p:nvPr>
            <p:extLst>
              <p:ext uri="{D42A27DB-BD31-4B8C-83A1-F6EECF244321}">
                <p14:modId xmlns:p14="http://schemas.microsoft.com/office/powerpoint/2010/main" val="115274060"/>
              </p:ext>
            </p:extLst>
          </p:nvPr>
        </p:nvGraphicFramePr>
        <p:xfrm>
          <a:off x="899592" y="1628800"/>
          <a:ext cx="7272807" cy="3208308"/>
        </p:xfrm>
        <a:graphic>
          <a:graphicData uri="http://schemas.openxmlformats.org/drawingml/2006/table">
            <a:tbl>
              <a:tblPr firstRow="1" bandRow="1">
                <a:tableStyleId>{2D5ABB26-0587-4C30-8999-92F81FD0307C}</a:tableStyleId>
              </a:tblPr>
              <a:tblGrid>
                <a:gridCol w="3425272">
                  <a:extLst>
                    <a:ext uri="{9D8B030D-6E8A-4147-A177-3AD203B41FA5}">
                      <a16:colId xmlns:a16="http://schemas.microsoft.com/office/drawing/2014/main" val="20000"/>
                    </a:ext>
                  </a:extLst>
                </a:gridCol>
                <a:gridCol w="1943746">
                  <a:extLst>
                    <a:ext uri="{9D8B030D-6E8A-4147-A177-3AD203B41FA5}">
                      <a16:colId xmlns:a16="http://schemas.microsoft.com/office/drawing/2014/main" val="20001"/>
                    </a:ext>
                  </a:extLst>
                </a:gridCol>
                <a:gridCol w="1903789">
                  <a:extLst>
                    <a:ext uri="{9D8B030D-6E8A-4147-A177-3AD203B41FA5}">
                      <a16:colId xmlns:a16="http://schemas.microsoft.com/office/drawing/2014/main" val="20002"/>
                    </a:ext>
                  </a:extLst>
                </a:gridCol>
              </a:tblGrid>
              <a:tr h="404148">
                <a:tc>
                  <a:txBody>
                    <a:bodyPr/>
                    <a:lstStyle/>
                    <a:p>
                      <a:pPr algn="ctr"/>
                      <a:r>
                        <a:rPr lang="en-GB" sz="2000" b="1" dirty="0"/>
                        <a:t>Energy use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75000"/>
                      </a:schemeClr>
                    </a:solidFill>
                  </a:tcPr>
                </a:tc>
                <a:tc>
                  <a:txBody>
                    <a:bodyPr/>
                    <a:lstStyle/>
                    <a:p>
                      <a:pPr algn="ctr"/>
                      <a:r>
                        <a:rPr lang="en-GB" sz="2000" b="1" dirty="0"/>
                        <a:t>Energy source 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75000"/>
                      </a:schemeClr>
                    </a:solidFill>
                  </a:tcPr>
                </a:tc>
                <a:tc>
                  <a:txBody>
                    <a:bodyPr/>
                    <a:lstStyle/>
                    <a:p>
                      <a:pPr marL="0" marR="0" lvl="0" indent="0" algn="ctr" defTabSz="342900" rtl="0" eaLnBrk="1" fontAlgn="auto" latinLnBrk="0" hangingPunct="1">
                        <a:lnSpc>
                          <a:spcPct val="100000"/>
                        </a:lnSpc>
                        <a:spcBef>
                          <a:spcPts val="0"/>
                        </a:spcBef>
                        <a:spcAft>
                          <a:spcPts val="0"/>
                        </a:spcAft>
                        <a:buClrTx/>
                        <a:buSzTx/>
                        <a:buFontTx/>
                        <a:buNone/>
                        <a:tabLst/>
                        <a:defRPr/>
                      </a:pPr>
                      <a:r>
                        <a:rPr lang="en-GB" sz="2000" b="1" dirty="0"/>
                        <a:t>Energy source 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75000"/>
                      </a:schemeClr>
                    </a:solidFill>
                  </a:tcPr>
                </a:tc>
                <a:extLst>
                  <a:ext uri="{0D108BD9-81ED-4DB2-BD59-A6C34878D82A}">
                    <a16:rowId xmlns:a16="http://schemas.microsoft.com/office/drawing/2014/main" val="10000"/>
                  </a:ext>
                </a:extLst>
              </a:tr>
              <a:tr h="617284">
                <a:tc>
                  <a:txBody>
                    <a:bodyPr/>
                    <a:lstStyle/>
                    <a:p>
                      <a:pPr algn="ctr"/>
                      <a:r>
                        <a:rPr lang="en-GB" sz="2000" b="1" dirty="0"/>
                        <a:t>Running a car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r>
                        <a:rPr lang="en-GB" sz="2000" b="1" dirty="0">
                          <a:solidFill>
                            <a:srgbClr val="00B050"/>
                          </a:solidFill>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r>
                        <a:rPr lang="en-GB" sz="2000" b="1" dirty="0">
                          <a:solidFill>
                            <a:srgbClr val="00B050"/>
                          </a:solidFill>
                        </a:rPr>
                        <a:t> </a:t>
                      </a:r>
                    </a:p>
                    <a:p>
                      <a:pPr algn="l"/>
                      <a:endParaRPr lang="en-GB" sz="2000" b="1" dirty="0">
                        <a:solidFill>
                          <a:srgbClr val="00B05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231816">
                <a:tc>
                  <a:txBody>
                    <a:bodyPr/>
                    <a:lstStyle/>
                    <a:p>
                      <a:pPr algn="ctr"/>
                      <a:r>
                        <a:rPr lang="en-GB" sz="2000" b="1" dirty="0"/>
                        <a:t>Producing electricity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r>
                        <a:rPr lang="en-GB" sz="2000" b="1" dirty="0">
                          <a:solidFill>
                            <a:srgbClr val="00B050"/>
                          </a:solidFill>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endParaRPr lang="en-GB" sz="2000" b="1" dirty="0">
                        <a:solidFill>
                          <a:srgbClr val="00B050"/>
                        </a:solidFill>
                      </a:endParaRPr>
                    </a:p>
                    <a:p>
                      <a:pPr algn="l"/>
                      <a:r>
                        <a:rPr lang="en-GB" sz="2000" b="1" dirty="0">
                          <a:solidFill>
                            <a:srgbClr val="00B050"/>
                          </a:solidFill>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r h="338528">
                <a:tc>
                  <a:txBody>
                    <a:bodyPr/>
                    <a:lstStyle/>
                    <a:p>
                      <a:pPr algn="ctr"/>
                      <a:r>
                        <a:rPr lang="en-GB" sz="2000" b="1" dirty="0"/>
                        <a:t>Heating the home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r>
                        <a:rPr lang="en-GB" sz="2000" b="1" dirty="0">
                          <a:solidFill>
                            <a:srgbClr val="00B050"/>
                          </a:solidFill>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342900" rtl="0" eaLnBrk="1" fontAlgn="auto" latinLnBrk="0" hangingPunct="1">
                        <a:lnSpc>
                          <a:spcPct val="100000"/>
                        </a:lnSpc>
                        <a:spcBef>
                          <a:spcPts val="0"/>
                        </a:spcBef>
                        <a:spcAft>
                          <a:spcPts val="0"/>
                        </a:spcAft>
                        <a:buClrTx/>
                        <a:buSzTx/>
                        <a:buFontTx/>
                        <a:buNone/>
                        <a:tabLst/>
                        <a:defRPr/>
                      </a:pPr>
                      <a:endParaRPr lang="en-GB" sz="2000" b="1" dirty="0">
                        <a:solidFill>
                          <a:srgbClr val="00B050"/>
                        </a:solidFill>
                      </a:endParaRPr>
                    </a:p>
                    <a:p>
                      <a:pPr marL="0" marR="0" lvl="0" indent="0" algn="l" defTabSz="342900" rtl="0" eaLnBrk="1" fontAlgn="auto" latinLnBrk="0" hangingPunct="1">
                        <a:lnSpc>
                          <a:spcPct val="100000"/>
                        </a:lnSpc>
                        <a:spcBef>
                          <a:spcPts val="0"/>
                        </a:spcBef>
                        <a:spcAft>
                          <a:spcPts val="0"/>
                        </a:spcAft>
                        <a:buClrTx/>
                        <a:buSzTx/>
                        <a:buFontTx/>
                        <a:buNone/>
                        <a:tabLst/>
                        <a:defRPr/>
                      </a:pPr>
                      <a:r>
                        <a:rPr lang="en-GB" sz="2000" b="1" dirty="0">
                          <a:solidFill>
                            <a:srgbClr val="00B050"/>
                          </a:solidFill>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3"/>
                  </a:ext>
                </a:extLst>
              </a:tr>
              <a:tr h="338528">
                <a:tc>
                  <a:txBody>
                    <a:bodyPr/>
                    <a:lstStyle/>
                    <a:p>
                      <a:pPr algn="ctr"/>
                      <a:r>
                        <a:rPr lang="en-GB" sz="2000" b="1" dirty="0"/>
                        <a:t>Powering a train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r>
                        <a:rPr lang="en-GB" sz="2000" b="1" dirty="0">
                          <a:solidFill>
                            <a:srgbClr val="00B050"/>
                          </a:solidFill>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342900" rtl="0" eaLnBrk="1" fontAlgn="auto" latinLnBrk="0" hangingPunct="1">
                        <a:lnSpc>
                          <a:spcPct val="100000"/>
                        </a:lnSpc>
                        <a:spcBef>
                          <a:spcPts val="0"/>
                        </a:spcBef>
                        <a:spcAft>
                          <a:spcPts val="0"/>
                        </a:spcAft>
                        <a:buClrTx/>
                        <a:buSzTx/>
                        <a:buFontTx/>
                        <a:buNone/>
                        <a:tabLst/>
                        <a:defRPr/>
                      </a:pPr>
                      <a:endParaRPr lang="en-GB" sz="2000" b="1" dirty="0">
                        <a:solidFill>
                          <a:srgbClr val="00B050"/>
                        </a:solidFill>
                      </a:endParaRPr>
                    </a:p>
                    <a:p>
                      <a:pPr marL="0" marR="0" lvl="0" indent="0" algn="l" defTabSz="342900" rtl="0" eaLnBrk="1" fontAlgn="auto" latinLnBrk="0" hangingPunct="1">
                        <a:lnSpc>
                          <a:spcPct val="100000"/>
                        </a:lnSpc>
                        <a:spcBef>
                          <a:spcPts val="0"/>
                        </a:spcBef>
                        <a:spcAft>
                          <a:spcPts val="0"/>
                        </a:spcAft>
                        <a:buClrTx/>
                        <a:buSzTx/>
                        <a:buFontTx/>
                        <a:buNone/>
                        <a:tabLst/>
                        <a:defRPr/>
                      </a:pPr>
                      <a:r>
                        <a:rPr lang="en-GB" sz="2000" b="1" dirty="0">
                          <a:solidFill>
                            <a:srgbClr val="00B050"/>
                          </a:solidFill>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65259824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40" y="0"/>
            <a:ext cx="7812360" cy="657041"/>
          </a:xfrm>
        </p:spPr>
        <p:txBody>
          <a:bodyPr>
            <a:noAutofit/>
          </a:bodyPr>
          <a:lstStyle/>
          <a:p>
            <a:pPr marL="342900" lvl="1" algn="r" defTabSz="342900" rtl="0">
              <a:spcBef>
                <a:spcPct val="20000"/>
              </a:spcBef>
            </a:pPr>
            <a:r>
              <a:rPr lang="en-US" sz="2400" b="1" dirty="0">
                <a:solidFill>
                  <a:schemeClr val="accent6">
                    <a:lumMod val="75000"/>
                  </a:schemeClr>
                </a:solidFill>
              </a:rPr>
              <a:t>Part 3 </a:t>
            </a:r>
            <a:r>
              <a:rPr lang="en-US" sz="2400" b="1" dirty="0">
                <a:solidFill>
                  <a:schemeClr val="accent6"/>
                </a:solidFill>
              </a:rPr>
              <a:t>– </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QuestionIT</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49087" y="657041"/>
            <a:ext cx="8927266" cy="5632311"/>
          </a:xfrm>
          <a:prstGeom prst="rect">
            <a:avLst/>
          </a:prstGeom>
          <a:noFill/>
        </p:spPr>
        <p:txBody>
          <a:bodyPr wrap="square" rtlCol="0">
            <a:spAutoFit/>
          </a:bodyPr>
          <a:lstStyle/>
          <a:p>
            <a:r>
              <a:rPr lang="en-GB" sz="2400" dirty="0"/>
              <a:t>10. Explain how burning coal in power stations contributes to global</a:t>
            </a:r>
          </a:p>
          <a:p>
            <a:r>
              <a:rPr lang="en-GB" sz="2400" dirty="0"/>
              <a:t>      warming.</a:t>
            </a:r>
          </a:p>
          <a:p>
            <a:r>
              <a:rPr lang="en-GB" sz="2400" dirty="0"/>
              <a:t>       </a:t>
            </a:r>
            <a:endParaRPr lang="en-GB" sz="2400" b="1" dirty="0">
              <a:solidFill>
                <a:srgbClr val="00B050"/>
              </a:solidFill>
            </a:endParaRPr>
          </a:p>
          <a:p>
            <a:endParaRPr lang="en-GB" sz="2400" b="1" dirty="0">
              <a:solidFill>
                <a:srgbClr val="00B050"/>
              </a:solidFill>
            </a:endParaRPr>
          </a:p>
          <a:p>
            <a:r>
              <a:rPr lang="en-GB" sz="2400" dirty="0"/>
              <a:t>11. Describe </a:t>
            </a:r>
            <a:r>
              <a:rPr lang="en-GB" sz="2400" b="1" dirty="0"/>
              <a:t>two</a:t>
            </a:r>
            <a:r>
              <a:rPr lang="en-GB" sz="2400" dirty="0"/>
              <a:t> problems associated with the storage of waste from</a:t>
            </a:r>
          </a:p>
          <a:p>
            <a:r>
              <a:rPr lang="en-GB" sz="2400" dirty="0"/>
              <a:t>      nuclear power stations.</a:t>
            </a:r>
          </a:p>
          <a:p>
            <a:r>
              <a:rPr lang="en-GB" sz="2400" dirty="0"/>
              <a:t>      </a:t>
            </a:r>
            <a:endParaRPr lang="en-GB" sz="2400" b="1" dirty="0">
              <a:solidFill>
                <a:srgbClr val="00B050"/>
              </a:solidFill>
            </a:endParaRPr>
          </a:p>
          <a:p>
            <a:endParaRPr lang="en-GB" sz="2400" b="1" dirty="0">
              <a:solidFill>
                <a:srgbClr val="00B050"/>
              </a:solidFill>
            </a:endParaRPr>
          </a:p>
          <a:p>
            <a:r>
              <a:rPr lang="en-GB" sz="2400" dirty="0"/>
              <a:t>	 </a:t>
            </a:r>
          </a:p>
          <a:p>
            <a:r>
              <a:rPr lang="en-GB" sz="2400" dirty="0"/>
              <a:t>12. State </a:t>
            </a:r>
            <a:r>
              <a:rPr lang="en-GB" sz="2400" b="1" dirty="0"/>
              <a:t>two</a:t>
            </a:r>
            <a:r>
              <a:rPr lang="en-GB" sz="2400" dirty="0"/>
              <a:t> reasons why people might object to having a wind farm</a:t>
            </a:r>
          </a:p>
          <a:p>
            <a:r>
              <a:rPr lang="en-GB" sz="2400" dirty="0"/>
              <a:t>      built close to their homes.</a:t>
            </a:r>
          </a:p>
          <a:p>
            <a:r>
              <a:rPr lang="en-GB" sz="2400" dirty="0"/>
              <a:t>      </a:t>
            </a:r>
          </a:p>
          <a:p>
            <a:endParaRPr lang="en-GB" sz="2400" b="1" dirty="0">
              <a:solidFill>
                <a:srgbClr val="00B050"/>
              </a:solidFill>
            </a:endParaRPr>
          </a:p>
          <a:p>
            <a:endParaRPr lang="en-GB" sz="2400" b="1" dirty="0">
              <a:solidFill>
                <a:srgbClr val="00B050"/>
              </a:solidFill>
            </a:endParaRPr>
          </a:p>
          <a:p>
            <a:endParaRPr lang="en-GB" sz="2400" b="1" dirty="0">
              <a:solidFill>
                <a:srgbClr val="00B050"/>
              </a:solidFill>
            </a:endParaRPr>
          </a:p>
        </p:txBody>
      </p:sp>
    </p:spTree>
    <p:extLst>
      <p:ext uri="{BB962C8B-B14F-4D97-AF65-F5344CB8AC3E}">
        <p14:creationId xmlns:p14="http://schemas.microsoft.com/office/powerpoint/2010/main" val="1076824324"/>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83968" y="704918"/>
            <a:ext cx="4680520" cy="5257800"/>
          </a:xfrm>
          <a:prstGeom prst="rect">
            <a:avLst/>
          </a:prstGeom>
        </p:spPr>
      </p:pic>
      <p:sp>
        <p:nvSpPr>
          <p:cNvPr id="5" name="TextBox 4">
            <a:extLst>
              <a:ext uri="{FF2B5EF4-FFF2-40B4-BE49-F238E27FC236}">
                <a16:creationId xmlns:a16="http://schemas.microsoft.com/office/drawing/2014/main" id="{C15E985B-AD00-0C4D-8C8C-AFC94711FB22}"/>
              </a:ext>
            </a:extLst>
          </p:cNvPr>
          <p:cNvSpPr txBox="1"/>
          <p:nvPr/>
        </p:nvSpPr>
        <p:spPr>
          <a:xfrm>
            <a:off x="0" y="980728"/>
            <a:ext cx="4716016" cy="4062651"/>
          </a:xfrm>
          <a:prstGeom prst="rect">
            <a:avLst/>
          </a:prstGeom>
          <a:noFill/>
        </p:spPr>
        <p:txBody>
          <a:bodyPr wrap="square" rtlCol="0">
            <a:spAutoFit/>
          </a:bodyPr>
          <a:lstStyle/>
          <a:p>
            <a:r>
              <a:rPr lang="en-GB" sz="7200" b="1" dirty="0">
                <a:latin typeface="+mj-lt"/>
                <a:ea typeface="Beirut" charset="-78"/>
                <a:cs typeface="Beirut" charset="-78"/>
              </a:rPr>
              <a:t>AnswerIT!</a:t>
            </a:r>
          </a:p>
          <a:p>
            <a:endParaRPr lang="en-GB" dirty="0"/>
          </a:p>
          <a:p>
            <a:endParaRPr lang="en-GB" dirty="0"/>
          </a:p>
          <a:p>
            <a:r>
              <a:rPr lang="en-GB" sz="3200" b="1" dirty="0">
                <a:solidFill>
                  <a:schemeClr val="tx1">
                    <a:lumMod val="50000"/>
                    <a:lumOff val="50000"/>
                  </a:schemeClr>
                </a:solidFill>
              </a:rPr>
              <a:t>Conservation of energy</a:t>
            </a:r>
          </a:p>
          <a:p>
            <a:r>
              <a:rPr lang="en-GB" sz="3200" b="1" dirty="0">
                <a:solidFill>
                  <a:schemeClr val="tx1">
                    <a:lumMod val="50000"/>
                    <a:lumOff val="50000"/>
                  </a:schemeClr>
                </a:solidFill>
              </a:rPr>
              <a:t>Part 3</a:t>
            </a:r>
          </a:p>
          <a:p>
            <a:endParaRPr lang="en-GB" sz="2000" b="1" dirty="0">
              <a:solidFill>
                <a:schemeClr val="tx1">
                  <a:lumMod val="50000"/>
                  <a:lumOff val="50000"/>
                </a:schemeClr>
              </a:solidFill>
            </a:endParaRPr>
          </a:p>
          <a:p>
            <a:pPr marL="342900" lvl="1" indent="-342900">
              <a:buFont typeface="Arial" panose="020B0604020202020204" pitchFamily="34" charset="0"/>
              <a:buChar char="•"/>
            </a:pPr>
            <a:r>
              <a:rPr lang="en-US" sz="2000" b="1" dirty="0">
                <a:solidFill>
                  <a:schemeClr val="tx1">
                    <a:lumMod val="50000"/>
                    <a:lumOff val="50000"/>
                  </a:schemeClr>
                </a:solidFill>
              </a:rPr>
              <a:t>Energy resources</a:t>
            </a:r>
          </a:p>
          <a:p>
            <a:endParaRPr lang="en-GB" sz="2800" dirty="0">
              <a:solidFill>
                <a:schemeClr val="tx1">
                  <a:lumMod val="50000"/>
                  <a:lumOff val="50000"/>
                </a:schemeClr>
              </a:solidFill>
            </a:endParaRPr>
          </a:p>
          <a:p>
            <a:endParaRPr lang="en-GB" dirty="0"/>
          </a:p>
        </p:txBody>
      </p:sp>
    </p:spTree>
    <p:extLst>
      <p:ext uri="{BB962C8B-B14F-4D97-AF65-F5344CB8AC3E}">
        <p14:creationId xmlns:p14="http://schemas.microsoft.com/office/powerpoint/2010/main" val="1661194887"/>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40" y="0"/>
            <a:ext cx="7812360" cy="657041"/>
          </a:xfrm>
        </p:spPr>
        <p:txBody>
          <a:bodyPr>
            <a:noAutofit/>
          </a:bodyPr>
          <a:lstStyle/>
          <a:p>
            <a:pPr marL="342900" lvl="1" algn="r" defTabSz="342900" rtl="0">
              <a:spcBef>
                <a:spcPct val="20000"/>
              </a:spcBef>
            </a:pPr>
            <a:r>
              <a:rPr lang="en-US" sz="2400" b="1" dirty="0">
                <a:solidFill>
                  <a:schemeClr val="accent6">
                    <a:lumMod val="75000"/>
                  </a:schemeClr>
                </a:solidFill>
              </a:rPr>
              <a:t>Part 3 </a:t>
            </a:r>
            <a:r>
              <a:rPr lang="en-US" sz="2400" b="1" dirty="0">
                <a:solidFill>
                  <a:schemeClr val="accent6"/>
                </a:solidFill>
              </a:rPr>
              <a:t>– </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AnswerIT</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45886" y="657041"/>
            <a:ext cx="8915400" cy="6001643"/>
          </a:xfrm>
          <a:prstGeom prst="rect">
            <a:avLst/>
          </a:prstGeom>
          <a:noFill/>
        </p:spPr>
        <p:txBody>
          <a:bodyPr wrap="square" rtlCol="0">
            <a:spAutoFit/>
          </a:bodyPr>
          <a:lstStyle/>
          <a:p>
            <a:pPr marL="457200" indent="-457200">
              <a:buAutoNum type="arabicPeriod"/>
            </a:pPr>
            <a:r>
              <a:rPr lang="en-GB" sz="2400" dirty="0"/>
              <a:t>What is a fossil fuel? </a:t>
            </a:r>
            <a:r>
              <a:rPr lang="en-GB" sz="2400" b="1" dirty="0">
                <a:solidFill>
                  <a:srgbClr val="00B050"/>
                </a:solidFill>
              </a:rPr>
              <a:t>A fuel formed in the geological past from the remains of living organisms.</a:t>
            </a:r>
            <a:endParaRPr lang="en-GB" sz="700" dirty="0"/>
          </a:p>
          <a:p>
            <a:r>
              <a:rPr lang="en-GB" sz="2400" dirty="0"/>
              <a:t>2.   Copy and complete the table below by ticking the correct box for</a:t>
            </a:r>
          </a:p>
          <a:p>
            <a:r>
              <a:rPr lang="en-GB" sz="2400" dirty="0"/>
              <a:t>       each energy source.</a:t>
            </a:r>
          </a:p>
          <a:p>
            <a:endParaRPr lang="en-GB" sz="2400" dirty="0"/>
          </a:p>
          <a:p>
            <a:endParaRPr lang="en-GB" sz="2400" dirty="0"/>
          </a:p>
          <a:p>
            <a:endParaRPr lang="en-GB" sz="2400" dirty="0"/>
          </a:p>
          <a:p>
            <a:endParaRPr lang="en-GB" sz="2400" dirty="0"/>
          </a:p>
          <a:p>
            <a:endParaRPr lang="en-GB" sz="2400" dirty="0"/>
          </a:p>
          <a:p>
            <a:endParaRPr lang="en-GB" sz="2400" dirty="0"/>
          </a:p>
          <a:p>
            <a:endParaRPr lang="en-GB" sz="2400" dirty="0"/>
          </a:p>
          <a:p>
            <a:endParaRPr lang="en-GB" sz="2400" dirty="0"/>
          </a:p>
          <a:p>
            <a:endParaRPr lang="en-GB" sz="2400" dirty="0"/>
          </a:p>
          <a:p>
            <a:endParaRPr lang="en-GB" sz="2400" dirty="0"/>
          </a:p>
          <a:p>
            <a:r>
              <a:rPr lang="en-GB" sz="2400" dirty="0"/>
              <a:t>3.   What is a renewable energy source?</a:t>
            </a:r>
          </a:p>
          <a:p>
            <a:r>
              <a:rPr lang="en-GB" sz="2400" dirty="0"/>
              <a:t>      </a:t>
            </a:r>
            <a:r>
              <a:rPr lang="en-GB" sz="2400" b="1" dirty="0">
                <a:solidFill>
                  <a:srgbClr val="00B050"/>
                </a:solidFill>
              </a:rPr>
              <a:t>An energy source that can be replenished as it is used.</a:t>
            </a:r>
          </a:p>
        </p:txBody>
      </p:sp>
      <p:graphicFrame>
        <p:nvGraphicFramePr>
          <p:cNvPr id="5" name="Table 4"/>
          <p:cNvGraphicFramePr>
            <a:graphicFrameLocks noGrp="1"/>
          </p:cNvGraphicFramePr>
          <p:nvPr>
            <p:extLst/>
          </p:nvPr>
        </p:nvGraphicFramePr>
        <p:xfrm>
          <a:off x="1187624" y="2207917"/>
          <a:ext cx="6437717" cy="3291840"/>
        </p:xfrm>
        <a:graphic>
          <a:graphicData uri="http://schemas.openxmlformats.org/drawingml/2006/table">
            <a:tbl>
              <a:tblPr firstRow="1" bandRow="1">
                <a:tableStyleId>{2D5ABB26-0587-4C30-8999-92F81FD0307C}</a:tableStyleId>
              </a:tblPr>
              <a:tblGrid>
                <a:gridCol w="3031970">
                  <a:extLst>
                    <a:ext uri="{9D8B030D-6E8A-4147-A177-3AD203B41FA5}">
                      <a16:colId xmlns:a16="http://schemas.microsoft.com/office/drawing/2014/main" val="20000"/>
                    </a:ext>
                  </a:extLst>
                </a:gridCol>
                <a:gridCol w="1602705">
                  <a:extLst>
                    <a:ext uri="{9D8B030D-6E8A-4147-A177-3AD203B41FA5}">
                      <a16:colId xmlns:a16="http://schemas.microsoft.com/office/drawing/2014/main" val="20001"/>
                    </a:ext>
                  </a:extLst>
                </a:gridCol>
                <a:gridCol w="1803042">
                  <a:extLst>
                    <a:ext uri="{9D8B030D-6E8A-4147-A177-3AD203B41FA5}">
                      <a16:colId xmlns:a16="http://schemas.microsoft.com/office/drawing/2014/main" val="20002"/>
                    </a:ext>
                  </a:extLst>
                </a:gridCol>
              </a:tblGrid>
              <a:tr h="0">
                <a:tc>
                  <a:txBody>
                    <a:bodyPr/>
                    <a:lstStyle/>
                    <a:p>
                      <a:pPr algn="ctr"/>
                      <a:r>
                        <a:rPr lang="en-GB" sz="1800" dirty="0"/>
                        <a:t>Energy source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75000"/>
                      </a:schemeClr>
                    </a:solidFill>
                  </a:tcPr>
                </a:tc>
                <a:tc>
                  <a:txBody>
                    <a:bodyPr/>
                    <a:lstStyle/>
                    <a:p>
                      <a:pPr algn="ctr"/>
                      <a:r>
                        <a:rPr lang="en-GB" sz="1800" dirty="0"/>
                        <a:t>Renewable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75000"/>
                      </a:schemeClr>
                    </a:solidFill>
                  </a:tcPr>
                </a:tc>
                <a:tc>
                  <a:txBody>
                    <a:bodyPr/>
                    <a:lstStyle/>
                    <a:p>
                      <a:pPr algn="ctr"/>
                      <a:r>
                        <a:rPr lang="en-GB" sz="1800" dirty="0"/>
                        <a:t>Non-renewable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75000"/>
                      </a:schemeClr>
                    </a:solidFill>
                  </a:tcPr>
                </a:tc>
                <a:extLst>
                  <a:ext uri="{0D108BD9-81ED-4DB2-BD59-A6C34878D82A}">
                    <a16:rowId xmlns:a16="http://schemas.microsoft.com/office/drawing/2014/main" val="10000"/>
                  </a:ext>
                </a:extLst>
              </a:tr>
              <a:tr h="282312">
                <a:tc>
                  <a:txBody>
                    <a:bodyPr/>
                    <a:lstStyle/>
                    <a:p>
                      <a:pPr algn="ctr"/>
                      <a:r>
                        <a:rPr lang="en-GB" sz="1800" b="1" dirty="0"/>
                        <a:t>Bio-fuels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231816">
                <a:tc>
                  <a:txBody>
                    <a:bodyPr/>
                    <a:lstStyle/>
                    <a:p>
                      <a:pPr algn="ctr"/>
                      <a:r>
                        <a:rPr lang="en-GB" sz="1800" b="1" dirty="0"/>
                        <a:t>Oil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r h="338528">
                <a:tc>
                  <a:txBody>
                    <a:bodyPr/>
                    <a:lstStyle/>
                    <a:p>
                      <a:pPr algn="ctr"/>
                      <a:r>
                        <a:rPr lang="en-GB" sz="1800" b="1" dirty="0"/>
                        <a:t>Nuclear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3"/>
                  </a:ext>
                </a:extLst>
              </a:tr>
              <a:tr h="338528">
                <a:tc>
                  <a:txBody>
                    <a:bodyPr/>
                    <a:lstStyle/>
                    <a:p>
                      <a:pPr algn="ctr"/>
                      <a:r>
                        <a:rPr lang="en-GB" sz="1800" b="1" dirty="0"/>
                        <a:t>Hydro-electricity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4"/>
                  </a:ext>
                </a:extLst>
              </a:tr>
              <a:tr h="302848">
                <a:tc>
                  <a:txBody>
                    <a:bodyPr/>
                    <a:lstStyle/>
                    <a:p>
                      <a:pPr algn="ctr"/>
                      <a:r>
                        <a:rPr lang="en-GB" sz="1800" b="1" dirty="0"/>
                        <a:t>Wind turbines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5"/>
                  </a:ext>
                </a:extLst>
              </a:tr>
              <a:tr h="338528">
                <a:tc>
                  <a:txBody>
                    <a:bodyPr/>
                    <a:lstStyle/>
                    <a:p>
                      <a:pPr algn="ctr"/>
                      <a:r>
                        <a:rPr lang="en-GB" sz="1800" b="1" dirty="0"/>
                        <a:t>Coal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238989308"/>
                  </a:ext>
                </a:extLst>
              </a:tr>
              <a:tr h="338528">
                <a:tc>
                  <a:txBody>
                    <a:bodyPr/>
                    <a:lstStyle/>
                    <a:p>
                      <a:pPr algn="ctr"/>
                      <a:r>
                        <a:rPr lang="en-GB" sz="1800" b="1" dirty="0"/>
                        <a:t>Solar power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762345313"/>
                  </a:ext>
                </a:extLst>
              </a:tr>
              <a:tr h="166376">
                <a:tc>
                  <a:txBody>
                    <a:bodyPr/>
                    <a:lstStyle/>
                    <a:p>
                      <a:pPr algn="ctr"/>
                      <a:r>
                        <a:rPr lang="en-GB" sz="1800" b="1" dirty="0"/>
                        <a:t>Natural gas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47789968"/>
                  </a:ext>
                </a:extLst>
              </a:tr>
            </a:tbl>
          </a:graphicData>
        </a:graphic>
      </p:graphicFrame>
      <p:pic>
        <p:nvPicPr>
          <p:cNvPr id="7" name="Picture 6">
            <a:extLst>
              <a:ext uri="{FF2B5EF4-FFF2-40B4-BE49-F238E27FC236}">
                <a16:creationId xmlns:a16="http://schemas.microsoft.com/office/drawing/2014/main" id="{7916B91A-1E1F-4035-A5AF-19F50195CD8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080677" y="2660858"/>
            <a:ext cx="314403" cy="282963"/>
          </a:xfrm>
          <a:prstGeom prst="rect">
            <a:avLst/>
          </a:prstGeom>
        </p:spPr>
      </p:pic>
      <p:pic>
        <p:nvPicPr>
          <p:cNvPr id="8" name="Picture 7">
            <a:extLst>
              <a:ext uri="{FF2B5EF4-FFF2-40B4-BE49-F238E27FC236}">
                <a16:creationId xmlns:a16="http://schemas.microsoft.com/office/drawing/2014/main" id="{AB3C7AAF-AA6A-4479-B86E-D4C8A7D13CF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623134" y="3003900"/>
            <a:ext cx="314403" cy="282963"/>
          </a:xfrm>
          <a:prstGeom prst="rect">
            <a:avLst/>
          </a:prstGeom>
        </p:spPr>
      </p:pic>
      <p:pic>
        <p:nvPicPr>
          <p:cNvPr id="9" name="Picture 8">
            <a:extLst>
              <a:ext uri="{FF2B5EF4-FFF2-40B4-BE49-F238E27FC236}">
                <a16:creationId xmlns:a16="http://schemas.microsoft.com/office/drawing/2014/main" id="{375F35B7-BE3C-4BB6-A88D-5D8584C28DA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92654" y="3363408"/>
            <a:ext cx="314403" cy="282963"/>
          </a:xfrm>
          <a:prstGeom prst="rect">
            <a:avLst/>
          </a:prstGeom>
        </p:spPr>
      </p:pic>
      <p:pic>
        <p:nvPicPr>
          <p:cNvPr id="10" name="Picture 9">
            <a:extLst>
              <a:ext uri="{FF2B5EF4-FFF2-40B4-BE49-F238E27FC236}">
                <a16:creationId xmlns:a16="http://schemas.microsoft.com/office/drawing/2014/main" id="{F48ECFBD-5FB7-4876-9D72-92DE5DA4C3D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069870" y="3729099"/>
            <a:ext cx="314403" cy="282963"/>
          </a:xfrm>
          <a:prstGeom prst="rect">
            <a:avLst/>
          </a:prstGeom>
        </p:spPr>
      </p:pic>
      <p:pic>
        <p:nvPicPr>
          <p:cNvPr id="11" name="Picture 10">
            <a:extLst>
              <a:ext uri="{FF2B5EF4-FFF2-40B4-BE49-F238E27FC236}">
                <a16:creationId xmlns:a16="http://schemas.microsoft.com/office/drawing/2014/main" id="{1FE30226-F5FA-4515-9508-18CEA79B8E0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069870" y="4087305"/>
            <a:ext cx="314403" cy="282963"/>
          </a:xfrm>
          <a:prstGeom prst="rect">
            <a:avLst/>
          </a:prstGeom>
        </p:spPr>
      </p:pic>
      <p:pic>
        <p:nvPicPr>
          <p:cNvPr id="12" name="Picture 11">
            <a:extLst>
              <a:ext uri="{FF2B5EF4-FFF2-40B4-BE49-F238E27FC236}">
                <a16:creationId xmlns:a16="http://schemas.microsoft.com/office/drawing/2014/main" id="{D917D625-C720-45B1-8E2D-3CA396EC53D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069870" y="4885827"/>
            <a:ext cx="314403" cy="282963"/>
          </a:xfrm>
          <a:prstGeom prst="rect">
            <a:avLst/>
          </a:prstGeom>
        </p:spPr>
      </p:pic>
      <p:pic>
        <p:nvPicPr>
          <p:cNvPr id="13" name="Picture 12">
            <a:extLst>
              <a:ext uri="{FF2B5EF4-FFF2-40B4-BE49-F238E27FC236}">
                <a16:creationId xmlns:a16="http://schemas.microsoft.com/office/drawing/2014/main" id="{D4678A0C-3D77-4618-97AA-6517C00A44C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92654" y="4458204"/>
            <a:ext cx="314403" cy="282963"/>
          </a:xfrm>
          <a:prstGeom prst="rect">
            <a:avLst/>
          </a:prstGeom>
        </p:spPr>
      </p:pic>
      <p:pic>
        <p:nvPicPr>
          <p:cNvPr id="15" name="Picture 14">
            <a:extLst>
              <a:ext uri="{FF2B5EF4-FFF2-40B4-BE49-F238E27FC236}">
                <a16:creationId xmlns:a16="http://schemas.microsoft.com/office/drawing/2014/main" id="{1A2F8DAF-578F-4A53-BED0-8DE1A817620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623134" y="5177953"/>
            <a:ext cx="314403" cy="282963"/>
          </a:xfrm>
          <a:prstGeom prst="rect">
            <a:avLst/>
          </a:prstGeom>
        </p:spPr>
      </p:pic>
    </p:spTree>
    <p:extLst>
      <p:ext uri="{BB962C8B-B14F-4D97-AF65-F5344CB8AC3E}">
        <p14:creationId xmlns:p14="http://schemas.microsoft.com/office/powerpoint/2010/main" val="1406890265"/>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40" y="0"/>
            <a:ext cx="7812360" cy="657041"/>
          </a:xfrm>
        </p:spPr>
        <p:txBody>
          <a:bodyPr>
            <a:noAutofit/>
          </a:bodyPr>
          <a:lstStyle/>
          <a:p>
            <a:pPr marL="342900" lvl="1" algn="r" defTabSz="342900" rtl="0">
              <a:spcBef>
                <a:spcPct val="20000"/>
              </a:spcBef>
            </a:pPr>
            <a:r>
              <a:rPr lang="en-US" sz="2400" b="1" dirty="0">
                <a:solidFill>
                  <a:schemeClr val="accent6">
                    <a:lumMod val="75000"/>
                  </a:schemeClr>
                </a:solidFill>
              </a:rPr>
              <a:t>Part 3 </a:t>
            </a:r>
            <a:r>
              <a:rPr lang="en-US" sz="2400" b="1" dirty="0">
                <a:solidFill>
                  <a:schemeClr val="accent6"/>
                </a:solidFill>
              </a:rPr>
              <a:t>– </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AnswerIT</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49087" y="648160"/>
            <a:ext cx="8915400" cy="7848302"/>
          </a:xfrm>
          <a:prstGeom prst="rect">
            <a:avLst/>
          </a:prstGeom>
          <a:noFill/>
        </p:spPr>
        <p:txBody>
          <a:bodyPr wrap="square" rtlCol="0">
            <a:spAutoFit/>
          </a:bodyPr>
          <a:lstStyle/>
          <a:p>
            <a:r>
              <a:rPr lang="en-GB" sz="2400" dirty="0"/>
              <a:t>4. Why are fossil fuels considered to be a more reliable energy</a:t>
            </a:r>
          </a:p>
          <a:p>
            <a:r>
              <a:rPr lang="en-GB" sz="2400" dirty="0"/>
              <a:t>    resource than renewable energy sources?</a:t>
            </a:r>
          </a:p>
          <a:p>
            <a:pPr>
              <a:lnSpc>
                <a:spcPct val="150000"/>
              </a:lnSpc>
            </a:pPr>
            <a:r>
              <a:rPr lang="en-GB" sz="2400" dirty="0"/>
              <a:t>    </a:t>
            </a:r>
            <a:r>
              <a:rPr lang="en-GB" sz="2300" b="1" dirty="0">
                <a:solidFill>
                  <a:srgbClr val="00B050"/>
                </a:solidFill>
              </a:rPr>
              <a:t>Produce a consistent energy supply with no gaps in energy delivery.</a:t>
            </a:r>
          </a:p>
          <a:p>
            <a:r>
              <a:rPr lang="en-GB" sz="2400" dirty="0"/>
              <a:t>5. </a:t>
            </a:r>
            <a:r>
              <a:rPr lang="en-US" sz="2400" dirty="0"/>
              <a:t>Despite a large investment by the UK government in wind power,</a:t>
            </a:r>
          </a:p>
          <a:p>
            <a:r>
              <a:rPr lang="en-US" sz="2400" dirty="0"/>
              <a:t>    the amount of fossil fuel used has not seen a decline. Give a</a:t>
            </a:r>
          </a:p>
          <a:p>
            <a:r>
              <a:rPr lang="en-US" sz="2400" dirty="0"/>
              <a:t>    possible explanation for this.</a:t>
            </a:r>
          </a:p>
          <a:p>
            <a:r>
              <a:rPr lang="en-US" sz="2400" dirty="0"/>
              <a:t>    </a:t>
            </a:r>
            <a:r>
              <a:rPr lang="en-US" sz="2400" b="1" dirty="0">
                <a:solidFill>
                  <a:srgbClr val="00B050"/>
                </a:solidFill>
              </a:rPr>
              <a:t>UK is using more energy and wind power can not meet this rise in</a:t>
            </a:r>
          </a:p>
          <a:p>
            <a:r>
              <a:rPr lang="en-US" sz="2400" b="1" dirty="0">
                <a:solidFill>
                  <a:srgbClr val="00B050"/>
                </a:solidFill>
              </a:rPr>
              <a:t>    demand.</a:t>
            </a:r>
          </a:p>
          <a:p>
            <a:r>
              <a:rPr lang="en-US" sz="2400" dirty="0"/>
              <a:t>6. The UK government is committed to investing in a "blend" of energy</a:t>
            </a:r>
          </a:p>
          <a:p>
            <a:r>
              <a:rPr lang="en-US" sz="2400" dirty="0"/>
              <a:t>     supply types to provide the UK’s energy needs for the next 100</a:t>
            </a:r>
          </a:p>
          <a:p>
            <a:r>
              <a:rPr lang="en-US" sz="2400" dirty="0"/>
              <a:t>     years. Give an advantage of this rather than using just coal.</a:t>
            </a:r>
            <a:endParaRPr lang="en-GB" sz="2400" dirty="0"/>
          </a:p>
          <a:p>
            <a:r>
              <a:rPr lang="en-GB" sz="2400" dirty="0"/>
              <a:t>     </a:t>
            </a:r>
            <a:r>
              <a:rPr lang="en-GB" sz="2400" b="1" dirty="0">
                <a:solidFill>
                  <a:srgbClr val="00B050"/>
                </a:solidFill>
              </a:rPr>
              <a:t>Evens out any variations in supply or cost of the energy source.</a:t>
            </a:r>
          </a:p>
          <a:p>
            <a:r>
              <a:rPr lang="en-GB" sz="2400" b="1" dirty="0">
                <a:solidFill>
                  <a:srgbClr val="00B050"/>
                </a:solidFill>
              </a:rPr>
              <a:t>     Using only coal, if supplies stopped or the cost went up greatly, </a:t>
            </a:r>
          </a:p>
          <a:p>
            <a:r>
              <a:rPr lang="en-GB" sz="2400" b="1" dirty="0">
                <a:solidFill>
                  <a:srgbClr val="00B050"/>
                </a:solidFill>
              </a:rPr>
              <a:t>     this would have a great impact on the consumer.</a:t>
            </a:r>
          </a:p>
          <a:p>
            <a:endParaRPr lang="en-GB" sz="2400" dirty="0"/>
          </a:p>
          <a:p>
            <a:endParaRPr lang="en-GB" sz="2400" dirty="0"/>
          </a:p>
          <a:p>
            <a:pPr>
              <a:lnSpc>
                <a:spcPct val="150000"/>
              </a:lnSpc>
            </a:pPr>
            <a:endParaRPr lang="en-GB" sz="2400" dirty="0"/>
          </a:p>
          <a:p>
            <a:pPr>
              <a:lnSpc>
                <a:spcPct val="150000"/>
              </a:lnSpc>
            </a:pPr>
            <a:endParaRPr lang="en-GB" sz="2400" dirty="0"/>
          </a:p>
          <a:p>
            <a:pPr>
              <a:lnSpc>
                <a:spcPct val="150000"/>
              </a:lnSpc>
            </a:pPr>
            <a:endParaRPr lang="en-GB" sz="2400" dirty="0"/>
          </a:p>
        </p:txBody>
      </p:sp>
    </p:spTree>
    <p:extLst>
      <p:ext uri="{BB962C8B-B14F-4D97-AF65-F5344CB8AC3E}">
        <p14:creationId xmlns:p14="http://schemas.microsoft.com/office/powerpoint/2010/main" val="3351629272"/>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40" y="0"/>
            <a:ext cx="7812360" cy="657041"/>
          </a:xfrm>
        </p:spPr>
        <p:txBody>
          <a:bodyPr>
            <a:noAutofit/>
          </a:bodyPr>
          <a:lstStyle/>
          <a:p>
            <a:pPr marL="342900" lvl="1" algn="r" defTabSz="342900" rtl="0">
              <a:spcBef>
                <a:spcPct val="20000"/>
              </a:spcBef>
            </a:pPr>
            <a:r>
              <a:rPr lang="en-US" sz="2400" b="1" dirty="0">
                <a:solidFill>
                  <a:schemeClr val="accent6">
                    <a:lumMod val="75000"/>
                  </a:schemeClr>
                </a:solidFill>
                <a:latin typeface="+mn-lt"/>
              </a:rPr>
              <a:t> </a:t>
            </a:r>
            <a:r>
              <a:rPr lang="en-US" sz="2400" b="1" dirty="0">
                <a:solidFill>
                  <a:schemeClr val="accent6">
                    <a:lumMod val="75000"/>
                  </a:schemeClr>
                </a:solidFill>
              </a:rPr>
              <a:t>Part 3 </a:t>
            </a:r>
            <a:r>
              <a:rPr lang="en-US" sz="2400" b="1" dirty="0">
                <a:solidFill>
                  <a:schemeClr val="accent6"/>
                </a:solidFill>
              </a:rPr>
              <a:t>– </a:t>
            </a:r>
            <a:r>
              <a:rPr lang="en-US" sz="2400" b="1" kern="1200" dirty="0">
                <a:solidFill>
                  <a:schemeClr val="tx1"/>
                </a:solidFill>
                <a:latin typeface="Calibri"/>
                <a:ea typeface=""/>
                <a:cs typeface="News Gothic MT"/>
              </a:rPr>
              <a:t>Answer</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IT</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04340" y="690332"/>
            <a:ext cx="8915400" cy="9264075"/>
          </a:xfrm>
          <a:prstGeom prst="rect">
            <a:avLst/>
          </a:prstGeom>
          <a:noFill/>
        </p:spPr>
        <p:txBody>
          <a:bodyPr wrap="square" rtlCol="0">
            <a:spAutoFit/>
          </a:bodyPr>
          <a:lstStyle/>
          <a:p>
            <a:r>
              <a:rPr lang="en-GB" sz="2400" dirty="0"/>
              <a:t>7. </a:t>
            </a:r>
            <a:r>
              <a:rPr lang="en-US" sz="2400" dirty="0"/>
              <a:t>The graph shows the world use of renewable energies over the past sixty years.</a:t>
            </a:r>
          </a:p>
          <a:p>
            <a:pPr>
              <a:lnSpc>
                <a:spcPct val="150000"/>
              </a:lnSpc>
            </a:pPr>
            <a:endParaRPr lang="en-US" sz="2400" dirty="0"/>
          </a:p>
          <a:p>
            <a:pPr>
              <a:lnSpc>
                <a:spcPct val="150000"/>
              </a:lnSpc>
            </a:pPr>
            <a:endParaRPr lang="en-US" sz="2400" dirty="0"/>
          </a:p>
          <a:p>
            <a:pPr>
              <a:lnSpc>
                <a:spcPct val="150000"/>
              </a:lnSpc>
            </a:pPr>
            <a:endParaRPr lang="en-US" sz="2400" dirty="0"/>
          </a:p>
          <a:p>
            <a:pPr>
              <a:lnSpc>
                <a:spcPct val="150000"/>
              </a:lnSpc>
            </a:pPr>
            <a:r>
              <a:rPr lang="en-US" sz="2400" dirty="0"/>
              <a:t>a. Why has the use of wood increased very little over this time?</a:t>
            </a:r>
          </a:p>
          <a:p>
            <a:r>
              <a:rPr lang="en-US" sz="2400" b="1" dirty="0">
                <a:solidFill>
                  <a:srgbClr val="00B050"/>
                </a:solidFill>
              </a:rPr>
              <a:t>Limited supplies of wood and it takes a long time to grow new supplies. Also, pressure and legislation to prevent many trees from being cut down.</a:t>
            </a:r>
          </a:p>
          <a:p>
            <a:r>
              <a:rPr lang="en-US" sz="2400" dirty="0"/>
              <a:t>b. A lot of money has been invested in wind turbines. Why does this energy source not produce as much as any other renewable resource?</a:t>
            </a:r>
          </a:p>
          <a:p>
            <a:r>
              <a:rPr lang="en-US" sz="2400" b="1" dirty="0">
                <a:solidFill>
                  <a:srgbClr val="00B050"/>
                </a:solidFill>
              </a:rPr>
              <a:t>Each wind turbine only produces a small amount of electricity and not enough have been installed to match production from other renewable resources. </a:t>
            </a:r>
          </a:p>
          <a:p>
            <a:r>
              <a:rPr lang="en-US" sz="2000" dirty="0"/>
              <a:t>         </a:t>
            </a:r>
            <a:endParaRPr lang="en-GB" sz="2000" dirty="0"/>
          </a:p>
          <a:p>
            <a:pPr>
              <a:lnSpc>
                <a:spcPct val="150000"/>
              </a:lnSpc>
            </a:pPr>
            <a:endParaRPr lang="en-GB" sz="2400" dirty="0"/>
          </a:p>
          <a:p>
            <a:endParaRPr lang="en-GB" sz="2400" dirty="0"/>
          </a:p>
          <a:p>
            <a:endParaRPr lang="en-GB" sz="2400" dirty="0"/>
          </a:p>
          <a:p>
            <a:pPr>
              <a:lnSpc>
                <a:spcPct val="150000"/>
              </a:lnSpc>
            </a:pPr>
            <a:endParaRPr lang="en-GB" sz="2400" dirty="0"/>
          </a:p>
          <a:p>
            <a:pPr>
              <a:lnSpc>
                <a:spcPct val="150000"/>
              </a:lnSpc>
            </a:pPr>
            <a:endParaRPr lang="en-GB" sz="2400" dirty="0"/>
          </a:p>
          <a:p>
            <a:pPr>
              <a:lnSpc>
                <a:spcPct val="150000"/>
              </a:lnSpc>
            </a:pPr>
            <a:endParaRPr lang="en-GB" sz="2400" dirty="0"/>
          </a:p>
        </p:txBody>
      </p:sp>
      <p:pic>
        <p:nvPicPr>
          <p:cNvPr id="7" name="Picture 6" descr="Image result for energy source trends">
            <a:extLst>
              <a:ext uri="{FF2B5EF4-FFF2-40B4-BE49-F238E27FC236}">
                <a16:creationId xmlns:a16="http://schemas.microsoft.com/office/drawing/2014/main" id="{D4FF3180-BBEF-421A-B480-A0CC832B44D3}"/>
              </a:ext>
            </a:extLst>
          </p:cNvPr>
          <p:cNvPicPr/>
          <p:nvPr/>
        </p:nvPicPr>
        <p:blipFill>
          <a:blip r:embed="rId2"/>
          <a:srcRect/>
          <a:stretch>
            <a:fillRect/>
          </a:stretch>
        </p:blipFill>
        <p:spPr bwMode="auto">
          <a:xfrm>
            <a:off x="2483768" y="1184902"/>
            <a:ext cx="3738739" cy="1733386"/>
          </a:xfrm>
          <a:prstGeom prst="rect">
            <a:avLst/>
          </a:prstGeom>
          <a:noFill/>
          <a:ln w="9525">
            <a:noFill/>
            <a:miter lim="800000"/>
            <a:headEnd/>
            <a:tailEnd/>
          </a:ln>
        </p:spPr>
      </p:pic>
    </p:spTree>
    <p:extLst>
      <p:ext uri="{BB962C8B-B14F-4D97-AF65-F5344CB8AC3E}">
        <p14:creationId xmlns:p14="http://schemas.microsoft.com/office/powerpoint/2010/main" val="582932912"/>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40" y="0"/>
            <a:ext cx="7812360" cy="657041"/>
          </a:xfrm>
        </p:spPr>
        <p:txBody>
          <a:bodyPr>
            <a:noAutofit/>
          </a:bodyPr>
          <a:lstStyle/>
          <a:p>
            <a:pPr marL="342900" lvl="1" algn="r" defTabSz="342900" rtl="0">
              <a:spcBef>
                <a:spcPct val="20000"/>
              </a:spcBef>
            </a:pPr>
            <a:r>
              <a:rPr lang="en-US" sz="2400" b="1" dirty="0">
                <a:solidFill>
                  <a:schemeClr val="accent6">
                    <a:lumMod val="75000"/>
                  </a:schemeClr>
                </a:solidFill>
              </a:rPr>
              <a:t>Part 3 </a:t>
            </a:r>
            <a:r>
              <a:rPr lang="en-US" sz="2400" b="1" dirty="0">
                <a:solidFill>
                  <a:schemeClr val="accent6"/>
                </a:solidFill>
              </a:rPr>
              <a:t>– </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AnswerIT</a:t>
            </a:r>
          </a:p>
        </p:txBody>
      </p:sp>
      <p:sp>
        <p:nvSpPr>
          <p:cNvPr id="4" name="Rectangle 3"/>
          <p:cNvSpPr/>
          <p:nvPr/>
        </p:nvSpPr>
        <p:spPr>
          <a:xfrm>
            <a:off x="149087" y="786901"/>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69648" y="657041"/>
            <a:ext cx="8994913" cy="6001643"/>
          </a:xfrm>
          <a:prstGeom prst="rect">
            <a:avLst/>
          </a:prstGeom>
          <a:noFill/>
        </p:spPr>
        <p:txBody>
          <a:bodyPr wrap="square" rtlCol="0">
            <a:spAutoFit/>
          </a:bodyPr>
          <a:lstStyle/>
          <a:p>
            <a:r>
              <a:rPr lang="en-GB" sz="2400" dirty="0"/>
              <a:t>8. Copy and complete the table to give </a:t>
            </a:r>
            <a:r>
              <a:rPr lang="en-GB" sz="2400" b="1" dirty="0"/>
              <a:t>energy sources </a:t>
            </a:r>
            <a:r>
              <a:rPr lang="en-GB" sz="2400" dirty="0"/>
              <a:t>that could</a:t>
            </a:r>
          </a:p>
          <a:p>
            <a:r>
              <a:rPr lang="en-GB" sz="2400" dirty="0"/>
              <a:t>    be used in each situation.</a:t>
            </a:r>
          </a:p>
          <a:p>
            <a:endParaRPr lang="en-GB" sz="2400" dirty="0"/>
          </a:p>
          <a:p>
            <a:endParaRPr lang="en-GB" sz="2400" dirty="0"/>
          </a:p>
          <a:p>
            <a:endParaRPr lang="en-GB" sz="2400" dirty="0"/>
          </a:p>
          <a:p>
            <a:endParaRPr lang="en-GB" sz="2400" dirty="0"/>
          </a:p>
          <a:p>
            <a:endParaRPr lang="en-GB" sz="2400" dirty="0"/>
          </a:p>
          <a:p>
            <a:endParaRPr lang="en-GB" sz="2400" dirty="0"/>
          </a:p>
          <a:p>
            <a:endParaRPr lang="en-GB" sz="2400" dirty="0"/>
          </a:p>
          <a:p>
            <a:endParaRPr lang="en-GB" sz="2400" dirty="0"/>
          </a:p>
          <a:p>
            <a:endParaRPr lang="en-GB" sz="2400" dirty="0"/>
          </a:p>
          <a:p>
            <a:r>
              <a:rPr lang="en-GB" sz="2400" dirty="0"/>
              <a:t>9. Describe how human activities have contributed to the greenhouse     </a:t>
            </a:r>
          </a:p>
          <a:p>
            <a:r>
              <a:rPr lang="en-GB" sz="2400" dirty="0"/>
              <a:t>     effect.?</a:t>
            </a:r>
          </a:p>
          <a:p>
            <a:r>
              <a:rPr lang="en-GB" sz="2400" dirty="0"/>
              <a:t>     </a:t>
            </a:r>
            <a:r>
              <a:rPr lang="en-GB" sz="2400" b="1" dirty="0">
                <a:solidFill>
                  <a:srgbClr val="00B050"/>
                </a:solidFill>
              </a:rPr>
              <a:t>Burning fossil fuels for heating, transport and industry has led to a </a:t>
            </a:r>
          </a:p>
          <a:p>
            <a:r>
              <a:rPr lang="en-GB" sz="2400" b="1" dirty="0">
                <a:solidFill>
                  <a:srgbClr val="00B050"/>
                </a:solidFill>
              </a:rPr>
              <a:t>      build up of carbon dioxide in the atmosphere (along with other </a:t>
            </a:r>
          </a:p>
          <a:p>
            <a:r>
              <a:rPr lang="en-GB" sz="2400" b="1" dirty="0">
                <a:solidFill>
                  <a:srgbClr val="00B050"/>
                </a:solidFill>
              </a:rPr>
              <a:t>      greenhouse gases).</a:t>
            </a:r>
          </a:p>
        </p:txBody>
      </p:sp>
      <p:graphicFrame>
        <p:nvGraphicFramePr>
          <p:cNvPr id="5" name="Table 4">
            <a:extLst>
              <a:ext uri="{FF2B5EF4-FFF2-40B4-BE49-F238E27FC236}">
                <a16:creationId xmlns:a16="http://schemas.microsoft.com/office/drawing/2014/main" id="{4843B1A0-1530-4525-AF59-9AD4B0A9865D}"/>
              </a:ext>
            </a:extLst>
          </p:cNvPr>
          <p:cNvGraphicFramePr>
            <a:graphicFrameLocks noGrp="1"/>
          </p:cNvGraphicFramePr>
          <p:nvPr>
            <p:extLst/>
          </p:nvPr>
        </p:nvGraphicFramePr>
        <p:xfrm>
          <a:off x="899592" y="1628800"/>
          <a:ext cx="7560839" cy="2903508"/>
        </p:xfrm>
        <a:graphic>
          <a:graphicData uri="http://schemas.openxmlformats.org/drawingml/2006/table">
            <a:tbl>
              <a:tblPr firstRow="1" bandRow="1">
                <a:tableStyleId>{2D5ABB26-0587-4C30-8999-92F81FD0307C}</a:tableStyleId>
              </a:tblPr>
              <a:tblGrid>
                <a:gridCol w="2694953">
                  <a:extLst>
                    <a:ext uri="{9D8B030D-6E8A-4147-A177-3AD203B41FA5}">
                      <a16:colId xmlns:a16="http://schemas.microsoft.com/office/drawing/2014/main" val="20000"/>
                    </a:ext>
                  </a:extLst>
                </a:gridCol>
                <a:gridCol w="2245794">
                  <a:extLst>
                    <a:ext uri="{9D8B030D-6E8A-4147-A177-3AD203B41FA5}">
                      <a16:colId xmlns:a16="http://schemas.microsoft.com/office/drawing/2014/main" val="20001"/>
                    </a:ext>
                  </a:extLst>
                </a:gridCol>
                <a:gridCol w="2620092">
                  <a:extLst>
                    <a:ext uri="{9D8B030D-6E8A-4147-A177-3AD203B41FA5}">
                      <a16:colId xmlns:a16="http://schemas.microsoft.com/office/drawing/2014/main" val="20002"/>
                    </a:ext>
                  </a:extLst>
                </a:gridCol>
              </a:tblGrid>
              <a:tr h="404148">
                <a:tc>
                  <a:txBody>
                    <a:bodyPr/>
                    <a:lstStyle/>
                    <a:p>
                      <a:pPr algn="ctr"/>
                      <a:r>
                        <a:rPr lang="en-GB" sz="2000" b="1" dirty="0"/>
                        <a:t>Energy use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75000"/>
                      </a:schemeClr>
                    </a:solidFill>
                  </a:tcPr>
                </a:tc>
                <a:tc>
                  <a:txBody>
                    <a:bodyPr/>
                    <a:lstStyle/>
                    <a:p>
                      <a:pPr algn="ctr"/>
                      <a:r>
                        <a:rPr lang="en-GB" sz="2000" b="1" dirty="0"/>
                        <a:t>Energy source 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75000"/>
                      </a:schemeClr>
                    </a:solidFill>
                  </a:tcPr>
                </a:tc>
                <a:tc>
                  <a:txBody>
                    <a:bodyPr/>
                    <a:lstStyle/>
                    <a:p>
                      <a:pPr marL="0" marR="0" lvl="0" indent="0" algn="ctr" defTabSz="342900" rtl="0" eaLnBrk="1" fontAlgn="auto" latinLnBrk="0" hangingPunct="1">
                        <a:lnSpc>
                          <a:spcPct val="100000"/>
                        </a:lnSpc>
                        <a:spcBef>
                          <a:spcPts val="0"/>
                        </a:spcBef>
                        <a:spcAft>
                          <a:spcPts val="0"/>
                        </a:spcAft>
                        <a:buClrTx/>
                        <a:buSzTx/>
                        <a:buFontTx/>
                        <a:buNone/>
                        <a:tabLst/>
                        <a:defRPr/>
                      </a:pPr>
                      <a:r>
                        <a:rPr lang="en-GB" sz="2000" b="1" dirty="0"/>
                        <a:t>Energy source 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75000"/>
                      </a:schemeClr>
                    </a:solidFill>
                  </a:tcPr>
                </a:tc>
                <a:extLst>
                  <a:ext uri="{0D108BD9-81ED-4DB2-BD59-A6C34878D82A}">
                    <a16:rowId xmlns:a16="http://schemas.microsoft.com/office/drawing/2014/main" val="10000"/>
                  </a:ext>
                </a:extLst>
              </a:tr>
              <a:tr h="282312">
                <a:tc>
                  <a:txBody>
                    <a:bodyPr/>
                    <a:lstStyle/>
                    <a:p>
                      <a:pPr algn="ctr"/>
                      <a:r>
                        <a:rPr lang="en-GB" sz="2000" b="1" dirty="0"/>
                        <a:t>Running a car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r>
                        <a:rPr lang="en-GB" sz="2000" b="1" dirty="0">
                          <a:solidFill>
                            <a:srgbClr val="00B050"/>
                          </a:solidFill>
                        </a:rPr>
                        <a:t>Petrol, Diesel, LPG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r>
                        <a:rPr lang="en-GB" sz="2000" b="1" dirty="0">
                          <a:solidFill>
                            <a:srgbClr val="00B050"/>
                          </a:solidFill>
                        </a:rPr>
                        <a:t>Any electricity producing source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231816">
                <a:tc>
                  <a:txBody>
                    <a:bodyPr/>
                    <a:lstStyle/>
                    <a:p>
                      <a:pPr algn="ctr"/>
                      <a:r>
                        <a:rPr lang="en-GB" sz="2000" b="1" dirty="0"/>
                        <a:t>Producing electricity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r>
                        <a:rPr lang="en-GB" sz="2000" b="1" dirty="0">
                          <a:solidFill>
                            <a:srgbClr val="00B050"/>
                          </a:solidFill>
                        </a:rPr>
                        <a:t>Coal, oil, gas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r>
                        <a:rPr lang="en-GB" sz="2000" b="1" dirty="0">
                          <a:solidFill>
                            <a:srgbClr val="00B050"/>
                          </a:solidFill>
                        </a:rPr>
                        <a:t>Renewable source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r h="338528">
                <a:tc>
                  <a:txBody>
                    <a:bodyPr/>
                    <a:lstStyle/>
                    <a:p>
                      <a:pPr algn="ctr"/>
                      <a:r>
                        <a:rPr lang="en-GB" sz="2000" b="1" dirty="0"/>
                        <a:t>Heating the home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r>
                        <a:rPr lang="en-GB" sz="2000" b="1" dirty="0">
                          <a:solidFill>
                            <a:srgbClr val="00B050"/>
                          </a:solidFill>
                        </a:rPr>
                        <a:t>Coal, gas, wood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342900" rtl="0" eaLnBrk="1" fontAlgn="auto" latinLnBrk="0" hangingPunct="1">
                        <a:lnSpc>
                          <a:spcPct val="100000"/>
                        </a:lnSpc>
                        <a:spcBef>
                          <a:spcPts val="0"/>
                        </a:spcBef>
                        <a:spcAft>
                          <a:spcPts val="0"/>
                        </a:spcAft>
                        <a:buClrTx/>
                        <a:buSzTx/>
                        <a:buFontTx/>
                        <a:buNone/>
                        <a:tabLst/>
                        <a:defRPr/>
                      </a:pPr>
                      <a:r>
                        <a:rPr lang="en-GB" sz="2000" b="1" dirty="0">
                          <a:solidFill>
                            <a:srgbClr val="00B050"/>
                          </a:solidFill>
                        </a:rPr>
                        <a:t>Any electricity producing source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3"/>
                  </a:ext>
                </a:extLst>
              </a:tr>
              <a:tr h="338528">
                <a:tc>
                  <a:txBody>
                    <a:bodyPr/>
                    <a:lstStyle/>
                    <a:p>
                      <a:pPr algn="ctr"/>
                      <a:r>
                        <a:rPr lang="en-GB" sz="2000" b="1" dirty="0"/>
                        <a:t>Powering a train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r>
                        <a:rPr lang="en-GB" sz="2000" b="1" dirty="0">
                          <a:solidFill>
                            <a:srgbClr val="00B050"/>
                          </a:solidFill>
                        </a:rPr>
                        <a:t>Coal, Diesel, oil</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342900" rtl="0" eaLnBrk="1" fontAlgn="auto" latinLnBrk="0" hangingPunct="1">
                        <a:lnSpc>
                          <a:spcPct val="100000"/>
                        </a:lnSpc>
                        <a:spcBef>
                          <a:spcPts val="0"/>
                        </a:spcBef>
                        <a:spcAft>
                          <a:spcPts val="0"/>
                        </a:spcAft>
                        <a:buClrTx/>
                        <a:buSzTx/>
                        <a:buFontTx/>
                        <a:buNone/>
                        <a:tabLst/>
                        <a:defRPr/>
                      </a:pPr>
                      <a:r>
                        <a:rPr lang="en-GB" sz="2000" b="1" dirty="0">
                          <a:solidFill>
                            <a:srgbClr val="00B050"/>
                          </a:solidFill>
                        </a:rPr>
                        <a:t>Any electricity producing source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3068982851"/>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40" y="0"/>
            <a:ext cx="7812360" cy="657041"/>
          </a:xfrm>
        </p:spPr>
        <p:txBody>
          <a:bodyPr>
            <a:noAutofit/>
          </a:bodyPr>
          <a:lstStyle/>
          <a:p>
            <a:pPr marL="342900" lvl="1" algn="r" defTabSz="342900" rtl="0">
              <a:spcBef>
                <a:spcPct val="20000"/>
              </a:spcBef>
            </a:pPr>
            <a:r>
              <a:rPr lang="en-US" sz="2400" b="1" dirty="0">
                <a:solidFill>
                  <a:schemeClr val="accent6">
                    <a:lumMod val="75000"/>
                  </a:schemeClr>
                </a:solidFill>
              </a:rPr>
              <a:t>Part 3 </a:t>
            </a:r>
            <a:r>
              <a:rPr lang="en-US" sz="2400" b="1" dirty="0">
                <a:solidFill>
                  <a:schemeClr val="accent6"/>
                </a:solidFill>
              </a:rPr>
              <a:t>– </a:t>
            </a:r>
            <a:r>
              <a:rPr lang="en-US" sz="2400" b="1" dirty="0">
                <a:solidFill>
                  <a:schemeClr val="tx1"/>
                </a:solidFill>
              </a:rPr>
              <a:t>Answer</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IT</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251520" y="657041"/>
            <a:ext cx="8927266" cy="5262979"/>
          </a:xfrm>
          <a:prstGeom prst="rect">
            <a:avLst/>
          </a:prstGeom>
          <a:noFill/>
        </p:spPr>
        <p:txBody>
          <a:bodyPr wrap="square" rtlCol="0">
            <a:spAutoFit/>
          </a:bodyPr>
          <a:lstStyle/>
          <a:p>
            <a:r>
              <a:rPr lang="en-GB" sz="2400" dirty="0"/>
              <a:t>10. Explain how burning coal in power stations contributes to global</a:t>
            </a:r>
          </a:p>
          <a:p>
            <a:r>
              <a:rPr lang="en-GB" sz="2400" dirty="0"/>
              <a:t>      warming.</a:t>
            </a:r>
          </a:p>
          <a:p>
            <a:r>
              <a:rPr lang="en-GB" sz="2400" dirty="0"/>
              <a:t>       </a:t>
            </a:r>
            <a:r>
              <a:rPr lang="en-GB" sz="2400" b="1" dirty="0">
                <a:solidFill>
                  <a:srgbClr val="00B050"/>
                </a:solidFill>
              </a:rPr>
              <a:t>Carbon dioxide produced.  Carbon dioxide absorbs and reflects </a:t>
            </a:r>
          </a:p>
          <a:p>
            <a:r>
              <a:rPr lang="en-GB" sz="2400" b="1" dirty="0">
                <a:solidFill>
                  <a:srgbClr val="00B050"/>
                </a:solidFill>
              </a:rPr>
              <a:t>       infrared radiation leading to additional warming.</a:t>
            </a:r>
            <a:endParaRPr lang="en-GB" sz="2400" dirty="0"/>
          </a:p>
          <a:p>
            <a:r>
              <a:rPr lang="en-GB" sz="2400" dirty="0"/>
              <a:t>11. Describe </a:t>
            </a:r>
            <a:r>
              <a:rPr lang="en-GB" sz="2400" b="1" dirty="0"/>
              <a:t>two</a:t>
            </a:r>
            <a:r>
              <a:rPr lang="en-GB" sz="2400" dirty="0"/>
              <a:t> problems associated with the storage of waste from</a:t>
            </a:r>
          </a:p>
          <a:p>
            <a:r>
              <a:rPr lang="en-GB" sz="2400" dirty="0"/>
              <a:t>      nuclear power stations.</a:t>
            </a:r>
          </a:p>
          <a:p>
            <a:r>
              <a:rPr lang="en-GB" sz="2400" dirty="0"/>
              <a:t>      </a:t>
            </a:r>
            <a:r>
              <a:rPr lang="en-GB" sz="2400" b="1" dirty="0">
                <a:solidFill>
                  <a:srgbClr val="00B050"/>
                </a:solidFill>
              </a:rPr>
              <a:t>Waste is radioactive can cause cells to mutate.</a:t>
            </a:r>
          </a:p>
          <a:p>
            <a:r>
              <a:rPr lang="en-GB" sz="2400" b="1" dirty="0">
                <a:solidFill>
                  <a:srgbClr val="00B050"/>
                </a:solidFill>
              </a:rPr>
              <a:t>      Radioactivity lasts for thousands of yeas so needs long term</a:t>
            </a:r>
          </a:p>
          <a:p>
            <a:r>
              <a:rPr lang="en-GB" sz="2400" b="1" dirty="0">
                <a:solidFill>
                  <a:srgbClr val="00B050"/>
                </a:solidFill>
              </a:rPr>
              <a:t>      storage.</a:t>
            </a:r>
            <a:r>
              <a:rPr lang="en-GB" sz="2400" dirty="0"/>
              <a:t> 	 </a:t>
            </a:r>
          </a:p>
          <a:p>
            <a:r>
              <a:rPr lang="en-GB" sz="2400" dirty="0"/>
              <a:t>12. State </a:t>
            </a:r>
            <a:r>
              <a:rPr lang="en-GB" sz="2400" b="1" dirty="0"/>
              <a:t>two</a:t>
            </a:r>
            <a:r>
              <a:rPr lang="en-GB" sz="2400" dirty="0"/>
              <a:t> reasons why people might object to having a wind farm</a:t>
            </a:r>
          </a:p>
          <a:p>
            <a:r>
              <a:rPr lang="en-GB" sz="2400" dirty="0"/>
              <a:t>      built close to their homes.</a:t>
            </a:r>
          </a:p>
          <a:p>
            <a:r>
              <a:rPr lang="en-GB" sz="2400" dirty="0"/>
              <a:t>      </a:t>
            </a:r>
            <a:r>
              <a:rPr lang="en-GB" sz="2400" b="1" dirty="0">
                <a:solidFill>
                  <a:srgbClr val="00B050"/>
                </a:solidFill>
              </a:rPr>
              <a:t>Considered unsightly by some. Can be noisy.</a:t>
            </a:r>
          </a:p>
          <a:p>
            <a:r>
              <a:rPr lang="en-GB" sz="2400" b="1" dirty="0">
                <a:solidFill>
                  <a:srgbClr val="00B050"/>
                </a:solidFill>
              </a:rPr>
              <a:t>      Disruption whilst installing and maintaining.</a:t>
            </a:r>
          </a:p>
          <a:p>
            <a:r>
              <a:rPr lang="en-GB" sz="2400" b="1" dirty="0">
                <a:solidFill>
                  <a:srgbClr val="00B050"/>
                </a:solidFill>
              </a:rPr>
              <a:t>      Produce little energy for their environmental impact.</a:t>
            </a:r>
          </a:p>
        </p:txBody>
      </p:sp>
    </p:spTree>
    <p:extLst>
      <p:ext uri="{BB962C8B-B14F-4D97-AF65-F5344CB8AC3E}">
        <p14:creationId xmlns:p14="http://schemas.microsoft.com/office/powerpoint/2010/main" val="1151333001"/>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3" id="{4489A17B-A778-43E8-8CAD-39AF0ABD1C3C}" vid="{5B90DF28-B678-4AF8-820C-D210C98786D7}"/>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43231</TotalTime>
  <Words>6836</Words>
  <Application>Microsoft Macintosh PowerPoint</Application>
  <PresentationFormat>On-screen Show (4:3)</PresentationFormat>
  <Paragraphs>900</Paragraphs>
  <Slides>60</Slides>
  <Notes>46</Notes>
  <HiddenSlides>0</HiddenSlides>
  <MMClips>0</MMClips>
  <ScaleCrop>false</ScaleCrop>
  <HeadingPairs>
    <vt:vector size="6" baseType="variant">
      <vt:variant>
        <vt:lpstr>Fonts Used</vt:lpstr>
      </vt:variant>
      <vt:variant>
        <vt:i4>11</vt:i4>
      </vt:variant>
      <vt:variant>
        <vt:lpstr>Theme</vt:lpstr>
      </vt:variant>
      <vt:variant>
        <vt:i4>2</vt:i4>
      </vt:variant>
      <vt:variant>
        <vt:lpstr>Slide Titles</vt:lpstr>
      </vt:variant>
      <vt:variant>
        <vt:i4>60</vt:i4>
      </vt:variant>
    </vt:vector>
  </HeadingPairs>
  <TitlesOfParts>
    <vt:vector size="73" baseType="lpstr">
      <vt:lpstr>Arial</vt:lpstr>
      <vt:lpstr>Beirut</vt:lpstr>
      <vt:lpstr>Calibri</vt:lpstr>
      <vt:lpstr>Calibri Light</vt:lpstr>
      <vt:lpstr>Cambria Math</vt:lpstr>
      <vt:lpstr>Gill Sans</vt:lpstr>
      <vt:lpstr>Lato Medium</vt:lpstr>
      <vt:lpstr>News Gothic MT</vt:lpstr>
      <vt:lpstr>Symbol</vt:lpstr>
      <vt:lpstr>Tahoma</vt:lpstr>
      <vt:lpstr>Times New Roman</vt:lpstr>
      <vt:lpstr>1_Office Theme</vt:lpstr>
      <vt:lpstr>Custom Design</vt:lpstr>
      <vt:lpstr>PowerPoint Presentation</vt:lpstr>
      <vt:lpstr>            Overview    Edexcel Topic 3</vt:lpstr>
      <vt:lpstr>PowerPoint Presentation</vt:lpstr>
      <vt:lpstr>PowerPoint Presentation</vt:lpstr>
      <vt:lpstr>Gravitational potential energy</vt:lpstr>
      <vt:lpstr>Kinetic Energy</vt:lpstr>
      <vt:lpstr>Energy stores and systems</vt:lpstr>
      <vt:lpstr>PowerPoint Presentation</vt:lpstr>
      <vt:lpstr>PowerPoint Presentation</vt:lpstr>
      <vt:lpstr>PowerPoint Presentation</vt:lpstr>
      <vt:lpstr>PowerPoint Presentation</vt:lpstr>
      <vt:lpstr>PowerPoint Presentation</vt:lpstr>
      <vt:lpstr>PowerPoint Presentation</vt:lpstr>
      <vt:lpstr>Part 1– QuestionIT</vt:lpstr>
      <vt:lpstr>Part 1– QuestionIT</vt:lpstr>
      <vt:lpstr>Part 1– QuestionIT</vt:lpstr>
      <vt:lpstr>Part 1– QuestionIT</vt:lpstr>
      <vt:lpstr>Part 1– QuestionIT</vt:lpstr>
      <vt:lpstr>PowerPoint Presentation</vt:lpstr>
      <vt:lpstr>Part 1– AnswerIT</vt:lpstr>
      <vt:lpstr>PowerPoint Presentation</vt:lpstr>
      <vt:lpstr>Part 1– AnswerIT</vt:lpstr>
      <vt:lpstr>PowerPoint Presentation</vt:lpstr>
      <vt:lpstr>PowerPoint Presentation</vt:lpstr>
      <vt:lpstr>PowerPoint Presentation</vt:lpstr>
      <vt:lpstr>PowerPoint Presentation</vt:lpstr>
      <vt:lpstr>                              Energy transfers in a system</vt:lpstr>
      <vt:lpstr>                              Energy transfers in a system</vt:lpstr>
      <vt:lpstr>                              Energy transfers in a system</vt:lpstr>
      <vt:lpstr>                              Efficiency</vt:lpstr>
      <vt:lpstr>                              Reducing unwanted energy transfers (Higher tier)</vt:lpstr>
      <vt:lpstr>PowerPoint Presentation</vt:lpstr>
      <vt:lpstr>    Part 2 - QuestionIT</vt:lpstr>
      <vt:lpstr> Part 2 - QuestionIT</vt:lpstr>
      <vt:lpstr>     Part 2 - QuestionIT</vt:lpstr>
      <vt:lpstr>PowerPoint Presentation</vt:lpstr>
      <vt:lpstr>    Part 2 - AnswerIT</vt:lpstr>
      <vt:lpstr> Part 2 - AnswerIT</vt:lpstr>
      <vt:lpstr>     Part 2 - AnswerIT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Part 3 – QuestionIT</vt:lpstr>
      <vt:lpstr>Part 3 – QuestionIT</vt:lpstr>
      <vt:lpstr> Part 3 – QuestionIT</vt:lpstr>
      <vt:lpstr>Part 3 – QuestionIT</vt:lpstr>
      <vt:lpstr>Part 3 – QuestionIT</vt:lpstr>
      <vt:lpstr>PowerPoint Presentation</vt:lpstr>
      <vt:lpstr>Part 3 – AnswerIT</vt:lpstr>
      <vt:lpstr>Part 3 – AnswerIT</vt:lpstr>
      <vt:lpstr> Part 3 – AnswerIT</vt:lpstr>
      <vt:lpstr>Part 3 – AnswerIT</vt:lpstr>
      <vt:lpstr>Part 3 – AnswerIT</vt:lpstr>
    </vt:vector>
  </TitlesOfParts>
  <LinksUpToDate>false</LinksUpToDate>
  <SharedDoc>false</SharedDoc>
  <HyperlinksChanged>false</HyperlinksChanged>
  <AppVersion>16.0015</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zarina shaffi</dc:creator>
  <cp:lastModifiedBy>Amanda Fleck</cp:lastModifiedBy>
  <cp:revision>685</cp:revision>
  <cp:lastPrinted>2017-05-23T14:15:43Z</cp:lastPrinted>
  <dcterms:created xsi:type="dcterms:W3CDTF">2016-03-05T09:38:04Z</dcterms:created>
  <dcterms:modified xsi:type="dcterms:W3CDTF">2018-08-28T08:52:34Z</dcterms:modified>
</cp:coreProperties>
</file>