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15" d="100"/>
          <a:sy n="115" d="100"/>
        </p:scale>
        <p:origin x="3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BFA8166-44F9-4E57-9C57-07505FA045AE}"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781346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FA8166-44F9-4E57-9C57-07505FA045AE}"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129008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BFA8166-44F9-4E57-9C57-07505FA045AE}"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751536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BFA8166-44F9-4E57-9C57-07505FA045AE}"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2957839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BFA8166-44F9-4E57-9C57-07505FA045AE}" type="datetimeFigureOut">
              <a:rPr lang="en-GB" smtClean="0"/>
              <a:t>05/07/2021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3350939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BFA8166-44F9-4E57-9C57-07505FA045AE}" type="datetimeFigureOut">
              <a:rPr lang="en-GB" smtClean="0"/>
              <a:t>05/07/2021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3412265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FA8166-44F9-4E57-9C57-07505FA045AE}" type="datetimeFigureOut">
              <a:rPr lang="en-GB" smtClean="0"/>
              <a:t>05/07/2021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13976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BFA8166-44F9-4E57-9C57-07505FA045AE}"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2957878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BFA8166-44F9-4E57-9C57-07505FA045AE}" type="datetimeFigureOut">
              <a:rPr lang="en-GB" smtClean="0"/>
              <a:t>05/07/2021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466173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FA8166-44F9-4E57-9C57-07505FA045AE}"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4183380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FA8166-44F9-4E57-9C57-07505FA045AE}" type="datetimeFigureOut">
              <a:rPr lang="en-GB" smtClean="0"/>
              <a:t>05/07/2021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305A45-DEBA-4342-BF55-F919BB283F44}" type="slidenum">
              <a:rPr lang="en-GB" smtClean="0"/>
              <a:t>‹#›</a:t>
            </a:fld>
            <a:endParaRPr lang="en-GB"/>
          </a:p>
        </p:txBody>
      </p:sp>
    </p:spTree>
    <p:extLst>
      <p:ext uri="{BB962C8B-B14F-4D97-AF65-F5344CB8AC3E}">
        <p14:creationId xmlns:p14="http://schemas.microsoft.com/office/powerpoint/2010/main" val="4110517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FA8166-44F9-4E57-9C57-07505FA045AE}" type="datetimeFigureOut">
              <a:rPr lang="en-GB" smtClean="0"/>
              <a:t>05/07/2021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305A45-DEBA-4342-BF55-F919BB283F44}" type="slidenum">
              <a:rPr lang="en-GB" smtClean="0"/>
              <a:t>‹#›</a:t>
            </a:fld>
            <a:endParaRPr lang="en-GB"/>
          </a:p>
        </p:txBody>
      </p:sp>
    </p:spTree>
    <p:extLst>
      <p:ext uri="{BB962C8B-B14F-4D97-AF65-F5344CB8AC3E}">
        <p14:creationId xmlns:p14="http://schemas.microsoft.com/office/powerpoint/2010/main" val="18871500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channel/UCDd5Kl6VNwLXkZzTjvPjy_w"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thumbs.dreamstime.com/z/stack-sea-urchin-shells-colorful-34471482.jpg" TargetMode="Externa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8222" y="158045"/>
            <a:ext cx="9369778" cy="2235200"/>
          </a:xfrm>
        </p:spPr>
        <p:txBody>
          <a:bodyPr>
            <a:normAutofit/>
          </a:bodyPr>
          <a:lstStyle/>
          <a:p>
            <a:r>
              <a:rPr lang="en-US" sz="4800" b="1" smtClean="0"/>
              <a:t>INDUCTION </a:t>
            </a:r>
            <a:r>
              <a:rPr lang="en-US" sz="4800" b="1" dirty="0"/>
              <a:t>TASK </a:t>
            </a:r>
            <a:r>
              <a:rPr lang="en-GB" sz="4800" dirty="0"/>
              <a:t/>
            </a:r>
            <a:br>
              <a:rPr lang="en-GB" sz="4800" dirty="0"/>
            </a:br>
            <a:r>
              <a:rPr lang="en-US" sz="4800" b="1" dirty="0"/>
              <a:t>A LEVEL FINE ART YEAR 12</a:t>
            </a:r>
            <a:r>
              <a:rPr lang="en-GB" sz="4800" dirty="0"/>
              <a:t/>
            </a:r>
            <a:br>
              <a:rPr lang="en-GB" sz="4800" dirty="0"/>
            </a:br>
            <a:r>
              <a:rPr lang="en-US" sz="4800" b="1" dirty="0"/>
              <a:t>NATURAL FORMS</a:t>
            </a:r>
            <a:endParaRPr lang="en-GB" sz="4800" dirty="0"/>
          </a:p>
        </p:txBody>
      </p:sp>
      <p:sp>
        <p:nvSpPr>
          <p:cNvPr id="3" name="Subtitle 2"/>
          <p:cNvSpPr>
            <a:spLocks noGrp="1"/>
          </p:cNvSpPr>
          <p:nvPr>
            <p:ph type="subTitle" idx="1"/>
          </p:nvPr>
        </p:nvSpPr>
        <p:spPr>
          <a:xfrm>
            <a:off x="824088" y="2607732"/>
            <a:ext cx="10318045" cy="3951111"/>
          </a:xfrm>
        </p:spPr>
        <p:txBody>
          <a:bodyPr>
            <a:normAutofit fontScale="62500" lnSpcReduction="20000"/>
          </a:bodyPr>
          <a:lstStyle/>
          <a:p>
            <a:pPr algn="l"/>
            <a:r>
              <a:rPr lang="en-US" dirty="0"/>
              <a:t>You have a series of tasks to do based on the theme Natural Forms.</a:t>
            </a:r>
            <a:endParaRPr lang="en-GB" dirty="0"/>
          </a:p>
          <a:p>
            <a:pPr algn="l"/>
            <a:r>
              <a:rPr lang="en-US" dirty="0"/>
              <a:t> </a:t>
            </a:r>
            <a:endParaRPr lang="en-GB" dirty="0"/>
          </a:p>
          <a:p>
            <a:pPr marL="457200" lvl="0" indent="-457200" algn="l">
              <a:buFont typeface="Arial" panose="020B0604020202020204" pitchFamily="34" charset="0"/>
              <a:buChar char="•"/>
            </a:pPr>
            <a:r>
              <a:rPr lang="en-US" b="1" dirty="0" smtClean="0"/>
              <a:t>Collect</a:t>
            </a:r>
            <a:r>
              <a:rPr lang="en-US" dirty="0" smtClean="0"/>
              <a:t> minimum of 5 Natural forms of your choice. For example fruit, vegetables, </a:t>
            </a:r>
            <a:r>
              <a:rPr lang="en-US" dirty="0"/>
              <a:t>w</a:t>
            </a:r>
            <a:r>
              <a:rPr lang="en-US" dirty="0" smtClean="0"/>
              <a:t>alnuts, shells, seed heads, pine cones, stones, sticks, leaves, flowers  etc.) There are examples of images of natural forms on the next sheet but they are by no means intended to limit you. Select things that are interesting and you are able to draw.</a:t>
            </a:r>
            <a:endParaRPr lang="en-GB" dirty="0" smtClean="0"/>
          </a:p>
          <a:p>
            <a:pPr marL="457200" lvl="0" indent="-457200" algn="l">
              <a:buFont typeface="Arial" panose="020B0604020202020204" pitchFamily="34" charset="0"/>
              <a:buChar char="•"/>
            </a:pPr>
            <a:r>
              <a:rPr lang="en-US" dirty="0" smtClean="0"/>
              <a:t>Create a minimum of </a:t>
            </a:r>
            <a:r>
              <a:rPr lang="en-US" b="1" dirty="0" smtClean="0"/>
              <a:t>10 observational drawings </a:t>
            </a:r>
            <a:r>
              <a:rPr lang="en-US" dirty="0" smtClean="0"/>
              <a:t>that are related to the theme ‘Natural Forms’. Use a variety of different media and techniques. You don’t have to just draw on a white surface or just draw with pencil?  When drawing consider the view or angle of the form. Think about the scale, pattern, symmetry, surface texture and shape of the natural form you have selected to draw. Think carefully about the type of drawing, line, tonal? Please produce a variety short and longer sketches.  You could watch this </a:t>
            </a:r>
            <a:r>
              <a:rPr lang="en-US" dirty="0" err="1" smtClean="0"/>
              <a:t>youtube</a:t>
            </a:r>
            <a:r>
              <a:rPr lang="en-US" dirty="0" smtClean="0"/>
              <a:t> channel for drawing techniques </a:t>
            </a:r>
          </a:p>
          <a:p>
            <a:pPr lvl="0" algn="l"/>
            <a:r>
              <a:rPr lang="en-US" dirty="0"/>
              <a:t>	</a:t>
            </a:r>
            <a:r>
              <a:rPr lang="en-US" dirty="0" smtClean="0">
                <a:hlinkClick r:id="rId2"/>
              </a:rPr>
              <a:t>https://www.youtube.com/channel/UCDd5Kl6VNwLXkZzTjvPjy_w</a:t>
            </a:r>
            <a:endParaRPr lang="en-US" dirty="0" smtClean="0"/>
          </a:p>
          <a:p>
            <a:pPr lvl="0" algn="l"/>
            <a:r>
              <a:rPr lang="en-US" dirty="0" smtClean="0"/>
              <a:t> </a:t>
            </a:r>
            <a:endParaRPr lang="en-US" dirty="0"/>
          </a:p>
          <a:p>
            <a:pPr marL="342900" lvl="0" indent="-342900" algn="l">
              <a:buFont typeface="Arial" panose="020B0604020202020204" pitchFamily="34" charset="0"/>
              <a:buChar char="•"/>
            </a:pPr>
            <a:r>
              <a:rPr lang="en-US" dirty="0" smtClean="0"/>
              <a:t>Take </a:t>
            </a:r>
            <a:r>
              <a:rPr lang="en-US" b="1" dirty="0" smtClean="0"/>
              <a:t>10</a:t>
            </a:r>
            <a:r>
              <a:rPr lang="en-US" dirty="0" smtClean="0"/>
              <a:t> </a:t>
            </a:r>
            <a:r>
              <a:rPr lang="en-US" b="1" dirty="0" smtClean="0"/>
              <a:t>photographs</a:t>
            </a:r>
            <a:r>
              <a:rPr lang="en-US" dirty="0" smtClean="0"/>
              <a:t> of your natural forms from different angles and perspectives. Look at the photographer slide to see how you might compose you images.</a:t>
            </a:r>
            <a:endParaRPr lang="en-GB" dirty="0" smtClean="0"/>
          </a:p>
          <a:p>
            <a:pPr marL="457200" lvl="0" indent="-457200" algn="l">
              <a:buFont typeface="Arial" panose="020B0604020202020204" pitchFamily="34" charset="0"/>
              <a:buChar char="•"/>
            </a:pPr>
            <a:r>
              <a:rPr lang="en-US" dirty="0" smtClean="0"/>
              <a:t>Present </a:t>
            </a:r>
            <a:r>
              <a:rPr lang="en-US" dirty="0"/>
              <a:t>your </a:t>
            </a:r>
            <a:r>
              <a:rPr lang="en-US" dirty="0" smtClean="0"/>
              <a:t>work;</a:t>
            </a:r>
            <a:r>
              <a:rPr lang="en-GB" dirty="0" smtClean="0"/>
              <a:t> </a:t>
            </a:r>
            <a:r>
              <a:rPr lang="en-US" dirty="0" smtClean="0"/>
              <a:t>On </a:t>
            </a:r>
            <a:r>
              <a:rPr lang="en-US" dirty="0"/>
              <a:t>A3 cartridge paper, (available from Student Reception), </a:t>
            </a:r>
            <a:r>
              <a:rPr lang="en-US" b="1" dirty="0"/>
              <a:t>working on one side of the page only. </a:t>
            </a:r>
            <a:r>
              <a:rPr lang="en-US" dirty="0" smtClean="0"/>
              <a:t>At this stage please </a:t>
            </a:r>
            <a:r>
              <a:rPr lang="en-US" dirty="0"/>
              <a:t>DO NOT present this information in your </a:t>
            </a:r>
            <a:r>
              <a:rPr lang="en-US" dirty="0" smtClean="0"/>
              <a:t>L6 sketchbook</a:t>
            </a:r>
            <a:r>
              <a:rPr lang="en-US" dirty="0"/>
              <a:t>.</a:t>
            </a:r>
            <a:endParaRPr lang="en-GB" dirty="0"/>
          </a:p>
          <a:p>
            <a:pPr marL="457200" indent="-457200" algn="l">
              <a:buFont typeface="Arial" panose="020B0604020202020204" pitchFamily="34" charset="0"/>
              <a:buChar char="•"/>
            </a:pPr>
            <a:endParaRPr lang="en-GB" dirty="0"/>
          </a:p>
          <a:p>
            <a:pPr algn="l"/>
            <a:endParaRPr lang="en-GB" dirty="0"/>
          </a:p>
        </p:txBody>
      </p:sp>
    </p:spTree>
    <p:extLst>
      <p:ext uri="{BB962C8B-B14F-4D97-AF65-F5344CB8AC3E}">
        <p14:creationId xmlns:p14="http://schemas.microsoft.com/office/powerpoint/2010/main" val="1413473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344101"/>
            <a:ext cx="10515600" cy="1325563"/>
          </a:xfrm>
        </p:spPr>
        <p:txBody>
          <a:bodyPr/>
          <a:lstStyle/>
          <a:p>
            <a:r>
              <a:rPr lang="en-GB" dirty="0" smtClean="0"/>
              <a:t>Natural Forms </a:t>
            </a:r>
            <a:endParaRPr lang="en-GB" dirty="0"/>
          </a:p>
        </p:txBody>
      </p:sp>
      <p:pic>
        <p:nvPicPr>
          <p:cNvPr id="4" name="Content Placeholder 3"/>
          <p:cNvPicPr>
            <a:picLocks noGrp="1" noChangeAspect="1"/>
          </p:cNvPicPr>
          <p:nvPr>
            <p:ph idx="1"/>
          </p:nvPr>
        </p:nvPicPr>
        <p:blipFill rotWithShape="1">
          <a:blip r:embed="rId2"/>
          <a:srcRect l="3633" r="11358"/>
          <a:stretch/>
        </p:blipFill>
        <p:spPr>
          <a:xfrm>
            <a:off x="352867" y="4072268"/>
            <a:ext cx="3293444" cy="2579038"/>
          </a:xfrm>
          <a:prstGeom prst="rect">
            <a:avLst/>
          </a:prstGeom>
        </p:spPr>
      </p:pic>
      <p:pic>
        <p:nvPicPr>
          <p:cNvPr id="5" name="Image1" descr="http://www.stonestacks.co.uk/images/img0069.png"/>
          <p:cNvPicPr/>
          <p:nvPr/>
        </p:nvPicPr>
        <p:blipFill rotWithShape="1">
          <a:blip r:embed="rId3">
            <a:extLst>
              <a:ext uri="{28A0092B-C50C-407E-A947-70E740481C1C}">
                <a14:useLocalDpi xmlns:a14="http://schemas.microsoft.com/office/drawing/2010/main" val="0"/>
              </a:ext>
            </a:extLst>
          </a:blip>
          <a:srcRect l="16639" t="10950" r="31894" b="16034"/>
          <a:stretch/>
        </p:blipFill>
        <p:spPr bwMode="auto">
          <a:xfrm>
            <a:off x="10489543" y="322630"/>
            <a:ext cx="1171229" cy="2861219"/>
          </a:xfrm>
          <a:prstGeom prst="rect">
            <a:avLst/>
          </a:prstGeom>
          <a:noFill/>
          <a:ln>
            <a:noFill/>
          </a:ln>
          <a:extLst>
            <a:ext uri="{53640926-AAD7-44D8-BBD7-CCE9431645EC}">
              <a14:shadowObscured xmlns:a14="http://schemas.microsoft.com/office/drawing/2010/main"/>
            </a:ext>
          </a:extLst>
        </p:spPr>
      </p:pic>
      <p:pic>
        <p:nvPicPr>
          <p:cNvPr id="6" name="dt-foto" descr="Stack of sea urchin shells">
            <a:hlinkClick r:id="rId4" tooltip="&quot;Download Stack Of Sea Urchin Shells Stock Photography - Image: 34471482&quot;"/>
          </p:cNvPr>
          <p:cNvPicPr/>
          <p:nvPr/>
        </p:nvPicPr>
        <p:blipFill>
          <a:blip r:embed="rId5">
            <a:extLst>
              <a:ext uri="{28A0092B-C50C-407E-A947-70E740481C1C}">
                <a14:useLocalDpi xmlns:a14="http://schemas.microsoft.com/office/drawing/2010/main" val="0"/>
              </a:ext>
            </a:extLst>
          </a:blip>
          <a:srcRect/>
          <a:stretch>
            <a:fillRect/>
          </a:stretch>
        </p:blipFill>
        <p:spPr bwMode="auto">
          <a:xfrm>
            <a:off x="3480111" y="-207621"/>
            <a:ext cx="2881661" cy="4110695"/>
          </a:xfrm>
          <a:prstGeom prst="rect">
            <a:avLst/>
          </a:prstGeom>
          <a:noFill/>
          <a:ln>
            <a:noFill/>
          </a:ln>
        </p:spPr>
      </p:pic>
      <p:sp>
        <p:nvSpPr>
          <p:cNvPr id="7" name="AutoShape 2" descr="Dried Poppy Seed Heads, XL-XXL (Papaver) – Barn Flori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6" descr="angiosperm - Stems | Britannic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rotWithShape="1">
          <a:blip r:embed="rId6"/>
          <a:srcRect l="13735"/>
          <a:stretch/>
        </p:blipFill>
        <p:spPr>
          <a:xfrm>
            <a:off x="355184" y="1805479"/>
            <a:ext cx="2674323" cy="1791757"/>
          </a:xfrm>
          <a:prstGeom prst="rect">
            <a:avLst/>
          </a:prstGeom>
        </p:spPr>
      </p:pic>
      <p:pic>
        <p:nvPicPr>
          <p:cNvPr id="13" name="Picture 12"/>
          <p:cNvPicPr>
            <a:picLocks noChangeAspect="1"/>
          </p:cNvPicPr>
          <p:nvPr/>
        </p:nvPicPr>
        <p:blipFill rotWithShape="1">
          <a:blip r:embed="rId7"/>
          <a:srcRect l="14410"/>
          <a:stretch/>
        </p:blipFill>
        <p:spPr>
          <a:xfrm>
            <a:off x="9669864" y="4860314"/>
            <a:ext cx="2307422" cy="1785881"/>
          </a:xfrm>
          <a:prstGeom prst="rect">
            <a:avLst/>
          </a:prstGeom>
        </p:spPr>
      </p:pic>
      <p:pic>
        <p:nvPicPr>
          <p:cNvPr id="15" name="Picture 14"/>
          <p:cNvPicPr>
            <a:picLocks noChangeAspect="1"/>
          </p:cNvPicPr>
          <p:nvPr/>
        </p:nvPicPr>
        <p:blipFill rotWithShape="1">
          <a:blip r:embed="rId8"/>
          <a:srcRect t="9519" r="2047"/>
          <a:stretch/>
        </p:blipFill>
        <p:spPr>
          <a:xfrm>
            <a:off x="-5060289" y="350167"/>
            <a:ext cx="4361573" cy="2561543"/>
          </a:xfrm>
          <a:prstGeom prst="rect">
            <a:avLst/>
          </a:prstGeom>
        </p:spPr>
      </p:pic>
      <p:sp>
        <p:nvSpPr>
          <p:cNvPr id="16" name="AutoShape 8" descr="Past Execs - DOVER BAY ECO CLUB"/>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p:cNvPicPr>
            <a:picLocks noChangeAspect="1"/>
          </p:cNvPicPr>
          <p:nvPr/>
        </p:nvPicPr>
        <p:blipFill rotWithShape="1">
          <a:blip r:embed="rId9"/>
          <a:srcRect l="5047" r="12764" b="3027"/>
          <a:stretch/>
        </p:blipFill>
        <p:spPr>
          <a:xfrm>
            <a:off x="6252815" y="354394"/>
            <a:ext cx="3773347" cy="2863368"/>
          </a:xfrm>
          <a:prstGeom prst="rect">
            <a:avLst/>
          </a:prstGeom>
        </p:spPr>
      </p:pic>
      <p:pic>
        <p:nvPicPr>
          <p:cNvPr id="18" name="Picture 17"/>
          <p:cNvPicPr>
            <a:picLocks noChangeAspect="1"/>
          </p:cNvPicPr>
          <p:nvPr/>
        </p:nvPicPr>
        <p:blipFill>
          <a:blip r:embed="rId10"/>
          <a:stretch>
            <a:fillRect/>
          </a:stretch>
        </p:blipFill>
        <p:spPr>
          <a:xfrm>
            <a:off x="6361773" y="3903075"/>
            <a:ext cx="3085733" cy="2748231"/>
          </a:xfrm>
          <a:prstGeom prst="rect">
            <a:avLst/>
          </a:prstGeom>
        </p:spPr>
      </p:pic>
      <p:pic>
        <p:nvPicPr>
          <p:cNvPr id="19" name="Picture 18"/>
          <p:cNvPicPr>
            <a:picLocks noChangeAspect="1"/>
          </p:cNvPicPr>
          <p:nvPr/>
        </p:nvPicPr>
        <p:blipFill rotWithShape="1">
          <a:blip r:embed="rId11"/>
          <a:srcRect t="2585" b="3188"/>
          <a:stretch/>
        </p:blipFill>
        <p:spPr>
          <a:xfrm>
            <a:off x="3700115" y="3594616"/>
            <a:ext cx="2552700" cy="3051579"/>
          </a:xfrm>
          <a:prstGeom prst="rect">
            <a:avLst/>
          </a:prstGeom>
        </p:spPr>
      </p:pic>
      <p:pic>
        <p:nvPicPr>
          <p:cNvPr id="20" name="Picture 19"/>
          <p:cNvPicPr>
            <a:picLocks noChangeAspect="1"/>
          </p:cNvPicPr>
          <p:nvPr/>
        </p:nvPicPr>
        <p:blipFill rotWithShape="1">
          <a:blip r:embed="rId12"/>
          <a:srcRect l="4449" t="5054" r="5712" b="8243"/>
          <a:stretch/>
        </p:blipFill>
        <p:spPr>
          <a:xfrm>
            <a:off x="9778097" y="3183849"/>
            <a:ext cx="2199189" cy="1676465"/>
          </a:xfrm>
          <a:prstGeom prst="rect">
            <a:avLst/>
          </a:prstGeom>
        </p:spPr>
      </p:pic>
    </p:spTree>
    <p:extLst>
      <p:ext uri="{BB962C8B-B14F-4D97-AF65-F5344CB8AC3E}">
        <p14:creationId xmlns:p14="http://schemas.microsoft.com/office/powerpoint/2010/main" val="1811326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Photographers</a:t>
            </a:r>
            <a:br>
              <a:rPr lang="en-US" dirty="0" smtClean="0"/>
            </a:br>
            <a:r>
              <a:rPr lang="en-US" dirty="0" smtClean="0"/>
              <a:t>Bill Beckley, Edward Weston &amp; Karl </a:t>
            </a:r>
            <a:r>
              <a:rPr lang="en-US" dirty="0" err="1" smtClean="0"/>
              <a:t>Blossfeldt</a:t>
            </a:r>
            <a:r>
              <a:rPr lang="en-US" dirty="0" smtClean="0"/>
              <a:t> </a:t>
            </a:r>
            <a:br>
              <a:rPr lang="en-US" dirty="0" smtClean="0"/>
            </a:br>
            <a:endParaRPr lang="en-GB" dirty="0"/>
          </a:p>
        </p:txBody>
      </p:sp>
      <p:pic>
        <p:nvPicPr>
          <p:cNvPr id="6" name="Content Placeholder 5"/>
          <p:cNvPicPr>
            <a:picLocks noGrp="1" noChangeAspect="1"/>
          </p:cNvPicPr>
          <p:nvPr>
            <p:ph idx="1"/>
          </p:nvPr>
        </p:nvPicPr>
        <p:blipFill>
          <a:blip r:embed="rId2"/>
          <a:stretch>
            <a:fillRect/>
          </a:stretch>
        </p:blipFill>
        <p:spPr>
          <a:xfrm>
            <a:off x="838200" y="1458237"/>
            <a:ext cx="2640327" cy="4942563"/>
          </a:xfrm>
          <a:prstGeom prst="rect">
            <a:avLst/>
          </a:prstGeom>
        </p:spPr>
      </p:pic>
      <p:pic>
        <p:nvPicPr>
          <p:cNvPr id="7" name="Picture 6"/>
          <p:cNvPicPr>
            <a:picLocks noChangeAspect="1"/>
          </p:cNvPicPr>
          <p:nvPr/>
        </p:nvPicPr>
        <p:blipFill>
          <a:blip r:embed="rId3"/>
          <a:stretch>
            <a:fillRect/>
          </a:stretch>
        </p:blipFill>
        <p:spPr>
          <a:xfrm>
            <a:off x="3478527" y="2020711"/>
            <a:ext cx="2754773" cy="4380089"/>
          </a:xfrm>
          <a:prstGeom prst="rect">
            <a:avLst/>
          </a:prstGeom>
        </p:spPr>
      </p:pic>
      <p:pic>
        <p:nvPicPr>
          <p:cNvPr id="8" name="Picture 7"/>
          <p:cNvPicPr>
            <a:picLocks noChangeAspect="1"/>
          </p:cNvPicPr>
          <p:nvPr/>
        </p:nvPicPr>
        <p:blipFill>
          <a:blip r:embed="rId4"/>
          <a:stretch>
            <a:fillRect/>
          </a:stretch>
        </p:blipFill>
        <p:spPr>
          <a:xfrm>
            <a:off x="6468740" y="1455592"/>
            <a:ext cx="2619375" cy="1743075"/>
          </a:xfrm>
          <a:prstGeom prst="rect">
            <a:avLst/>
          </a:prstGeom>
        </p:spPr>
      </p:pic>
      <p:pic>
        <p:nvPicPr>
          <p:cNvPr id="9" name="Picture 8"/>
          <p:cNvPicPr>
            <a:picLocks noChangeAspect="1"/>
          </p:cNvPicPr>
          <p:nvPr/>
        </p:nvPicPr>
        <p:blipFill>
          <a:blip r:embed="rId5"/>
          <a:stretch>
            <a:fillRect/>
          </a:stretch>
        </p:blipFill>
        <p:spPr>
          <a:xfrm>
            <a:off x="6468740" y="3680178"/>
            <a:ext cx="2637094" cy="2720622"/>
          </a:xfrm>
          <a:prstGeom prst="rect">
            <a:avLst/>
          </a:prstGeom>
        </p:spPr>
      </p:pic>
      <p:pic>
        <p:nvPicPr>
          <p:cNvPr id="10" name="Picture 9"/>
          <p:cNvPicPr>
            <a:picLocks noChangeAspect="1"/>
          </p:cNvPicPr>
          <p:nvPr/>
        </p:nvPicPr>
        <p:blipFill>
          <a:blip r:embed="rId6"/>
          <a:stretch>
            <a:fillRect/>
          </a:stretch>
        </p:blipFill>
        <p:spPr>
          <a:xfrm>
            <a:off x="9527996" y="1455592"/>
            <a:ext cx="1924050" cy="2381250"/>
          </a:xfrm>
          <a:prstGeom prst="rect">
            <a:avLst/>
          </a:prstGeom>
        </p:spPr>
      </p:pic>
      <p:pic>
        <p:nvPicPr>
          <p:cNvPr id="11" name="Picture 10"/>
          <p:cNvPicPr>
            <a:picLocks noChangeAspect="1"/>
          </p:cNvPicPr>
          <p:nvPr/>
        </p:nvPicPr>
        <p:blipFill>
          <a:blip r:embed="rId7"/>
          <a:stretch>
            <a:fillRect/>
          </a:stretch>
        </p:blipFill>
        <p:spPr>
          <a:xfrm>
            <a:off x="9632771" y="3886200"/>
            <a:ext cx="1819275" cy="2514600"/>
          </a:xfrm>
          <a:prstGeom prst="rect">
            <a:avLst/>
          </a:prstGeom>
        </p:spPr>
      </p:pic>
    </p:spTree>
    <p:extLst>
      <p:ext uri="{BB962C8B-B14F-4D97-AF65-F5344CB8AC3E}">
        <p14:creationId xmlns:p14="http://schemas.microsoft.com/office/powerpoint/2010/main" val="1202681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887" y="534472"/>
            <a:ext cx="10940246" cy="1621719"/>
          </a:xfrm>
        </p:spPr>
        <p:txBody>
          <a:bodyPr>
            <a:normAutofit fontScale="90000"/>
          </a:bodyPr>
          <a:lstStyle/>
          <a:p>
            <a:r>
              <a:rPr lang="en-GB" dirty="0" smtClean="0"/>
              <a:t>Artists </a:t>
            </a:r>
            <a:r>
              <a:rPr lang="en-GB" b="1" dirty="0" smtClean="0"/>
              <a:t>Avigdor </a:t>
            </a:r>
            <a:r>
              <a:rPr lang="en-GB" b="1" dirty="0" err="1" smtClean="0"/>
              <a:t>Arikha</a:t>
            </a:r>
            <a:r>
              <a:rPr lang="en-GB" b="1" dirty="0" smtClean="0"/>
              <a:t>, Ernst </a:t>
            </a:r>
            <a:r>
              <a:rPr lang="en-GB" b="1" dirty="0" err="1" smtClean="0"/>
              <a:t>Haekel</a:t>
            </a:r>
            <a:r>
              <a:rPr lang="en-GB" b="1" dirty="0" smtClean="0"/>
              <a:t>, Peter Randall-Page &amp;  Arlene Sharp</a:t>
            </a:r>
            <a:br>
              <a:rPr lang="en-GB" b="1" dirty="0" smtClean="0"/>
            </a:br>
            <a:endParaRPr lang="en-GB" b="1" dirty="0"/>
          </a:p>
        </p:txBody>
      </p:sp>
      <p:pic>
        <p:nvPicPr>
          <p:cNvPr id="5" name="Picture 4"/>
          <p:cNvPicPr>
            <a:picLocks noChangeAspect="1"/>
          </p:cNvPicPr>
          <p:nvPr/>
        </p:nvPicPr>
        <p:blipFill>
          <a:blip r:embed="rId2"/>
          <a:stretch>
            <a:fillRect/>
          </a:stretch>
        </p:blipFill>
        <p:spPr>
          <a:xfrm>
            <a:off x="2922453" y="1823096"/>
            <a:ext cx="2965985" cy="4448977"/>
          </a:xfrm>
          <a:prstGeom prst="rect">
            <a:avLst/>
          </a:prstGeom>
        </p:spPr>
      </p:pic>
      <p:sp>
        <p:nvSpPr>
          <p:cNvPr id="6" name="AutoShape 2" descr="Ernst Haeckel Art Forms of Nature Shell Starfish Mollusk Crustacean 18x24  new | eB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stretch>
            <a:fillRect/>
          </a:stretch>
        </p:blipFill>
        <p:spPr>
          <a:xfrm>
            <a:off x="9043769" y="2359378"/>
            <a:ext cx="3004084" cy="2975636"/>
          </a:xfrm>
          <a:prstGeom prst="rect">
            <a:avLst/>
          </a:prstGeom>
        </p:spPr>
      </p:pic>
      <p:pic>
        <p:nvPicPr>
          <p:cNvPr id="8" name="Picture 7"/>
          <p:cNvPicPr>
            <a:picLocks noChangeAspect="1"/>
          </p:cNvPicPr>
          <p:nvPr/>
        </p:nvPicPr>
        <p:blipFill>
          <a:blip r:embed="rId4"/>
          <a:stretch>
            <a:fillRect/>
          </a:stretch>
        </p:blipFill>
        <p:spPr>
          <a:xfrm>
            <a:off x="5960253" y="2190045"/>
            <a:ext cx="3083516" cy="4239834"/>
          </a:xfrm>
          <a:prstGeom prst="rect">
            <a:avLst/>
          </a:prstGeom>
        </p:spPr>
      </p:pic>
      <p:pic>
        <p:nvPicPr>
          <p:cNvPr id="10" name="Picture 9"/>
          <p:cNvPicPr>
            <a:picLocks noChangeAspect="1"/>
          </p:cNvPicPr>
          <p:nvPr/>
        </p:nvPicPr>
        <p:blipFill>
          <a:blip r:embed="rId5"/>
          <a:stretch>
            <a:fillRect/>
          </a:stretch>
        </p:blipFill>
        <p:spPr>
          <a:xfrm>
            <a:off x="125497" y="2530325"/>
            <a:ext cx="2796956" cy="3741748"/>
          </a:xfrm>
          <a:prstGeom prst="rect">
            <a:avLst/>
          </a:prstGeom>
        </p:spPr>
      </p:pic>
    </p:spTree>
    <p:extLst>
      <p:ext uri="{BB962C8B-B14F-4D97-AF65-F5344CB8AC3E}">
        <p14:creationId xmlns:p14="http://schemas.microsoft.com/office/powerpoint/2010/main" val="41581096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300</Words>
  <Application>Microsoft Office PowerPoint</Application>
  <PresentationFormat>Widescreen</PresentationFormat>
  <Paragraphs>12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INDUCTION TASK  A LEVEL FINE ART YEAR 12 NATURAL FORMS</vt:lpstr>
      <vt:lpstr>Natural Forms </vt:lpstr>
      <vt:lpstr>Photographers Bill Beckley, Edward Weston &amp; Karl Blossfeldt  </vt:lpstr>
      <vt:lpstr>Artists Avigdor Arikha, Ernst Haekel, Peter Randall-Page &amp;  Arlene Sharp </vt:lpstr>
    </vt:vector>
  </TitlesOfParts>
  <Company>UPT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TASK  A LEVEL FINE ART YEAR 12 NATURAL FORMS</dc:title>
  <dc:creator>Miss H Wynn</dc:creator>
  <cp:lastModifiedBy>FrenchT</cp:lastModifiedBy>
  <cp:revision>12</cp:revision>
  <cp:lastPrinted>2021-06-18T09:31:04Z</cp:lastPrinted>
  <dcterms:created xsi:type="dcterms:W3CDTF">2021-06-18T07:54:40Z</dcterms:created>
  <dcterms:modified xsi:type="dcterms:W3CDTF">2021-07-05T08:21:55Z</dcterms:modified>
</cp:coreProperties>
</file>