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Lst>
  <p:notesMasterIdLst>
    <p:notesMasterId r:id="rId54"/>
  </p:notesMasterIdLst>
  <p:handoutMasterIdLst>
    <p:handoutMasterId r:id="rId55"/>
  </p:handoutMasterIdLst>
  <p:sldIdLst>
    <p:sldId id="256" r:id="rId3"/>
    <p:sldId id="281" r:id="rId4"/>
    <p:sldId id="314" r:id="rId5"/>
    <p:sldId id="538" r:id="rId6"/>
    <p:sldId id="539" r:id="rId7"/>
    <p:sldId id="540" r:id="rId8"/>
    <p:sldId id="541" r:id="rId9"/>
    <p:sldId id="542" r:id="rId10"/>
    <p:sldId id="543" r:id="rId11"/>
    <p:sldId id="544" r:id="rId12"/>
    <p:sldId id="545" r:id="rId13"/>
    <p:sldId id="546" r:id="rId14"/>
    <p:sldId id="547" r:id="rId15"/>
    <p:sldId id="548" r:id="rId16"/>
    <p:sldId id="550" r:id="rId17"/>
    <p:sldId id="549" r:id="rId18"/>
    <p:sldId id="560" r:id="rId19"/>
    <p:sldId id="567" r:id="rId20"/>
    <p:sldId id="570" r:id="rId21"/>
    <p:sldId id="563" r:id="rId22"/>
    <p:sldId id="561" r:id="rId23"/>
    <p:sldId id="568" r:id="rId24"/>
    <p:sldId id="569" r:id="rId25"/>
    <p:sldId id="558" r:id="rId26"/>
    <p:sldId id="551" r:id="rId27"/>
    <p:sldId id="559" r:id="rId28"/>
    <p:sldId id="552" r:id="rId29"/>
    <p:sldId id="553" r:id="rId30"/>
    <p:sldId id="554" r:id="rId31"/>
    <p:sldId id="573" r:id="rId32"/>
    <p:sldId id="575" r:id="rId33"/>
    <p:sldId id="574" r:id="rId34"/>
    <p:sldId id="576" r:id="rId35"/>
    <p:sldId id="458" r:id="rId36"/>
    <p:sldId id="465" r:id="rId37"/>
    <p:sldId id="466" r:id="rId38"/>
    <p:sldId id="467" r:id="rId39"/>
    <p:sldId id="489" r:id="rId40"/>
    <p:sldId id="555" r:id="rId41"/>
    <p:sldId id="484" r:id="rId42"/>
    <p:sldId id="488" r:id="rId43"/>
    <p:sldId id="490" r:id="rId44"/>
    <p:sldId id="556" r:id="rId45"/>
    <p:sldId id="494" r:id="rId46"/>
    <p:sldId id="557" r:id="rId47"/>
    <p:sldId id="469" r:id="rId48"/>
    <p:sldId id="578" r:id="rId49"/>
    <p:sldId id="577" r:id="rId50"/>
    <p:sldId id="579" r:id="rId51"/>
    <p:sldId id="580" r:id="rId52"/>
    <p:sldId id="581" r:id="rId5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manda Clegg" initials="AKC" lastIdx="35" clrIdx="0"/>
  <p:cmAuthor id="1" name="Vicki Pugh" initials="VP" lastIdx="28"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6600"/>
    <a:srgbClr val="FFFFFF"/>
    <a:srgbClr val="993300"/>
    <a:srgbClr val="F7C13B"/>
    <a:srgbClr val="6600FF"/>
    <a:srgbClr val="FFFF66"/>
    <a:srgbClr val="0B141F"/>
    <a:srgbClr val="E29524"/>
    <a:srgbClr val="FF7C80"/>
    <a:srgbClr val="FA890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755" autoAdjust="0"/>
    <p:restoredTop sz="95062" autoAdjust="0"/>
  </p:normalViewPr>
  <p:slideViewPr>
    <p:cSldViewPr>
      <p:cViewPr varScale="1">
        <p:scale>
          <a:sx n="88" d="100"/>
          <a:sy n="88" d="100"/>
        </p:scale>
        <p:origin x="1362" y="6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936"/>
    </p:cViewPr>
  </p:sorterViewPr>
  <p:notesViewPr>
    <p:cSldViewPr>
      <p:cViewPr varScale="1">
        <p:scale>
          <a:sx n="85" d="100"/>
          <a:sy n="85" d="100"/>
        </p:scale>
        <p:origin x="1952"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ommentAuthors" Target="commentAuthor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diagrams/colors1.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0E25850-C492-4783-B912-7D5EE6932F50}" type="doc">
      <dgm:prSet loTypeId="urn:microsoft.com/office/officeart/2005/8/layout/pyramid3" loCatId="pyramid" qsTypeId="urn:microsoft.com/office/officeart/2005/8/quickstyle/3d2#1" qsCatId="3D" csTypeId="urn:microsoft.com/office/officeart/2005/8/colors/accent6_4" csCatId="accent6" phldr="1"/>
      <dgm:spPr/>
    </dgm:pt>
    <dgm:pt modelId="{7A37C6AD-2F93-409B-9975-4625F9FACBB7}">
      <dgm:prSet phldrT="[Text]" custT="1"/>
      <dgm:spPr/>
      <dgm:t>
        <a:bodyPr/>
        <a:lstStyle/>
        <a:p>
          <a:pPr algn="ctr"/>
          <a:r>
            <a:rPr lang="en-GB" sz="4000" dirty="0"/>
            <a:t>Kingdom</a:t>
          </a:r>
        </a:p>
      </dgm:t>
    </dgm:pt>
    <dgm:pt modelId="{D8E72E89-724B-4546-A48A-EB6D1F8D57D4}" type="parTrans" cxnId="{7E1D758E-B171-4F11-BDEE-4E6B927D8724}">
      <dgm:prSet/>
      <dgm:spPr/>
      <dgm:t>
        <a:bodyPr/>
        <a:lstStyle/>
        <a:p>
          <a:pPr algn="ctr"/>
          <a:endParaRPr lang="en-GB"/>
        </a:p>
      </dgm:t>
    </dgm:pt>
    <dgm:pt modelId="{874B8F39-FBE3-41FA-9BD1-F985E8AD288B}" type="sibTrans" cxnId="{7E1D758E-B171-4F11-BDEE-4E6B927D8724}">
      <dgm:prSet/>
      <dgm:spPr/>
      <dgm:t>
        <a:bodyPr/>
        <a:lstStyle/>
        <a:p>
          <a:pPr algn="ctr"/>
          <a:endParaRPr lang="en-GB"/>
        </a:p>
      </dgm:t>
    </dgm:pt>
    <dgm:pt modelId="{F8BD98C7-0F51-478B-8309-B764D310C26E}">
      <dgm:prSet phldrT="[Text]" custT="1"/>
      <dgm:spPr/>
      <dgm:t>
        <a:bodyPr/>
        <a:lstStyle/>
        <a:p>
          <a:pPr algn="ctr"/>
          <a:r>
            <a:rPr lang="en-GB" sz="2800" dirty="0"/>
            <a:t>Order</a:t>
          </a:r>
        </a:p>
      </dgm:t>
    </dgm:pt>
    <dgm:pt modelId="{67988772-8755-46DA-AEA7-F23FC8274B2D}" type="parTrans" cxnId="{D9C15057-ABD1-48FC-8AD4-C29A9C80B2FA}">
      <dgm:prSet/>
      <dgm:spPr/>
      <dgm:t>
        <a:bodyPr/>
        <a:lstStyle/>
        <a:p>
          <a:pPr algn="ctr"/>
          <a:endParaRPr lang="en-GB"/>
        </a:p>
      </dgm:t>
    </dgm:pt>
    <dgm:pt modelId="{EBC64F4B-DF14-42F3-85EA-6EECC31805EC}" type="sibTrans" cxnId="{D9C15057-ABD1-48FC-8AD4-C29A9C80B2FA}">
      <dgm:prSet/>
      <dgm:spPr/>
      <dgm:t>
        <a:bodyPr/>
        <a:lstStyle/>
        <a:p>
          <a:pPr algn="ctr"/>
          <a:endParaRPr lang="en-GB"/>
        </a:p>
      </dgm:t>
    </dgm:pt>
    <dgm:pt modelId="{2EEE77F0-8A84-4359-84E5-38EE9E0B67C1}">
      <dgm:prSet phldrT="[Text]"/>
      <dgm:spPr/>
      <dgm:t>
        <a:bodyPr/>
        <a:lstStyle/>
        <a:p>
          <a:pPr algn="ctr"/>
          <a:r>
            <a:rPr lang="en-GB" dirty="0"/>
            <a:t>Species</a:t>
          </a:r>
        </a:p>
      </dgm:t>
    </dgm:pt>
    <dgm:pt modelId="{674F8133-5747-4CBA-9C2A-95DA7D19138E}" type="parTrans" cxnId="{7F086904-55C8-47A4-915A-3CB1E20551E6}">
      <dgm:prSet/>
      <dgm:spPr/>
      <dgm:t>
        <a:bodyPr/>
        <a:lstStyle/>
        <a:p>
          <a:pPr algn="ctr"/>
          <a:endParaRPr lang="en-GB"/>
        </a:p>
      </dgm:t>
    </dgm:pt>
    <dgm:pt modelId="{87A5258B-21BC-4109-A4CC-29CFE643AD62}" type="sibTrans" cxnId="{7F086904-55C8-47A4-915A-3CB1E20551E6}">
      <dgm:prSet/>
      <dgm:spPr/>
      <dgm:t>
        <a:bodyPr/>
        <a:lstStyle/>
        <a:p>
          <a:pPr algn="ctr"/>
          <a:endParaRPr lang="en-GB"/>
        </a:p>
      </dgm:t>
    </dgm:pt>
    <dgm:pt modelId="{C0B5080E-74C8-4588-A874-D9013966CBAC}">
      <dgm:prSet custT="1"/>
      <dgm:spPr/>
      <dgm:t>
        <a:bodyPr/>
        <a:lstStyle/>
        <a:p>
          <a:pPr algn="ctr"/>
          <a:r>
            <a:rPr lang="en-GB" sz="3600" dirty="0"/>
            <a:t>Phylum</a:t>
          </a:r>
        </a:p>
      </dgm:t>
    </dgm:pt>
    <dgm:pt modelId="{E8EBE2C8-191F-4796-A808-DC0B03D78168}" type="parTrans" cxnId="{EB0C8A07-A299-4B2D-B637-D73AEFBE06C0}">
      <dgm:prSet/>
      <dgm:spPr/>
      <dgm:t>
        <a:bodyPr/>
        <a:lstStyle/>
        <a:p>
          <a:pPr algn="ctr"/>
          <a:endParaRPr lang="en-GB"/>
        </a:p>
      </dgm:t>
    </dgm:pt>
    <dgm:pt modelId="{7CB92214-95B8-4AA7-8B51-5DCFE3F6C226}" type="sibTrans" cxnId="{EB0C8A07-A299-4B2D-B637-D73AEFBE06C0}">
      <dgm:prSet/>
      <dgm:spPr/>
      <dgm:t>
        <a:bodyPr/>
        <a:lstStyle/>
        <a:p>
          <a:pPr algn="ctr"/>
          <a:endParaRPr lang="en-GB"/>
        </a:p>
      </dgm:t>
    </dgm:pt>
    <dgm:pt modelId="{82317535-E9E7-4AEB-BFD8-C7CCE398AE5E}">
      <dgm:prSet custT="1"/>
      <dgm:spPr/>
      <dgm:t>
        <a:bodyPr/>
        <a:lstStyle/>
        <a:p>
          <a:pPr algn="ctr"/>
          <a:r>
            <a:rPr lang="en-GB" sz="3200" dirty="0"/>
            <a:t>Class</a:t>
          </a:r>
        </a:p>
      </dgm:t>
    </dgm:pt>
    <dgm:pt modelId="{440ACCF5-F9CD-4FCD-9CA9-C459D5E63044}" type="parTrans" cxnId="{0B417D4C-5D5D-4B80-8467-4BE296ECEEB8}">
      <dgm:prSet/>
      <dgm:spPr/>
      <dgm:t>
        <a:bodyPr/>
        <a:lstStyle/>
        <a:p>
          <a:pPr algn="ctr"/>
          <a:endParaRPr lang="en-GB"/>
        </a:p>
      </dgm:t>
    </dgm:pt>
    <dgm:pt modelId="{F70A6307-0559-488A-BC28-30130C047516}" type="sibTrans" cxnId="{0B417D4C-5D5D-4B80-8467-4BE296ECEEB8}">
      <dgm:prSet/>
      <dgm:spPr/>
      <dgm:t>
        <a:bodyPr/>
        <a:lstStyle/>
        <a:p>
          <a:pPr algn="ctr"/>
          <a:endParaRPr lang="en-GB"/>
        </a:p>
      </dgm:t>
    </dgm:pt>
    <dgm:pt modelId="{3F4856A5-69B8-475F-BF08-456DF4CE172E}">
      <dgm:prSet custT="1"/>
      <dgm:spPr/>
      <dgm:t>
        <a:bodyPr/>
        <a:lstStyle/>
        <a:p>
          <a:pPr algn="ctr"/>
          <a:r>
            <a:rPr lang="en-GB" sz="2400" dirty="0"/>
            <a:t>Family</a:t>
          </a:r>
        </a:p>
      </dgm:t>
    </dgm:pt>
    <dgm:pt modelId="{44EAA8AE-7F76-4058-85C6-EAF2C816C110}" type="parTrans" cxnId="{33F766B5-D37F-4BC5-9F09-271F630E705C}">
      <dgm:prSet/>
      <dgm:spPr/>
      <dgm:t>
        <a:bodyPr/>
        <a:lstStyle/>
        <a:p>
          <a:pPr algn="ctr"/>
          <a:endParaRPr lang="en-GB"/>
        </a:p>
      </dgm:t>
    </dgm:pt>
    <dgm:pt modelId="{6F74F201-0457-4B40-9466-5A210E864F6F}" type="sibTrans" cxnId="{33F766B5-D37F-4BC5-9F09-271F630E705C}">
      <dgm:prSet/>
      <dgm:spPr/>
      <dgm:t>
        <a:bodyPr/>
        <a:lstStyle/>
        <a:p>
          <a:pPr algn="ctr"/>
          <a:endParaRPr lang="en-GB"/>
        </a:p>
      </dgm:t>
    </dgm:pt>
    <dgm:pt modelId="{C496EEC4-1750-4B13-B656-F5D469CB96D9}">
      <dgm:prSet custT="1"/>
      <dgm:spPr/>
      <dgm:t>
        <a:bodyPr/>
        <a:lstStyle/>
        <a:p>
          <a:pPr algn="ctr"/>
          <a:r>
            <a:rPr lang="en-GB" sz="2000" dirty="0"/>
            <a:t>Genus</a:t>
          </a:r>
        </a:p>
      </dgm:t>
    </dgm:pt>
    <dgm:pt modelId="{9A9FB5D7-237E-475C-A001-4E87ECC9E5D0}" type="parTrans" cxnId="{1593D4BC-BDAE-4227-9AC9-54058A90DB1D}">
      <dgm:prSet/>
      <dgm:spPr/>
      <dgm:t>
        <a:bodyPr/>
        <a:lstStyle/>
        <a:p>
          <a:pPr algn="ctr"/>
          <a:endParaRPr lang="en-GB"/>
        </a:p>
      </dgm:t>
    </dgm:pt>
    <dgm:pt modelId="{DB66F3E0-1D0C-4E0F-A853-FCE2D1399474}" type="sibTrans" cxnId="{1593D4BC-BDAE-4227-9AC9-54058A90DB1D}">
      <dgm:prSet/>
      <dgm:spPr/>
      <dgm:t>
        <a:bodyPr/>
        <a:lstStyle/>
        <a:p>
          <a:pPr algn="ctr"/>
          <a:endParaRPr lang="en-GB"/>
        </a:p>
      </dgm:t>
    </dgm:pt>
    <dgm:pt modelId="{AA5C87CD-38BC-4153-BD38-5F44490927AD}" type="pres">
      <dgm:prSet presAssocID="{60E25850-C492-4783-B912-7D5EE6932F50}" presName="Name0" presStyleCnt="0">
        <dgm:presLayoutVars>
          <dgm:dir/>
          <dgm:animLvl val="lvl"/>
          <dgm:resizeHandles val="exact"/>
        </dgm:presLayoutVars>
      </dgm:prSet>
      <dgm:spPr/>
    </dgm:pt>
    <dgm:pt modelId="{79B1B5FB-8397-4430-8939-A793B2F0DDC3}" type="pres">
      <dgm:prSet presAssocID="{7A37C6AD-2F93-409B-9975-4625F9FACBB7}" presName="Name8" presStyleCnt="0"/>
      <dgm:spPr/>
    </dgm:pt>
    <dgm:pt modelId="{3B9936C7-D272-4C23-9BA5-F4EA8775806A}" type="pres">
      <dgm:prSet presAssocID="{7A37C6AD-2F93-409B-9975-4625F9FACBB7}" presName="level" presStyleLbl="node1" presStyleIdx="0" presStyleCnt="7">
        <dgm:presLayoutVars>
          <dgm:chMax val="1"/>
          <dgm:bulletEnabled val="1"/>
        </dgm:presLayoutVars>
      </dgm:prSet>
      <dgm:spPr/>
    </dgm:pt>
    <dgm:pt modelId="{DA44AF04-A4F9-4F14-AB9D-F879029F0C3A}" type="pres">
      <dgm:prSet presAssocID="{7A37C6AD-2F93-409B-9975-4625F9FACBB7}" presName="levelTx" presStyleLbl="revTx" presStyleIdx="0" presStyleCnt="0">
        <dgm:presLayoutVars>
          <dgm:chMax val="1"/>
          <dgm:bulletEnabled val="1"/>
        </dgm:presLayoutVars>
      </dgm:prSet>
      <dgm:spPr/>
    </dgm:pt>
    <dgm:pt modelId="{537650FF-D62A-4785-B488-A2BEF8DAF3FC}" type="pres">
      <dgm:prSet presAssocID="{C0B5080E-74C8-4588-A874-D9013966CBAC}" presName="Name8" presStyleCnt="0"/>
      <dgm:spPr/>
    </dgm:pt>
    <dgm:pt modelId="{8B60C4F2-46CB-4B92-BA8C-3F28FAA5C624}" type="pres">
      <dgm:prSet presAssocID="{C0B5080E-74C8-4588-A874-D9013966CBAC}" presName="level" presStyleLbl="node1" presStyleIdx="1" presStyleCnt="7">
        <dgm:presLayoutVars>
          <dgm:chMax val="1"/>
          <dgm:bulletEnabled val="1"/>
        </dgm:presLayoutVars>
      </dgm:prSet>
      <dgm:spPr/>
    </dgm:pt>
    <dgm:pt modelId="{05C09254-E1CB-4B7A-9618-351E4E65E23F}" type="pres">
      <dgm:prSet presAssocID="{C0B5080E-74C8-4588-A874-D9013966CBAC}" presName="levelTx" presStyleLbl="revTx" presStyleIdx="0" presStyleCnt="0">
        <dgm:presLayoutVars>
          <dgm:chMax val="1"/>
          <dgm:bulletEnabled val="1"/>
        </dgm:presLayoutVars>
      </dgm:prSet>
      <dgm:spPr/>
    </dgm:pt>
    <dgm:pt modelId="{4C4BA57C-8C8A-4E6D-81CA-3993D5EB9EA6}" type="pres">
      <dgm:prSet presAssocID="{82317535-E9E7-4AEB-BFD8-C7CCE398AE5E}" presName="Name8" presStyleCnt="0"/>
      <dgm:spPr/>
    </dgm:pt>
    <dgm:pt modelId="{5FAEB229-E800-431E-BAB6-A2C551015315}" type="pres">
      <dgm:prSet presAssocID="{82317535-E9E7-4AEB-BFD8-C7CCE398AE5E}" presName="level" presStyleLbl="node1" presStyleIdx="2" presStyleCnt="7">
        <dgm:presLayoutVars>
          <dgm:chMax val="1"/>
          <dgm:bulletEnabled val="1"/>
        </dgm:presLayoutVars>
      </dgm:prSet>
      <dgm:spPr/>
    </dgm:pt>
    <dgm:pt modelId="{2B401C79-BB7A-4DAC-8081-88EC90534859}" type="pres">
      <dgm:prSet presAssocID="{82317535-E9E7-4AEB-BFD8-C7CCE398AE5E}" presName="levelTx" presStyleLbl="revTx" presStyleIdx="0" presStyleCnt="0">
        <dgm:presLayoutVars>
          <dgm:chMax val="1"/>
          <dgm:bulletEnabled val="1"/>
        </dgm:presLayoutVars>
      </dgm:prSet>
      <dgm:spPr/>
    </dgm:pt>
    <dgm:pt modelId="{C5668652-048C-440F-B45B-B8CBC05B5CE1}" type="pres">
      <dgm:prSet presAssocID="{F8BD98C7-0F51-478B-8309-B764D310C26E}" presName="Name8" presStyleCnt="0"/>
      <dgm:spPr/>
    </dgm:pt>
    <dgm:pt modelId="{F1DB945A-FD1B-4C96-8038-00EAF86651B3}" type="pres">
      <dgm:prSet presAssocID="{F8BD98C7-0F51-478B-8309-B764D310C26E}" presName="level" presStyleLbl="node1" presStyleIdx="3" presStyleCnt="7" custLinFactNeighborX="388" custLinFactNeighborY="0">
        <dgm:presLayoutVars>
          <dgm:chMax val="1"/>
          <dgm:bulletEnabled val="1"/>
        </dgm:presLayoutVars>
      </dgm:prSet>
      <dgm:spPr/>
    </dgm:pt>
    <dgm:pt modelId="{01761C52-CE89-4398-BE83-FF326B54C14B}" type="pres">
      <dgm:prSet presAssocID="{F8BD98C7-0F51-478B-8309-B764D310C26E}" presName="levelTx" presStyleLbl="revTx" presStyleIdx="0" presStyleCnt="0">
        <dgm:presLayoutVars>
          <dgm:chMax val="1"/>
          <dgm:bulletEnabled val="1"/>
        </dgm:presLayoutVars>
      </dgm:prSet>
      <dgm:spPr/>
    </dgm:pt>
    <dgm:pt modelId="{86B99F77-452D-4D85-9886-A89151E7440A}" type="pres">
      <dgm:prSet presAssocID="{3F4856A5-69B8-475F-BF08-456DF4CE172E}" presName="Name8" presStyleCnt="0"/>
      <dgm:spPr/>
    </dgm:pt>
    <dgm:pt modelId="{0F600D53-A2DA-4F65-9995-984783BEF1B6}" type="pres">
      <dgm:prSet presAssocID="{3F4856A5-69B8-475F-BF08-456DF4CE172E}" presName="level" presStyleLbl="node1" presStyleIdx="4" presStyleCnt="7">
        <dgm:presLayoutVars>
          <dgm:chMax val="1"/>
          <dgm:bulletEnabled val="1"/>
        </dgm:presLayoutVars>
      </dgm:prSet>
      <dgm:spPr/>
    </dgm:pt>
    <dgm:pt modelId="{310DCC81-FD6A-468E-8ADA-4B2A2780C758}" type="pres">
      <dgm:prSet presAssocID="{3F4856A5-69B8-475F-BF08-456DF4CE172E}" presName="levelTx" presStyleLbl="revTx" presStyleIdx="0" presStyleCnt="0">
        <dgm:presLayoutVars>
          <dgm:chMax val="1"/>
          <dgm:bulletEnabled val="1"/>
        </dgm:presLayoutVars>
      </dgm:prSet>
      <dgm:spPr/>
    </dgm:pt>
    <dgm:pt modelId="{54F5BDFA-7ECD-475C-AAD6-1A82B2B8F46F}" type="pres">
      <dgm:prSet presAssocID="{C496EEC4-1750-4B13-B656-F5D469CB96D9}" presName="Name8" presStyleCnt="0"/>
      <dgm:spPr/>
    </dgm:pt>
    <dgm:pt modelId="{F0439526-31E1-4E89-BAE8-D21CBAD84F74}" type="pres">
      <dgm:prSet presAssocID="{C496EEC4-1750-4B13-B656-F5D469CB96D9}" presName="level" presStyleLbl="node1" presStyleIdx="5" presStyleCnt="7">
        <dgm:presLayoutVars>
          <dgm:chMax val="1"/>
          <dgm:bulletEnabled val="1"/>
        </dgm:presLayoutVars>
      </dgm:prSet>
      <dgm:spPr/>
    </dgm:pt>
    <dgm:pt modelId="{4C16F340-B604-4214-B055-7DD53C8450BC}" type="pres">
      <dgm:prSet presAssocID="{C496EEC4-1750-4B13-B656-F5D469CB96D9}" presName="levelTx" presStyleLbl="revTx" presStyleIdx="0" presStyleCnt="0">
        <dgm:presLayoutVars>
          <dgm:chMax val="1"/>
          <dgm:bulletEnabled val="1"/>
        </dgm:presLayoutVars>
      </dgm:prSet>
      <dgm:spPr/>
    </dgm:pt>
    <dgm:pt modelId="{0A3F2CE1-EDD0-4FB8-BE13-982166D77A34}" type="pres">
      <dgm:prSet presAssocID="{2EEE77F0-8A84-4359-84E5-38EE9E0B67C1}" presName="Name8" presStyleCnt="0"/>
      <dgm:spPr/>
    </dgm:pt>
    <dgm:pt modelId="{B125ABE6-B8AD-48AE-8C7B-2F5C2120EF7F}" type="pres">
      <dgm:prSet presAssocID="{2EEE77F0-8A84-4359-84E5-38EE9E0B67C1}" presName="level" presStyleLbl="node1" presStyleIdx="6" presStyleCnt="7">
        <dgm:presLayoutVars>
          <dgm:chMax val="1"/>
          <dgm:bulletEnabled val="1"/>
        </dgm:presLayoutVars>
      </dgm:prSet>
      <dgm:spPr/>
    </dgm:pt>
    <dgm:pt modelId="{077F3164-1FCF-481E-BF29-3DAB815D3D0C}" type="pres">
      <dgm:prSet presAssocID="{2EEE77F0-8A84-4359-84E5-38EE9E0B67C1}" presName="levelTx" presStyleLbl="revTx" presStyleIdx="0" presStyleCnt="0">
        <dgm:presLayoutVars>
          <dgm:chMax val="1"/>
          <dgm:bulletEnabled val="1"/>
        </dgm:presLayoutVars>
      </dgm:prSet>
      <dgm:spPr/>
    </dgm:pt>
  </dgm:ptLst>
  <dgm:cxnLst>
    <dgm:cxn modelId="{7F086904-55C8-47A4-915A-3CB1E20551E6}" srcId="{60E25850-C492-4783-B912-7D5EE6932F50}" destId="{2EEE77F0-8A84-4359-84E5-38EE9E0B67C1}" srcOrd="6" destOrd="0" parTransId="{674F8133-5747-4CBA-9C2A-95DA7D19138E}" sibTransId="{87A5258B-21BC-4109-A4CC-29CFE643AD62}"/>
    <dgm:cxn modelId="{EB0C8A07-A299-4B2D-B637-D73AEFBE06C0}" srcId="{60E25850-C492-4783-B912-7D5EE6932F50}" destId="{C0B5080E-74C8-4588-A874-D9013966CBAC}" srcOrd="1" destOrd="0" parTransId="{E8EBE2C8-191F-4796-A808-DC0B03D78168}" sibTransId="{7CB92214-95B8-4AA7-8B51-5DCFE3F6C226}"/>
    <dgm:cxn modelId="{41BADF0F-D0E2-449A-BCA9-0C2B8D016EC1}" type="presOf" srcId="{82317535-E9E7-4AEB-BFD8-C7CCE398AE5E}" destId="{2B401C79-BB7A-4DAC-8081-88EC90534859}" srcOrd="1" destOrd="0" presId="urn:microsoft.com/office/officeart/2005/8/layout/pyramid3"/>
    <dgm:cxn modelId="{3CEC1B22-7431-46D3-8850-DF6F7A1579B9}" type="presOf" srcId="{82317535-E9E7-4AEB-BFD8-C7CCE398AE5E}" destId="{5FAEB229-E800-431E-BAB6-A2C551015315}" srcOrd="0" destOrd="0" presId="urn:microsoft.com/office/officeart/2005/8/layout/pyramid3"/>
    <dgm:cxn modelId="{10A7382E-0DD3-4E63-9349-E5AE3684B490}" type="presOf" srcId="{60E25850-C492-4783-B912-7D5EE6932F50}" destId="{AA5C87CD-38BC-4153-BD38-5F44490927AD}" srcOrd="0" destOrd="0" presId="urn:microsoft.com/office/officeart/2005/8/layout/pyramid3"/>
    <dgm:cxn modelId="{7830F83E-6E16-417B-AFB4-0C63C15C2C63}" type="presOf" srcId="{C0B5080E-74C8-4588-A874-D9013966CBAC}" destId="{8B60C4F2-46CB-4B92-BA8C-3F28FAA5C624}" srcOrd="0" destOrd="0" presId="urn:microsoft.com/office/officeart/2005/8/layout/pyramid3"/>
    <dgm:cxn modelId="{2546925C-8904-4A1E-AB9D-1E68DCCBF7BC}" type="presOf" srcId="{C496EEC4-1750-4B13-B656-F5D469CB96D9}" destId="{F0439526-31E1-4E89-BAE8-D21CBAD84F74}" srcOrd="0" destOrd="0" presId="urn:microsoft.com/office/officeart/2005/8/layout/pyramid3"/>
    <dgm:cxn modelId="{1B155D43-B3FE-44A6-80B8-AA1A615FEE33}" type="presOf" srcId="{3F4856A5-69B8-475F-BF08-456DF4CE172E}" destId="{310DCC81-FD6A-468E-8ADA-4B2A2780C758}" srcOrd="1" destOrd="0" presId="urn:microsoft.com/office/officeart/2005/8/layout/pyramid3"/>
    <dgm:cxn modelId="{1BF9874B-FA9A-4694-A404-E722C815EDB9}" type="presOf" srcId="{F8BD98C7-0F51-478B-8309-B764D310C26E}" destId="{01761C52-CE89-4398-BE83-FF326B54C14B}" srcOrd="1" destOrd="0" presId="urn:microsoft.com/office/officeart/2005/8/layout/pyramid3"/>
    <dgm:cxn modelId="{0B417D4C-5D5D-4B80-8467-4BE296ECEEB8}" srcId="{60E25850-C492-4783-B912-7D5EE6932F50}" destId="{82317535-E9E7-4AEB-BFD8-C7CCE398AE5E}" srcOrd="2" destOrd="0" parTransId="{440ACCF5-F9CD-4FCD-9CA9-C459D5E63044}" sibTransId="{F70A6307-0559-488A-BC28-30130C047516}"/>
    <dgm:cxn modelId="{EE0F336F-07E9-438B-8367-E31B56832CBC}" type="presOf" srcId="{C0B5080E-74C8-4588-A874-D9013966CBAC}" destId="{05C09254-E1CB-4B7A-9618-351E4E65E23F}" srcOrd="1" destOrd="0" presId="urn:microsoft.com/office/officeart/2005/8/layout/pyramid3"/>
    <dgm:cxn modelId="{D9C15057-ABD1-48FC-8AD4-C29A9C80B2FA}" srcId="{60E25850-C492-4783-B912-7D5EE6932F50}" destId="{F8BD98C7-0F51-478B-8309-B764D310C26E}" srcOrd="3" destOrd="0" parTransId="{67988772-8755-46DA-AEA7-F23FC8274B2D}" sibTransId="{EBC64F4B-DF14-42F3-85EA-6EECC31805EC}"/>
    <dgm:cxn modelId="{7E1D758E-B171-4F11-BDEE-4E6B927D8724}" srcId="{60E25850-C492-4783-B912-7D5EE6932F50}" destId="{7A37C6AD-2F93-409B-9975-4625F9FACBB7}" srcOrd="0" destOrd="0" parTransId="{D8E72E89-724B-4546-A48A-EB6D1F8D57D4}" sibTransId="{874B8F39-FBE3-41FA-9BD1-F985E8AD288B}"/>
    <dgm:cxn modelId="{2432C7B0-9163-4E46-BB38-EF764F1BB16F}" type="presOf" srcId="{3F4856A5-69B8-475F-BF08-456DF4CE172E}" destId="{0F600D53-A2DA-4F65-9995-984783BEF1B6}" srcOrd="0" destOrd="0" presId="urn:microsoft.com/office/officeart/2005/8/layout/pyramid3"/>
    <dgm:cxn modelId="{33F766B5-D37F-4BC5-9F09-271F630E705C}" srcId="{60E25850-C492-4783-B912-7D5EE6932F50}" destId="{3F4856A5-69B8-475F-BF08-456DF4CE172E}" srcOrd="4" destOrd="0" parTransId="{44EAA8AE-7F76-4058-85C6-EAF2C816C110}" sibTransId="{6F74F201-0457-4B40-9466-5A210E864F6F}"/>
    <dgm:cxn modelId="{1593D4BC-BDAE-4227-9AC9-54058A90DB1D}" srcId="{60E25850-C492-4783-B912-7D5EE6932F50}" destId="{C496EEC4-1750-4B13-B656-F5D469CB96D9}" srcOrd="5" destOrd="0" parTransId="{9A9FB5D7-237E-475C-A001-4E87ECC9E5D0}" sibTransId="{DB66F3E0-1D0C-4E0F-A853-FCE2D1399474}"/>
    <dgm:cxn modelId="{C199A8C7-A5AA-40EF-AE81-8404FD58875A}" type="presOf" srcId="{2EEE77F0-8A84-4359-84E5-38EE9E0B67C1}" destId="{077F3164-1FCF-481E-BF29-3DAB815D3D0C}" srcOrd="1" destOrd="0" presId="urn:microsoft.com/office/officeart/2005/8/layout/pyramid3"/>
    <dgm:cxn modelId="{193D64D2-D05F-4B53-A99C-BA0F728829EE}" type="presOf" srcId="{7A37C6AD-2F93-409B-9975-4625F9FACBB7}" destId="{3B9936C7-D272-4C23-9BA5-F4EA8775806A}" srcOrd="0" destOrd="0" presId="urn:microsoft.com/office/officeart/2005/8/layout/pyramid3"/>
    <dgm:cxn modelId="{529155DC-D652-4637-9B7C-64F1709BFA12}" type="presOf" srcId="{C496EEC4-1750-4B13-B656-F5D469CB96D9}" destId="{4C16F340-B604-4214-B055-7DD53C8450BC}" srcOrd="1" destOrd="0" presId="urn:microsoft.com/office/officeart/2005/8/layout/pyramid3"/>
    <dgm:cxn modelId="{B38A34E0-E4E7-457D-A506-E4677F8484A0}" type="presOf" srcId="{2EEE77F0-8A84-4359-84E5-38EE9E0B67C1}" destId="{B125ABE6-B8AD-48AE-8C7B-2F5C2120EF7F}" srcOrd="0" destOrd="0" presId="urn:microsoft.com/office/officeart/2005/8/layout/pyramid3"/>
    <dgm:cxn modelId="{79F934E0-ED0B-4CAD-8008-D06EB018AB15}" type="presOf" srcId="{7A37C6AD-2F93-409B-9975-4625F9FACBB7}" destId="{DA44AF04-A4F9-4F14-AB9D-F879029F0C3A}" srcOrd="1" destOrd="0" presId="urn:microsoft.com/office/officeart/2005/8/layout/pyramid3"/>
    <dgm:cxn modelId="{54466BF1-169C-4B88-8FF8-0D93F6DD5B0B}" type="presOf" srcId="{F8BD98C7-0F51-478B-8309-B764D310C26E}" destId="{F1DB945A-FD1B-4C96-8038-00EAF86651B3}" srcOrd="0" destOrd="0" presId="urn:microsoft.com/office/officeart/2005/8/layout/pyramid3"/>
    <dgm:cxn modelId="{AEFC0613-BC43-474B-A16F-77CF558EB2DC}" type="presParOf" srcId="{AA5C87CD-38BC-4153-BD38-5F44490927AD}" destId="{79B1B5FB-8397-4430-8939-A793B2F0DDC3}" srcOrd="0" destOrd="0" presId="urn:microsoft.com/office/officeart/2005/8/layout/pyramid3"/>
    <dgm:cxn modelId="{5959CD1C-6CA5-41A9-9751-C2E8295219C8}" type="presParOf" srcId="{79B1B5FB-8397-4430-8939-A793B2F0DDC3}" destId="{3B9936C7-D272-4C23-9BA5-F4EA8775806A}" srcOrd="0" destOrd="0" presId="urn:microsoft.com/office/officeart/2005/8/layout/pyramid3"/>
    <dgm:cxn modelId="{B625DBA5-37BB-49E4-98AF-79C0391D4B09}" type="presParOf" srcId="{79B1B5FB-8397-4430-8939-A793B2F0DDC3}" destId="{DA44AF04-A4F9-4F14-AB9D-F879029F0C3A}" srcOrd="1" destOrd="0" presId="urn:microsoft.com/office/officeart/2005/8/layout/pyramid3"/>
    <dgm:cxn modelId="{8FED05A1-0757-4316-B8CF-34305F217E23}" type="presParOf" srcId="{AA5C87CD-38BC-4153-BD38-5F44490927AD}" destId="{537650FF-D62A-4785-B488-A2BEF8DAF3FC}" srcOrd="1" destOrd="0" presId="urn:microsoft.com/office/officeart/2005/8/layout/pyramid3"/>
    <dgm:cxn modelId="{B8A270D8-CF69-414F-ACD6-C117805D5D79}" type="presParOf" srcId="{537650FF-D62A-4785-B488-A2BEF8DAF3FC}" destId="{8B60C4F2-46CB-4B92-BA8C-3F28FAA5C624}" srcOrd="0" destOrd="0" presId="urn:microsoft.com/office/officeart/2005/8/layout/pyramid3"/>
    <dgm:cxn modelId="{6A1743D5-CE47-4E10-A24B-533D166F4599}" type="presParOf" srcId="{537650FF-D62A-4785-B488-A2BEF8DAF3FC}" destId="{05C09254-E1CB-4B7A-9618-351E4E65E23F}" srcOrd="1" destOrd="0" presId="urn:microsoft.com/office/officeart/2005/8/layout/pyramid3"/>
    <dgm:cxn modelId="{BB49CCE8-97BF-439A-915B-CF04BC336CE9}" type="presParOf" srcId="{AA5C87CD-38BC-4153-BD38-5F44490927AD}" destId="{4C4BA57C-8C8A-4E6D-81CA-3993D5EB9EA6}" srcOrd="2" destOrd="0" presId="urn:microsoft.com/office/officeart/2005/8/layout/pyramid3"/>
    <dgm:cxn modelId="{12B52F9A-CD29-47CB-B2FE-BFBF6BAEE761}" type="presParOf" srcId="{4C4BA57C-8C8A-4E6D-81CA-3993D5EB9EA6}" destId="{5FAEB229-E800-431E-BAB6-A2C551015315}" srcOrd="0" destOrd="0" presId="urn:microsoft.com/office/officeart/2005/8/layout/pyramid3"/>
    <dgm:cxn modelId="{7BFAD916-15CF-4873-A272-E7EF6CAFC8E1}" type="presParOf" srcId="{4C4BA57C-8C8A-4E6D-81CA-3993D5EB9EA6}" destId="{2B401C79-BB7A-4DAC-8081-88EC90534859}" srcOrd="1" destOrd="0" presId="urn:microsoft.com/office/officeart/2005/8/layout/pyramid3"/>
    <dgm:cxn modelId="{9AC556E2-A060-491F-8731-F888D979CCBD}" type="presParOf" srcId="{AA5C87CD-38BC-4153-BD38-5F44490927AD}" destId="{C5668652-048C-440F-B45B-B8CBC05B5CE1}" srcOrd="3" destOrd="0" presId="urn:microsoft.com/office/officeart/2005/8/layout/pyramid3"/>
    <dgm:cxn modelId="{971EC996-62CB-436D-B769-6E6E1F586605}" type="presParOf" srcId="{C5668652-048C-440F-B45B-B8CBC05B5CE1}" destId="{F1DB945A-FD1B-4C96-8038-00EAF86651B3}" srcOrd="0" destOrd="0" presId="urn:microsoft.com/office/officeart/2005/8/layout/pyramid3"/>
    <dgm:cxn modelId="{5E6490B4-0884-46C1-95EA-4018C9D0E028}" type="presParOf" srcId="{C5668652-048C-440F-B45B-B8CBC05B5CE1}" destId="{01761C52-CE89-4398-BE83-FF326B54C14B}" srcOrd="1" destOrd="0" presId="urn:microsoft.com/office/officeart/2005/8/layout/pyramid3"/>
    <dgm:cxn modelId="{18FCE22D-7FAA-4A59-BB8F-04517E3D97BE}" type="presParOf" srcId="{AA5C87CD-38BC-4153-BD38-5F44490927AD}" destId="{86B99F77-452D-4D85-9886-A89151E7440A}" srcOrd="4" destOrd="0" presId="urn:microsoft.com/office/officeart/2005/8/layout/pyramid3"/>
    <dgm:cxn modelId="{EC49E175-32F1-4C99-965E-D423E4A1345A}" type="presParOf" srcId="{86B99F77-452D-4D85-9886-A89151E7440A}" destId="{0F600D53-A2DA-4F65-9995-984783BEF1B6}" srcOrd="0" destOrd="0" presId="urn:microsoft.com/office/officeart/2005/8/layout/pyramid3"/>
    <dgm:cxn modelId="{58E8CA7B-2DDF-4FA8-AB90-EE8FF31393D2}" type="presParOf" srcId="{86B99F77-452D-4D85-9886-A89151E7440A}" destId="{310DCC81-FD6A-468E-8ADA-4B2A2780C758}" srcOrd="1" destOrd="0" presId="urn:microsoft.com/office/officeart/2005/8/layout/pyramid3"/>
    <dgm:cxn modelId="{4EB02B10-F027-40EF-B127-61DE0649D8F0}" type="presParOf" srcId="{AA5C87CD-38BC-4153-BD38-5F44490927AD}" destId="{54F5BDFA-7ECD-475C-AAD6-1A82B2B8F46F}" srcOrd="5" destOrd="0" presId="urn:microsoft.com/office/officeart/2005/8/layout/pyramid3"/>
    <dgm:cxn modelId="{513D0356-9CC6-49B3-81FC-7EE0CBD90E82}" type="presParOf" srcId="{54F5BDFA-7ECD-475C-AAD6-1A82B2B8F46F}" destId="{F0439526-31E1-4E89-BAE8-D21CBAD84F74}" srcOrd="0" destOrd="0" presId="urn:microsoft.com/office/officeart/2005/8/layout/pyramid3"/>
    <dgm:cxn modelId="{825B1999-BF21-4FBC-B309-1E81862E91D9}" type="presParOf" srcId="{54F5BDFA-7ECD-475C-AAD6-1A82B2B8F46F}" destId="{4C16F340-B604-4214-B055-7DD53C8450BC}" srcOrd="1" destOrd="0" presId="urn:microsoft.com/office/officeart/2005/8/layout/pyramid3"/>
    <dgm:cxn modelId="{73501D55-90BB-4C82-A2D7-B41C7D0F0B2E}" type="presParOf" srcId="{AA5C87CD-38BC-4153-BD38-5F44490927AD}" destId="{0A3F2CE1-EDD0-4FB8-BE13-982166D77A34}" srcOrd="6" destOrd="0" presId="urn:microsoft.com/office/officeart/2005/8/layout/pyramid3"/>
    <dgm:cxn modelId="{4FF3738A-C9CE-41DD-A742-0BAC2BEC1264}" type="presParOf" srcId="{0A3F2CE1-EDD0-4FB8-BE13-982166D77A34}" destId="{B125ABE6-B8AD-48AE-8C7B-2F5C2120EF7F}" srcOrd="0" destOrd="0" presId="urn:microsoft.com/office/officeart/2005/8/layout/pyramid3"/>
    <dgm:cxn modelId="{30D4C1DB-1419-4742-9762-2E4B2C1319EB}" type="presParOf" srcId="{0A3F2CE1-EDD0-4FB8-BE13-982166D77A34}" destId="{077F3164-1FCF-481E-BF29-3DAB815D3D0C}" srcOrd="1" destOrd="0" presId="urn:microsoft.com/office/officeart/2005/8/layout/pyramid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9936C7-D272-4C23-9BA5-F4EA8775806A}">
      <dsp:nvSpPr>
        <dsp:cNvPr id="0" name=""/>
        <dsp:cNvSpPr/>
      </dsp:nvSpPr>
      <dsp:spPr>
        <a:xfrm rot="10800000">
          <a:off x="0" y="0"/>
          <a:ext cx="4416152" cy="689219"/>
        </a:xfrm>
        <a:prstGeom prst="trapezoid">
          <a:avLst>
            <a:gd name="adj" fmla="val 45768"/>
          </a:avLst>
        </a:prstGeom>
        <a:gradFill rotWithShape="0">
          <a:gsLst>
            <a:gs pos="0">
              <a:schemeClr val="accent6">
                <a:shade val="50000"/>
                <a:hueOff val="0"/>
                <a:satOff val="0"/>
                <a:lumOff val="0"/>
                <a:alphaOff val="0"/>
                <a:tint val="100000"/>
                <a:shade val="100000"/>
                <a:satMod val="130000"/>
              </a:schemeClr>
            </a:gs>
            <a:gs pos="100000">
              <a:schemeClr val="accent6">
                <a:shade val="50000"/>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1778000">
            <a:lnSpc>
              <a:spcPct val="90000"/>
            </a:lnSpc>
            <a:spcBef>
              <a:spcPct val="0"/>
            </a:spcBef>
            <a:spcAft>
              <a:spcPct val="35000"/>
            </a:spcAft>
            <a:buNone/>
          </a:pPr>
          <a:r>
            <a:rPr lang="en-GB" sz="4000" kern="1200" dirty="0"/>
            <a:t>Kingdom</a:t>
          </a:r>
        </a:p>
      </dsp:txBody>
      <dsp:txXfrm rot="-10800000">
        <a:off x="772826" y="0"/>
        <a:ext cx="2870498" cy="689219"/>
      </dsp:txXfrm>
    </dsp:sp>
    <dsp:sp modelId="{8B60C4F2-46CB-4B92-BA8C-3F28FAA5C624}">
      <dsp:nvSpPr>
        <dsp:cNvPr id="0" name=""/>
        <dsp:cNvSpPr/>
      </dsp:nvSpPr>
      <dsp:spPr>
        <a:xfrm rot="10800000">
          <a:off x="315439" y="689219"/>
          <a:ext cx="3785273" cy="689219"/>
        </a:xfrm>
        <a:prstGeom prst="trapezoid">
          <a:avLst>
            <a:gd name="adj" fmla="val 45768"/>
          </a:avLst>
        </a:prstGeom>
        <a:gradFill rotWithShape="0">
          <a:gsLst>
            <a:gs pos="0">
              <a:schemeClr val="accent6">
                <a:shade val="50000"/>
                <a:hueOff val="-131913"/>
                <a:satOff val="8794"/>
                <a:lumOff val="11481"/>
                <a:alphaOff val="0"/>
                <a:tint val="100000"/>
                <a:shade val="100000"/>
                <a:satMod val="130000"/>
              </a:schemeClr>
            </a:gs>
            <a:gs pos="100000">
              <a:schemeClr val="accent6">
                <a:shade val="50000"/>
                <a:hueOff val="-131913"/>
                <a:satOff val="8794"/>
                <a:lumOff val="11481"/>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r>
            <a:rPr lang="en-GB" sz="3600" kern="1200" dirty="0"/>
            <a:t>Phylum</a:t>
          </a:r>
        </a:p>
      </dsp:txBody>
      <dsp:txXfrm rot="-10800000">
        <a:off x="977862" y="689219"/>
        <a:ext cx="2460427" cy="689219"/>
      </dsp:txXfrm>
    </dsp:sp>
    <dsp:sp modelId="{5FAEB229-E800-431E-BAB6-A2C551015315}">
      <dsp:nvSpPr>
        <dsp:cNvPr id="0" name=""/>
        <dsp:cNvSpPr/>
      </dsp:nvSpPr>
      <dsp:spPr>
        <a:xfrm rot="10800000">
          <a:off x="630878" y="1378438"/>
          <a:ext cx="3154394" cy="689219"/>
        </a:xfrm>
        <a:prstGeom prst="trapezoid">
          <a:avLst>
            <a:gd name="adj" fmla="val 45768"/>
          </a:avLst>
        </a:prstGeom>
        <a:gradFill rotWithShape="0">
          <a:gsLst>
            <a:gs pos="0">
              <a:schemeClr val="accent6">
                <a:shade val="50000"/>
                <a:hueOff val="-263826"/>
                <a:satOff val="17589"/>
                <a:lumOff val="22963"/>
                <a:alphaOff val="0"/>
                <a:tint val="100000"/>
                <a:shade val="100000"/>
                <a:satMod val="130000"/>
              </a:schemeClr>
            </a:gs>
            <a:gs pos="100000">
              <a:schemeClr val="accent6">
                <a:shade val="50000"/>
                <a:hueOff val="-263826"/>
                <a:satOff val="17589"/>
                <a:lumOff val="22963"/>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r>
            <a:rPr lang="en-GB" sz="3200" kern="1200" dirty="0"/>
            <a:t>Class</a:t>
          </a:r>
        </a:p>
      </dsp:txBody>
      <dsp:txXfrm rot="-10800000">
        <a:off x="1182897" y="1378438"/>
        <a:ext cx="2050356" cy="689219"/>
      </dsp:txXfrm>
    </dsp:sp>
    <dsp:sp modelId="{F1DB945A-FD1B-4C96-8038-00EAF86651B3}">
      <dsp:nvSpPr>
        <dsp:cNvPr id="0" name=""/>
        <dsp:cNvSpPr/>
      </dsp:nvSpPr>
      <dsp:spPr>
        <a:xfrm rot="10800000">
          <a:off x="956109" y="2067658"/>
          <a:ext cx="2523515" cy="689219"/>
        </a:xfrm>
        <a:prstGeom prst="trapezoid">
          <a:avLst>
            <a:gd name="adj" fmla="val 45768"/>
          </a:avLst>
        </a:prstGeom>
        <a:gradFill rotWithShape="0">
          <a:gsLst>
            <a:gs pos="0">
              <a:schemeClr val="accent6">
                <a:shade val="50000"/>
                <a:hueOff val="-395739"/>
                <a:satOff val="26383"/>
                <a:lumOff val="34444"/>
                <a:alphaOff val="0"/>
                <a:tint val="100000"/>
                <a:shade val="100000"/>
                <a:satMod val="130000"/>
              </a:schemeClr>
            </a:gs>
            <a:gs pos="100000">
              <a:schemeClr val="accent6">
                <a:shade val="50000"/>
                <a:hueOff val="-395739"/>
                <a:satOff val="26383"/>
                <a:lumOff val="34444"/>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GB" sz="2800" kern="1200" dirty="0"/>
            <a:t>Order</a:t>
          </a:r>
        </a:p>
      </dsp:txBody>
      <dsp:txXfrm rot="-10800000">
        <a:off x="1397724" y="2067658"/>
        <a:ext cx="1640285" cy="689219"/>
      </dsp:txXfrm>
    </dsp:sp>
    <dsp:sp modelId="{0F600D53-A2DA-4F65-9995-984783BEF1B6}">
      <dsp:nvSpPr>
        <dsp:cNvPr id="0" name=""/>
        <dsp:cNvSpPr/>
      </dsp:nvSpPr>
      <dsp:spPr>
        <a:xfrm rot="10800000">
          <a:off x="1261757" y="2756877"/>
          <a:ext cx="1892636" cy="689219"/>
        </a:xfrm>
        <a:prstGeom prst="trapezoid">
          <a:avLst>
            <a:gd name="adj" fmla="val 45768"/>
          </a:avLst>
        </a:prstGeom>
        <a:gradFill rotWithShape="0">
          <a:gsLst>
            <a:gs pos="0">
              <a:schemeClr val="accent6">
                <a:shade val="50000"/>
                <a:hueOff val="-395739"/>
                <a:satOff val="26383"/>
                <a:lumOff val="34444"/>
                <a:alphaOff val="0"/>
                <a:tint val="100000"/>
                <a:shade val="100000"/>
                <a:satMod val="130000"/>
              </a:schemeClr>
            </a:gs>
            <a:gs pos="100000">
              <a:schemeClr val="accent6">
                <a:shade val="50000"/>
                <a:hueOff val="-395739"/>
                <a:satOff val="26383"/>
                <a:lumOff val="34444"/>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GB" sz="2400" kern="1200" dirty="0"/>
            <a:t>Family</a:t>
          </a:r>
        </a:p>
      </dsp:txBody>
      <dsp:txXfrm rot="-10800000">
        <a:off x="1592969" y="2756877"/>
        <a:ext cx="1230213" cy="689219"/>
      </dsp:txXfrm>
    </dsp:sp>
    <dsp:sp modelId="{F0439526-31E1-4E89-BAE8-D21CBAD84F74}">
      <dsp:nvSpPr>
        <dsp:cNvPr id="0" name=""/>
        <dsp:cNvSpPr/>
      </dsp:nvSpPr>
      <dsp:spPr>
        <a:xfrm rot="10800000">
          <a:off x="1577197" y="3446097"/>
          <a:ext cx="1261757" cy="689219"/>
        </a:xfrm>
        <a:prstGeom prst="trapezoid">
          <a:avLst>
            <a:gd name="adj" fmla="val 45768"/>
          </a:avLst>
        </a:prstGeom>
        <a:gradFill rotWithShape="0">
          <a:gsLst>
            <a:gs pos="0">
              <a:schemeClr val="accent6">
                <a:shade val="50000"/>
                <a:hueOff val="-263826"/>
                <a:satOff val="17589"/>
                <a:lumOff val="22963"/>
                <a:alphaOff val="0"/>
                <a:tint val="100000"/>
                <a:shade val="100000"/>
                <a:satMod val="130000"/>
              </a:schemeClr>
            </a:gs>
            <a:gs pos="100000">
              <a:schemeClr val="accent6">
                <a:shade val="50000"/>
                <a:hueOff val="-263826"/>
                <a:satOff val="17589"/>
                <a:lumOff val="22963"/>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GB" sz="2000" kern="1200" dirty="0"/>
            <a:t>Genus</a:t>
          </a:r>
        </a:p>
      </dsp:txBody>
      <dsp:txXfrm rot="-10800000">
        <a:off x="1798004" y="3446097"/>
        <a:ext cx="820142" cy="689219"/>
      </dsp:txXfrm>
    </dsp:sp>
    <dsp:sp modelId="{B125ABE6-B8AD-48AE-8C7B-2F5C2120EF7F}">
      <dsp:nvSpPr>
        <dsp:cNvPr id="0" name=""/>
        <dsp:cNvSpPr/>
      </dsp:nvSpPr>
      <dsp:spPr>
        <a:xfrm rot="10800000">
          <a:off x="1892636" y="4135316"/>
          <a:ext cx="630878" cy="689219"/>
        </a:xfrm>
        <a:prstGeom prst="trapezoid">
          <a:avLst>
            <a:gd name="adj" fmla="val 50000"/>
          </a:avLst>
        </a:prstGeom>
        <a:gradFill rotWithShape="0">
          <a:gsLst>
            <a:gs pos="0">
              <a:schemeClr val="accent6">
                <a:shade val="50000"/>
                <a:hueOff val="-131913"/>
                <a:satOff val="8794"/>
                <a:lumOff val="11481"/>
                <a:alphaOff val="0"/>
                <a:tint val="100000"/>
                <a:shade val="100000"/>
                <a:satMod val="130000"/>
              </a:schemeClr>
            </a:gs>
            <a:gs pos="100000">
              <a:schemeClr val="accent6">
                <a:shade val="50000"/>
                <a:hueOff val="-131913"/>
                <a:satOff val="8794"/>
                <a:lumOff val="11481"/>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GB" sz="1500" kern="1200" dirty="0"/>
            <a:t>Species</a:t>
          </a:r>
        </a:p>
      </dsp:txBody>
      <dsp:txXfrm rot="-10800000">
        <a:off x="1892636" y="4135316"/>
        <a:ext cx="630878" cy="689219"/>
      </dsp:txXfrm>
    </dsp:sp>
  </dsp:spTree>
</dsp:drawing>
</file>

<file path=ppt/diagrams/layout1.xml><?xml version="1.0" encoding="utf-8"?>
<dgm:layoutDef xmlns:dgm="http://schemas.openxmlformats.org/drawingml/2006/diagram" xmlns:a="http://schemas.openxmlformats.org/drawingml/2006/main" uniqueId="urn:microsoft.com/office/officeart/2005/8/layout/pyramid3">
  <dgm:title val=""/>
  <dgm:desc val=""/>
  <dgm:catLst>
    <dgm:cat type="pyramid" pri="2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T"/>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T"/>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rev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t"/>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1">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73B3638-F885-4905-B4D9-BA617A2840B7}" type="datetimeFigureOut">
              <a:rPr lang="en-GB" smtClean="0"/>
              <a:pPr/>
              <a:t>13/11/2018</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CA45774-B356-43E3-AC4E-5316FE0163DD}" type="slidenum">
              <a:rPr lang="en-GB" smtClean="0"/>
              <a:pPr/>
              <a:t>‹#›</a:t>
            </a:fld>
            <a:endParaRPr lang="en-GB" dirty="0"/>
          </a:p>
        </p:txBody>
      </p:sp>
    </p:spTree>
    <p:extLst>
      <p:ext uri="{BB962C8B-B14F-4D97-AF65-F5344CB8AC3E}">
        <p14:creationId xmlns:p14="http://schemas.microsoft.com/office/powerpoint/2010/main" val="5516589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2D2026-0859-4913-9377-3DA08F595AD2}" type="datetimeFigureOut">
              <a:rPr lang="en-US" smtClean="0"/>
              <a:pPr/>
              <a:t>11/13/2018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D32D9-63A9-423F-8B77-368638260D4D}" type="slidenum">
              <a:rPr lang="en-US" smtClean="0"/>
              <a:pPr/>
              <a:t>‹#›</a:t>
            </a:fld>
            <a:endParaRPr lang="en-US" dirty="0"/>
          </a:p>
        </p:txBody>
      </p:sp>
    </p:spTree>
    <p:extLst>
      <p:ext uri="{BB962C8B-B14F-4D97-AF65-F5344CB8AC3E}">
        <p14:creationId xmlns:p14="http://schemas.microsoft.com/office/powerpoint/2010/main" val="454704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a:t>
            </a:fld>
            <a:endParaRPr lang="en-US" dirty="0"/>
          </a:p>
        </p:txBody>
      </p:sp>
    </p:spTree>
    <p:extLst>
      <p:ext uri="{BB962C8B-B14F-4D97-AF65-F5344CB8AC3E}">
        <p14:creationId xmlns:p14="http://schemas.microsoft.com/office/powerpoint/2010/main" val="20357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8</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9</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10</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11</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12</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13</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14</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15</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16</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17</a:t>
            </a:fld>
            <a:endParaRPr lang="en-US" dirty="0"/>
          </a:p>
        </p:txBody>
      </p:sp>
    </p:spTree>
    <p:extLst>
      <p:ext uri="{BB962C8B-B14F-4D97-AF65-F5344CB8AC3E}">
        <p14:creationId xmlns:p14="http://schemas.microsoft.com/office/powerpoint/2010/main" val="17273413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20</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24</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25</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26</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27</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28</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29</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30</a:t>
            </a:fld>
            <a:endParaRPr lang="en-US" dirty="0"/>
          </a:p>
        </p:txBody>
      </p:sp>
    </p:spTree>
    <p:extLst>
      <p:ext uri="{BB962C8B-B14F-4D97-AF65-F5344CB8AC3E}">
        <p14:creationId xmlns:p14="http://schemas.microsoft.com/office/powerpoint/2010/main" val="17273413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32</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34</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http://www.bbc.co.uk/education/clips/z4p2tfr</a:t>
            </a: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35</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36</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37</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38</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39</a:t>
            </a:fld>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http://www.bbc.co.uk/education/clips/zydvcdm</a:t>
            </a: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40</a:t>
            </a:fld>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41</a:t>
            </a:fld>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42</a:t>
            </a:fld>
            <a:endParaRPr 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43</a:t>
            </a:fld>
            <a:endParaRPr 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44</a:t>
            </a:fld>
            <a:endParaRPr 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46</a:t>
            </a:fld>
            <a:endParaRPr lang="en-US" dirty="0"/>
          </a:p>
        </p:txBody>
      </p:sp>
    </p:spTree>
    <p:extLst>
      <p:ext uri="{BB962C8B-B14F-4D97-AF65-F5344CB8AC3E}">
        <p14:creationId xmlns:p14="http://schemas.microsoft.com/office/powerpoint/2010/main" val="172734130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48</a:t>
            </a:fld>
            <a:endParaRPr lang="en-US" dirty="0"/>
          </a:p>
        </p:txBody>
      </p:sp>
    </p:spTree>
    <p:extLst>
      <p:ext uri="{BB962C8B-B14F-4D97-AF65-F5344CB8AC3E}">
        <p14:creationId xmlns:p14="http://schemas.microsoft.com/office/powerpoint/2010/main" val="1559025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406" y="764704"/>
            <a:ext cx="8964488"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83406" y="2420888"/>
            <a:ext cx="8964488" cy="1752600"/>
          </a:xfrm>
        </p:spPr>
        <p:txBody>
          <a:bodyPr/>
          <a:lstStyle>
            <a:lvl1pPr marL="0" indent="0" algn="ctr">
              <a:buNone/>
              <a:defRPr>
                <a:solidFill>
                  <a:schemeClr val="tx1">
                    <a:tint val="75000"/>
                  </a:schemeClr>
                </a:solidFill>
                <a:latin typeface="News Gothic MT"/>
                <a:cs typeface="News Gothic M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88179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52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
        <p:nvSpPr>
          <p:cNvPr id="4" name="TextBox 3"/>
          <p:cNvSpPr txBox="1"/>
          <p:nvPr userDrawn="1"/>
        </p:nvSpPr>
        <p:spPr>
          <a:xfrm>
            <a:off x="1400175" y="657225"/>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1959166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3987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45997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47691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50867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224364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0658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2144641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617688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348606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486682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69407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pic>
        <p:nvPicPr>
          <p:cNvPr id="11" name="Picture 10" descr="pixl ppt back generic 2015.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27938" y="774701"/>
            <a:ext cx="9116061" cy="2082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429" y="2996952"/>
            <a:ext cx="9126570" cy="34563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a:t>
            </a:r>
            <a:r>
              <a:rPr lang="en-US" dirty="0" err="1"/>
              <a:t>hkhkjh</a:t>
            </a:r>
            <a:endParaRPr lang="en-US" dirty="0"/>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1791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92" r:id="rId3"/>
  </p:sldLayoutIdLst>
  <p:txStyles>
    <p:titleStyle>
      <a:lvl1pPr algn="l" defTabSz="342900" rtl="0" eaLnBrk="1" latinLnBrk="0" hangingPunct="1">
        <a:spcBef>
          <a:spcPct val="0"/>
        </a:spcBef>
        <a:buNone/>
        <a:defRPr sz="3300" kern="1200">
          <a:solidFill>
            <a:schemeClr val="tx1"/>
          </a:solidFill>
          <a:latin typeface="+mj-lt"/>
          <a:ea typeface="+mj-ea"/>
          <a:cs typeface="Lato Medium"/>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News Gothic MT"/>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News Gothic MT"/>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News Gothic MT"/>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30590050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3.jpeg"/><Relationship Id="rId4" Type="http://schemas.openxmlformats.org/officeDocument/2006/relationships/hyperlink" Target="http://www.pixl.org.u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commons.wikimedia.org/wiki/User:Tobias_Fluegel"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hyperlink" Target="https://creativecommons.org/licenses/by-sa/3.0/legalcode" TargetMode="External"/><Relationship Id="rId4" Type="http://schemas.openxmlformats.org/officeDocument/2006/relationships/hyperlink" Target="https://commons.wikimedia.org/wiki/File:Ardipithecus_Gesamt.jpg"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creativecommons.org/licenses/by-sa/4.0/legalcode" TargetMode="External"/><Relationship Id="rId5" Type="http://schemas.openxmlformats.org/officeDocument/2006/relationships/hyperlink" Target="https://commons.wikimedia.org/wiki/File:Turkana_Boy_Nariokotome_Boy.jpg" TargetMode="External"/><Relationship Id="rId4" Type="http://schemas.openxmlformats.org/officeDocument/2006/relationships/hyperlink" Target="https://commons.wikimedia.org/wiki/User:Thilo_Par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7.xml.rels><?xml version="1.0" encoding="UTF-8" standalone="yes"?>
<Relationships xmlns="http://schemas.openxmlformats.org/package/2006/relationships"><Relationship Id="rId3" Type="http://schemas.openxmlformats.org/officeDocument/2006/relationships/image" Target="../media/image27.tiff"/><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27.tiff"/><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hyperlink" Target="http://www.bbc.co.uk/education/clips/z4p2tfr"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png"/><Relationship Id="rId4" Type="http://schemas.openxmlformats.org/officeDocument/2006/relationships/image" Target="../media/image33.jpeg"/></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www.bbc.co.uk/education/clips/zydvcdm"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4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3.jpeg"/><Relationship Id="rId7" Type="http://schemas.openxmlformats.org/officeDocument/2006/relationships/image" Target="../media/image47.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45.jpeg"/><Relationship Id="rId4" Type="http://schemas.openxmlformats.org/officeDocument/2006/relationships/image" Target="../media/image44.jpeg"/></Relationships>
</file>

<file path=ppt/slides/_rels/slide4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www.bbc.co.uk/education/clips/zqjbr82"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image" Target="../media/image51.jpeg"/></Relationships>
</file>

<file path=ppt/slides/_rels/slide46.xml.rels><?xml version="1.0" encoding="UTF-8" standalone="yes"?>
<Relationships xmlns="http://schemas.openxmlformats.org/package/2006/relationships"><Relationship Id="rId3" Type="http://schemas.openxmlformats.org/officeDocument/2006/relationships/image" Target="../media/image27.tiff"/><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0"/>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sp>
        <p:nvSpPr>
          <p:cNvPr id="5" name="Text Box 3"/>
          <p:cNvSpPr txBox="1">
            <a:spLocks noChangeArrowheads="1"/>
          </p:cNvSpPr>
          <p:nvPr/>
        </p:nvSpPr>
        <p:spPr bwMode="auto">
          <a:xfrm>
            <a:off x="215516"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chemeClr val="tx1"/>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827584" y="6237312"/>
            <a:ext cx="7272808" cy="400110"/>
          </a:xfrm>
          <a:prstGeom prst="rect">
            <a:avLst/>
          </a:prstGeom>
          <a:noFill/>
        </p:spPr>
        <p:txBody>
          <a:bodyPr wrap="square" rtlCol="0">
            <a:spAutoFit/>
          </a:bodyPr>
          <a:lstStyle/>
          <a:p>
            <a:r>
              <a:rPr lang="en-US" sz="1000" u="sng" dirty="0">
                <a:hlinkClick r:id="rId4"/>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2555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233952" y="881336"/>
            <a:ext cx="8496943" cy="4742837"/>
          </a:xfrm>
          <a:prstGeom prst="rect">
            <a:avLst/>
          </a:prstGeom>
          <a:noFill/>
        </p:spPr>
        <p:txBody>
          <a:bodyPr wrap="square" rtlCol="0">
            <a:spAutoFit/>
          </a:bodyPr>
          <a:lstStyle/>
          <a:p>
            <a:pPr algn="ctr">
              <a:lnSpc>
                <a:spcPct val="115000"/>
              </a:lnSpc>
              <a:spcAft>
                <a:spcPts val="0"/>
              </a:spcAft>
            </a:pPr>
            <a:r>
              <a:rPr lang="en-GB" sz="7200" b="1" dirty="0"/>
              <a:t>PiXL KnowIT!</a:t>
            </a:r>
          </a:p>
          <a:p>
            <a:pPr algn="ctr">
              <a:lnSpc>
                <a:spcPct val="115000"/>
              </a:lnSpc>
              <a:spcAft>
                <a:spcPts val="0"/>
              </a:spcAft>
            </a:pPr>
            <a:r>
              <a:rPr lang="en-GB" sz="3600" b="1" dirty="0">
                <a:latin typeface="Arial" panose="020B0604020202020204" pitchFamily="34" charset="0"/>
                <a:ea typeface="Calibri" panose="020F0502020204030204" pitchFamily="34" charset="0"/>
                <a:cs typeface="Times New Roman" panose="02020603050405020304" pitchFamily="18" charset="0"/>
              </a:rPr>
              <a:t>GCSE Biology</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p>
          <a:p>
            <a:pPr algn="ctr"/>
            <a:endParaRPr lang="en-GB" dirty="0"/>
          </a:p>
          <a:p>
            <a:pPr algn="ctr"/>
            <a:r>
              <a:rPr lang="en-GB" sz="4400" b="1" dirty="0">
                <a:solidFill>
                  <a:schemeClr val="accent2"/>
                </a:solidFill>
              </a:rPr>
              <a:t>Edexcel Topic 4 – Natural Selection and genetic modification</a:t>
            </a:r>
          </a:p>
          <a:p>
            <a:pPr algn="ctr"/>
            <a:r>
              <a:rPr lang="en-GB" dirty="0"/>
              <a:t>  </a:t>
            </a:r>
          </a:p>
          <a:p>
            <a:pPr algn="ctr"/>
            <a:r>
              <a:rPr lang="en-GB" dirty="0"/>
              <a:t> </a:t>
            </a:r>
          </a:p>
          <a:p>
            <a:pPr algn="ctr"/>
            <a:endParaRPr lang="en-GB" dirty="0"/>
          </a:p>
        </p:txBody>
      </p:sp>
      <p:pic>
        <p:nvPicPr>
          <p:cNvPr id="9" name="374f7cfc-9279-43ad-9851-155d90395642" descr="image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5552" y="58096"/>
            <a:ext cx="1484057" cy="1104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35655"/>
            <a:ext cx="7812360" cy="1017081"/>
          </a:xfrm>
        </p:spPr>
        <p:txBody>
          <a:bodyPr>
            <a:normAutofit fontScale="90000"/>
          </a:bodyPr>
          <a:lstStyle/>
          <a:p>
            <a:pPr algn="r"/>
            <a:r>
              <a:rPr lang="en-GB" b="1" dirty="0">
                <a:solidFill>
                  <a:schemeClr val="accent6"/>
                </a:solidFill>
              </a:rPr>
              <a:t>Overview   Natural selection and genetic modification</a:t>
            </a:r>
          </a:p>
        </p:txBody>
      </p:sp>
      <p:sp>
        <p:nvSpPr>
          <p:cNvPr id="3" name="Subtitle 2"/>
          <p:cNvSpPr>
            <a:spLocks noGrp="1"/>
          </p:cNvSpPr>
          <p:nvPr>
            <p:ph type="subTitle" idx="1"/>
          </p:nvPr>
        </p:nvSpPr>
        <p:spPr>
          <a:xfrm>
            <a:off x="179512" y="692696"/>
            <a:ext cx="5256584" cy="5832648"/>
          </a:xfrm>
        </p:spPr>
        <p:txBody>
          <a:bodyPr>
            <a:normAutofit fontScale="32500" lnSpcReduction="20000"/>
          </a:bodyPr>
          <a:lstStyle/>
          <a:p>
            <a:pPr marL="0" lvl="1" algn="l"/>
            <a:r>
              <a:rPr lang="en-US" sz="6400" b="1" dirty="0">
                <a:solidFill>
                  <a:schemeClr val="tx1"/>
                </a:solidFill>
              </a:rPr>
              <a:t>Development of the understanding of evolution</a:t>
            </a:r>
          </a:p>
          <a:p>
            <a:pPr marL="685800" lvl="1" indent="-342900" algn="l">
              <a:buFont typeface="Arial" pitchFamily="34" charset="0"/>
              <a:buChar char="•"/>
            </a:pPr>
            <a:r>
              <a:rPr lang="en-US" sz="6400" dirty="0">
                <a:solidFill>
                  <a:schemeClr val="tx1"/>
                </a:solidFill>
              </a:rPr>
              <a:t>Darwin and Wallace (biology)</a:t>
            </a:r>
          </a:p>
          <a:p>
            <a:pPr marL="685800" lvl="1" indent="-342900" algn="l">
              <a:buFont typeface="Arial" pitchFamily="34" charset="0"/>
              <a:buChar char="•"/>
            </a:pPr>
            <a:r>
              <a:rPr lang="en-US" sz="6400" dirty="0">
                <a:solidFill>
                  <a:schemeClr val="tx1"/>
                </a:solidFill>
              </a:rPr>
              <a:t>Theory of evolution </a:t>
            </a:r>
          </a:p>
          <a:p>
            <a:pPr marL="685800" lvl="1" indent="-342900" algn="l">
              <a:buFont typeface="Arial" pitchFamily="34" charset="0"/>
              <a:buChar char="•"/>
            </a:pPr>
            <a:r>
              <a:rPr lang="en-US" sz="6400" dirty="0">
                <a:solidFill>
                  <a:schemeClr val="tx1"/>
                </a:solidFill>
              </a:rPr>
              <a:t>Resistant bacteria</a:t>
            </a:r>
          </a:p>
          <a:p>
            <a:pPr marL="685800" lvl="1" indent="-342900" algn="l">
              <a:buFont typeface="Arial" pitchFamily="34" charset="0"/>
              <a:buChar char="•"/>
            </a:pPr>
            <a:r>
              <a:rPr lang="en-US" sz="6400" dirty="0">
                <a:solidFill>
                  <a:schemeClr val="tx1"/>
                </a:solidFill>
              </a:rPr>
              <a:t>Fossils and evolution</a:t>
            </a:r>
          </a:p>
          <a:p>
            <a:pPr marL="685800" lvl="1" indent="-342900" algn="l">
              <a:buFont typeface="Arial" pitchFamily="34" charset="0"/>
              <a:buChar char="•"/>
            </a:pPr>
            <a:r>
              <a:rPr lang="en-US" sz="6400" dirty="0">
                <a:solidFill>
                  <a:schemeClr val="tx1"/>
                </a:solidFill>
              </a:rPr>
              <a:t>Pentadactyl limb</a:t>
            </a:r>
          </a:p>
          <a:p>
            <a:pPr marL="685800" lvl="1" indent="-342900" algn="l"/>
            <a:endParaRPr lang="en-US" sz="6400" dirty="0">
              <a:solidFill>
                <a:schemeClr val="tx1"/>
              </a:solidFill>
            </a:endParaRPr>
          </a:p>
          <a:p>
            <a:pPr marL="0" lvl="1" algn="l"/>
            <a:r>
              <a:rPr lang="en-US" sz="6400" b="1" dirty="0">
                <a:solidFill>
                  <a:schemeClr val="tx1"/>
                </a:solidFill>
              </a:rPr>
              <a:t>Classification of living organisms</a:t>
            </a:r>
          </a:p>
          <a:p>
            <a:pPr marL="715963" lvl="1" indent="-354013" algn="l">
              <a:buFont typeface="Arial" pitchFamily="34" charset="0"/>
              <a:buChar char="•"/>
            </a:pPr>
            <a:r>
              <a:rPr lang="en-US" sz="6400" dirty="0">
                <a:solidFill>
                  <a:schemeClr val="tx1"/>
                </a:solidFill>
              </a:rPr>
              <a:t>Five Kingdom system</a:t>
            </a:r>
          </a:p>
          <a:p>
            <a:pPr marL="715963" lvl="1" indent="-354013" algn="l">
              <a:buFont typeface="Arial" pitchFamily="34" charset="0"/>
              <a:buChar char="•"/>
            </a:pPr>
            <a:r>
              <a:rPr lang="en-US" sz="6400" dirty="0">
                <a:solidFill>
                  <a:schemeClr val="tx1"/>
                </a:solidFill>
              </a:rPr>
              <a:t>Three domains</a:t>
            </a:r>
          </a:p>
          <a:p>
            <a:pPr marL="715963" lvl="1" indent="-354013" algn="l"/>
            <a:endParaRPr lang="en-US" sz="6400" dirty="0">
              <a:solidFill>
                <a:schemeClr val="tx1"/>
              </a:solidFill>
            </a:endParaRPr>
          </a:p>
          <a:p>
            <a:pPr marL="0" lvl="1" algn="l"/>
            <a:r>
              <a:rPr lang="en-US" sz="6400" b="1" dirty="0">
                <a:solidFill>
                  <a:schemeClr val="tx1"/>
                </a:solidFill>
              </a:rPr>
              <a:t>Genetic Engineering</a:t>
            </a:r>
          </a:p>
          <a:p>
            <a:pPr marL="715963" lvl="1" indent="-361950" algn="l">
              <a:buFont typeface="Arial" pitchFamily="34" charset="0"/>
              <a:buChar char="•"/>
            </a:pPr>
            <a:r>
              <a:rPr lang="en-US" sz="6400" dirty="0">
                <a:solidFill>
                  <a:schemeClr val="tx1"/>
                </a:solidFill>
              </a:rPr>
              <a:t>Selective breeding</a:t>
            </a:r>
          </a:p>
          <a:p>
            <a:pPr marL="715963" lvl="1" indent="-354013" algn="l">
              <a:buFont typeface="Arial" pitchFamily="34" charset="0"/>
              <a:buChar char="•"/>
            </a:pPr>
            <a:r>
              <a:rPr lang="en-US" sz="6400" dirty="0">
                <a:solidFill>
                  <a:schemeClr val="tx1"/>
                </a:solidFill>
              </a:rPr>
              <a:t>Tissue culture</a:t>
            </a:r>
          </a:p>
          <a:p>
            <a:pPr marL="715963" lvl="1" indent="-354013" algn="l">
              <a:buFont typeface="Arial" pitchFamily="34" charset="0"/>
              <a:buChar char="•"/>
            </a:pPr>
            <a:r>
              <a:rPr lang="en-US" sz="6400" dirty="0">
                <a:solidFill>
                  <a:schemeClr val="tx1"/>
                </a:solidFill>
              </a:rPr>
              <a:t>Genetic engineering</a:t>
            </a:r>
          </a:p>
          <a:p>
            <a:pPr marL="715963" lvl="1" indent="-354013" algn="l">
              <a:buFont typeface="Arial" pitchFamily="34" charset="0"/>
              <a:buChar char="•"/>
            </a:pPr>
            <a:r>
              <a:rPr lang="en-US" sz="6400" dirty="0">
                <a:solidFill>
                  <a:schemeClr val="tx1"/>
                </a:solidFill>
              </a:rPr>
              <a:t>Fertilisers and biological control</a:t>
            </a:r>
          </a:p>
          <a:p>
            <a:pPr marL="0" lvl="1" algn="l"/>
            <a:endParaRPr lang="en-US" sz="6400" dirty="0">
              <a:solidFill>
                <a:schemeClr val="tx1"/>
              </a:solidFill>
            </a:endParaRPr>
          </a:p>
          <a:p>
            <a:pPr marL="685800" lvl="1" indent="-342900" algn="l"/>
            <a:endParaRPr lang="en-US" sz="6400" dirty="0">
              <a:solidFill>
                <a:schemeClr val="tx1"/>
              </a:solidFill>
            </a:endParaRPr>
          </a:p>
          <a:p>
            <a:pPr marL="0" lvl="1" algn="l"/>
            <a:endParaRPr lang="en-US" sz="6400" b="1" dirty="0">
              <a:solidFill>
                <a:schemeClr val="tx1"/>
              </a:solidFill>
            </a:endParaRPr>
          </a:p>
          <a:p>
            <a:pPr marL="0" lvl="1" algn="l"/>
            <a:endParaRPr lang="en-US" sz="6400" b="1" dirty="0">
              <a:solidFill>
                <a:schemeClr val="tx1"/>
              </a:solidFill>
            </a:endParaRPr>
          </a:p>
          <a:p>
            <a:pPr algn="l"/>
            <a:endParaRPr lang="en-US" sz="6400" dirty="0">
              <a:solidFill>
                <a:schemeClr val="tx1"/>
              </a:solidFill>
            </a:endParaRPr>
          </a:p>
          <a:p>
            <a:pPr algn="l"/>
            <a:endParaRPr lang="en-US" sz="6400" dirty="0">
              <a:solidFill>
                <a:schemeClr val="tx1"/>
              </a:solidFill>
            </a:endParaRPr>
          </a:p>
          <a:p>
            <a:pPr algn="l"/>
            <a:endParaRPr lang="en-US" sz="6400" dirty="0">
              <a:solidFill>
                <a:schemeClr val="tx1"/>
              </a:solidFill>
            </a:endParaRPr>
          </a:p>
          <a:p>
            <a:pPr algn="l"/>
            <a:endParaRPr lang="en-US" sz="6400" dirty="0">
              <a:solidFill>
                <a:schemeClr val="tx1"/>
              </a:solidFill>
            </a:endParaRPr>
          </a:p>
          <a:p>
            <a:pPr algn="l"/>
            <a:endParaRPr lang="en-US" sz="6400" dirty="0">
              <a:solidFill>
                <a:schemeClr val="tx1"/>
              </a:solidFill>
            </a:endParaRPr>
          </a:p>
          <a:p>
            <a:pPr algn="l"/>
            <a:endParaRPr lang="en-US" dirty="0">
              <a:solidFill>
                <a:schemeClr val="tx1"/>
              </a:solidFill>
            </a:endParaRPr>
          </a:p>
          <a:p>
            <a:pPr algn="l"/>
            <a:endParaRPr lang="en-US" dirty="0">
              <a:solidFill>
                <a:schemeClr val="tx1"/>
              </a:solidFill>
            </a:endParaRPr>
          </a:p>
          <a:p>
            <a:endParaRPr lang="en-GB" dirty="0">
              <a:solidFill>
                <a:schemeClr val="tx1"/>
              </a:solidFill>
            </a:endParaRPr>
          </a:p>
        </p:txBody>
      </p:sp>
      <p:pic>
        <p:nvPicPr>
          <p:cNvPr id="5" name="Picture 4" descr="ThinkstockPhotos-536688016sanger sequencing.jpg"/>
          <p:cNvPicPr>
            <a:picLocks noChangeAspect="1"/>
          </p:cNvPicPr>
          <p:nvPr/>
        </p:nvPicPr>
        <p:blipFill>
          <a:blip r:embed="rId2" cstate="print"/>
          <a:stretch>
            <a:fillRect/>
          </a:stretch>
        </p:blipFill>
        <p:spPr>
          <a:xfrm rot="5400000">
            <a:off x="4507893" y="2068749"/>
            <a:ext cx="5349427" cy="3419746"/>
          </a:xfrm>
          <a:prstGeom prst="rect">
            <a:avLst/>
          </a:prstGeom>
          <a:ln>
            <a:solidFill>
              <a:schemeClr val="accent6">
                <a:lumMod val="75000"/>
              </a:schemeClr>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32448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8" name="Picture 7"/>
          <p:cNvPicPr>
            <a:picLocks noChangeAspect="1"/>
          </p:cNvPicPr>
          <p:nvPr/>
        </p:nvPicPr>
        <p:blipFill>
          <a:blip r:embed="rId3" cstate="print">
            <a:clrChange>
              <a:clrFrom>
                <a:srgbClr val="FFFFFF"/>
              </a:clrFrom>
              <a:clrTo>
                <a:srgbClr val="FFFFFF">
                  <a:alpha val="0"/>
                </a:srgbClr>
              </a:clrTo>
            </a:clrChange>
          </a:blip>
          <a:stretch>
            <a:fillRect/>
          </a:stretch>
        </p:blipFill>
        <p:spPr>
          <a:xfrm>
            <a:off x="3203848" y="-99392"/>
            <a:ext cx="5940152" cy="6525344"/>
          </a:xfrm>
          <a:prstGeom prst="rect">
            <a:avLst/>
          </a:prstGeom>
        </p:spPr>
      </p:pic>
      <p:sp>
        <p:nvSpPr>
          <p:cNvPr id="7" name="TextBox 6"/>
          <p:cNvSpPr txBox="1"/>
          <p:nvPr/>
        </p:nvSpPr>
        <p:spPr>
          <a:xfrm>
            <a:off x="-22696" y="476673"/>
            <a:ext cx="5458792" cy="3539430"/>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3200" b="1" dirty="0">
                <a:solidFill>
                  <a:schemeClr val="bg1">
                    <a:lumMod val="50000"/>
                  </a:schemeClr>
                </a:solidFill>
                <a:latin typeface="+mj-lt"/>
                <a:ea typeface="Beirut" charset="-78"/>
                <a:cs typeface="Beirut" charset="-78"/>
              </a:rPr>
              <a:t>Part 1</a:t>
            </a:r>
          </a:p>
          <a:p>
            <a:endParaRPr lang="en-GB" sz="2400" b="1" dirty="0">
              <a:latin typeface="+mj-lt"/>
              <a:ea typeface="Beirut" charset="-78"/>
              <a:cs typeface="Beirut" charset="-78"/>
            </a:endParaRPr>
          </a:p>
          <a:p>
            <a:endParaRPr lang="en-GB" sz="2400" b="1" dirty="0">
              <a:latin typeface="+mj-lt"/>
              <a:ea typeface="Beirut" charset="-78"/>
              <a:cs typeface="Beirut" charset="-78"/>
            </a:endParaRPr>
          </a:p>
        </p:txBody>
      </p:sp>
      <p:sp>
        <p:nvSpPr>
          <p:cNvPr id="5" name="Rectangle 4"/>
          <p:cNvSpPr/>
          <p:nvPr/>
        </p:nvSpPr>
        <p:spPr>
          <a:xfrm>
            <a:off x="0" y="3356992"/>
            <a:ext cx="4572000" cy="2677656"/>
          </a:xfrm>
          <a:prstGeom prst="rect">
            <a:avLst/>
          </a:prstGeom>
        </p:spPr>
        <p:txBody>
          <a:bodyPr>
            <a:spAutoFit/>
          </a:bodyPr>
          <a:lstStyle/>
          <a:p>
            <a:pPr marL="0" lvl="1"/>
            <a:r>
              <a:rPr lang="en-US" sz="2400" b="1" dirty="0">
                <a:solidFill>
                  <a:schemeClr val="bg1">
                    <a:lumMod val="50000"/>
                  </a:schemeClr>
                </a:solidFill>
              </a:rPr>
              <a:t>Development of the understanding of evolution</a:t>
            </a:r>
          </a:p>
          <a:p>
            <a:pPr marL="685800" lvl="1" indent="-342900">
              <a:buFont typeface="Arial" charset="0"/>
              <a:buChar char="•"/>
            </a:pPr>
            <a:r>
              <a:rPr lang="en-US" sz="2400" b="1" dirty="0">
                <a:solidFill>
                  <a:schemeClr val="bg1">
                    <a:lumMod val="50000"/>
                  </a:schemeClr>
                </a:solidFill>
              </a:rPr>
              <a:t>Darwin and Wallace</a:t>
            </a:r>
          </a:p>
          <a:p>
            <a:pPr marL="685800" lvl="1" indent="-342900">
              <a:buFont typeface="Arial" charset="0"/>
              <a:buChar char="•"/>
            </a:pPr>
            <a:r>
              <a:rPr lang="en-US" sz="2400" b="1" dirty="0">
                <a:solidFill>
                  <a:schemeClr val="bg1">
                    <a:lumMod val="50000"/>
                  </a:schemeClr>
                </a:solidFill>
              </a:rPr>
              <a:t>Theory of evolution </a:t>
            </a:r>
          </a:p>
          <a:p>
            <a:pPr marL="685800" lvl="1" indent="-342900">
              <a:buFont typeface="Arial" charset="0"/>
              <a:buChar char="•"/>
            </a:pPr>
            <a:r>
              <a:rPr lang="en-US" sz="2400" b="1" dirty="0">
                <a:solidFill>
                  <a:schemeClr val="bg1">
                    <a:lumMod val="50000"/>
                  </a:schemeClr>
                </a:solidFill>
              </a:rPr>
              <a:t>Resistant bacteria</a:t>
            </a:r>
          </a:p>
          <a:p>
            <a:pPr marL="685800" lvl="1" indent="-342900">
              <a:buFont typeface="Arial" charset="0"/>
              <a:buChar char="•"/>
            </a:pPr>
            <a:r>
              <a:rPr lang="en-US" sz="2400" b="1" dirty="0">
                <a:solidFill>
                  <a:schemeClr val="bg1">
                    <a:lumMod val="50000"/>
                  </a:schemeClr>
                </a:solidFill>
              </a:rPr>
              <a:t>Fossils and evolution</a:t>
            </a:r>
          </a:p>
          <a:p>
            <a:pPr marL="685800" lvl="1" indent="-342900">
              <a:buFont typeface="Arial" charset="0"/>
              <a:buChar char="•"/>
            </a:pPr>
            <a:r>
              <a:rPr lang="en-US" sz="2400" b="1" dirty="0">
                <a:solidFill>
                  <a:schemeClr val="bg1">
                    <a:lumMod val="50000"/>
                  </a:schemeClr>
                </a:solidFill>
              </a:rPr>
              <a:t>Pentadactyl limb (biology)</a:t>
            </a:r>
          </a:p>
        </p:txBody>
      </p:sp>
    </p:spTree>
    <p:extLst>
      <p:ext uri="{BB962C8B-B14F-4D97-AF65-F5344CB8AC3E}">
        <p14:creationId xmlns:p14="http://schemas.microsoft.com/office/powerpoint/2010/main" val="632385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0"/>
            <a:ext cx="8892480" cy="749300"/>
          </a:xfrm>
        </p:spPr>
        <p:txBody>
          <a:bodyPr>
            <a:noAutofit/>
          </a:bodyPr>
          <a:lstStyle/>
          <a:p>
            <a:pPr algn="r"/>
            <a:r>
              <a:rPr lang="en-US" sz="2000" b="1" dirty="0">
                <a:solidFill>
                  <a:schemeClr val="accent6"/>
                </a:solidFill>
              </a:rPr>
              <a:t>Development of the understanding of evolution part 1–  Evolution</a:t>
            </a:r>
            <a:endParaRPr lang="en-GB" sz="2000" dirty="0"/>
          </a:p>
        </p:txBody>
      </p:sp>
      <p:sp>
        <p:nvSpPr>
          <p:cNvPr id="3" name="TextBox 2"/>
          <p:cNvSpPr txBox="1"/>
          <p:nvPr/>
        </p:nvSpPr>
        <p:spPr>
          <a:xfrm>
            <a:off x="179512" y="620688"/>
            <a:ext cx="8784976" cy="2523768"/>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r>
              <a:rPr lang="en-GB" sz="2400" b="1" dirty="0">
                <a:solidFill>
                  <a:schemeClr val="accent6">
                    <a:lumMod val="75000"/>
                  </a:schemeClr>
                </a:solidFill>
              </a:rPr>
              <a:t>Evolution</a:t>
            </a:r>
            <a:r>
              <a:rPr lang="en-GB" sz="2400" dirty="0"/>
              <a:t> is a </a:t>
            </a:r>
            <a:r>
              <a:rPr lang="en-GB" sz="2400" b="1" dirty="0">
                <a:solidFill>
                  <a:schemeClr val="accent6">
                    <a:lumMod val="75000"/>
                  </a:schemeClr>
                </a:solidFill>
              </a:rPr>
              <a:t>change</a:t>
            </a:r>
            <a:r>
              <a:rPr lang="en-GB" sz="2400" dirty="0"/>
              <a:t> in the inherited characteristics of a population </a:t>
            </a:r>
            <a:r>
              <a:rPr lang="en-GB" sz="2400" b="1" dirty="0">
                <a:solidFill>
                  <a:schemeClr val="accent6">
                    <a:lumMod val="75000"/>
                  </a:schemeClr>
                </a:solidFill>
              </a:rPr>
              <a:t>over time</a:t>
            </a:r>
            <a:r>
              <a:rPr lang="en-GB" sz="2400" dirty="0"/>
              <a:t>. This occurs through a process called </a:t>
            </a:r>
            <a:r>
              <a:rPr lang="en-GB" sz="2400" b="1" dirty="0">
                <a:solidFill>
                  <a:schemeClr val="accent6">
                    <a:lumMod val="75000"/>
                  </a:schemeClr>
                </a:solidFill>
              </a:rPr>
              <a:t>natural selection </a:t>
            </a:r>
            <a:r>
              <a:rPr lang="en-GB" sz="2400" dirty="0"/>
              <a:t>which may result in a new species being formed.</a:t>
            </a:r>
          </a:p>
          <a:p>
            <a:endParaRPr lang="en-GB" sz="1400" dirty="0"/>
          </a:p>
          <a:p>
            <a:r>
              <a:rPr lang="en-GB" sz="2400" dirty="0"/>
              <a:t>The </a:t>
            </a:r>
            <a:r>
              <a:rPr lang="en-GB" sz="2400" b="1" dirty="0">
                <a:solidFill>
                  <a:schemeClr val="accent6">
                    <a:lumMod val="75000"/>
                  </a:schemeClr>
                </a:solidFill>
              </a:rPr>
              <a:t>theory of evolution </a:t>
            </a:r>
            <a:r>
              <a:rPr lang="en-GB" sz="2400" dirty="0"/>
              <a:t>by natural selection states that all living things have evolved from </a:t>
            </a:r>
            <a:r>
              <a:rPr lang="en-GB" sz="2400" b="1" dirty="0">
                <a:solidFill>
                  <a:schemeClr val="accent6">
                    <a:lumMod val="75000"/>
                  </a:schemeClr>
                </a:solidFill>
              </a:rPr>
              <a:t>simple life forms </a:t>
            </a:r>
            <a:r>
              <a:rPr lang="en-GB" sz="2400" dirty="0"/>
              <a:t>that developed over </a:t>
            </a:r>
            <a:r>
              <a:rPr lang="en-GB" sz="2400" b="1" dirty="0">
                <a:solidFill>
                  <a:schemeClr val="accent6">
                    <a:lumMod val="75000"/>
                  </a:schemeClr>
                </a:solidFill>
              </a:rPr>
              <a:t>3 billion years ago.</a:t>
            </a:r>
          </a:p>
        </p:txBody>
      </p:sp>
      <p:pic>
        <p:nvPicPr>
          <p:cNvPr id="8" name="Picture 7" descr="ThinkstockPhotos-200353823-001predatoryprey.jpg"/>
          <p:cNvPicPr>
            <a:picLocks noChangeAspect="1"/>
          </p:cNvPicPr>
          <p:nvPr/>
        </p:nvPicPr>
        <p:blipFill>
          <a:blip r:embed="rId3" cstate="print"/>
          <a:stretch>
            <a:fillRect/>
          </a:stretch>
        </p:blipFill>
        <p:spPr>
          <a:xfrm>
            <a:off x="179512" y="4221088"/>
            <a:ext cx="3672408" cy="2232248"/>
          </a:xfrm>
          <a:prstGeom prst="rect">
            <a:avLst/>
          </a:prstGeom>
          <a:ln>
            <a:solidFill>
              <a:schemeClr val="accent6">
                <a:lumMod val="75000"/>
              </a:schemeClr>
            </a:solidFill>
          </a:ln>
          <a:effectLst>
            <a:outerShdw blurRad="50800" dist="38100" dir="5400000" algn="t" rotWithShape="0">
              <a:prstClr val="black">
                <a:alpha val="40000"/>
              </a:prstClr>
            </a:outerShdw>
          </a:effectLst>
        </p:spPr>
      </p:pic>
      <p:sp>
        <p:nvSpPr>
          <p:cNvPr id="9" name="Rectangle 8"/>
          <p:cNvSpPr/>
          <p:nvPr/>
        </p:nvSpPr>
        <p:spPr>
          <a:xfrm>
            <a:off x="3923928" y="3212977"/>
            <a:ext cx="5040560" cy="3323987"/>
          </a:xfrm>
          <a:prstGeom prst="rect">
            <a:avLst/>
          </a:prstGeom>
        </p:spPr>
        <p:txBody>
          <a:bodyPr wrap="square">
            <a:spAutoFit/>
          </a:bodyPr>
          <a:lstStyle/>
          <a:p>
            <a:pPr algn="ctr"/>
            <a:r>
              <a:rPr lang="en-GB" sz="2100" dirty="0"/>
              <a:t>The </a:t>
            </a:r>
            <a:r>
              <a:rPr lang="en-GB" sz="2100" b="1" dirty="0">
                <a:solidFill>
                  <a:schemeClr val="accent6">
                    <a:lumMod val="75000"/>
                  </a:schemeClr>
                </a:solidFill>
              </a:rPr>
              <a:t>differences</a:t>
            </a:r>
            <a:r>
              <a:rPr lang="en-GB" sz="2100" dirty="0"/>
              <a:t> in a population gives some </a:t>
            </a:r>
          </a:p>
          <a:p>
            <a:pPr algn="ctr"/>
            <a:r>
              <a:rPr lang="en-GB" sz="2100" dirty="0"/>
              <a:t> individuals an </a:t>
            </a:r>
            <a:r>
              <a:rPr lang="en-GB" sz="2100" b="1" dirty="0">
                <a:solidFill>
                  <a:schemeClr val="accent6">
                    <a:lumMod val="75000"/>
                  </a:schemeClr>
                </a:solidFill>
              </a:rPr>
              <a:t>advantage</a:t>
            </a:r>
            <a:r>
              <a:rPr lang="en-GB" sz="2100" dirty="0"/>
              <a:t>. An individual may be more resistant to a disease, or better camouflaged, or stronger, faster or better able to attract a mate. This individual is more likely to </a:t>
            </a:r>
            <a:r>
              <a:rPr lang="en-GB" sz="2100" b="1" dirty="0">
                <a:solidFill>
                  <a:schemeClr val="accent6">
                    <a:lumMod val="75000"/>
                  </a:schemeClr>
                </a:solidFill>
              </a:rPr>
              <a:t>survive for longer </a:t>
            </a:r>
            <a:r>
              <a:rPr lang="en-GB" sz="2100" dirty="0"/>
              <a:t>and be able to breed to </a:t>
            </a:r>
            <a:r>
              <a:rPr lang="en-GB" sz="2100" b="1" dirty="0">
                <a:solidFill>
                  <a:schemeClr val="accent6">
                    <a:lumMod val="75000"/>
                  </a:schemeClr>
                </a:solidFill>
              </a:rPr>
              <a:t>pass on </a:t>
            </a:r>
            <a:r>
              <a:rPr lang="en-GB" sz="2100" dirty="0"/>
              <a:t>desirable genes. </a:t>
            </a:r>
          </a:p>
          <a:p>
            <a:pPr algn="ctr"/>
            <a:r>
              <a:rPr lang="en-GB" sz="2100" dirty="0"/>
              <a:t>Nature is selecting the individual with the </a:t>
            </a:r>
            <a:r>
              <a:rPr lang="en-GB" sz="2100" b="1" dirty="0">
                <a:solidFill>
                  <a:schemeClr val="accent6">
                    <a:lumMod val="75000"/>
                  </a:schemeClr>
                </a:solidFill>
              </a:rPr>
              <a:t>phenotypes</a:t>
            </a:r>
            <a:r>
              <a:rPr lang="en-GB" sz="2100" dirty="0"/>
              <a:t> most suited to survival. This is called </a:t>
            </a:r>
            <a:r>
              <a:rPr lang="en-GB" sz="2100" b="1" dirty="0">
                <a:solidFill>
                  <a:schemeClr val="accent6">
                    <a:lumMod val="75000"/>
                  </a:schemeClr>
                </a:solidFill>
              </a:rPr>
              <a:t>natural selection.</a:t>
            </a:r>
          </a:p>
        </p:txBody>
      </p:sp>
      <p:sp>
        <p:nvSpPr>
          <p:cNvPr id="6" name="TextBox 5"/>
          <p:cNvSpPr txBox="1"/>
          <p:nvPr/>
        </p:nvSpPr>
        <p:spPr>
          <a:xfrm>
            <a:off x="179512" y="3225750"/>
            <a:ext cx="3672408" cy="923330"/>
          </a:xfrm>
          <a:prstGeom prst="rect">
            <a:avLst/>
          </a:prstGeom>
          <a:solidFill>
            <a:schemeClr val="accent6">
              <a:lumMod val="60000"/>
              <a:lumOff val="40000"/>
            </a:schemeClr>
          </a:solidFill>
          <a:scene3d>
            <a:camera prst="orthographicFront"/>
            <a:lightRig rig="threePt" dir="t"/>
          </a:scene3d>
          <a:sp3d>
            <a:bevelT/>
          </a:sp3d>
        </p:spPr>
        <p:txBody>
          <a:bodyPr wrap="square" rtlCol="0">
            <a:spAutoFit/>
          </a:bodyPr>
          <a:lstStyle/>
          <a:p>
            <a:r>
              <a:rPr lang="en-GB" dirty="0"/>
              <a:t>Species is defined as a group of similar looking individuals which can breed and produce fertile offspring.</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9512" y="692696"/>
            <a:ext cx="6552728" cy="5786199"/>
          </a:xfrm>
          <a:prstGeom prst="rect">
            <a:avLst/>
          </a:prstGeom>
          <a:noFill/>
        </p:spPr>
        <p:txBody>
          <a:bodyPr wrap="square" rtlCol="0">
            <a:spAutoFit/>
          </a:bodyPr>
          <a:lstStyle/>
          <a:p>
            <a:r>
              <a:rPr lang="en-GB" sz="2200" dirty="0"/>
              <a:t>In 1831, </a:t>
            </a:r>
            <a:r>
              <a:rPr lang="en-GB" sz="2200" b="1" dirty="0">
                <a:solidFill>
                  <a:schemeClr val="accent6">
                    <a:lumMod val="75000"/>
                  </a:schemeClr>
                </a:solidFill>
              </a:rPr>
              <a:t>Charles Darwin </a:t>
            </a:r>
            <a:r>
              <a:rPr lang="en-GB" sz="2200" dirty="0"/>
              <a:t>had the opportunity to join an </a:t>
            </a:r>
            <a:r>
              <a:rPr lang="en-GB" sz="2200" b="1" dirty="0">
                <a:solidFill>
                  <a:schemeClr val="accent6">
                    <a:lumMod val="75000"/>
                  </a:schemeClr>
                </a:solidFill>
              </a:rPr>
              <a:t>expedition around the world </a:t>
            </a:r>
            <a:r>
              <a:rPr lang="en-GB" sz="2200" dirty="0"/>
              <a:t>on the H.M.S Beagle. </a:t>
            </a:r>
          </a:p>
          <a:p>
            <a:r>
              <a:rPr lang="en-GB" sz="2200" dirty="0"/>
              <a:t>As a result of years of </a:t>
            </a:r>
            <a:r>
              <a:rPr lang="en-GB" sz="2200" b="1" dirty="0">
                <a:solidFill>
                  <a:schemeClr val="accent6">
                    <a:lumMod val="75000"/>
                  </a:schemeClr>
                </a:solidFill>
              </a:rPr>
              <a:t>experimentation</a:t>
            </a:r>
            <a:r>
              <a:rPr lang="en-GB" sz="2200" dirty="0"/>
              <a:t>, </a:t>
            </a:r>
            <a:r>
              <a:rPr lang="en-GB" sz="2200" b="1" dirty="0">
                <a:solidFill>
                  <a:schemeClr val="accent6">
                    <a:lumMod val="75000"/>
                  </a:schemeClr>
                </a:solidFill>
              </a:rPr>
              <a:t>discussion</a:t>
            </a:r>
            <a:r>
              <a:rPr lang="en-GB" sz="2200" dirty="0"/>
              <a:t> with other scientists and the developing </a:t>
            </a:r>
            <a:r>
              <a:rPr lang="en-GB" sz="2200" b="1" dirty="0">
                <a:solidFill>
                  <a:schemeClr val="accent6">
                    <a:lumMod val="75000"/>
                  </a:schemeClr>
                </a:solidFill>
              </a:rPr>
              <a:t>knowledge of geology and fossils, </a:t>
            </a:r>
            <a:r>
              <a:rPr lang="en-GB" sz="2200" dirty="0"/>
              <a:t>Darwin proposed the </a:t>
            </a:r>
            <a:r>
              <a:rPr lang="en-GB" sz="2200" b="1" dirty="0">
                <a:solidFill>
                  <a:schemeClr val="accent6">
                    <a:lumMod val="75000"/>
                  </a:schemeClr>
                </a:solidFill>
              </a:rPr>
              <a:t>theory of evolution by natural selection</a:t>
            </a:r>
            <a:r>
              <a:rPr lang="en-GB" sz="2200" dirty="0"/>
              <a:t>.</a:t>
            </a:r>
          </a:p>
          <a:p>
            <a:endParaRPr lang="en-GB" sz="2200" dirty="0"/>
          </a:p>
          <a:p>
            <a:r>
              <a:rPr lang="en-GB" sz="2200" dirty="0"/>
              <a:t>His theory was based on </a:t>
            </a:r>
            <a:r>
              <a:rPr lang="en-GB" sz="2200" b="1" dirty="0"/>
              <a:t>three observations</a:t>
            </a:r>
            <a:r>
              <a:rPr lang="en-GB" sz="2200" dirty="0"/>
              <a:t>:</a:t>
            </a:r>
          </a:p>
          <a:p>
            <a:endParaRPr lang="en-GB" sz="2200" dirty="0"/>
          </a:p>
          <a:p>
            <a:pPr>
              <a:buFont typeface="Arial" pitchFamily="34" charset="0"/>
              <a:buChar char="•"/>
            </a:pPr>
            <a:r>
              <a:rPr lang="en-GB" sz="2200" dirty="0"/>
              <a:t>  </a:t>
            </a:r>
            <a:r>
              <a:rPr lang="en-GB" sz="2200" b="1" dirty="0">
                <a:solidFill>
                  <a:schemeClr val="accent6">
                    <a:lumMod val="75000"/>
                  </a:schemeClr>
                </a:solidFill>
              </a:rPr>
              <a:t>Individual</a:t>
            </a:r>
            <a:r>
              <a:rPr lang="en-GB" sz="2200" dirty="0"/>
              <a:t> organisms within a particular species show a </a:t>
            </a:r>
            <a:r>
              <a:rPr lang="en-GB" sz="2200" b="1" dirty="0">
                <a:solidFill>
                  <a:schemeClr val="accent6">
                    <a:lumMod val="75000"/>
                  </a:schemeClr>
                </a:solidFill>
              </a:rPr>
              <a:t>wide range of variation </a:t>
            </a:r>
            <a:r>
              <a:rPr lang="en-GB" sz="2200" dirty="0"/>
              <a:t>for a characteristic.</a:t>
            </a:r>
          </a:p>
          <a:p>
            <a:pPr>
              <a:buFont typeface="Arial" pitchFamily="34" charset="0"/>
              <a:buChar char="•"/>
            </a:pPr>
            <a:r>
              <a:rPr lang="en-GB" sz="2200" dirty="0"/>
              <a:t>  Individuals with characteristics </a:t>
            </a:r>
            <a:r>
              <a:rPr lang="en-GB" sz="2200" b="1" dirty="0">
                <a:solidFill>
                  <a:schemeClr val="accent6">
                    <a:lumMod val="75000"/>
                  </a:schemeClr>
                </a:solidFill>
              </a:rPr>
              <a:t>most suited </a:t>
            </a:r>
            <a:r>
              <a:rPr lang="en-GB" sz="2200" dirty="0"/>
              <a:t>to the </a:t>
            </a:r>
            <a:r>
              <a:rPr lang="en-GB" sz="2200" b="1" dirty="0">
                <a:solidFill>
                  <a:schemeClr val="accent6">
                    <a:lumMod val="75000"/>
                  </a:schemeClr>
                </a:solidFill>
              </a:rPr>
              <a:t>environment</a:t>
            </a:r>
            <a:r>
              <a:rPr lang="en-GB" sz="2200" dirty="0"/>
              <a:t> are more likely to </a:t>
            </a:r>
            <a:r>
              <a:rPr lang="en-GB" sz="2200" b="1" dirty="0">
                <a:solidFill>
                  <a:schemeClr val="accent6">
                    <a:lumMod val="75000"/>
                  </a:schemeClr>
                </a:solidFill>
              </a:rPr>
              <a:t>breed successfully.</a:t>
            </a:r>
          </a:p>
          <a:p>
            <a:pPr>
              <a:buFont typeface="Arial" pitchFamily="34" charset="0"/>
              <a:buChar char="•"/>
            </a:pPr>
            <a:r>
              <a:rPr lang="en-GB" sz="2200" dirty="0"/>
              <a:t>  The </a:t>
            </a:r>
            <a:r>
              <a:rPr lang="en-GB" sz="2200" b="1" dirty="0">
                <a:solidFill>
                  <a:schemeClr val="accent6">
                    <a:lumMod val="75000"/>
                  </a:schemeClr>
                </a:solidFill>
              </a:rPr>
              <a:t>characteristics</a:t>
            </a:r>
            <a:r>
              <a:rPr lang="en-GB" sz="2200" dirty="0"/>
              <a:t> that have enabled these individuals to </a:t>
            </a:r>
            <a:r>
              <a:rPr lang="en-GB" sz="2200" b="1" dirty="0">
                <a:solidFill>
                  <a:schemeClr val="accent6">
                    <a:lumMod val="75000"/>
                  </a:schemeClr>
                </a:solidFill>
              </a:rPr>
              <a:t>survive</a:t>
            </a:r>
            <a:r>
              <a:rPr lang="en-GB" sz="2200" dirty="0"/>
              <a:t> are </a:t>
            </a:r>
            <a:r>
              <a:rPr lang="en-GB" sz="2200" b="1" dirty="0">
                <a:solidFill>
                  <a:schemeClr val="accent6">
                    <a:lumMod val="75000"/>
                  </a:schemeClr>
                </a:solidFill>
              </a:rPr>
              <a:t>passed on </a:t>
            </a:r>
            <a:r>
              <a:rPr lang="en-GB" sz="2200" dirty="0"/>
              <a:t>to the next generation.</a:t>
            </a:r>
          </a:p>
          <a:p>
            <a:pPr>
              <a:buFont typeface="Arial" pitchFamily="34" charset="0"/>
              <a:buChar char="•"/>
            </a:pPr>
            <a:endParaRPr lang="en-GB" dirty="0"/>
          </a:p>
        </p:txBody>
      </p:sp>
      <p:pic>
        <p:nvPicPr>
          <p:cNvPr id="2050" name="Picture 2"/>
          <p:cNvPicPr>
            <a:picLocks noChangeAspect="1" noChangeArrowheads="1"/>
          </p:cNvPicPr>
          <p:nvPr/>
        </p:nvPicPr>
        <p:blipFill>
          <a:blip r:embed="rId3" cstate="print"/>
          <a:srcRect/>
          <a:stretch>
            <a:fillRect/>
          </a:stretch>
        </p:blipFill>
        <p:spPr bwMode="auto">
          <a:xfrm>
            <a:off x="6732240" y="764704"/>
            <a:ext cx="2195736" cy="3926607"/>
          </a:xfrm>
          <a:prstGeom prst="rect">
            <a:avLst/>
          </a:prstGeom>
          <a:noFill/>
          <a:ln w="9525">
            <a:noFill/>
            <a:miter lim="800000"/>
            <a:headEnd/>
            <a:tailEnd/>
          </a:ln>
        </p:spPr>
      </p:pic>
      <p:pic>
        <p:nvPicPr>
          <p:cNvPr id="5" name="Picture 4" descr="GettyImages-100719753Darwin ape.jpg"/>
          <p:cNvPicPr>
            <a:picLocks noChangeAspect="1"/>
          </p:cNvPicPr>
          <p:nvPr/>
        </p:nvPicPr>
        <p:blipFill>
          <a:blip r:embed="rId4" cstate="print"/>
          <a:stretch>
            <a:fillRect/>
          </a:stretch>
        </p:blipFill>
        <p:spPr>
          <a:xfrm>
            <a:off x="6588224" y="4509120"/>
            <a:ext cx="2304256" cy="18002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Rectangle 5"/>
          <p:cNvSpPr/>
          <p:nvPr/>
        </p:nvSpPr>
        <p:spPr>
          <a:xfrm>
            <a:off x="1187624" y="0"/>
            <a:ext cx="7956376" cy="369332"/>
          </a:xfrm>
          <a:prstGeom prst="rect">
            <a:avLst/>
          </a:prstGeom>
        </p:spPr>
        <p:txBody>
          <a:bodyPr wrap="square">
            <a:spAutoFit/>
          </a:bodyPr>
          <a:lstStyle/>
          <a:p>
            <a:pPr algn="r"/>
            <a:r>
              <a:rPr lang="en-US" b="1" dirty="0">
                <a:solidFill>
                  <a:schemeClr val="accent6"/>
                </a:solidFill>
              </a:rPr>
              <a:t>Development of the understanding of evolution part 1– Darwin and Wallace</a:t>
            </a:r>
            <a:endParaRPr lang="en-GB" dirty="0"/>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764704"/>
            <a:ext cx="6912768" cy="2923877"/>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sz="2300" dirty="0"/>
              <a:t>Another scientist called </a:t>
            </a:r>
            <a:r>
              <a:rPr lang="en-GB" sz="2300" b="1" dirty="0">
                <a:solidFill>
                  <a:schemeClr val="accent6">
                    <a:lumMod val="75000"/>
                  </a:schemeClr>
                </a:solidFill>
              </a:rPr>
              <a:t>Alfred Russel Wallace </a:t>
            </a:r>
            <a:r>
              <a:rPr lang="en-GB" sz="2300" dirty="0"/>
              <a:t>sent Darwin his ideas and asked for feedback. Darwin had kept his ideas secret for 20 years in fear of losing credibility amongst his peers.</a:t>
            </a:r>
          </a:p>
          <a:p>
            <a:r>
              <a:rPr lang="en-GB" sz="2300" dirty="0"/>
              <a:t>Darwin knew he needed to publish his ideas quickly because </a:t>
            </a:r>
            <a:r>
              <a:rPr lang="en-GB" sz="2300" b="1" dirty="0">
                <a:solidFill>
                  <a:schemeClr val="accent6">
                    <a:lumMod val="75000"/>
                  </a:schemeClr>
                </a:solidFill>
              </a:rPr>
              <a:t>Wallace</a:t>
            </a:r>
            <a:r>
              <a:rPr lang="en-GB" sz="2300" dirty="0"/>
              <a:t> was </a:t>
            </a:r>
            <a:r>
              <a:rPr lang="en-GB" sz="2300" b="1" dirty="0">
                <a:solidFill>
                  <a:schemeClr val="accent6">
                    <a:lumMod val="75000"/>
                  </a:schemeClr>
                </a:solidFill>
              </a:rPr>
              <a:t>independently</a:t>
            </a:r>
            <a:r>
              <a:rPr lang="en-GB" sz="2300" dirty="0"/>
              <a:t> </a:t>
            </a:r>
            <a:r>
              <a:rPr lang="en-GB" sz="2300" b="1" dirty="0">
                <a:solidFill>
                  <a:schemeClr val="accent6">
                    <a:lumMod val="75000"/>
                  </a:schemeClr>
                </a:solidFill>
              </a:rPr>
              <a:t>proposing</a:t>
            </a:r>
            <a:r>
              <a:rPr lang="en-GB" sz="2300" dirty="0"/>
              <a:t> the </a:t>
            </a:r>
            <a:r>
              <a:rPr lang="en-GB" sz="2300" b="1" dirty="0">
                <a:solidFill>
                  <a:schemeClr val="accent6">
                    <a:lumMod val="75000"/>
                  </a:schemeClr>
                </a:solidFill>
              </a:rPr>
              <a:t>theory of evolution by natural selection</a:t>
            </a:r>
            <a:r>
              <a:rPr lang="en-GB" sz="2300" dirty="0"/>
              <a:t>. Wallace published </a:t>
            </a:r>
            <a:r>
              <a:rPr lang="en-GB" sz="2300" b="1" dirty="0">
                <a:solidFill>
                  <a:schemeClr val="accent6">
                    <a:lumMod val="75000"/>
                  </a:schemeClr>
                </a:solidFill>
              </a:rPr>
              <a:t>joint writings </a:t>
            </a:r>
            <a:r>
              <a:rPr lang="en-GB" sz="2300" dirty="0"/>
              <a:t>with Darwin in </a:t>
            </a:r>
            <a:r>
              <a:rPr lang="en-GB" sz="2300" b="1" dirty="0">
                <a:solidFill>
                  <a:schemeClr val="accent6">
                    <a:lumMod val="75000"/>
                  </a:schemeClr>
                </a:solidFill>
              </a:rPr>
              <a:t>1858</a:t>
            </a:r>
            <a:r>
              <a:rPr lang="en-GB" sz="2300" dirty="0"/>
              <a:t>. </a:t>
            </a:r>
          </a:p>
        </p:txBody>
      </p:sp>
      <p:pic>
        <p:nvPicPr>
          <p:cNvPr id="3075" name="Picture 3"/>
          <p:cNvPicPr>
            <a:picLocks noChangeAspect="1" noChangeArrowheads="1"/>
          </p:cNvPicPr>
          <p:nvPr/>
        </p:nvPicPr>
        <p:blipFill>
          <a:blip r:embed="rId3" cstate="print"/>
          <a:srcRect/>
          <a:stretch>
            <a:fillRect/>
          </a:stretch>
        </p:blipFill>
        <p:spPr bwMode="auto">
          <a:xfrm>
            <a:off x="7164289" y="764704"/>
            <a:ext cx="1755716" cy="2923200"/>
          </a:xfrm>
          <a:prstGeom prst="rect">
            <a:avLst/>
          </a:prstGeom>
          <a:noFill/>
          <a:ln w="9525">
            <a:solidFill>
              <a:schemeClr val="accent6">
                <a:lumMod val="75000"/>
              </a:schemeClr>
            </a:solidFill>
            <a:miter lim="800000"/>
            <a:headEnd/>
            <a:tailEnd/>
          </a:ln>
        </p:spPr>
      </p:pic>
      <p:pic>
        <p:nvPicPr>
          <p:cNvPr id="3076" name="Picture 4"/>
          <p:cNvPicPr>
            <a:picLocks noChangeAspect="1" noChangeArrowheads="1"/>
          </p:cNvPicPr>
          <p:nvPr/>
        </p:nvPicPr>
        <p:blipFill>
          <a:blip r:embed="rId4" cstate="print"/>
          <a:srcRect/>
          <a:stretch>
            <a:fillRect/>
          </a:stretch>
        </p:blipFill>
        <p:spPr bwMode="auto">
          <a:xfrm>
            <a:off x="7164288" y="3821385"/>
            <a:ext cx="1800200" cy="1263799"/>
          </a:xfrm>
          <a:prstGeom prst="rect">
            <a:avLst/>
          </a:prstGeom>
          <a:noFill/>
          <a:ln w="9525">
            <a:solidFill>
              <a:schemeClr val="accent6">
                <a:lumMod val="75000"/>
              </a:schemeClr>
            </a:solidFill>
            <a:miter lim="800000"/>
            <a:headEnd/>
            <a:tailEnd/>
          </a:ln>
        </p:spPr>
      </p:pic>
      <p:sp>
        <p:nvSpPr>
          <p:cNvPr id="9" name="TextBox 8"/>
          <p:cNvSpPr txBox="1"/>
          <p:nvPr/>
        </p:nvSpPr>
        <p:spPr>
          <a:xfrm>
            <a:off x="179512" y="4725144"/>
            <a:ext cx="6912768" cy="1862048"/>
          </a:xfrm>
          <a:prstGeom prst="rect">
            <a:avLst/>
          </a:prstGeom>
          <a:noFill/>
        </p:spPr>
        <p:txBody>
          <a:bodyPr wrap="square" rtlCol="0">
            <a:spAutoFit/>
          </a:bodyPr>
          <a:lstStyle/>
          <a:p>
            <a:r>
              <a:rPr lang="en-GB" sz="2300" b="1" dirty="0">
                <a:solidFill>
                  <a:schemeClr val="accent6">
                    <a:lumMod val="75000"/>
                  </a:schemeClr>
                </a:solidFill>
              </a:rPr>
              <a:t>Wallace</a:t>
            </a:r>
            <a:r>
              <a:rPr lang="en-GB" sz="2300" dirty="0"/>
              <a:t> worked worldwide gathering evidence for evolutionary theory. He is best known for his work on </a:t>
            </a:r>
            <a:r>
              <a:rPr lang="en-GB" sz="2300" b="1" dirty="0">
                <a:solidFill>
                  <a:schemeClr val="accent6">
                    <a:lumMod val="75000"/>
                  </a:schemeClr>
                </a:solidFill>
              </a:rPr>
              <a:t>warning colouration </a:t>
            </a:r>
            <a:r>
              <a:rPr lang="en-GB" sz="2300" dirty="0"/>
              <a:t>in animals and his </a:t>
            </a:r>
            <a:r>
              <a:rPr lang="en-GB" sz="2300" b="1" dirty="0">
                <a:solidFill>
                  <a:schemeClr val="accent6">
                    <a:lumMod val="75000"/>
                  </a:schemeClr>
                </a:solidFill>
              </a:rPr>
              <a:t>theory of speciation. </a:t>
            </a:r>
            <a:r>
              <a:rPr lang="en-GB" sz="2300" dirty="0"/>
              <a:t>More evidence over time has led us to our current understanding of the theory of speciation</a:t>
            </a:r>
            <a:r>
              <a:rPr lang="en-GB" sz="2300" b="1" dirty="0"/>
              <a:t>.</a:t>
            </a:r>
          </a:p>
        </p:txBody>
      </p:sp>
      <p:sp>
        <p:nvSpPr>
          <p:cNvPr id="11" name="Rectangle 10"/>
          <p:cNvSpPr/>
          <p:nvPr/>
        </p:nvSpPr>
        <p:spPr>
          <a:xfrm>
            <a:off x="179512" y="3717032"/>
            <a:ext cx="6912768" cy="1154162"/>
          </a:xfrm>
          <a:prstGeom prst="rect">
            <a:avLst/>
          </a:prstGeom>
        </p:spPr>
        <p:txBody>
          <a:bodyPr wrap="square">
            <a:spAutoFit/>
          </a:bodyPr>
          <a:lstStyle/>
          <a:p>
            <a:r>
              <a:rPr lang="en-GB" sz="2300" b="1" dirty="0">
                <a:solidFill>
                  <a:schemeClr val="accent6">
                    <a:lumMod val="75000"/>
                  </a:schemeClr>
                </a:solidFill>
              </a:rPr>
              <a:t>Darwin</a:t>
            </a:r>
            <a:r>
              <a:rPr lang="en-GB" sz="2300" dirty="0"/>
              <a:t> published ‘</a:t>
            </a:r>
            <a:r>
              <a:rPr lang="en-GB" sz="2300" b="1" i="1" dirty="0">
                <a:solidFill>
                  <a:schemeClr val="accent6">
                    <a:lumMod val="75000"/>
                  </a:schemeClr>
                </a:solidFill>
              </a:rPr>
              <a:t>On the Origin of Species </a:t>
            </a:r>
            <a:r>
              <a:rPr lang="en-GB" sz="2300" b="1" dirty="0">
                <a:solidFill>
                  <a:schemeClr val="accent6">
                    <a:lumMod val="75000"/>
                  </a:schemeClr>
                </a:solidFill>
              </a:rPr>
              <a:t>(1859)</a:t>
            </a:r>
            <a:r>
              <a:rPr lang="en-GB" sz="2300" dirty="0"/>
              <a:t>’ the following year causing a lot of controversy about these new ideas.</a:t>
            </a:r>
            <a:endParaRPr lang="en-GB" sz="2300" b="1" dirty="0">
              <a:solidFill>
                <a:schemeClr val="accent6">
                  <a:lumMod val="75000"/>
                </a:schemeClr>
              </a:solidFill>
            </a:endParaRPr>
          </a:p>
        </p:txBody>
      </p:sp>
      <p:sp>
        <p:nvSpPr>
          <p:cNvPr id="12" name="TextBox 11"/>
          <p:cNvSpPr txBox="1"/>
          <p:nvPr/>
        </p:nvSpPr>
        <p:spPr>
          <a:xfrm>
            <a:off x="7164288" y="5229200"/>
            <a:ext cx="1872208" cy="1200329"/>
          </a:xfrm>
          <a:prstGeom prst="rect">
            <a:avLst/>
          </a:prstGeom>
          <a:solidFill>
            <a:schemeClr val="accent6">
              <a:lumMod val="75000"/>
            </a:schemeClr>
          </a:solidFill>
          <a:scene3d>
            <a:camera prst="orthographicFront"/>
            <a:lightRig rig="threePt" dir="t"/>
          </a:scene3d>
          <a:sp3d>
            <a:bevelT/>
          </a:sp3d>
        </p:spPr>
        <p:txBody>
          <a:bodyPr wrap="square" rtlCol="0">
            <a:spAutoFit/>
          </a:bodyPr>
          <a:lstStyle/>
          <a:p>
            <a:r>
              <a:rPr lang="en-GB" b="1" dirty="0">
                <a:solidFill>
                  <a:schemeClr val="bg1"/>
                </a:solidFill>
              </a:rPr>
              <a:t>Speciation = process by which new species are formed</a:t>
            </a:r>
          </a:p>
        </p:txBody>
      </p:sp>
      <p:sp>
        <p:nvSpPr>
          <p:cNvPr id="13" name="Rectangle 12"/>
          <p:cNvSpPr/>
          <p:nvPr/>
        </p:nvSpPr>
        <p:spPr>
          <a:xfrm>
            <a:off x="1187624" y="0"/>
            <a:ext cx="7956376" cy="646331"/>
          </a:xfrm>
          <a:prstGeom prst="rect">
            <a:avLst/>
          </a:prstGeom>
        </p:spPr>
        <p:txBody>
          <a:bodyPr wrap="square">
            <a:spAutoFit/>
          </a:bodyPr>
          <a:lstStyle/>
          <a:p>
            <a:pPr algn="r"/>
            <a:r>
              <a:rPr lang="en-US" b="1" dirty="0">
                <a:solidFill>
                  <a:schemeClr val="accent6"/>
                </a:solidFill>
              </a:rPr>
              <a:t>Development of the understanding of evolution part 1– Darwin and Wallace (biology)</a:t>
            </a:r>
            <a:endParaRPr lang="en-GB" dirty="0"/>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520" y="692696"/>
            <a:ext cx="8640960" cy="4924425"/>
          </a:xfrm>
          <a:prstGeom prst="rect">
            <a:avLst/>
          </a:prstGeom>
          <a:noFill/>
        </p:spPr>
        <p:txBody>
          <a:bodyPr wrap="square" rtlCol="0">
            <a:spAutoFit/>
          </a:bodyPr>
          <a:lstStyle/>
          <a:p>
            <a:r>
              <a:rPr lang="en-GB" sz="2400" dirty="0"/>
              <a:t>Darwin’s  </a:t>
            </a:r>
            <a:r>
              <a:rPr lang="en-GB" sz="2400" b="1" dirty="0">
                <a:solidFill>
                  <a:schemeClr val="accent6">
                    <a:lumMod val="75000"/>
                  </a:schemeClr>
                </a:solidFill>
              </a:rPr>
              <a:t>theory of evolution </a:t>
            </a:r>
            <a:r>
              <a:rPr lang="en-GB" sz="2400" dirty="0"/>
              <a:t>by natural selection was only </a:t>
            </a:r>
            <a:r>
              <a:rPr lang="en-GB" sz="2400" b="1" dirty="0">
                <a:solidFill>
                  <a:schemeClr val="accent6">
                    <a:lumMod val="75000"/>
                  </a:schemeClr>
                </a:solidFill>
              </a:rPr>
              <a:t>gradually accepted </a:t>
            </a:r>
            <a:r>
              <a:rPr lang="en-GB" sz="2400" dirty="0"/>
              <a:t>because:</a:t>
            </a:r>
          </a:p>
          <a:p>
            <a:endParaRPr lang="en-GB" sz="1400" dirty="0"/>
          </a:p>
          <a:p>
            <a:pPr>
              <a:buFont typeface="Arial" pitchFamily="34" charset="0"/>
              <a:buChar char="•"/>
            </a:pPr>
            <a:r>
              <a:rPr lang="en-GB" sz="2400" dirty="0"/>
              <a:t>  The theory </a:t>
            </a:r>
            <a:r>
              <a:rPr lang="en-GB" sz="2400" b="1" dirty="0">
                <a:solidFill>
                  <a:schemeClr val="accent6">
                    <a:lumMod val="75000"/>
                  </a:schemeClr>
                </a:solidFill>
              </a:rPr>
              <a:t>challenged</a:t>
            </a:r>
            <a:r>
              <a:rPr lang="en-GB" sz="2400" dirty="0"/>
              <a:t> the idea that </a:t>
            </a:r>
            <a:r>
              <a:rPr lang="en-GB" sz="2400" b="1" dirty="0">
                <a:solidFill>
                  <a:schemeClr val="accent6">
                    <a:lumMod val="75000"/>
                  </a:schemeClr>
                </a:solidFill>
              </a:rPr>
              <a:t>God</a:t>
            </a:r>
            <a:r>
              <a:rPr lang="en-GB" sz="2400" dirty="0"/>
              <a:t> made all the animals and</a:t>
            </a:r>
          </a:p>
          <a:p>
            <a:r>
              <a:rPr lang="en-GB" sz="2400" dirty="0"/>
              <a:t>    plants that live on Earth.</a:t>
            </a:r>
          </a:p>
          <a:p>
            <a:endParaRPr lang="en-GB" sz="1400" dirty="0"/>
          </a:p>
          <a:p>
            <a:pPr>
              <a:buFont typeface="Arial" pitchFamily="34" charset="0"/>
              <a:buChar char="•"/>
            </a:pPr>
            <a:r>
              <a:rPr lang="en-GB" sz="2400" dirty="0"/>
              <a:t> With </a:t>
            </a:r>
            <a:r>
              <a:rPr lang="en-GB" sz="2400" b="1" dirty="0">
                <a:solidFill>
                  <a:srgbClr val="CC6600"/>
                </a:solidFill>
              </a:rPr>
              <a:t>i</a:t>
            </a:r>
            <a:r>
              <a:rPr lang="en-GB" sz="2400" b="1" dirty="0">
                <a:solidFill>
                  <a:schemeClr val="accent6">
                    <a:lumMod val="75000"/>
                  </a:schemeClr>
                </a:solidFill>
              </a:rPr>
              <a:t>nsufficient evidence </a:t>
            </a:r>
            <a:r>
              <a:rPr lang="en-GB" sz="2400" dirty="0"/>
              <a:t>at the time the theory was </a:t>
            </a:r>
          </a:p>
          <a:p>
            <a:r>
              <a:rPr lang="en-GB" sz="2400" dirty="0"/>
              <a:t>   published, it failed to convince many scientists.</a:t>
            </a:r>
          </a:p>
          <a:p>
            <a:endParaRPr lang="en-GB" sz="1400" dirty="0"/>
          </a:p>
          <a:p>
            <a:pPr>
              <a:buFont typeface="Arial" pitchFamily="34" charset="0"/>
              <a:buChar char="•"/>
            </a:pPr>
            <a:r>
              <a:rPr lang="en-GB" sz="2400" dirty="0"/>
              <a:t>  The </a:t>
            </a:r>
            <a:r>
              <a:rPr lang="en-GB" sz="2400" b="1" dirty="0">
                <a:solidFill>
                  <a:schemeClr val="accent6">
                    <a:lumMod val="75000"/>
                  </a:schemeClr>
                </a:solidFill>
              </a:rPr>
              <a:t>mechanism of inheritance</a:t>
            </a:r>
            <a:r>
              <a:rPr lang="en-GB" sz="2400" dirty="0"/>
              <a:t> and variation was </a:t>
            </a:r>
            <a:r>
              <a:rPr lang="en-GB" sz="2400" b="1" dirty="0">
                <a:solidFill>
                  <a:schemeClr val="accent6">
                    <a:lumMod val="75000"/>
                  </a:schemeClr>
                </a:solidFill>
              </a:rPr>
              <a:t>not known </a:t>
            </a:r>
            <a:r>
              <a:rPr lang="en-GB" sz="2400" dirty="0"/>
              <a:t>until </a:t>
            </a:r>
          </a:p>
          <a:p>
            <a:r>
              <a:rPr lang="en-GB" sz="2400" dirty="0"/>
              <a:t>    50 years after the theory of evolution was published.</a:t>
            </a:r>
          </a:p>
          <a:p>
            <a:endParaRPr lang="en-GB" sz="1400" dirty="0"/>
          </a:p>
          <a:p>
            <a:endParaRPr lang="en-GB" sz="2400" dirty="0"/>
          </a:p>
          <a:p>
            <a:r>
              <a:rPr lang="en-GB" sz="2400" dirty="0"/>
              <a:t> </a:t>
            </a:r>
          </a:p>
          <a:p>
            <a:pPr>
              <a:buFont typeface="Arial" pitchFamily="34" charset="0"/>
              <a:buChar char="•"/>
            </a:pPr>
            <a:endParaRPr lang="en-GB" dirty="0"/>
          </a:p>
        </p:txBody>
      </p:sp>
      <p:pic>
        <p:nvPicPr>
          <p:cNvPr id="4" name="Picture 3" descr="GettyImages-100719753Darwin ape.jpg"/>
          <p:cNvPicPr>
            <a:picLocks noChangeAspect="1"/>
          </p:cNvPicPr>
          <p:nvPr/>
        </p:nvPicPr>
        <p:blipFill>
          <a:blip r:embed="rId3" cstate="print"/>
          <a:stretch>
            <a:fillRect/>
          </a:stretch>
        </p:blipFill>
        <p:spPr>
          <a:xfrm>
            <a:off x="3707904" y="4365104"/>
            <a:ext cx="1636776" cy="1981200"/>
          </a:xfrm>
          <a:prstGeom prst="rect">
            <a:avLst/>
          </a:prstGeom>
        </p:spPr>
      </p:pic>
      <p:pic>
        <p:nvPicPr>
          <p:cNvPr id="5" name="Picture 4" descr="ThinkstockPhotos-475525999human evolutuon.jpg"/>
          <p:cNvPicPr>
            <a:picLocks noChangeAspect="1"/>
          </p:cNvPicPr>
          <p:nvPr/>
        </p:nvPicPr>
        <p:blipFill>
          <a:blip r:embed="rId4" cstate="print"/>
          <a:stretch>
            <a:fillRect/>
          </a:stretch>
        </p:blipFill>
        <p:spPr>
          <a:xfrm>
            <a:off x="6588224" y="4693120"/>
            <a:ext cx="2206752" cy="1472184"/>
          </a:xfrm>
          <a:prstGeom prst="rect">
            <a:avLst/>
          </a:prstGeom>
        </p:spPr>
      </p:pic>
      <p:pic>
        <p:nvPicPr>
          <p:cNvPr id="6" name="Picture 5" descr="ThinkstockPhotos-528148851turtel fossil.jpg"/>
          <p:cNvPicPr>
            <a:picLocks noChangeAspect="1"/>
          </p:cNvPicPr>
          <p:nvPr/>
        </p:nvPicPr>
        <p:blipFill>
          <a:blip r:embed="rId5" cstate="print"/>
          <a:stretch>
            <a:fillRect/>
          </a:stretch>
        </p:blipFill>
        <p:spPr>
          <a:xfrm>
            <a:off x="323528" y="4653136"/>
            <a:ext cx="2206752" cy="1472184"/>
          </a:xfrm>
          <a:prstGeom prst="rect">
            <a:avLst/>
          </a:prstGeom>
        </p:spPr>
      </p:pic>
      <p:sp>
        <p:nvSpPr>
          <p:cNvPr id="8" name="Rectangle 7"/>
          <p:cNvSpPr/>
          <p:nvPr/>
        </p:nvSpPr>
        <p:spPr>
          <a:xfrm>
            <a:off x="1187624" y="0"/>
            <a:ext cx="7956376" cy="369332"/>
          </a:xfrm>
          <a:prstGeom prst="rect">
            <a:avLst/>
          </a:prstGeom>
        </p:spPr>
        <p:txBody>
          <a:bodyPr wrap="square">
            <a:spAutoFit/>
          </a:bodyPr>
          <a:lstStyle/>
          <a:p>
            <a:pPr algn="r"/>
            <a:r>
              <a:rPr lang="en-US" b="1" dirty="0">
                <a:solidFill>
                  <a:schemeClr val="accent6"/>
                </a:solidFill>
              </a:rPr>
              <a:t>Development of the understanding of evolution part 1– theory of evolution</a:t>
            </a:r>
            <a:endParaRPr lang="en-GB" dirty="0"/>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9512" y="692696"/>
            <a:ext cx="8784976" cy="4524315"/>
          </a:xfrm>
          <a:prstGeom prst="rect">
            <a:avLst/>
          </a:prstGeom>
          <a:noFill/>
        </p:spPr>
        <p:txBody>
          <a:bodyPr wrap="square" rtlCol="0">
            <a:spAutoFit/>
          </a:bodyPr>
          <a:lstStyle/>
          <a:p>
            <a:r>
              <a:rPr lang="en-GB" sz="2200" dirty="0"/>
              <a:t>The </a:t>
            </a:r>
            <a:r>
              <a:rPr lang="en-GB" sz="2200" b="1" dirty="0">
                <a:solidFill>
                  <a:schemeClr val="accent6">
                    <a:lumMod val="75000"/>
                  </a:schemeClr>
                </a:solidFill>
              </a:rPr>
              <a:t>theory of evolution </a:t>
            </a:r>
            <a:r>
              <a:rPr lang="en-GB" sz="2200" dirty="0"/>
              <a:t>by natural selection is </a:t>
            </a:r>
            <a:r>
              <a:rPr lang="en-GB" sz="2200" b="1" dirty="0">
                <a:solidFill>
                  <a:schemeClr val="accent6">
                    <a:lumMod val="75000"/>
                  </a:schemeClr>
                </a:solidFill>
              </a:rPr>
              <a:t>now widely accepted.</a:t>
            </a:r>
          </a:p>
          <a:p>
            <a:r>
              <a:rPr lang="en-GB" sz="2200" b="1" dirty="0">
                <a:solidFill>
                  <a:schemeClr val="accent6">
                    <a:lumMod val="75000"/>
                  </a:schemeClr>
                </a:solidFill>
              </a:rPr>
              <a:t>Evidence</a:t>
            </a:r>
            <a:r>
              <a:rPr lang="en-GB" sz="2200" dirty="0"/>
              <a:t> for Darwin's theory is now </a:t>
            </a:r>
            <a:r>
              <a:rPr lang="en-GB" sz="2200" b="1" dirty="0">
                <a:solidFill>
                  <a:schemeClr val="accent6">
                    <a:lumMod val="75000"/>
                  </a:schemeClr>
                </a:solidFill>
              </a:rPr>
              <a:t>available</a:t>
            </a:r>
            <a:r>
              <a:rPr lang="en-GB" sz="2200" dirty="0"/>
              <a:t> as it has been shown that characteristics are passed on to offspring in genes. </a:t>
            </a:r>
          </a:p>
          <a:p>
            <a:endParaRPr lang="en-GB" sz="1000" dirty="0"/>
          </a:p>
          <a:p>
            <a:r>
              <a:rPr lang="en-GB" sz="2200" b="1" dirty="0">
                <a:solidFill>
                  <a:schemeClr val="accent6">
                    <a:lumMod val="75000"/>
                  </a:schemeClr>
                </a:solidFill>
              </a:rPr>
              <a:t>Darwin, Wallace </a:t>
            </a:r>
            <a:r>
              <a:rPr lang="en-GB" sz="2200" dirty="0"/>
              <a:t>and many more scientists had their credibility questioned in their lifetimes. We can now see their work was </a:t>
            </a:r>
            <a:r>
              <a:rPr lang="en-GB" sz="2200" b="1" dirty="0">
                <a:solidFill>
                  <a:schemeClr val="accent6">
                    <a:lumMod val="75000"/>
                  </a:schemeClr>
                </a:solidFill>
              </a:rPr>
              <a:t>pioneering</a:t>
            </a:r>
            <a:r>
              <a:rPr lang="en-GB" sz="2200" dirty="0"/>
              <a:t> and valuable.</a:t>
            </a:r>
          </a:p>
          <a:p>
            <a:endParaRPr lang="en-GB" sz="1000" dirty="0"/>
          </a:p>
          <a:p>
            <a:r>
              <a:rPr lang="en-GB" sz="2200" dirty="0"/>
              <a:t>Our understanding of evolution has also been helped by the </a:t>
            </a:r>
            <a:r>
              <a:rPr lang="en-GB" sz="2200" b="1" dirty="0">
                <a:solidFill>
                  <a:schemeClr val="accent6">
                    <a:lumMod val="75000"/>
                  </a:schemeClr>
                </a:solidFill>
              </a:rPr>
              <a:t>study of antibiotic resistance in bacteria</a:t>
            </a:r>
            <a:r>
              <a:rPr lang="en-GB" sz="2200" dirty="0"/>
              <a:t>. Bacteria multiply quickly in a </a:t>
            </a:r>
            <a:r>
              <a:rPr lang="en-GB" sz="2200" u="sng" dirty="0"/>
              <a:t>short space of time</a:t>
            </a:r>
            <a:r>
              <a:rPr lang="en-GB" sz="2200" dirty="0"/>
              <a:t>. </a:t>
            </a:r>
            <a:r>
              <a:rPr lang="en-GB" sz="2200" b="1" dirty="0">
                <a:solidFill>
                  <a:schemeClr val="accent6">
                    <a:lumMod val="75000"/>
                  </a:schemeClr>
                </a:solidFill>
              </a:rPr>
              <a:t>Advantageous mutations </a:t>
            </a:r>
            <a:r>
              <a:rPr lang="en-GB" sz="2200" dirty="0"/>
              <a:t>rapidly spread throughout the population until </a:t>
            </a:r>
            <a:r>
              <a:rPr lang="en-GB" sz="2200" b="1" dirty="0">
                <a:solidFill>
                  <a:schemeClr val="accent6">
                    <a:lumMod val="75000"/>
                  </a:schemeClr>
                </a:solidFill>
              </a:rPr>
              <a:t>most </a:t>
            </a:r>
            <a:r>
              <a:rPr lang="en-GB" sz="2200" dirty="0"/>
              <a:t>are</a:t>
            </a:r>
            <a:r>
              <a:rPr lang="en-GB" sz="2200" b="1" dirty="0">
                <a:solidFill>
                  <a:schemeClr val="accent6">
                    <a:lumMod val="75000"/>
                  </a:schemeClr>
                </a:solidFill>
              </a:rPr>
              <a:t> resistant</a:t>
            </a:r>
            <a:r>
              <a:rPr lang="en-GB" sz="2200" dirty="0"/>
              <a:t>. We </a:t>
            </a:r>
            <a:r>
              <a:rPr lang="en-GB" sz="2200" b="1" dirty="0">
                <a:solidFill>
                  <a:schemeClr val="accent6">
                    <a:lumMod val="75000"/>
                  </a:schemeClr>
                </a:solidFill>
              </a:rPr>
              <a:t>can see evolution </a:t>
            </a:r>
            <a:r>
              <a:rPr lang="en-GB" sz="2200" dirty="0"/>
              <a:t>through the </a:t>
            </a:r>
            <a:r>
              <a:rPr lang="en-GB" sz="2200" b="1" dirty="0">
                <a:solidFill>
                  <a:schemeClr val="accent6">
                    <a:lumMod val="75000"/>
                  </a:schemeClr>
                </a:solidFill>
              </a:rPr>
              <a:t>natural selection </a:t>
            </a:r>
            <a:r>
              <a:rPr lang="en-GB" sz="2200" dirty="0"/>
              <a:t>occurring in bacteria and are able to use this to do research.</a:t>
            </a:r>
          </a:p>
          <a:p>
            <a:endParaRPr lang="en-GB" sz="2400" dirty="0"/>
          </a:p>
          <a:p>
            <a:endParaRPr lang="en-GB" sz="2400" dirty="0"/>
          </a:p>
        </p:txBody>
      </p:sp>
      <p:sp>
        <p:nvSpPr>
          <p:cNvPr id="6" name="Rectangle 5"/>
          <p:cNvSpPr/>
          <p:nvPr/>
        </p:nvSpPr>
        <p:spPr>
          <a:xfrm>
            <a:off x="1187624" y="0"/>
            <a:ext cx="7956376" cy="369332"/>
          </a:xfrm>
          <a:prstGeom prst="rect">
            <a:avLst/>
          </a:prstGeom>
        </p:spPr>
        <p:txBody>
          <a:bodyPr wrap="square">
            <a:spAutoFit/>
          </a:bodyPr>
          <a:lstStyle/>
          <a:p>
            <a:pPr algn="r"/>
            <a:r>
              <a:rPr lang="en-US" b="1" dirty="0">
                <a:solidFill>
                  <a:schemeClr val="accent6"/>
                </a:solidFill>
              </a:rPr>
              <a:t>Development of the understanding of evolution part 1– Resistant bacteria</a:t>
            </a:r>
            <a:endParaRPr lang="en-GB" dirty="0"/>
          </a:p>
        </p:txBody>
      </p:sp>
      <p:pic>
        <p:nvPicPr>
          <p:cNvPr id="7" name="Picture 6" descr="Antimicrobial_resistance_-_mutation.gif"/>
          <p:cNvPicPr>
            <a:picLocks noChangeAspect="1"/>
          </p:cNvPicPr>
          <p:nvPr/>
        </p:nvPicPr>
        <p:blipFill rotWithShape="1">
          <a:blip r:embed="rId3" cstate="print"/>
          <a:srcRect l="2692" t="3544" r="3308" b="57467"/>
          <a:stretch/>
        </p:blipFill>
        <p:spPr>
          <a:xfrm>
            <a:off x="179512" y="4653136"/>
            <a:ext cx="8820345" cy="1512169"/>
          </a:xfrm>
          <a:prstGeom prst="rect">
            <a:avLst/>
          </a:prstGeom>
        </p:spPr>
      </p:pic>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620688"/>
            <a:ext cx="8964488" cy="1446550"/>
          </a:xfrm>
          <a:prstGeom prst="rect">
            <a:avLst/>
          </a:prstGeom>
          <a:noFill/>
        </p:spPr>
        <p:txBody>
          <a:bodyPr wrap="square" rtlCol="0">
            <a:spAutoFit/>
          </a:bodyPr>
          <a:lstStyle/>
          <a:p>
            <a:r>
              <a:rPr lang="en-GB" sz="2200" b="1" dirty="0">
                <a:solidFill>
                  <a:schemeClr val="accent6">
                    <a:lumMod val="75000"/>
                  </a:schemeClr>
                </a:solidFill>
              </a:rPr>
              <a:t>Fossils</a:t>
            </a:r>
            <a:r>
              <a:rPr lang="en-GB" sz="2200" dirty="0"/>
              <a:t> are the </a:t>
            </a:r>
            <a:r>
              <a:rPr lang="en-GB" sz="2200" b="1" dirty="0">
                <a:solidFill>
                  <a:schemeClr val="accent6">
                    <a:lumMod val="75000"/>
                  </a:schemeClr>
                </a:solidFill>
              </a:rPr>
              <a:t>‘remains’ </a:t>
            </a:r>
            <a:r>
              <a:rPr lang="en-GB" sz="2200" dirty="0"/>
              <a:t>of ancient organisms from millions of years ago, which are </a:t>
            </a:r>
            <a:r>
              <a:rPr lang="en-GB" sz="2200" b="1" dirty="0">
                <a:solidFill>
                  <a:schemeClr val="accent6">
                    <a:lumMod val="75000"/>
                  </a:schemeClr>
                </a:solidFill>
              </a:rPr>
              <a:t>found in rocks</a:t>
            </a:r>
            <a:r>
              <a:rPr lang="en-GB" sz="2200" dirty="0"/>
              <a:t>. Scientists can learn how much or how little organisms have </a:t>
            </a:r>
            <a:r>
              <a:rPr lang="en-GB" sz="2200" b="1" dirty="0"/>
              <a:t>changed over time </a:t>
            </a:r>
            <a:r>
              <a:rPr lang="en-GB" sz="2200" dirty="0"/>
              <a:t>by arranging them in </a:t>
            </a:r>
            <a:r>
              <a:rPr lang="en-GB" sz="2200" b="1" dirty="0">
                <a:solidFill>
                  <a:schemeClr val="accent6">
                    <a:lumMod val="75000"/>
                  </a:schemeClr>
                </a:solidFill>
              </a:rPr>
              <a:t>chronological order </a:t>
            </a:r>
            <a:r>
              <a:rPr lang="en-GB" sz="2200" dirty="0"/>
              <a:t>which is known as the </a:t>
            </a:r>
            <a:r>
              <a:rPr lang="en-GB" sz="2200" b="1" dirty="0">
                <a:solidFill>
                  <a:schemeClr val="accent6">
                    <a:lumMod val="75000"/>
                  </a:schemeClr>
                </a:solidFill>
              </a:rPr>
              <a:t>fossil record</a:t>
            </a:r>
            <a:r>
              <a:rPr lang="en-GB" sz="2200" dirty="0"/>
              <a:t>.</a:t>
            </a:r>
          </a:p>
        </p:txBody>
      </p:sp>
      <p:sp>
        <p:nvSpPr>
          <p:cNvPr id="6" name="TextBox 5"/>
          <p:cNvSpPr txBox="1"/>
          <p:nvPr/>
        </p:nvSpPr>
        <p:spPr>
          <a:xfrm>
            <a:off x="3059832" y="2041684"/>
            <a:ext cx="3528392" cy="523220"/>
          </a:xfrm>
          <a:prstGeom prst="rect">
            <a:avLst/>
          </a:prstGeom>
          <a:solidFill>
            <a:schemeClr val="accent6">
              <a:lumMod val="40000"/>
              <a:lumOff val="60000"/>
            </a:schemeClr>
          </a:solidFill>
          <a:ln>
            <a:solidFill>
              <a:schemeClr val="accent6">
                <a:lumMod val="50000"/>
              </a:schemeClr>
            </a:solidFill>
          </a:ln>
          <a:effectLst>
            <a:outerShdw blurRad="50800" dist="38100" dir="5400000" algn="t" rotWithShape="0">
              <a:prstClr val="black">
                <a:alpha val="40000"/>
              </a:prstClr>
            </a:outerShdw>
          </a:effectLst>
        </p:spPr>
        <p:txBody>
          <a:bodyPr wrap="square" rtlCol="0">
            <a:spAutoFit/>
          </a:bodyPr>
          <a:lstStyle/>
          <a:p>
            <a:r>
              <a:rPr lang="en-GB" sz="2800" dirty="0"/>
              <a:t>Fossils may be formed:</a:t>
            </a:r>
          </a:p>
        </p:txBody>
      </p:sp>
      <p:grpSp>
        <p:nvGrpSpPr>
          <p:cNvPr id="10" name="Group 11"/>
          <p:cNvGrpSpPr/>
          <p:nvPr/>
        </p:nvGrpSpPr>
        <p:grpSpPr>
          <a:xfrm>
            <a:off x="6804248" y="2348880"/>
            <a:ext cx="2088232" cy="4104455"/>
            <a:chOff x="1331640" y="2420887"/>
            <a:chExt cx="2088232" cy="3737986"/>
          </a:xfrm>
        </p:grpSpPr>
        <p:pic>
          <p:nvPicPr>
            <p:cNvPr id="3" name="Picture 2" descr="ThinkstockPhotos-468045774fossils.jpg"/>
            <p:cNvPicPr>
              <a:picLocks noChangeAspect="1"/>
            </p:cNvPicPr>
            <p:nvPr/>
          </p:nvPicPr>
          <p:blipFill>
            <a:blip r:embed="rId3" cstate="print"/>
            <a:stretch>
              <a:fillRect/>
            </a:stretch>
          </p:blipFill>
          <p:spPr>
            <a:xfrm>
              <a:off x="1331640" y="3861047"/>
              <a:ext cx="2088232" cy="2297826"/>
            </a:xfrm>
            <a:prstGeom prst="rect">
              <a:avLst/>
            </a:prstGeom>
            <a:ln>
              <a:solidFill>
                <a:schemeClr val="accent6">
                  <a:lumMod val="50000"/>
                </a:schemeClr>
              </a:solidFill>
            </a:ln>
          </p:spPr>
        </p:pic>
        <p:sp>
          <p:nvSpPr>
            <p:cNvPr id="7" name="TextBox 6"/>
            <p:cNvSpPr txBox="1"/>
            <p:nvPr/>
          </p:nvSpPr>
          <p:spPr>
            <a:xfrm>
              <a:off x="1331640" y="2420887"/>
              <a:ext cx="2088000" cy="1345424"/>
            </a:xfrm>
            <a:prstGeom prst="rect">
              <a:avLst/>
            </a:prstGeom>
            <a:solidFill>
              <a:schemeClr val="accent6">
                <a:lumMod val="60000"/>
                <a:lumOff val="40000"/>
              </a:schemeClr>
            </a:solidFill>
            <a:ln>
              <a:solidFill>
                <a:schemeClr val="accent6">
                  <a:lumMod val="50000"/>
                </a:schemeClr>
              </a:solidFill>
            </a:ln>
            <a:effectLst>
              <a:outerShdw blurRad="50800" dist="38100" dir="5400000" algn="t" rotWithShape="0">
                <a:prstClr val="black">
                  <a:alpha val="40000"/>
                </a:prstClr>
              </a:outerShdw>
            </a:effectLst>
          </p:spPr>
          <p:txBody>
            <a:bodyPr wrap="square" rtlCol="0">
              <a:spAutoFit/>
            </a:bodyPr>
            <a:lstStyle/>
            <a:p>
              <a:pPr>
                <a:buFont typeface="Arial" pitchFamily="34" charset="0"/>
                <a:buChar char="•"/>
              </a:pPr>
              <a:r>
                <a:rPr lang="en-GB" dirty="0"/>
                <a:t> </a:t>
              </a:r>
              <a:r>
                <a:rPr lang="en-GB" b="1" dirty="0"/>
                <a:t>When parts of the organism are replaced</a:t>
              </a:r>
              <a:r>
                <a:rPr lang="en-GB" dirty="0"/>
                <a:t> by minerals as they decay.</a:t>
              </a:r>
            </a:p>
          </p:txBody>
        </p:sp>
      </p:grpSp>
      <p:grpSp>
        <p:nvGrpSpPr>
          <p:cNvPr id="11" name="Group 10"/>
          <p:cNvGrpSpPr/>
          <p:nvPr/>
        </p:nvGrpSpPr>
        <p:grpSpPr>
          <a:xfrm>
            <a:off x="3707904" y="2708920"/>
            <a:ext cx="2016224" cy="2952328"/>
            <a:chOff x="6804248" y="2420888"/>
            <a:chExt cx="2016224" cy="2952328"/>
          </a:xfrm>
        </p:grpSpPr>
        <p:sp>
          <p:nvSpPr>
            <p:cNvPr id="8" name="TextBox 7"/>
            <p:cNvSpPr txBox="1"/>
            <p:nvPr/>
          </p:nvSpPr>
          <p:spPr>
            <a:xfrm>
              <a:off x="6804248" y="2420888"/>
              <a:ext cx="2016224" cy="1477328"/>
            </a:xfrm>
            <a:prstGeom prst="rect">
              <a:avLst/>
            </a:prstGeom>
            <a:solidFill>
              <a:schemeClr val="accent6">
                <a:lumMod val="60000"/>
                <a:lumOff val="40000"/>
              </a:schemeClr>
            </a:solidFill>
            <a:ln>
              <a:solidFill>
                <a:schemeClr val="accent6">
                  <a:lumMod val="50000"/>
                </a:schemeClr>
              </a:solidFill>
            </a:ln>
            <a:effectLst>
              <a:outerShdw blurRad="50800" dist="38100" dir="5400000" algn="t" rotWithShape="0">
                <a:prstClr val="black">
                  <a:alpha val="40000"/>
                </a:prstClr>
              </a:outerShdw>
            </a:effectLst>
          </p:spPr>
          <p:txBody>
            <a:bodyPr wrap="square" rtlCol="0">
              <a:spAutoFit/>
            </a:bodyPr>
            <a:lstStyle/>
            <a:p>
              <a:pPr>
                <a:buFont typeface="Arial" pitchFamily="34" charset="0"/>
                <a:buChar char="•"/>
              </a:pPr>
              <a:r>
                <a:rPr lang="en-GB" b="1" dirty="0"/>
                <a:t> As preserved traces of organisms </a:t>
              </a:r>
              <a:r>
                <a:rPr lang="en-GB" dirty="0"/>
                <a:t>such as footprints, burrows and rootlet traces.</a:t>
              </a:r>
            </a:p>
          </p:txBody>
        </p:sp>
        <p:pic>
          <p:nvPicPr>
            <p:cNvPr id="9" name="Picture 8" descr="GettyImages-821355770dinosaur footprints.jpg"/>
            <p:cNvPicPr>
              <a:picLocks noChangeAspect="1"/>
            </p:cNvPicPr>
            <p:nvPr/>
          </p:nvPicPr>
          <p:blipFill>
            <a:blip r:embed="rId4" cstate="print"/>
            <a:stretch>
              <a:fillRect/>
            </a:stretch>
          </p:blipFill>
          <p:spPr>
            <a:xfrm>
              <a:off x="6804248" y="3909195"/>
              <a:ext cx="2016000" cy="1464021"/>
            </a:xfrm>
            <a:prstGeom prst="rect">
              <a:avLst/>
            </a:prstGeom>
            <a:ln>
              <a:solidFill>
                <a:schemeClr val="accent6">
                  <a:lumMod val="50000"/>
                </a:schemeClr>
              </a:solidFill>
            </a:ln>
          </p:spPr>
        </p:pic>
      </p:grpSp>
      <p:grpSp>
        <p:nvGrpSpPr>
          <p:cNvPr id="12" name="Group 12"/>
          <p:cNvGrpSpPr/>
          <p:nvPr/>
        </p:nvGrpSpPr>
        <p:grpSpPr>
          <a:xfrm>
            <a:off x="251520" y="2276872"/>
            <a:ext cx="2592288" cy="4176257"/>
            <a:chOff x="251520" y="2276872"/>
            <a:chExt cx="2592288" cy="4176257"/>
          </a:xfrm>
        </p:grpSpPr>
        <p:sp>
          <p:nvSpPr>
            <p:cNvPr id="5" name="TextBox 4"/>
            <p:cNvSpPr txBox="1"/>
            <p:nvPr/>
          </p:nvSpPr>
          <p:spPr>
            <a:xfrm>
              <a:off x="251520" y="2276872"/>
              <a:ext cx="2592288" cy="2308324"/>
            </a:xfrm>
            <a:prstGeom prst="rect">
              <a:avLst/>
            </a:prstGeom>
            <a:solidFill>
              <a:schemeClr val="accent6">
                <a:lumMod val="60000"/>
                <a:lumOff val="40000"/>
              </a:schemeClr>
            </a:solidFill>
            <a:ln>
              <a:solidFill>
                <a:schemeClr val="accent6">
                  <a:lumMod val="50000"/>
                </a:schemeClr>
              </a:solidFill>
            </a:ln>
            <a:effectLst>
              <a:outerShdw blurRad="50800" dist="38100" dir="5400000" algn="t" rotWithShape="0">
                <a:prstClr val="black">
                  <a:alpha val="40000"/>
                </a:prstClr>
              </a:outerShdw>
            </a:effectLst>
          </p:spPr>
          <p:txBody>
            <a:bodyPr wrap="square" rtlCol="0">
              <a:spAutoFit/>
            </a:bodyPr>
            <a:lstStyle/>
            <a:p>
              <a:pPr>
                <a:buFont typeface="Arial" pitchFamily="34" charset="0"/>
                <a:buChar char="•"/>
              </a:pPr>
              <a:r>
                <a:rPr lang="en-GB" b="1" dirty="0"/>
                <a:t>  From parts of organisms that have not yet decayed. </a:t>
              </a:r>
            </a:p>
            <a:p>
              <a:r>
                <a:rPr lang="en-GB" dirty="0"/>
                <a:t>Usually because one or more of the conditions needed for decay is not present (oxygen, water or warmth).</a:t>
              </a:r>
            </a:p>
          </p:txBody>
        </p:sp>
        <p:pic>
          <p:nvPicPr>
            <p:cNvPr id="1026" name="Picture 2"/>
            <p:cNvPicPr>
              <a:picLocks noChangeAspect="1" noChangeArrowheads="1"/>
            </p:cNvPicPr>
            <p:nvPr/>
          </p:nvPicPr>
          <p:blipFill>
            <a:blip r:embed="rId5" cstate="print"/>
            <a:srcRect/>
            <a:stretch>
              <a:fillRect/>
            </a:stretch>
          </p:blipFill>
          <p:spPr bwMode="auto">
            <a:xfrm>
              <a:off x="251520" y="4581128"/>
              <a:ext cx="2592000" cy="1872001"/>
            </a:xfrm>
            <a:prstGeom prst="rect">
              <a:avLst/>
            </a:prstGeom>
            <a:solidFill>
              <a:schemeClr val="accent6">
                <a:lumMod val="50000"/>
              </a:schemeClr>
            </a:solidFill>
            <a:ln w="9525">
              <a:solidFill>
                <a:schemeClr val="accent6">
                  <a:lumMod val="75000"/>
                </a:schemeClr>
              </a:solidFill>
              <a:miter lim="800000"/>
              <a:headEnd/>
              <a:tailEnd/>
            </a:ln>
            <a:effectLst>
              <a:outerShdw blurRad="50800" dist="38100" dir="5400000" algn="t" rotWithShape="0">
                <a:prstClr val="black">
                  <a:alpha val="40000"/>
                </a:prstClr>
              </a:outerShdw>
            </a:effectLst>
          </p:spPr>
        </p:pic>
      </p:grpSp>
      <p:sp>
        <p:nvSpPr>
          <p:cNvPr id="15" name="Rectangle 14"/>
          <p:cNvSpPr/>
          <p:nvPr/>
        </p:nvSpPr>
        <p:spPr>
          <a:xfrm>
            <a:off x="1187624" y="0"/>
            <a:ext cx="7956376" cy="369332"/>
          </a:xfrm>
          <a:prstGeom prst="rect">
            <a:avLst/>
          </a:prstGeom>
        </p:spPr>
        <p:txBody>
          <a:bodyPr wrap="square">
            <a:spAutoFit/>
          </a:bodyPr>
          <a:lstStyle/>
          <a:p>
            <a:pPr algn="r"/>
            <a:r>
              <a:rPr lang="en-US" b="1" dirty="0">
                <a:solidFill>
                  <a:schemeClr val="accent6"/>
                </a:solidFill>
              </a:rPr>
              <a:t>Development of the understanding of evolution part 1– Fossils</a:t>
            </a:r>
            <a:endParaRPr lang="en-GB" dirty="0"/>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9512" y="692696"/>
            <a:ext cx="8712968" cy="3816429"/>
          </a:xfrm>
          <a:prstGeom prst="rect">
            <a:avLst/>
          </a:prstGeom>
          <a:noFill/>
        </p:spPr>
        <p:txBody>
          <a:bodyPr wrap="square" rtlCol="0">
            <a:spAutoFit/>
          </a:bodyPr>
          <a:lstStyle/>
          <a:p>
            <a:r>
              <a:rPr lang="en-GB" sz="2400" dirty="0"/>
              <a:t>The </a:t>
            </a:r>
            <a:r>
              <a:rPr lang="en-GB" sz="2400" b="1" dirty="0">
                <a:solidFill>
                  <a:schemeClr val="accent6">
                    <a:lumMod val="75000"/>
                  </a:schemeClr>
                </a:solidFill>
              </a:rPr>
              <a:t>fossil record</a:t>
            </a:r>
            <a:r>
              <a:rPr lang="en-GB" sz="2400" dirty="0"/>
              <a:t> is </a:t>
            </a:r>
            <a:r>
              <a:rPr lang="en-GB" sz="2400" b="1" dirty="0">
                <a:solidFill>
                  <a:schemeClr val="accent6">
                    <a:lumMod val="75000"/>
                  </a:schemeClr>
                </a:solidFill>
              </a:rPr>
              <a:t>incomplete</a:t>
            </a:r>
            <a:r>
              <a:rPr lang="en-GB" sz="2400" dirty="0"/>
              <a:t> for many reasons:</a:t>
            </a:r>
          </a:p>
          <a:p>
            <a:endParaRPr lang="en-GB" sz="1000" dirty="0"/>
          </a:p>
          <a:p>
            <a:r>
              <a:rPr lang="en-GB" sz="2400" dirty="0"/>
              <a:t>1. </a:t>
            </a:r>
            <a:r>
              <a:rPr lang="en-GB" sz="2400" b="1" dirty="0">
                <a:solidFill>
                  <a:schemeClr val="accent6">
                    <a:lumMod val="75000"/>
                  </a:schemeClr>
                </a:solidFill>
              </a:rPr>
              <a:t>Early life forms </a:t>
            </a:r>
            <a:r>
              <a:rPr lang="en-GB" sz="2400" dirty="0"/>
              <a:t>were often </a:t>
            </a:r>
            <a:r>
              <a:rPr lang="en-GB" sz="2400" b="1" dirty="0">
                <a:solidFill>
                  <a:schemeClr val="accent6">
                    <a:lumMod val="75000"/>
                  </a:schemeClr>
                </a:solidFill>
              </a:rPr>
              <a:t>soft bodied </a:t>
            </a:r>
            <a:r>
              <a:rPr lang="en-GB" sz="2400" dirty="0"/>
              <a:t>and so </a:t>
            </a:r>
            <a:r>
              <a:rPr lang="en-GB" sz="2400" b="1" dirty="0">
                <a:solidFill>
                  <a:schemeClr val="accent6">
                    <a:lumMod val="75000"/>
                  </a:schemeClr>
                </a:solidFill>
              </a:rPr>
              <a:t>few traces </a:t>
            </a:r>
            <a:r>
              <a:rPr lang="en-GB" sz="2400" dirty="0"/>
              <a:t>remain.</a:t>
            </a:r>
          </a:p>
          <a:p>
            <a:r>
              <a:rPr lang="en-GB" sz="2400" dirty="0"/>
              <a:t>2. Most organisms </a:t>
            </a:r>
            <a:r>
              <a:rPr lang="en-GB" sz="2400" b="1" dirty="0">
                <a:solidFill>
                  <a:schemeClr val="accent6">
                    <a:lumMod val="75000"/>
                  </a:schemeClr>
                </a:solidFill>
              </a:rPr>
              <a:t>do not </a:t>
            </a:r>
            <a:r>
              <a:rPr lang="en-GB" sz="2400" dirty="0"/>
              <a:t>become </a:t>
            </a:r>
            <a:r>
              <a:rPr lang="en-GB" sz="2400" b="1" dirty="0">
                <a:solidFill>
                  <a:schemeClr val="accent6">
                    <a:lumMod val="75000"/>
                  </a:schemeClr>
                </a:solidFill>
              </a:rPr>
              <a:t>fossilised</a:t>
            </a:r>
            <a:r>
              <a:rPr lang="en-GB" sz="2400" dirty="0"/>
              <a:t> as </a:t>
            </a:r>
            <a:r>
              <a:rPr lang="en-GB" sz="2400" b="1" dirty="0">
                <a:solidFill>
                  <a:schemeClr val="accent6">
                    <a:lumMod val="75000"/>
                  </a:schemeClr>
                </a:solidFill>
              </a:rPr>
              <a:t>conditions </a:t>
            </a:r>
            <a:r>
              <a:rPr lang="en-GB" sz="2400" dirty="0"/>
              <a:t>are </a:t>
            </a:r>
            <a:r>
              <a:rPr lang="en-GB" sz="2400" b="1" dirty="0">
                <a:solidFill>
                  <a:schemeClr val="accent6">
                    <a:lumMod val="75000"/>
                  </a:schemeClr>
                </a:solidFill>
              </a:rPr>
              <a:t>rare</a:t>
            </a:r>
            <a:r>
              <a:rPr lang="en-GB" sz="2400" dirty="0"/>
              <a:t>.</a:t>
            </a:r>
          </a:p>
          <a:p>
            <a:r>
              <a:rPr lang="en-GB" sz="2400" dirty="0"/>
              <a:t>3. We are </a:t>
            </a:r>
            <a:r>
              <a:rPr lang="en-GB" sz="2400" b="1" dirty="0">
                <a:solidFill>
                  <a:schemeClr val="accent6">
                    <a:lumMod val="75000"/>
                  </a:schemeClr>
                </a:solidFill>
              </a:rPr>
              <a:t>still discovering fossils </a:t>
            </a:r>
            <a:r>
              <a:rPr lang="en-GB" sz="2400" dirty="0"/>
              <a:t>which give us more information.</a:t>
            </a:r>
          </a:p>
          <a:p>
            <a:r>
              <a:rPr lang="en-GB" sz="2400" dirty="0"/>
              <a:t>4. </a:t>
            </a:r>
            <a:r>
              <a:rPr lang="en-GB" sz="2400" b="1" dirty="0">
                <a:solidFill>
                  <a:schemeClr val="accent6">
                    <a:lumMod val="75000"/>
                  </a:schemeClr>
                </a:solidFill>
              </a:rPr>
              <a:t>Traces</a:t>
            </a:r>
            <a:r>
              <a:rPr lang="en-GB" sz="2400" dirty="0"/>
              <a:t> are often </a:t>
            </a:r>
            <a:r>
              <a:rPr lang="en-GB" sz="2400" b="1" dirty="0">
                <a:solidFill>
                  <a:schemeClr val="accent6">
                    <a:lumMod val="75000"/>
                  </a:schemeClr>
                </a:solidFill>
              </a:rPr>
              <a:t>destroyed</a:t>
            </a:r>
            <a:r>
              <a:rPr lang="en-GB" sz="2400" dirty="0"/>
              <a:t> by </a:t>
            </a:r>
            <a:r>
              <a:rPr lang="en-GB" sz="2400" b="1" dirty="0">
                <a:solidFill>
                  <a:schemeClr val="accent6">
                    <a:lumMod val="75000"/>
                  </a:schemeClr>
                </a:solidFill>
              </a:rPr>
              <a:t>geological activity </a:t>
            </a:r>
            <a:r>
              <a:rPr lang="en-GB" sz="2400" dirty="0"/>
              <a:t>like earthquakes, volcanic eruptions, formation of mountain ranges and erosion.</a:t>
            </a:r>
          </a:p>
          <a:p>
            <a:endParaRPr lang="en-GB" sz="1600" dirty="0"/>
          </a:p>
          <a:p>
            <a:r>
              <a:rPr lang="en-GB" sz="2400" dirty="0"/>
              <a:t>This is why scientists can </a:t>
            </a:r>
            <a:r>
              <a:rPr lang="en-GB" sz="2400" b="1" dirty="0">
                <a:solidFill>
                  <a:schemeClr val="accent6">
                    <a:lumMod val="75000"/>
                  </a:schemeClr>
                </a:solidFill>
              </a:rPr>
              <a:t>never be certain </a:t>
            </a:r>
            <a:r>
              <a:rPr lang="en-GB" sz="2400" dirty="0"/>
              <a:t>about </a:t>
            </a:r>
            <a:r>
              <a:rPr lang="en-GB" sz="2400" b="1" dirty="0">
                <a:solidFill>
                  <a:schemeClr val="accent6">
                    <a:lumMod val="75000"/>
                  </a:schemeClr>
                </a:solidFill>
              </a:rPr>
              <a:t>how life began </a:t>
            </a:r>
            <a:r>
              <a:rPr lang="en-GB" sz="2400" dirty="0"/>
              <a:t>on Earth.</a:t>
            </a:r>
          </a:p>
          <a:p>
            <a:endParaRPr lang="en-GB" sz="2400" dirty="0"/>
          </a:p>
        </p:txBody>
      </p:sp>
      <p:pic>
        <p:nvPicPr>
          <p:cNvPr id="4" name="Picture 3" descr="ThinkstockPhotos-96168538horse evolution.jpg"/>
          <p:cNvPicPr>
            <a:picLocks noChangeAspect="1"/>
          </p:cNvPicPr>
          <p:nvPr/>
        </p:nvPicPr>
        <p:blipFill>
          <a:blip r:embed="rId3" cstate="print"/>
          <a:stretch>
            <a:fillRect/>
          </a:stretch>
        </p:blipFill>
        <p:spPr>
          <a:xfrm>
            <a:off x="539552" y="4308256"/>
            <a:ext cx="5040560" cy="1857048"/>
          </a:xfrm>
          <a:prstGeom prst="rect">
            <a:avLst/>
          </a:prstGeom>
          <a:ln w="12700">
            <a:solidFill>
              <a:schemeClr val="accent6">
                <a:lumMod val="50000"/>
              </a:schemeClr>
            </a:solidFill>
          </a:ln>
          <a:effectLst>
            <a:outerShdw blurRad="50800" dist="38100" dir="5400000" algn="t" rotWithShape="0">
              <a:prstClr val="black">
                <a:alpha val="40000"/>
              </a:prstClr>
            </a:outerShdw>
          </a:effectLst>
        </p:spPr>
      </p:pic>
      <p:sp>
        <p:nvSpPr>
          <p:cNvPr id="5" name="TextBox 4"/>
          <p:cNvSpPr txBox="1"/>
          <p:nvPr/>
        </p:nvSpPr>
        <p:spPr>
          <a:xfrm>
            <a:off x="5724128" y="4073004"/>
            <a:ext cx="3168352" cy="2308324"/>
          </a:xfrm>
          <a:prstGeom prst="rect">
            <a:avLst/>
          </a:prstGeom>
          <a:solidFill>
            <a:schemeClr val="bg1">
              <a:lumMod val="85000"/>
            </a:schemeClr>
          </a:solidFill>
          <a:ln w="12700">
            <a:solidFill>
              <a:schemeClr val="accent6">
                <a:lumMod val="50000"/>
              </a:schemeClr>
            </a:solidFill>
          </a:ln>
          <a:effectLst>
            <a:outerShdw blurRad="50800" dist="38100" dir="5400000" algn="t" rotWithShape="0">
              <a:prstClr val="black">
                <a:alpha val="40000"/>
              </a:prstClr>
            </a:outerShdw>
          </a:effectLst>
        </p:spPr>
        <p:txBody>
          <a:bodyPr wrap="square" rtlCol="0">
            <a:spAutoFit/>
          </a:bodyPr>
          <a:lstStyle/>
          <a:p>
            <a:r>
              <a:rPr lang="en-GB" sz="2400" dirty="0"/>
              <a:t>The </a:t>
            </a:r>
            <a:r>
              <a:rPr lang="en-GB" sz="2400" b="1" dirty="0">
                <a:solidFill>
                  <a:schemeClr val="accent6">
                    <a:lumMod val="75000"/>
                  </a:schemeClr>
                </a:solidFill>
              </a:rPr>
              <a:t>fossil record </a:t>
            </a:r>
            <a:r>
              <a:rPr lang="en-GB" sz="2400" dirty="0"/>
              <a:t>of the </a:t>
            </a:r>
            <a:r>
              <a:rPr lang="en-GB" sz="2400" b="1" dirty="0">
                <a:solidFill>
                  <a:schemeClr val="accent6">
                    <a:lumMod val="75000"/>
                  </a:schemeClr>
                </a:solidFill>
              </a:rPr>
              <a:t>horse</a:t>
            </a:r>
            <a:r>
              <a:rPr lang="en-GB" sz="2400" dirty="0"/>
              <a:t> gives us a good </a:t>
            </a:r>
            <a:r>
              <a:rPr lang="en-GB" sz="2400" b="1" dirty="0">
                <a:solidFill>
                  <a:schemeClr val="accent6">
                    <a:lumMod val="75000"/>
                  </a:schemeClr>
                </a:solidFill>
              </a:rPr>
              <a:t>idea </a:t>
            </a:r>
            <a:r>
              <a:rPr lang="en-GB" sz="2400" dirty="0"/>
              <a:t>of how the modern horse has </a:t>
            </a:r>
            <a:r>
              <a:rPr lang="en-GB" sz="2400" b="1" dirty="0">
                <a:solidFill>
                  <a:schemeClr val="accent6">
                    <a:lumMod val="75000"/>
                  </a:schemeClr>
                </a:solidFill>
              </a:rPr>
              <a:t>evolved</a:t>
            </a:r>
            <a:r>
              <a:rPr lang="en-GB" sz="2400" dirty="0"/>
              <a:t> from a much smaller, dog like animal.</a:t>
            </a:r>
            <a:endParaRPr lang="en-GB" sz="2000" dirty="0"/>
          </a:p>
        </p:txBody>
      </p:sp>
      <p:sp>
        <p:nvSpPr>
          <p:cNvPr id="7" name="Rectangle 6"/>
          <p:cNvSpPr/>
          <p:nvPr/>
        </p:nvSpPr>
        <p:spPr>
          <a:xfrm>
            <a:off x="1187624" y="0"/>
            <a:ext cx="7956376" cy="369332"/>
          </a:xfrm>
          <a:prstGeom prst="rect">
            <a:avLst/>
          </a:prstGeom>
        </p:spPr>
        <p:txBody>
          <a:bodyPr wrap="square">
            <a:spAutoFit/>
          </a:bodyPr>
          <a:lstStyle/>
          <a:p>
            <a:pPr algn="r"/>
            <a:r>
              <a:rPr lang="en-US" b="1" dirty="0">
                <a:solidFill>
                  <a:schemeClr val="accent6"/>
                </a:solidFill>
              </a:rPr>
              <a:t>Development of the understanding of evolution part 1– Fossils</a:t>
            </a:r>
            <a:endParaRPr lang="en-GB" dirty="0"/>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9512" y="692696"/>
            <a:ext cx="8712968" cy="830997"/>
          </a:xfrm>
          <a:prstGeom prst="rect">
            <a:avLst/>
          </a:prstGeom>
          <a:noFill/>
        </p:spPr>
        <p:txBody>
          <a:bodyPr wrap="square" rtlCol="0">
            <a:spAutoFit/>
          </a:bodyPr>
          <a:lstStyle/>
          <a:p>
            <a:r>
              <a:rPr lang="en-GB" sz="2400" dirty="0"/>
              <a:t>The </a:t>
            </a:r>
            <a:r>
              <a:rPr lang="en-GB" sz="2400" b="1" dirty="0">
                <a:solidFill>
                  <a:schemeClr val="accent6">
                    <a:lumMod val="75000"/>
                  </a:schemeClr>
                </a:solidFill>
              </a:rPr>
              <a:t>evidence for human evolution can be seen in the human fossil record.</a:t>
            </a:r>
            <a:endParaRPr lang="en-GB" sz="2400" dirty="0"/>
          </a:p>
        </p:txBody>
      </p:sp>
      <p:sp>
        <p:nvSpPr>
          <p:cNvPr id="6" name="TextBox 5"/>
          <p:cNvSpPr txBox="1"/>
          <p:nvPr/>
        </p:nvSpPr>
        <p:spPr>
          <a:xfrm>
            <a:off x="179512" y="1484784"/>
            <a:ext cx="4392488" cy="6186309"/>
          </a:xfrm>
          <a:prstGeom prst="rect">
            <a:avLst/>
          </a:prstGeom>
          <a:noFill/>
        </p:spPr>
        <p:txBody>
          <a:bodyPr wrap="square" rtlCol="0">
            <a:spAutoFit/>
          </a:bodyPr>
          <a:lstStyle/>
          <a:p>
            <a:r>
              <a:rPr lang="en-GB" b="1" i="1" dirty="0"/>
              <a:t>Ardipithecus ramidus (Ardi)</a:t>
            </a:r>
            <a:r>
              <a:rPr lang="en-GB" dirty="0"/>
              <a:t> lived </a:t>
            </a:r>
            <a:r>
              <a:rPr lang="en-GB" b="1" dirty="0">
                <a:solidFill>
                  <a:schemeClr val="accent6">
                    <a:lumMod val="75000"/>
                  </a:schemeClr>
                </a:solidFill>
              </a:rPr>
              <a:t>4.4million years ago. </a:t>
            </a:r>
          </a:p>
          <a:p>
            <a:endParaRPr lang="en-GB" dirty="0"/>
          </a:p>
          <a:p>
            <a:r>
              <a:rPr lang="en-GB" dirty="0"/>
              <a:t>The fossil was described as having a </a:t>
            </a:r>
            <a:r>
              <a:rPr lang="en-GB" b="1" dirty="0">
                <a:solidFill>
                  <a:schemeClr val="accent6">
                    <a:lumMod val="75000"/>
                  </a:schemeClr>
                </a:solidFill>
              </a:rPr>
              <a:t>mix of human and ape </a:t>
            </a:r>
            <a:r>
              <a:rPr lang="en-GB" dirty="0"/>
              <a:t>like characteristics.</a:t>
            </a:r>
          </a:p>
          <a:p>
            <a:r>
              <a:rPr lang="en-GB" dirty="0"/>
              <a:t> </a:t>
            </a:r>
          </a:p>
          <a:p>
            <a:r>
              <a:rPr lang="en-GB" dirty="0"/>
              <a:t>Large </a:t>
            </a:r>
            <a:r>
              <a:rPr lang="en-GB" b="1" dirty="0">
                <a:solidFill>
                  <a:schemeClr val="accent6">
                    <a:lumMod val="75000"/>
                  </a:schemeClr>
                </a:solidFill>
              </a:rPr>
              <a:t>ape-like big toes </a:t>
            </a:r>
            <a:r>
              <a:rPr lang="en-GB" dirty="0"/>
              <a:t>for </a:t>
            </a:r>
            <a:r>
              <a:rPr lang="en-GB" b="1" dirty="0">
                <a:solidFill>
                  <a:schemeClr val="accent6">
                    <a:lumMod val="75000"/>
                  </a:schemeClr>
                </a:solidFill>
              </a:rPr>
              <a:t>grasping branches </a:t>
            </a:r>
            <a:r>
              <a:rPr lang="en-GB" dirty="0"/>
              <a:t>suggest Ardi climbed trees. </a:t>
            </a:r>
          </a:p>
          <a:p>
            <a:endParaRPr lang="en-GB" dirty="0"/>
          </a:p>
          <a:p>
            <a:r>
              <a:rPr lang="en-GB" dirty="0"/>
              <a:t>The leg structure indicates that Ardi </a:t>
            </a:r>
            <a:r>
              <a:rPr lang="en-GB" b="1" dirty="0">
                <a:solidFill>
                  <a:schemeClr val="accent6">
                    <a:lumMod val="75000"/>
                  </a:schemeClr>
                </a:solidFill>
              </a:rPr>
              <a:t>walked upright. </a:t>
            </a:r>
          </a:p>
          <a:p>
            <a:endParaRPr lang="en-GB" dirty="0"/>
          </a:p>
          <a:p>
            <a:r>
              <a:rPr lang="en-GB" b="1" dirty="0">
                <a:solidFill>
                  <a:schemeClr val="accent6">
                    <a:lumMod val="75000"/>
                  </a:schemeClr>
                </a:solidFill>
              </a:rPr>
              <a:t>Long arms</a:t>
            </a:r>
            <a:r>
              <a:rPr lang="en-GB" dirty="0"/>
              <a:t> and </a:t>
            </a:r>
            <a:r>
              <a:rPr lang="en-GB" b="1" dirty="0">
                <a:solidFill>
                  <a:schemeClr val="accent6">
                    <a:lumMod val="75000"/>
                  </a:schemeClr>
                </a:solidFill>
              </a:rPr>
              <a:t>short legs </a:t>
            </a:r>
            <a:r>
              <a:rPr lang="en-GB" dirty="0"/>
              <a:t>are </a:t>
            </a:r>
            <a:r>
              <a:rPr lang="en-GB" b="1" dirty="0">
                <a:solidFill>
                  <a:schemeClr val="accent6">
                    <a:lumMod val="75000"/>
                  </a:schemeClr>
                </a:solidFill>
              </a:rPr>
              <a:t>more ape like.  </a:t>
            </a:r>
          </a:p>
          <a:p>
            <a:endParaRPr lang="en-GB" dirty="0"/>
          </a:p>
          <a:p>
            <a:r>
              <a:rPr lang="en-GB" dirty="0"/>
              <a:t>Ardi’s </a:t>
            </a:r>
            <a:r>
              <a:rPr lang="en-GB" b="1" dirty="0">
                <a:solidFill>
                  <a:schemeClr val="accent6">
                    <a:lumMod val="75000"/>
                  </a:schemeClr>
                </a:solidFill>
              </a:rPr>
              <a:t>hands</a:t>
            </a:r>
            <a:r>
              <a:rPr lang="en-GB" dirty="0"/>
              <a:t> show that she </a:t>
            </a:r>
            <a:r>
              <a:rPr lang="en-GB" b="1" dirty="0">
                <a:solidFill>
                  <a:schemeClr val="accent6">
                    <a:lumMod val="75000"/>
                  </a:schemeClr>
                </a:solidFill>
              </a:rPr>
              <a:t>did not </a:t>
            </a:r>
            <a:r>
              <a:rPr lang="en-GB" dirty="0"/>
              <a:t>use them to </a:t>
            </a:r>
            <a:r>
              <a:rPr lang="en-GB" b="1" dirty="0">
                <a:solidFill>
                  <a:schemeClr val="accent6">
                    <a:lumMod val="75000"/>
                  </a:schemeClr>
                </a:solidFill>
              </a:rPr>
              <a:t>help her walk</a:t>
            </a:r>
            <a:r>
              <a:rPr lang="en-GB" dirty="0"/>
              <a:t> as apes do. </a:t>
            </a:r>
          </a:p>
          <a:p>
            <a:endParaRPr lang="en-GB" dirty="0"/>
          </a:p>
          <a:p>
            <a:r>
              <a:rPr lang="en-GB" dirty="0"/>
              <a:t>The </a:t>
            </a:r>
            <a:r>
              <a:rPr lang="en-GB" b="1" dirty="0">
                <a:solidFill>
                  <a:schemeClr val="accent6">
                    <a:lumMod val="75000"/>
                  </a:schemeClr>
                </a:solidFill>
              </a:rPr>
              <a:t>brain</a:t>
            </a:r>
            <a:r>
              <a:rPr lang="en-GB" dirty="0"/>
              <a:t> was a similar size to a </a:t>
            </a:r>
            <a:r>
              <a:rPr lang="en-GB" b="1" dirty="0">
                <a:solidFill>
                  <a:schemeClr val="accent6">
                    <a:lumMod val="75000"/>
                  </a:schemeClr>
                </a:solidFill>
              </a:rPr>
              <a:t>chimpanzee.</a:t>
            </a:r>
          </a:p>
          <a:p>
            <a:endParaRPr lang="en-GB" dirty="0"/>
          </a:p>
          <a:p>
            <a:endParaRPr lang="en-GB" dirty="0"/>
          </a:p>
          <a:p>
            <a:endParaRPr lang="en-GB" dirty="0"/>
          </a:p>
          <a:p>
            <a:endParaRPr lang="en-GB" dirty="0"/>
          </a:p>
        </p:txBody>
      </p:sp>
      <p:sp>
        <p:nvSpPr>
          <p:cNvPr id="9" name="Rectangle 8"/>
          <p:cNvSpPr/>
          <p:nvPr/>
        </p:nvSpPr>
        <p:spPr>
          <a:xfrm>
            <a:off x="5364088" y="5805264"/>
            <a:ext cx="3168352" cy="246221"/>
          </a:xfrm>
          <a:prstGeom prst="rect">
            <a:avLst/>
          </a:prstGeom>
        </p:spPr>
        <p:txBody>
          <a:bodyPr wrap="square">
            <a:spAutoFit/>
          </a:bodyPr>
          <a:lstStyle/>
          <a:p>
            <a:r>
              <a:rPr lang="en-GB" sz="1000" u="sng" dirty="0">
                <a:hlinkClick r:id="rId3"/>
              </a:rPr>
              <a:t> Tobias Fluegel</a:t>
            </a:r>
            <a:r>
              <a:rPr lang="en-GB" sz="1000" dirty="0"/>
              <a:t>, </a:t>
            </a:r>
            <a:r>
              <a:rPr lang="en-GB" sz="1000" u="sng" dirty="0">
                <a:hlinkClick r:id="rId4"/>
              </a:rPr>
              <a:t>Ardipithecus Gesamt</a:t>
            </a:r>
            <a:r>
              <a:rPr lang="en-GB" sz="1000" dirty="0"/>
              <a:t>, </a:t>
            </a:r>
            <a:r>
              <a:rPr lang="en-GB" sz="1000" u="sng" dirty="0">
                <a:hlinkClick r:id="rId5"/>
              </a:rPr>
              <a:t>CC BY-SA 3.0</a:t>
            </a:r>
            <a:r>
              <a:rPr lang="en-GB" sz="1000" dirty="0"/>
              <a:t> </a:t>
            </a:r>
          </a:p>
        </p:txBody>
      </p:sp>
      <p:pic>
        <p:nvPicPr>
          <p:cNvPr id="10" name="Picture 9" descr="Ardipithecus_Gesamt.jpg"/>
          <p:cNvPicPr>
            <a:picLocks noChangeAspect="1"/>
          </p:cNvPicPr>
          <p:nvPr/>
        </p:nvPicPr>
        <p:blipFill>
          <a:blip r:embed="rId6" cstate="print"/>
          <a:stretch>
            <a:fillRect/>
          </a:stretch>
        </p:blipFill>
        <p:spPr>
          <a:xfrm>
            <a:off x="5347471" y="1412776"/>
            <a:ext cx="2824929" cy="4320480"/>
          </a:xfrm>
          <a:prstGeom prst="rect">
            <a:avLst/>
          </a:prstGeom>
        </p:spPr>
      </p:pic>
      <p:sp>
        <p:nvSpPr>
          <p:cNvPr id="12" name="Rectangle 11"/>
          <p:cNvSpPr/>
          <p:nvPr/>
        </p:nvSpPr>
        <p:spPr>
          <a:xfrm>
            <a:off x="1187624" y="0"/>
            <a:ext cx="7956376" cy="369332"/>
          </a:xfrm>
          <a:prstGeom prst="rect">
            <a:avLst/>
          </a:prstGeom>
        </p:spPr>
        <p:txBody>
          <a:bodyPr wrap="square">
            <a:spAutoFit/>
          </a:bodyPr>
          <a:lstStyle/>
          <a:p>
            <a:pPr algn="r"/>
            <a:r>
              <a:rPr lang="en-US" b="1" dirty="0">
                <a:solidFill>
                  <a:schemeClr val="accent6"/>
                </a:solidFill>
              </a:rPr>
              <a:t>Development of the understanding of evolution part 1– Fossils</a:t>
            </a:r>
            <a:endParaRPr lang="en-GB" dirty="0"/>
          </a:p>
        </p:txBody>
      </p:sp>
      <p:cxnSp>
        <p:nvCxnSpPr>
          <p:cNvPr id="8" name="Straight Arrow Connector 7"/>
          <p:cNvCxnSpPr/>
          <p:nvPr/>
        </p:nvCxnSpPr>
        <p:spPr>
          <a:xfrm>
            <a:off x="4283968" y="3429000"/>
            <a:ext cx="2664296" cy="1944216"/>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9512" y="692696"/>
            <a:ext cx="8712968" cy="830997"/>
          </a:xfrm>
          <a:prstGeom prst="rect">
            <a:avLst/>
          </a:prstGeom>
          <a:noFill/>
        </p:spPr>
        <p:txBody>
          <a:bodyPr wrap="square" rtlCol="0">
            <a:spAutoFit/>
          </a:bodyPr>
          <a:lstStyle/>
          <a:p>
            <a:r>
              <a:rPr lang="en-GB" sz="2400" dirty="0"/>
              <a:t>The </a:t>
            </a:r>
            <a:r>
              <a:rPr lang="en-GB" sz="2400" b="1" dirty="0">
                <a:solidFill>
                  <a:schemeClr val="accent6">
                    <a:lumMod val="75000"/>
                  </a:schemeClr>
                </a:solidFill>
              </a:rPr>
              <a:t>evidence for human evolution can be seen in the human fossil record.</a:t>
            </a:r>
            <a:endParaRPr lang="en-GB" sz="2400" dirty="0"/>
          </a:p>
        </p:txBody>
      </p:sp>
      <p:sp>
        <p:nvSpPr>
          <p:cNvPr id="6" name="TextBox 5"/>
          <p:cNvSpPr txBox="1"/>
          <p:nvPr/>
        </p:nvSpPr>
        <p:spPr>
          <a:xfrm>
            <a:off x="179512" y="1484784"/>
            <a:ext cx="4536504" cy="6186309"/>
          </a:xfrm>
          <a:prstGeom prst="rect">
            <a:avLst/>
          </a:prstGeom>
          <a:noFill/>
        </p:spPr>
        <p:txBody>
          <a:bodyPr wrap="square" rtlCol="0">
            <a:spAutoFit/>
          </a:bodyPr>
          <a:lstStyle/>
          <a:p>
            <a:r>
              <a:rPr lang="en-GB" b="1" i="1" dirty="0"/>
              <a:t>Australopithecus afarensis </a:t>
            </a:r>
            <a:r>
              <a:rPr lang="en-GB" b="1" dirty="0"/>
              <a:t>(Lucy) </a:t>
            </a:r>
            <a:r>
              <a:rPr lang="en-GB" dirty="0"/>
              <a:t>lived </a:t>
            </a:r>
            <a:r>
              <a:rPr lang="en-GB" b="1" dirty="0">
                <a:solidFill>
                  <a:schemeClr val="accent6">
                    <a:lumMod val="75000"/>
                  </a:schemeClr>
                </a:solidFill>
              </a:rPr>
              <a:t>3.2 million years ago</a:t>
            </a:r>
            <a:r>
              <a:rPr lang="en-GB" dirty="0"/>
              <a:t>. This fossil was also described as having a </a:t>
            </a:r>
            <a:r>
              <a:rPr lang="en-GB" b="1" dirty="0">
                <a:solidFill>
                  <a:schemeClr val="accent6">
                    <a:lumMod val="75000"/>
                  </a:schemeClr>
                </a:solidFill>
              </a:rPr>
              <a:t>mix of human and ape </a:t>
            </a:r>
            <a:r>
              <a:rPr lang="en-GB" dirty="0"/>
              <a:t>like characteristics.</a:t>
            </a:r>
          </a:p>
          <a:p>
            <a:r>
              <a:rPr lang="en-GB" dirty="0"/>
              <a:t> </a:t>
            </a:r>
          </a:p>
          <a:p>
            <a:r>
              <a:rPr lang="en-GB" dirty="0"/>
              <a:t>Lucy is </a:t>
            </a:r>
            <a:r>
              <a:rPr lang="en-GB" b="1" dirty="0">
                <a:solidFill>
                  <a:schemeClr val="accent6">
                    <a:lumMod val="75000"/>
                  </a:schemeClr>
                </a:solidFill>
              </a:rPr>
              <a:t>more human </a:t>
            </a:r>
            <a:r>
              <a:rPr lang="en-GB" dirty="0"/>
              <a:t>like than Ardi.</a:t>
            </a:r>
          </a:p>
          <a:p>
            <a:endParaRPr lang="en-GB" dirty="0"/>
          </a:p>
          <a:p>
            <a:r>
              <a:rPr lang="en-GB" dirty="0"/>
              <a:t>The</a:t>
            </a:r>
            <a:r>
              <a:rPr lang="en-GB" b="1" dirty="0">
                <a:solidFill>
                  <a:schemeClr val="accent6">
                    <a:lumMod val="75000"/>
                  </a:schemeClr>
                </a:solidFill>
              </a:rPr>
              <a:t> length</a:t>
            </a:r>
            <a:r>
              <a:rPr lang="en-GB" dirty="0"/>
              <a:t> of the </a:t>
            </a:r>
            <a:r>
              <a:rPr lang="en-GB" b="1" dirty="0">
                <a:solidFill>
                  <a:schemeClr val="accent6">
                    <a:lumMod val="75000"/>
                  </a:schemeClr>
                </a:solidFill>
              </a:rPr>
              <a:t>arms</a:t>
            </a:r>
            <a:r>
              <a:rPr lang="en-GB" dirty="0"/>
              <a:t> and </a:t>
            </a:r>
            <a:r>
              <a:rPr lang="en-GB" b="1" dirty="0">
                <a:solidFill>
                  <a:schemeClr val="accent6">
                    <a:lumMod val="75000"/>
                  </a:schemeClr>
                </a:solidFill>
              </a:rPr>
              <a:t>legs</a:t>
            </a:r>
            <a:r>
              <a:rPr lang="en-GB" dirty="0"/>
              <a:t> are in between an ape and human. </a:t>
            </a:r>
          </a:p>
          <a:p>
            <a:endParaRPr lang="en-GB" dirty="0"/>
          </a:p>
          <a:p>
            <a:r>
              <a:rPr lang="en-GB" dirty="0"/>
              <a:t>The </a:t>
            </a:r>
            <a:r>
              <a:rPr lang="en-GB" b="1" dirty="0">
                <a:solidFill>
                  <a:schemeClr val="accent6">
                    <a:lumMod val="75000"/>
                  </a:schemeClr>
                </a:solidFill>
              </a:rPr>
              <a:t>feet</a:t>
            </a:r>
            <a:r>
              <a:rPr lang="en-GB" dirty="0"/>
              <a:t> have an</a:t>
            </a:r>
            <a:r>
              <a:rPr lang="en-GB" b="1" dirty="0">
                <a:solidFill>
                  <a:schemeClr val="accent6">
                    <a:lumMod val="75000"/>
                  </a:schemeClr>
                </a:solidFill>
              </a:rPr>
              <a:t> arch </a:t>
            </a:r>
            <a:r>
              <a:rPr lang="en-GB" dirty="0"/>
              <a:t>and are adapted to walking rather than climbing.  </a:t>
            </a:r>
          </a:p>
          <a:p>
            <a:endParaRPr lang="en-GB" dirty="0"/>
          </a:p>
          <a:p>
            <a:r>
              <a:rPr lang="en-GB" dirty="0"/>
              <a:t>The leg structure indicates that </a:t>
            </a:r>
            <a:r>
              <a:rPr lang="en-GB" b="1" dirty="0">
                <a:solidFill>
                  <a:schemeClr val="accent6">
                    <a:lumMod val="75000"/>
                  </a:schemeClr>
                </a:solidFill>
              </a:rPr>
              <a:t>Lucy walked upright</a:t>
            </a:r>
            <a:r>
              <a:rPr lang="en-GB" dirty="0"/>
              <a:t> and more efficiently than Ardi. </a:t>
            </a:r>
          </a:p>
          <a:p>
            <a:endParaRPr lang="en-GB" dirty="0"/>
          </a:p>
          <a:p>
            <a:r>
              <a:rPr lang="en-GB" dirty="0"/>
              <a:t>The </a:t>
            </a:r>
            <a:r>
              <a:rPr lang="en-GB" b="1" dirty="0">
                <a:solidFill>
                  <a:schemeClr val="accent6">
                    <a:lumMod val="75000"/>
                  </a:schemeClr>
                </a:solidFill>
              </a:rPr>
              <a:t>brain</a:t>
            </a:r>
            <a:r>
              <a:rPr lang="en-GB" dirty="0"/>
              <a:t> was a similar size to a chimpanzee but </a:t>
            </a:r>
            <a:r>
              <a:rPr lang="en-GB" b="1" dirty="0">
                <a:solidFill>
                  <a:schemeClr val="accent6">
                    <a:lumMod val="75000"/>
                  </a:schemeClr>
                </a:solidFill>
              </a:rPr>
              <a:t>slightly larger</a:t>
            </a:r>
            <a:r>
              <a:rPr lang="en-GB" dirty="0"/>
              <a:t> than Ardi’s.</a:t>
            </a:r>
          </a:p>
          <a:p>
            <a:endParaRPr lang="en-GB" dirty="0"/>
          </a:p>
          <a:p>
            <a:endParaRPr lang="en-GB" dirty="0"/>
          </a:p>
          <a:p>
            <a:endParaRPr lang="en-GB" dirty="0"/>
          </a:p>
          <a:p>
            <a:endParaRPr lang="en-GB" dirty="0"/>
          </a:p>
        </p:txBody>
      </p:sp>
      <p:pic>
        <p:nvPicPr>
          <p:cNvPr id="9" name="Picture 8" descr="442px-A.afarensis.jpg"/>
          <p:cNvPicPr>
            <a:picLocks noChangeAspect="1"/>
          </p:cNvPicPr>
          <p:nvPr/>
        </p:nvPicPr>
        <p:blipFill>
          <a:blip r:embed="rId3" cstate="print"/>
          <a:stretch>
            <a:fillRect/>
          </a:stretch>
        </p:blipFill>
        <p:spPr>
          <a:xfrm>
            <a:off x="5120228" y="1483495"/>
            <a:ext cx="2476108" cy="5041849"/>
          </a:xfrm>
          <a:prstGeom prst="rect">
            <a:avLst/>
          </a:prstGeom>
        </p:spPr>
      </p:pic>
      <p:sp>
        <p:nvSpPr>
          <p:cNvPr id="11" name="Rectangle 10"/>
          <p:cNvSpPr/>
          <p:nvPr/>
        </p:nvSpPr>
        <p:spPr>
          <a:xfrm>
            <a:off x="1187624" y="0"/>
            <a:ext cx="7956376" cy="369332"/>
          </a:xfrm>
          <a:prstGeom prst="rect">
            <a:avLst/>
          </a:prstGeom>
        </p:spPr>
        <p:txBody>
          <a:bodyPr wrap="square">
            <a:spAutoFit/>
          </a:bodyPr>
          <a:lstStyle/>
          <a:p>
            <a:pPr algn="r"/>
            <a:r>
              <a:rPr lang="en-US" b="1" dirty="0">
                <a:solidFill>
                  <a:schemeClr val="accent6"/>
                </a:solidFill>
              </a:rPr>
              <a:t>Development of the understanding of evolution part 1– Fossils</a:t>
            </a:r>
            <a:endParaRPr lang="en-GB" dirty="0"/>
          </a:p>
        </p:txBody>
      </p:sp>
      <p:cxnSp>
        <p:nvCxnSpPr>
          <p:cNvPr id="8" name="Straight Arrow Connector 7"/>
          <p:cNvCxnSpPr/>
          <p:nvPr/>
        </p:nvCxnSpPr>
        <p:spPr>
          <a:xfrm>
            <a:off x="3059832" y="4725144"/>
            <a:ext cx="3168352" cy="720080"/>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9512" y="692696"/>
            <a:ext cx="4824536" cy="5632311"/>
          </a:xfrm>
          <a:prstGeom prst="rect">
            <a:avLst/>
          </a:prstGeom>
          <a:noFill/>
        </p:spPr>
        <p:txBody>
          <a:bodyPr wrap="square" rtlCol="0">
            <a:spAutoFit/>
          </a:bodyPr>
          <a:lstStyle/>
          <a:p>
            <a:r>
              <a:rPr lang="en-GB" sz="2000" b="1" dirty="0">
                <a:solidFill>
                  <a:schemeClr val="accent6">
                    <a:lumMod val="75000"/>
                  </a:schemeClr>
                </a:solidFill>
              </a:rPr>
              <a:t>Richard Leakey </a:t>
            </a:r>
            <a:r>
              <a:rPr lang="en-GB" sz="2000" dirty="0"/>
              <a:t>is a Kenyan anthropologist who was responsible for the discovery of lots of fossils related to human evolution. </a:t>
            </a:r>
          </a:p>
          <a:p>
            <a:r>
              <a:rPr lang="en-GB" sz="2000" dirty="0"/>
              <a:t>In 1984 his team discovered a </a:t>
            </a:r>
            <a:r>
              <a:rPr lang="en-GB" sz="2000" b="1" dirty="0">
                <a:solidFill>
                  <a:schemeClr val="accent6">
                    <a:lumMod val="75000"/>
                  </a:schemeClr>
                </a:solidFill>
              </a:rPr>
              <a:t>1.6 million year old fossil</a:t>
            </a:r>
            <a:r>
              <a:rPr lang="en-GB" sz="2000" dirty="0"/>
              <a:t> of the </a:t>
            </a:r>
            <a:r>
              <a:rPr lang="en-GB" sz="2000" b="1" i="1" dirty="0"/>
              <a:t>Homo erectus</a:t>
            </a:r>
            <a:r>
              <a:rPr lang="en-GB" sz="2000" i="1" dirty="0"/>
              <a:t> </a:t>
            </a:r>
            <a:r>
              <a:rPr lang="en-GB" sz="2000" dirty="0"/>
              <a:t>species. </a:t>
            </a:r>
          </a:p>
          <a:p>
            <a:r>
              <a:rPr lang="en-GB" sz="2000" dirty="0"/>
              <a:t>The fossil was named </a:t>
            </a:r>
            <a:r>
              <a:rPr lang="en-GB" sz="2000" b="1" dirty="0"/>
              <a:t>Turkana boy </a:t>
            </a:r>
            <a:r>
              <a:rPr lang="en-GB" sz="2000" dirty="0"/>
              <a:t>after the region it was found in.</a:t>
            </a:r>
          </a:p>
          <a:p>
            <a:endParaRPr lang="en-GB" sz="1200" dirty="0"/>
          </a:p>
          <a:p>
            <a:r>
              <a:rPr lang="en-GB" sz="2000" dirty="0"/>
              <a:t>Turkana boy still has a </a:t>
            </a:r>
            <a:r>
              <a:rPr lang="en-GB" sz="2000" b="1" dirty="0">
                <a:solidFill>
                  <a:schemeClr val="accent6">
                    <a:lumMod val="75000"/>
                  </a:schemeClr>
                </a:solidFill>
              </a:rPr>
              <a:t>mixture of human and ape </a:t>
            </a:r>
            <a:r>
              <a:rPr lang="en-GB" sz="2000" dirty="0"/>
              <a:t>like characteristics but is more human like than Lucy.</a:t>
            </a:r>
          </a:p>
          <a:p>
            <a:r>
              <a:rPr lang="en-GB" sz="2000" dirty="0"/>
              <a:t>The feet and leg structure show he </a:t>
            </a:r>
            <a:r>
              <a:rPr lang="en-GB" sz="2000" b="1" dirty="0">
                <a:solidFill>
                  <a:schemeClr val="accent6">
                    <a:lumMod val="75000"/>
                  </a:schemeClr>
                </a:solidFill>
              </a:rPr>
              <a:t>walked upright </a:t>
            </a:r>
            <a:r>
              <a:rPr lang="en-GB" sz="2000" dirty="0"/>
              <a:t>and was better suited to this than Lucy.</a:t>
            </a:r>
          </a:p>
          <a:p>
            <a:r>
              <a:rPr lang="en-GB" sz="2000" dirty="0"/>
              <a:t>The </a:t>
            </a:r>
            <a:r>
              <a:rPr lang="en-GB" sz="2000" b="1" dirty="0">
                <a:solidFill>
                  <a:schemeClr val="accent6">
                    <a:lumMod val="75000"/>
                  </a:schemeClr>
                </a:solidFill>
              </a:rPr>
              <a:t>length of the arms </a:t>
            </a:r>
            <a:r>
              <a:rPr lang="en-GB" sz="2000" dirty="0"/>
              <a:t>and </a:t>
            </a:r>
            <a:r>
              <a:rPr lang="en-GB" sz="2000" b="1" dirty="0">
                <a:solidFill>
                  <a:schemeClr val="accent6">
                    <a:lumMod val="75000"/>
                  </a:schemeClr>
                </a:solidFill>
              </a:rPr>
              <a:t>legs</a:t>
            </a:r>
            <a:r>
              <a:rPr lang="en-GB" sz="2000" dirty="0"/>
              <a:t> were much </a:t>
            </a:r>
            <a:r>
              <a:rPr lang="en-GB" sz="2000" b="1" dirty="0">
                <a:solidFill>
                  <a:schemeClr val="accent6">
                    <a:lumMod val="75000"/>
                  </a:schemeClr>
                </a:solidFill>
              </a:rPr>
              <a:t>more like humans </a:t>
            </a:r>
            <a:r>
              <a:rPr lang="en-GB" sz="2000" dirty="0"/>
              <a:t>than apes.</a:t>
            </a:r>
          </a:p>
          <a:p>
            <a:r>
              <a:rPr lang="en-GB" sz="2000" dirty="0"/>
              <a:t>The </a:t>
            </a:r>
            <a:r>
              <a:rPr lang="en-GB" sz="2000" b="1" dirty="0">
                <a:solidFill>
                  <a:schemeClr val="accent6">
                    <a:lumMod val="75000"/>
                  </a:schemeClr>
                </a:solidFill>
              </a:rPr>
              <a:t>brain</a:t>
            </a:r>
            <a:r>
              <a:rPr lang="en-GB" sz="2000" dirty="0"/>
              <a:t> was larger than Lucy’s and </a:t>
            </a:r>
            <a:r>
              <a:rPr lang="en-GB" sz="2000" b="1" dirty="0">
                <a:solidFill>
                  <a:schemeClr val="accent6">
                    <a:lumMod val="75000"/>
                  </a:schemeClr>
                </a:solidFill>
              </a:rPr>
              <a:t>similar</a:t>
            </a:r>
            <a:r>
              <a:rPr lang="en-GB" sz="2000" dirty="0"/>
              <a:t> to that of a </a:t>
            </a:r>
            <a:r>
              <a:rPr lang="en-GB" sz="2000" b="1" dirty="0">
                <a:solidFill>
                  <a:schemeClr val="accent6">
                    <a:lumMod val="75000"/>
                  </a:schemeClr>
                </a:solidFill>
              </a:rPr>
              <a:t>human.</a:t>
            </a:r>
          </a:p>
        </p:txBody>
      </p:sp>
      <p:pic>
        <p:nvPicPr>
          <p:cNvPr id="7" name="Picture 6" descr="Turkana_Boy_Nariokotome_Boy.jpg"/>
          <p:cNvPicPr>
            <a:picLocks noChangeAspect="1"/>
          </p:cNvPicPr>
          <p:nvPr/>
        </p:nvPicPr>
        <p:blipFill>
          <a:blip r:embed="rId3" cstate="print"/>
          <a:stretch>
            <a:fillRect/>
          </a:stretch>
        </p:blipFill>
        <p:spPr>
          <a:xfrm>
            <a:off x="5148064" y="836712"/>
            <a:ext cx="3338578" cy="5015031"/>
          </a:xfrm>
          <a:prstGeom prst="rect">
            <a:avLst/>
          </a:prstGeom>
        </p:spPr>
      </p:pic>
      <p:sp>
        <p:nvSpPr>
          <p:cNvPr id="12" name="Rectangle 11"/>
          <p:cNvSpPr/>
          <p:nvPr/>
        </p:nvSpPr>
        <p:spPr>
          <a:xfrm>
            <a:off x="5292080" y="5991091"/>
            <a:ext cx="4572000" cy="246221"/>
          </a:xfrm>
          <a:prstGeom prst="rect">
            <a:avLst/>
          </a:prstGeom>
        </p:spPr>
        <p:txBody>
          <a:bodyPr>
            <a:spAutoFit/>
          </a:bodyPr>
          <a:lstStyle/>
          <a:p>
            <a:r>
              <a:rPr lang="en-GB" sz="1000" u="sng" dirty="0">
                <a:hlinkClick r:id="rId4"/>
              </a:rPr>
              <a:t>Thilo Parg</a:t>
            </a:r>
            <a:r>
              <a:rPr lang="en-GB" sz="1000" dirty="0"/>
              <a:t>, </a:t>
            </a:r>
            <a:r>
              <a:rPr lang="en-GB" sz="1000" u="sng" dirty="0">
                <a:hlinkClick r:id="rId5"/>
              </a:rPr>
              <a:t>Turkana Boy Nariokotome Boy</a:t>
            </a:r>
            <a:r>
              <a:rPr lang="en-GB" sz="1000" dirty="0"/>
              <a:t>, </a:t>
            </a:r>
            <a:r>
              <a:rPr lang="en-GB" sz="1000" u="sng" dirty="0">
                <a:hlinkClick r:id="rId6"/>
              </a:rPr>
              <a:t>CC BY-SA 4.0</a:t>
            </a:r>
            <a:r>
              <a:rPr lang="en-GB" sz="1000" dirty="0"/>
              <a:t> </a:t>
            </a:r>
          </a:p>
        </p:txBody>
      </p:sp>
      <p:sp>
        <p:nvSpPr>
          <p:cNvPr id="14" name="Rectangle 13"/>
          <p:cNvSpPr/>
          <p:nvPr/>
        </p:nvSpPr>
        <p:spPr>
          <a:xfrm>
            <a:off x="1187624" y="0"/>
            <a:ext cx="7956376" cy="369332"/>
          </a:xfrm>
          <a:prstGeom prst="rect">
            <a:avLst/>
          </a:prstGeom>
        </p:spPr>
        <p:txBody>
          <a:bodyPr wrap="square">
            <a:spAutoFit/>
          </a:bodyPr>
          <a:lstStyle/>
          <a:p>
            <a:pPr algn="r"/>
            <a:r>
              <a:rPr lang="en-US" b="1" dirty="0">
                <a:solidFill>
                  <a:schemeClr val="accent6"/>
                </a:solidFill>
              </a:rPr>
              <a:t>Development of the understanding of evolution part 1– Fossils</a:t>
            </a:r>
            <a:endParaRPr lang="en-GB" dirty="0"/>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pebble tool.jpg"/>
          <p:cNvPicPr>
            <a:picLocks noChangeAspect="1"/>
          </p:cNvPicPr>
          <p:nvPr/>
        </p:nvPicPr>
        <p:blipFill>
          <a:blip r:embed="rId3" cstate="print"/>
          <a:stretch>
            <a:fillRect/>
          </a:stretch>
        </p:blipFill>
        <p:spPr>
          <a:xfrm rot="5400000">
            <a:off x="45097" y="4158681"/>
            <a:ext cx="2645094" cy="2088232"/>
          </a:xfrm>
          <a:prstGeom prst="rect">
            <a:avLst/>
          </a:prstGeom>
        </p:spPr>
      </p:pic>
      <p:sp>
        <p:nvSpPr>
          <p:cNvPr id="14" name="TextBox 13"/>
          <p:cNvSpPr txBox="1"/>
          <p:nvPr/>
        </p:nvSpPr>
        <p:spPr>
          <a:xfrm>
            <a:off x="179512" y="620688"/>
            <a:ext cx="8712968" cy="4524315"/>
          </a:xfrm>
          <a:prstGeom prst="rect">
            <a:avLst/>
          </a:prstGeom>
          <a:noFill/>
        </p:spPr>
        <p:txBody>
          <a:bodyPr wrap="square" rtlCol="0">
            <a:spAutoFit/>
          </a:bodyPr>
          <a:lstStyle/>
          <a:p>
            <a:r>
              <a:rPr lang="en-GB" sz="2400" dirty="0"/>
              <a:t>Evidence for human evolution can also be gained from looking at </a:t>
            </a:r>
            <a:r>
              <a:rPr lang="en-GB" sz="2400" b="1" dirty="0">
                <a:solidFill>
                  <a:schemeClr val="accent6">
                    <a:lumMod val="75000"/>
                  </a:schemeClr>
                </a:solidFill>
              </a:rPr>
              <a:t>stone tools</a:t>
            </a:r>
            <a:r>
              <a:rPr lang="en-GB" sz="2400" dirty="0"/>
              <a:t>. Scientists use several ways of </a:t>
            </a:r>
            <a:r>
              <a:rPr lang="en-GB" sz="2400" b="1" dirty="0">
                <a:solidFill>
                  <a:schemeClr val="accent6">
                    <a:lumMod val="75000"/>
                  </a:schemeClr>
                </a:solidFill>
              </a:rPr>
              <a:t>ageing</a:t>
            </a:r>
            <a:r>
              <a:rPr lang="en-GB" sz="2400" dirty="0"/>
              <a:t> the tools.</a:t>
            </a:r>
          </a:p>
          <a:p>
            <a:pPr marL="457200" indent="-457200">
              <a:buAutoNum type="alphaLcParenR"/>
            </a:pPr>
            <a:r>
              <a:rPr lang="en-GB" sz="2400" b="1" dirty="0">
                <a:solidFill>
                  <a:schemeClr val="accent6">
                    <a:lumMod val="75000"/>
                  </a:schemeClr>
                </a:solidFill>
              </a:rPr>
              <a:t>Simple</a:t>
            </a:r>
            <a:r>
              <a:rPr lang="en-GB" sz="2400" dirty="0"/>
              <a:t> tools are likely to be </a:t>
            </a:r>
            <a:r>
              <a:rPr lang="en-GB" sz="2400" b="1" dirty="0">
                <a:solidFill>
                  <a:schemeClr val="accent6">
                    <a:lumMod val="75000"/>
                  </a:schemeClr>
                </a:solidFill>
              </a:rPr>
              <a:t>older</a:t>
            </a:r>
            <a:r>
              <a:rPr lang="en-GB" sz="2400" dirty="0"/>
              <a:t> than more complex shaped tools</a:t>
            </a:r>
          </a:p>
          <a:p>
            <a:pPr marL="457200" indent="-457200">
              <a:buAutoNum type="alphaLcParenR"/>
            </a:pPr>
            <a:r>
              <a:rPr lang="en-GB" sz="2400" dirty="0"/>
              <a:t> Looking at </a:t>
            </a:r>
            <a:r>
              <a:rPr lang="en-GB" sz="2400" b="1" dirty="0">
                <a:solidFill>
                  <a:schemeClr val="accent6">
                    <a:lumMod val="75000"/>
                  </a:schemeClr>
                </a:solidFill>
              </a:rPr>
              <a:t>rock layers </a:t>
            </a:r>
            <a:r>
              <a:rPr lang="en-GB" sz="2400" dirty="0"/>
              <a:t>in the tools. Older rock layers are found deeper in the ground.</a:t>
            </a:r>
          </a:p>
          <a:p>
            <a:pPr marL="457200" indent="-457200"/>
            <a:r>
              <a:rPr lang="en-GB" sz="2400" dirty="0"/>
              <a:t>c)   If additional materials are found with the tool e.g. a wood handle then these can undergo </a:t>
            </a:r>
            <a:r>
              <a:rPr lang="en-GB" sz="2400" b="1" dirty="0">
                <a:solidFill>
                  <a:schemeClr val="accent6">
                    <a:lumMod val="75000"/>
                  </a:schemeClr>
                </a:solidFill>
              </a:rPr>
              <a:t>carbon-14-dating</a:t>
            </a:r>
            <a:r>
              <a:rPr lang="en-GB" sz="2400" dirty="0"/>
              <a:t>. Surrounding silt and other carbon containing material may also be carbon dated.</a:t>
            </a:r>
          </a:p>
          <a:p>
            <a:endParaRPr lang="en-GB" dirty="0"/>
          </a:p>
          <a:p>
            <a:endParaRPr lang="en-GB" dirty="0"/>
          </a:p>
          <a:p>
            <a:endParaRPr lang="en-GB" dirty="0"/>
          </a:p>
          <a:p>
            <a:endParaRPr lang="en-GB" dirty="0"/>
          </a:p>
        </p:txBody>
      </p:sp>
      <p:sp>
        <p:nvSpPr>
          <p:cNvPr id="16" name="Rectangle 15"/>
          <p:cNvSpPr/>
          <p:nvPr/>
        </p:nvSpPr>
        <p:spPr>
          <a:xfrm>
            <a:off x="2771800" y="4073004"/>
            <a:ext cx="5904656" cy="2308324"/>
          </a:xfrm>
          <a:prstGeom prst="rect">
            <a:avLst/>
          </a:prstGeom>
          <a:solidFill>
            <a:schemeClr val="accent6">
              <a:lumMod val="40000"/>
              <a:lumOff val="60000"/>
            </a:schemeClr>
          </a:solidFill>
          <a:ln>
            <a:solidFill>
              <a:schemeClr val="accent6">
                <a:lumMod val="75000"/>
              </a:schemeClr>
            </a:solidFill>
          </a:ln>
        </p:spPr>
        <p:txBody>
          <a:bodyPr wrap="square">
            <a:spAutoFit/>
          </a:bodyPr>
          <a:lstStyle/>
          <a:p>
            <a:pPr lvl="0"/>
            <a:r>
              <a:rPr lang="en-GB" sz="2400" b="1" u="sng" dirty="0">
                <a:solidFill>
                  <a:prstClr val="black"/>
                </a:solidFill>
              </a:rPr>
              <a:t>Pebble tools </a:t>
            </a:r>
            <a:r>
              <a:rPr lang="en-GB" sz="2400" dirty="0">
                <a:solidFill>
                  <a:prstClr val="black"/>
                </a:solidFill>
              </a:rPr>
              <a:t>were used by </a:t>
            </a:r>
            <a:r>
              <a:rPr lang="en-GB" sz="2400" i="1" dirty="0">
                <a:solidFill>
                  <a:prstClr val="black"/>
                </a:solidFill>
              </a:rPr>
              <a:t>Homo habilis </a:t>
            </a:r>
            <a:r>
              <a:rPr lang="en-GB" sz="2400" dirty="0">
                <a:solidFill>
                  <a:prstClr val="black"/>
                </a:solidFill>
              </a:rPr>
              <a:t>about 2.5-1.5 million years ago. </a:t>
            </a:r>
          </a:p>
          <a:p>
            <a:pPr lvl="0"/>
            <a:r>
              <a:rPr lang="en-GB" sz="2400" dirty="0">
                <a:solidFill>
                  <a:prstClr val="black"/>
                </a:solidFill>
              </a:rPr>
              <a:t>They were simple tools made by hitting rocks together to get sharp edges and flakes. </a:t>
            </a:r>
          </a:p>
          <a:p>
            <a:pPr lvl="0"/>
            <a:r>
              <a:rPr lang="en-GB" sz="2400" dirty="0">
                <a:solidFill>
                  <a:prstClr val="black"/>
                </a:solidFill>
              </a:rPr>
              <a:t>They were used to smash bones open or to scrape flesh from bones.</a:t>
            </a:r>
          </a:p>
        </p:txBody>
      </p:sp>
      <p:sp>
        <p:nvSpPr>
          <p:cNvPr id="18" name="Rectangle 17"/>
          <p:cNvSpPr/>
          <p:nvPr/>
        </p:nvSpPr>
        <p:spPr>
          <a:xfrm>
            <a:off x="1187624" y="0"/>
            <a:ext cx="7956376" cy="369332"/>
          </a:xfrm>
          <a:prstGeom prst="rect">
            <a:avLst/>
          </a:prstGeom>
        </p:spPr>
        <p:txBody>
          <a:bodyPr wrap="square">
            <a:spAutoFit/>
          </a:bodyPr>
          <a:lstStyle/>
          <a:p>
            <a:pPr algn="r"/>
            <a:r>
              <a:rPr lang="en-US" b="1" dirty="0">
                <a:solidFill>
                  <a:schemeClr val="accent6"/>
                </a:solidFill>
              </a:rPr>
              <a:t>Development of the understanding of evolution part 1– Fossils</a:t>
            </a:r>
            <a:endParaRPr lang="en-GB" dirty="0"/>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179512" y="692696"/>
            <a:ext cx="8496944" cy="1938992"/>
          </a:xfrm>
          <a:prstGeom prst="rect">
            <a:avLst/>
          </a:prstGeom>
          <a:noFill/>
        </p:spPr>
        <p:txBody>
          <a:bodyPr wrap="square" rtlCol="0">
            <a:spAutoFit/>
          </a:bodyPr>
          <a:lstStyle/>
          <a:p>
            <a:r>
              <a:rPr lang="en-GB" sz="2400" dirty="0"/>
              <a:t>Evidence for human evolution can also be gained from looking at stone tools. </a:t>
            </a:r>
          </a:p>
          <a:p>
            <a:endParaRPr lang="en-GB" dirty="0"/>
          </a:p>
          <a:p>
            <a:endParaRPr lang="en-GB" dirty="0"/>
          </a:p>
          <a:p>
            <a:endParaRPr lang="en-GB" dirty="0"/>
          </a:p>
          <a:p>
            <a:endParaRPr lang="en-GB" dirty="0"/>
          </a:p>
        </p:txBody>
      </p:sp>
      <p:pic>
        <p:nvPicPr>
          <p:cNvPr id="6" name="Picture 5" descr="Canto_tallado_1-Guelmim-Es_Semara sculpted tool.jpg"/>
          <p:cNvPicPr>
            <a:picLocks noChangeAspect="1"/>
          </p:cNvPicPr>
          <p:nvPr/>
        </p:nvPicPr>
        <p:blipFill>
          <a:blip r:embed="rId3" cstate="print"/>
          <a:stretch>
            <a:fillRect/>
          </a:stretch>
        </p:blipFill>
        <p:spPr>
          <a:xfrm>
            <a:off x="660272" y="1412776"/>
            <a:ext cx="1279751" cy="2304256"/>
          </a:xfrm>
          <a:prstGeom prst="rect">
            <a:avLst/>
          </a:prstGeom>
        </p:spPr>
      </p:pic>
      <p:sp>
        <p:nvSpPr>
          <p:cNvPr id="7" name="TextBox 6"/>
          <p:cNvSpPr txBox="1"/>
          <p:nvPr/>
        </p:nvSpPr>
        <p:spPr>
          <a:xfrm>
            <a:off x="2987824" y="1484784"/>
            <a:ext cx="5544616" cy="1938992"/>
          </a:xfrm>
          <a:prstGeom prst="rect">
            <a:avLst/>
          </a:prstGeom>
          <a:noFill/>
        </p:spPr>
        <p:txBody>
          <a:bodyPr wrap="square" rtlCol="0">
            <a:spAutoFit/>
          </a:bodyPr>
          <a:lstStyle/>
          <a:p>
            <a:r>
              <a:rPr lang="en-GB" sz="2400" i="1" dirty="0"/>
              <a:t>Homo erectus </a:t>
            </a:r>
            <a:r>
              <a:rPr lang="en-GB" sz="2400" dirty="0"/>
              <a:t>(2 - 0.3 million years ago) </a:t>
            </a:r>
            <a:r>
              <a:rPr lang="en-GB" sz="2400" b="1" dirty="0">
                <a:solidFill>
                  <a:schemeClr val="accent6">
                    <a:lumMod val="75000"/>
                  </a:schemeClr>
                </a:solidFill>
              </a:rPr>
              <a:t>sculpted rocks </a:t>
            </a:r>
            <a:r>
              <a:rPr lang="en-GB" sz="2400" dirty="0"/>
              <a:t>into shapes that were like small </a:t>
            </a:r>
            <a:r>
              <a:rPr lang="en-GB" sz="2400" b="1" dirty="0">
                <a:solidFill>
                  <a:schemeClr val="accent6">
                    <a:lumMod val="75000"/>
                  </a:schemeClr>
                </a:solidFill>
              </a:rPr>
              <a:t>hand axes</a:t>
            </a:r>
            <a:r>
              <a:rPr lang="en-GB" sz="2400" dirty="0"/>
              <a:t>. </a:t>
            </a:r>
          </a:p>
          <a:p>
            <a:r>
              <a:rPr lang="en-GB" sz="2400" dirty="0"/>
              <a:t>These could be used to dig, chop, hunt and scrape food from bones.</a:t>
            </a:r>
          </a:p>
        </p:txBody>
      </p:sp>
      <p:pic>
        <p:nvPicPr>
          <p:cNvPr id="8" name="Picture 7" descr="complex tools.jpg"/>
          <p:cNvPicPr>
            <a:picLocks noChangeAspect="1"/>
          </p:cNvPicPr>
          <p:nvPr/>
        </p:nvPicPr>
        <p:blipFill>
          <a:blip r:embed="rId4" cstate="print"/>
          <a:stretch>
            <a:fillRect/>
          </a:stretch>
        </p:blipFill>
        <p:spPr>
          <a:xfrm>
            <a:off x="251520" y="3789040"/>
            <a:ext cx="2232248" cy="1841210"/>
          </a:xfrm>
          <a:prstGeom prst="rect">
            <a:avLst/>
          </a:prstGeom>
        </p:spPr>
      </p:pic>
      <p:sp>
        <p:nvSpPr>
          <p:cNvPr id="9" name="TextBox 8"/>
          <p:cNvSpPr txBox="1"/>
          <p:nvPr/>
        </p:nvSpPr>
        <p:spPr>
          <a:xfrm>
            <a:off x="2987824" y="3645024"/>
            <a:ext cx="5688632" cy="2923877"/>
          </a:xfrm>
          <a:prstGeom prst="rect">
            <a:avLst/>
          </a:prstGeom>
          <a:noFill/>
        </p:spPr>
        <p:txBody>
          <a:bodyPr wrap="square" rtlCol="0">
            <a:spAutoFit/>
          </a:bodyPr>
          <a:lstStyle/>
          <a:p>
            <a:r>
              <a:rPr lang="en-GB" sz="2400" i="1" dirty="0"/>
              <a:t>Homo neanderthalensis </a:t>
            </a:r>
            <a:r>
              <a:rPr lang="en-GB" sz="2400" dirty="0"/>
              <a:t>(300 000 years ago) began to make more </a:t>
            </a:r>
            <a:r>
              <a:rPr lang="en-GB" sz="2400" b="1" dirty="0">
                <a:solidFill>
                  <a:schemeClr val="accent6">
                    <a:lumMod val="75000"/>
                  </a:schemeClr>
                </a:solidFill>
              </a:rPr>
              <a:t>complex tools </a:t>
            </a:r>
            <a:r>
              <a:rPr lang="en-GB" sz="2400" dirty="0"/>
              <a:t>from flint. These were pointed and could be attached to wood to make </a:t>
            </a:r>
            <a:r>
              <a:rPr lang="en-GB" sz="2400" b="1" dirty="0">
                <a:solidFill>
                  <a:schemeClr val="accent6">
                    <a:lumMod val="75000"/>
                  </a:schemeClr>
                </a:solidFill>
              </a:rPr>
              <a:t>spears</a:t>
            </a:r>
            <a:r>
              <a:rPr lang="en-GB" sz="2400" dirty="0"/>
              <a:t>.</a:t>
            </a:r>
          </a:p>
          <a:p>
            <a:endParaRPr lang="en-GB" sz="1600" dirty="0"/>
          </a:p>
          <a:p>
            <a:r>
              <a:rPr lang="en-GB" sz="2400" i="1" dirty="0"/>
              <a:t> Homo sapiens </a:t>
            </a:r>
            <a:r>
              <a:rPr lang="en-GB" sz="2400" dirty="0"/>
              <a:t>(200 000 - present day) made </a:t>
            </a:r>
            <a:r>
              <a:rPr lang="en-GB" sz="2400" b="1" dirty="0">
                <a:solidFill>
                  <a:schemeClr val="accent6">
                    <a:lumMod val="75000"/>
                  </a:schemeClr>
                </a:solidFill>
              </a:rPr>
              <a:t>arrowheads, fish hooks and needles </a:t>
            </a:r>
            <a:r>
              <a:rPr lang="en-GB" sz="2400" dirty="0"/>
              <a:t>from flint.</a:t>
            </a:r>
          </a:p>
        </p:txBody>
      </p:sp>
      <p:sp>
        <p:nvSpPr>
          <p:cNvPr id="11" name="Rectangle 10"/>
          <p:cNvSpPr/>
          <p:nvPr/>
        </p:nvSpPr>
        <p:spPr>
          <a:xfrm>
            <a:off x="1187624" y="0"/>
            <a:ext cx="7956376" cy="369332"/>
          </a:xfrm>
          <a:prstGeom prst="rect">
            <a:avLst/>
          </a:prstGeom>
        </p:spPr>
        <p:txBody>
          <a:bodyPr wrap="square">
            <a:spAutoFit/>
          </a:bodyPr>
          <a:lstStyle/>
          <a:p>
            <a:pPr algn="r"/>
            <a:r>
              <a:rPr lang="en-US" b="1" dirty="0">
                <a:solidFill>
                  <a:schemeClr val="accent6"/>
                </a:solidFill>
              </a:rPr>
              <a:t>Development of the understanding of evolution part 1– Fossils</a:t>
            </a:r>
            <a:endParaRPr lang="en-GB" dirty="0"/>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9512" y="692696"/>
            <a:ext cx="6696744" cy="2000548"/>
          </a:xfrm>
          <a:prstGeom prst="rect">
            <a:avLst/>
          </a:prstGeom>
          <a:noFill/>
        </p:spPr>
        <p:txBody>
          <a:bodyPr wrap="square" rtlCol="0">
            <a:spAutoFit/>
          </a:bodyPr>
          <a:lstStyle/>
          <a:p>
            <a:r>
              <a:rPr lang="en-GB" sz="2400" dirty="0"/>
              <a:t>The anatomy for </a:t>
            </a:r>
            <a:r>
              <a:rPr lang="en-GB" sz="2400" b="1" dirty="0">
                <a:solidFill>
                  <a:schemeClr val="accent6">
                    <a:lumMod val="75000"/>
                  </a:schemeClr>
                </a:solidFill>
              </a:rPr>
              <a:t>the pentadactyl limb </a:t>
            </a:r>
          </a:p>
          <a:p>
            <a:r>
              <a:rPr lang="en-GB" sz="2400" dirty="0"/>
              <a:t>provides scientists with evidence for </a:t>
            </a:r>
          </a:p>
          <a:p>
            <a:r>
              <a:rPr lang="en-GB" sz="2400" dirty="0"/>
              <a:t>evolution.</a:t>
            </a:r>
          </a:p>
          <a:p>
            <a:endParaRPr lang="en-GB" sz="1000" dirty="0"/>
          </a:p>
          <a:p>
            <a:r>
              <a:rPr lang="en-GB" sz="2000" dirty="0"/>
              <a:t>The pentadactyl limb can be seen in many </a:t>
            </a:r>
            <a:r>
              <a:rPr lang="en-GB" sz="2000" b="1" dirty="0">
                <a:solidFill>
                  <a:schemeClr val="accent6">
                    <a:lumMod val="75000"/>
                  </a:schemeClr>
                </a:solidFill>
              </a:rPr>
              <a:t>vertebrate </a:t>
            </a:r>
            <a:r>
              <a:rPr lang="en-GB" sz="2000" dirty="0"/>
              <a:t>species. </a:t>
            </a:r>
          </a:p>
          <a:p>
            <a:endParaRPr lang="en-GB" sz="2000" dirty="0"/>
          </a:p>
        </p:txBody>
      </p:sp>
      <p:sp>
        <p:nvSpPr>
          <p:cNvPr id="6" name="TextBox 5"/>
          <p:cNvSpPr txBox="1"/>
          <p:nvPr/>
        </p:nvSpPr>
        <p:spPr>
          <a:xfrm>
            <a:off x="5580112" y="692696"/>
            <a:ext cx="3168352" cy="923330"/>
          </a:xfrm>
          <a:prstGeom prst="rect">
            <a:avLst/>
          </a:prstGeom>
          <a:solidFill>
            <a:schemeClr val="accent6">
              <a:lumMod val="40000"/>
              <a:lumOff val="60000"/>
            </a:schemeClr>
          </a:solidFill>
          <a:ln>
            <a:solidFill>
              <a:schemeClr val="accent6">
                <a:lumMod val="75000"/>
              </a:schemeClr>
            </a:solidFill>
          </a:ln>
        </p:spPr>
        <p:txBody>
          <a:bodyPr wrap="square" rtlCol="0">
            <a:spAutoFit/>
          </a:bodyPr>
          <a:lstStyle/>
          <a:p>
            <a:pPr algn="ctr"/>
            <a:r>
              <a:rPr lang="en-GB" dirty="0"/>
              <a:t>Pent = five</a:t>
            </a:r>
          </a:p>
          <a:p>
            <a:pPr algn="ctr"/>
            <a:r>
              <a:rPr lang="en-GB" dirty="0"/>
              <a:t>Pentadactyl limb = a limb with five digits   </a:t>
            </a:r>
          </a:p>
        </p:txBody>
      </p:sp>
      <p:pic>
        <p:nvPicPr>
          <p:cNvPr id="10" name="Picture 9" descr="Homology_vertebrates-hr.svg.png"/>
          <p:cNvPicPr>
            <a:picLocks noChangeAspect="1"/>
          </p:cNvPicPr>
          <p:nvPr/>
        </p:nvPicPr>
        <p:blipFill>
          <a:blip r:embed="rId3" cstate="print"/>
          <a:stretch>
            <a:fillRect/>
          </a:stretch>
        </p:blipFill>
        <p:spPr>
          <a:xfrm>
            <a:off x="1691680" y="2169706"/>
            <a:ext cx="4824536" cy="3401675"/>
          </a:xfrm>
          <a:prstGeom prst="rect">
            <a:avLst/>
          </a:prstGeom>
        </p:spPr>
      </p:pic>
      <p:sp>
        <p:nvSpPr>
          <p:cNvPr id="11" name="TextBox 10"/>
          <p:cNvSpPr txBox="1"/>
          <p:nvPr/>
        </p:nvSpPr>
        <p:spPr>
          <a:xfrm>
            <a:off x="1835696" y="5003884"/>
            <a:ext cx="6192688" cy="369332"/>
          </a:xfrm>
          <a:prstGeom prst="rect">
            <a:avLst/>
          </a:prstGeom>
          <a:solidFill>
            <a:schemeClr val="bg1"/>
          </a:solidFill>
        </p:spPr>
        <p:txBody>
          <a:bodyPr wrap="square" rtlCol="0">
            <a:spAutoFit/>
          </a:bodyPr>
          <a:lstStyle/>
          <a:p>
            <a:r>
              <a:rPr lang="en-GB" dirty="0"/>
              <a:t>Human            Dog             Bird             Whale                         Bat </a:t>
            </a:r>
          </a:p>
        </p:txBody>
      </p:sp>
      <p:sp>
        <p:nvSpPr>
          <p:cNvPr id="13" name="TextBox 12"/>
          <p:cNvSpPr txBox="1"/>
          <p:nvPr/>
        </p:nvSpPr>
        <p:spPr>
          <a:xfrm>
            <a:off x="323528" y="5373216"/>
            <a:ext cx="8496944" cy="1015663"/>
          </a:xfrm>
          <a:prstGeom prst="rect">
            <a:avLst/>
          </a:prstGeom>
          <a:solidFill>
            <a:schemeClr val="accent6">
              <a:lumMod val="40000"/>
              <a:lumOff val="60000"/>
            </a:schemeClr>
          </a:solidFill>
          <a:ln>
            <a:solidFill>
              <a:schemeClr val="accent6">
                <a:lumMod val="50000"/>
              </a:schemeClr>
            </a:solidFill>
          </a:ln>
        </p:spPr>
        <p:txBody>
          <a:bodyPr wrap="square" rtlCol="0">
            <a:spAutoFit/>
          </a:bodyPr>
          <a:lstStyle/>
          <a:p>
            <a:r>
              <a:rPr lang="en-GB" sz="2000" dirty="0"/>
              <a:t>This suggests that </a:t>
            </a:r>
            <a:r>
              <a:rPr lang="en-GB" sz="2000" b="1" dirty="0">
                <a:solidFill>
                  <a:schemeClr val="accent6">
                    <a:lumMod val="75000"/>
                  </a:schemeClr>
                </a:solidFill>
              </a:rPr>
              <a:t>many different vertebrates had a common ancestor </a:t>
            </a:r>
            <a:r>
              <a:rPr lang="en-GB" sz="2000" dirty="0"/>
              <a:t>with a pentadactyl limb. It would be highly unlikely that they had all evolved from different ancestors and have a similar bone arrangement.</a:t>
            </a:r>
          </a:p>
        </p:txBody>
      </p:sp>
      <p:sp>
        <p:nvSpPr>
          <p:cNvPr id="9" name="Rectangle 8"/>
          <p:cNvSpPr/>
          <p:nvPr/>
        </p:nvSpPr>
        <p:spPr>
          <a:xfrm>
            <a:off x="1187624" y="0"/>
            <a:ext cx="7956376" cy="369332"/>
          </a:xfrm>
          <a:prstGeom prst="rect">
            <a:avLst/>
          </a:prstGeom>
        </p:spPr>
        <p:txBody>
          <a:bodyPr wrap="square">
            <a:spAutoFit/>
          </a:bodyPr>
          <a:lstStyle/>
          <a:p>
            <a:pPr algn="r"/>
            <a:r>
              <a:rPr lang="en-US" b="1" dirty="0">
                <a:solidFill>
                  <a:schemeClr val="accent6"/>
                </a:solidFill>
              </a:rPr>
              <a:t>Development of the understanding of evolution part 1– Pentadactyl limb (biology)</a:t>
            </a:r>
            <a:endParaRPr lang="en-GB" dirty="0"/>
          </a:p>
        </p:txBody>
      </p:sp>
      <p:pic>
        <p:nvPicPr>
          <p:cNvPr id="62466" name="Picture 2" descr="https://upload.wikimedia.org/wikipedia/commons/thumb/4/4d/PSM_V09_D553_Skeleton_of_bat_arm.jpg/256px-PSM_V09_D553_Skeleton_of_bat_arm.jpg"/>
          <p:cNvPicPr>
            <a:picLocks noChangeAspect="1" noChangeArrowheads="1"/>
          </p:cNvPicPr>
          <p:nvPr/>
        </p:nvPicPr>
        <p:blipFill>
          <a:blip r:embed="rId4" cstate="print"/>
          <a:srcRect/>
          <a:stretch>
            <a:fillRect/>
          </a:stretch>
        </p:blipFill>
        <p:spPr bwMode="auto">
          <a:xfrm>
            <a:off x="7164288" y="2276872"/>
            <a:ext cx="836363" cy="2427412"/>
          </a:xfrm>
          <a:prstGeom prst="rect">
            <a:avLst/>
          </a:prstGeom>
          <a:noFill/>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364088" cy="2154436"/>
          </a:xfrm>
          <a:prstGeom prst="rect">
            <a:avLst/>
          </a:prstGeom>
          <a:noFill/>
        </p:spPr>
        <p:txBody>
          <a:bodyPr wrap="square" rtlCol="0">
            <a:spAutoFit/>
          </a:bodyPr>
          <a:lstStyle/>
          <a:p>
            <a:r>
              <a:rPr lang="en-GB" sz="7200" b="1" dirty="0">
                <a:latin typeface="+mj-lt"/>
                <a:ea typeface="Beirut" charset="-78"/>
                <a:cs typeface="Beirut" charset="-78"/>
              </a:rPr>
              <a:t>QuestionIT!</a:t>
            </a:r>
          </a:p>
          <a:p>
            <a:r>
              <a:rPr lang="en-GB" sz="4400" b="1" dirty="0">
                <a:solidFill>
                  <a:schemeClr val="tx1">
                    <a:lumMod val="50000"/>
                    <a:lumOff val="50000"/>
                  </a:schemeClr>
                </a:solidFill>
              </a:rPr>
              <a:t>Part 1</a:t>
            </a:r>
          </a:p>
          <a:p>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3995936" y="836712"/>
            <a:ext cx="4968552" cy="5638800"/>
          </a:xfrm>
          <a:prstGeom prst="rect">
            <a:avLst/>
          </a:prstGeom>
        </p:spPr>
      </p:pic>
      <p:sp>
        <p:nvSpPr>
          <p:cNvPr id="6" name="Rectangle 5"/>
          <p:cNvSpPr/>
          <p:nvPr/>
        </p:nvSpPr>
        <p:spPr>
          <a:xfrm>
            <a:off x="0" y="3356992"/>
            <a:ext cx="4572000" cy="2677656"/>
          </a:xfrm>
          <a:prstGeom prst="rect">
            <a:avLst/>
          </a:prstGeom>
        </p:spPr>
        <p:txBody>
          <a:bodyPr>
            <a:spAutoFit/>
          </a:bodyPr>
          <a:lstStyle/>
          <a:p>
            <a:pPr marL="0" lvl="1"/>
            <a:r>
              <a:rPr lang="en-US" sz="2400" b="1" dirty="0">
                <a:solidFill>
                  <a:schemeClr val="bg1">
                    <a:lumMod val="50000"/>
                  </a:schemeClr>
                </a:solidFill>
              </a:rPr>
              <a:t>Development of the understanding of evolution</a:t>
            </a:r>
          </a:p>
          <a:p>
            <a:pPr marL="685800" lvl="1" indent="-342900">
              <a:buFont typeface="Arial" charset="0"/>
              <a:buChar char="•"/>
            </a:pPr>
            <a:r>
              <a:rPr lang="en-US" sz="2400" b="1" dirty="0">
                <a:solidFill>
                  <a:schemeClr val="bg1">
                    <a:lumMod val="50000"/>
                  </a:schemeClr>
                </a:solidFill>
              </a:rPr>
              <a:t>Darwin and Wallace</a:t>
            </a:r>
          </a:p>
          <a:p>
            <a:pPr marL="685800" lvl="1" indent="-342900">
              <a:buFont typeface="Arial" charset="0"/>
              <a:buChar char="•"/>
            </a:pPr>
            <a:r>
              <a:rPr lang="en-US" sz="2400" b="1" dirty="0">
                <a:solidFill>
                  <a:schemeClr val="bg1">
                    <a:lumMod val="50000"/>
                  </a:schemeClr>
                </a:solidFill>
              </a:rPr>
              <a:t>Theory of evolution </a:t>
            </a:r>
          </a:p>
          <a:p>
            <a:pPr marL="685800" lvl="1" indent="-342900">
              <a:buFont typeface="Arial" charset="0"/>
              <a:buChar char="•"/>
            </a:pPr>
            <a:r>
              <a:rPr lang="en-US" sz="2400" b="1" dirty="0">
                <a:solidFill>
                  <a:schemeClr val="bg1">
                    <a:lumMod val="50000"/>
                  </a:schemeClr>
                </a:solidFill>
              </a:rPr>
              <a:t>Resistant bacteria</a:t>
            </a:r>
          </a:p>
          <a:p>
            <a:pPr marL="685800" lvl="1" indent="-342900">
              <a:buFont typeface="Arial" charset="0"/>
              <a:buChar char="•"/>
            </a:pPr>
            <a:r>
              <a:rPr lang="en-US" sz="2400" b="1" dirty="0">
                <a:solidFill>
                  <a:schemeClr val="bg1">
                    <a:lumMod val="50000"/>
                  </a:schemeClr>
                </a:solidFill>
              </a:rPr>
              <a:t>Fossils and evolution</a:t>
            </a:r>
          </a:p>
          <a:p>
            <a:pPr marL="685800" lvl="1" indent="-342900">
              <a:buFont typeface="Arial" charset="0"/>
              <a:buChar char="•"/>
            </a:pPr>
            <a:r>
              <a:rPr lang="en-US" sz="2400" b="1" dirty="0">
                <a:solidFill>
                  <a:schemeClr val="bg1">
                    <a:lumMod val="50000"/>
                  </a:schemeClr>
                </a:solidFill>
              </a:rPr>
              <a:t>Pentadactyl limb (biology)</a:t>
            </a:r>
          </a:p>
        </p:txBody>
      </p:sp>
    </p:spTree>
    <p:extLst>
      <p:ext uri="{BB962C8B-B14F-4D97-AF65-F5344CB8AC3E}">
        <p14:creationId xmlns:p14="http://schemas.microsoft.com/office/powerpoint/2010/main" val="15447526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lumMod val="75000"/>
                  </a:schemeClr>
                </a:solidFill>
              </a:rPr>
              <a:t>Development of the understanding of evolution</a:t>
            </a:r>
            <a:br>
              <a:rPr lang="en-US" sz="2400" b="1" dirty="0">
                <a:solidFill>
                  <a:schemeClr val="bg1">
                    <a:lumMod val="50000"/>
                  </a:schemeClr>
                </a:solidFill>
              </a:rPr>
            </a:br>
            <a:r>
              <a:rPr lang="en-US" sz="2400" b="1" dirty="0">
                <a:solidFill>
                  <a:schemeClr val="accent6">
                    <a:lumMod val="75000"/>
                  </a:schemeClr>
                </a:solidFill>
              </a:rPr>
              <a:t>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51520" y="859934"/>
            <a:ext cx="8892480" cy="5909310"/>
          </a:xfrm>
          <a:prstGeom prst="rect">
            <a:avLst/>
          </a:prstGeom>
          <a:noFill/>
        </p:spPr>
        <p:txBody>
          <a:bodyPr wrap="square" rtlCol="0">
            <a:spAutoFit/>
          </a:bodyPr>
          <a:lstStyle/>
          <a:p>
            <a:pPr marL="342900" indent="-342900">
              <a:buFontTx/>
              <a:buAutoNum type="arabicPeriod"/>
            </a:pPr>
            <a:r>
              <a:rPr lang="en-GB" sz="2000" dirty="0"/>
              <a:t>What theory did Charles Darwin propose? </a:t>
            </a:r>
          </a:p>
          <a:p>
            <a:pPr marL="342900" indent="-342900">
              <a:buFontTx/>
              <a:buAutoNum type="arabicPeriod"/>
            </a:pPr>
            <a:r>
              <a:rPr lang="en-GB" sz="2000" dirty="0"/>
              <a:t>What was Charles Darwin’s book called?</a:t>
            </a:r>
          </a:p>
          <a:p>
            <a:pPr marL="342900" indent="-342900">
              <a:buAutoNum type="arabicPeriod"/>
            </a:pPr>
            <a:r>
              <a:rPr lang="en-GB" sz="2000" dirty="0"/>
              <a:t>Write a definition for evolution.</a:t>
            </a:r>
          </a:p>
          <a:p>
            <a:pPr marL="342900" indent="-342900">
              <a:buAutoNum type="arabicPeriod"/>
            </a:pPr>
            <a:r>
              <a:rPr lang="en-GB" sz="2000" dirty="0"/>
              <a:t>What does the theory of evolution by natural selection state?</a:t>
            </a:r>
          </a:p>
          <a:p>
            <a:pPr marL="342900" indent="-342900">
              <a:buAutoNum type="arabicPeriod"/>
            </a:pPr>
            <a:r>
              <a:rPr lang="en-GB" sz="2000" dirty="0"/>
              <a:t>What is the definition of the term species?</a:t>
            </a:r>
          </a:p>
          <a:p>
            <a:pPr marL="342900" indent="-342900">
              <a:buFontTx/>
              <a:buAutoNum type="arabicPeriod"/>
            </a:pPr>
            <a:r>
              <a:rPr lang="en-GB" sz="2000" dirty="0"/>
              <a:t>List </a:t>
            </a:r>
            <a:r>
              <a:rPr lang="en-GB" sz="2000" b="1" dirty="0"/>
              <a:t>three</a:t>
            </a:r>
            <a:r>
              <a:rPr lang="en-GB" sz="2000" dirty="0"/>
              <a:t> observations Darwin made which led him to propose his theory.</a:t>
            </a:r>
          </a:p>
          <a:p>
            <a:pPr marL="342900" indent="-342900">
              <a:buAutoNum type="arabicPeriod" startAt="7"/>
            </a:pPr>
            <a:r>
              <a:rPr lang="en-GB" sz="2000" dirty="0"/>
              <a:t>Name </a:t>
            </a:r>
            <a:r>
              <a:rPr lang="en-GB" sz="2000" b="1" dirty="0"/>
              <a:t>two</a:t>
            </a:r>
            <a:r>
              <a:rPr lang="en-GB" sz="2000" dirty="0"/>
              <a:t> pieces of evidence for Darwin's theory of evolution through natural selection which mean it is now largely accepted.</a:t>
            </a:r>
            <a:r>
              <a:rPr lang="en-GB" sz="2000" b="1" i="1" dirty="0">
                <a:solidFill>
                  <a:srgbClr val="00B050"/>
                </a:solidFill>
              </a:rPr>
              <a:t> </a:t>
            </a:r>
          </a:p>
          <a:p>
            <a:pPr marL="342900" indent="-342900">
              <a:buAutoNum type="arabicPeriod" startAt="7"/>
            </a:pPr>
            <a:r>
              <a:rPr lang="en-GB" sz="2000" dirty="0"/>
              <a:t>What are fossils and how are they formed?</a:t>
            </a:r>
          </a:p>
          <a:p>
            <a:pPr marL="342900" indent="-342900"/>
            <a:r>
              <a:rPr lang="en-GB" sz="2000" dirty="0"/>
              <a:t>9. 	List two reasons why there are not many traces of early life on Earth.</a:t>
            </a:r>
          </a:p>
          <a:p>
            <a:pPr marL="342900" indent="-342900"/>
            <a:r>
              <a:rPr lang="en-GB" sz="2000" dirty="0"/>
              <a:t>10. What can be learned from studying fossils?</a:t>
            </a:r>
          </a:p>
          <a:p>
            <a:pPr marL="342900" indent="-342900"/>
            <a:r>
              <a:rPr lang="en-GB" sz="2000" dirty="0"/>
              <a:t>11. Which species lived on Earth most recently: Ardi, Lucy or Turkana boy?</a:t>
            </a:r>
          </a:p>
          <a:p>
            <a:pPr marL="342900" indent="-342900"/>
            <a:r>
              <a:rPr lang="en-GB" sz="2000" dirty="0"/>
              <a:t>12.	What feature indicates that Ardi used to climb trees, as well as walk upright?</a:t>
            </a:r>
          </a:p>
          <a:p>
            <a:pPr marL="342900" indent="-342900"/>
            <a:r>
              <a:rPr lang="en-GB" sz="2000" dirty="0"/>
              <a:t>13.	Which fossil species had the smallest brain: Ardi, Lucy or Turkana boy?</a:t>
            </a:r>
          </a:p>
          <a:p>
            <a:pPr marL="342900" indent="-342900"/>
            <a:r>
              <a:rPr lang="en-GB" sz="2000" dirty="0"/>
              <a:t>14.	Who was Leakey?</a:t>
            </a:r>
          </a:p>
          <a:p>
            <a:pPr marL="342900" indent="-342900"/>
            <a:r>
              <a:rPr lang="en-GB" sz="2000" dirty="0"/>
              <a:t>15.	What type of tool did </a:t>
            </a:r>
            <a:r>
              <a:rPr lang="en-GB" sz="2000" i="1" dirty="0"/>
              <a:t>Homo habilis </a:t>
            </a:r>
            <a:r>
              <a:rPr lang="en-GB" sz="2000" dirty="0"/>
              <a:t>use?</a:t>
            </a:r>
          </a:p>
          <a:p>
            <a:pPr marL="342900" indent="-342900">
              <a:buAutoNum type="arabicPeriod" startAt="16"/>
            </a:pPr>
            <a:r>
              <a:rPr lang="en-GB" sz="2000" dirty="0"/>
              <a:t>What three methods do scientists use to age stone tools?</a:t>
            </a:r>
          </a:p>
          <a:p>
            <a:pPr marL="342900" indent="-342900">
              <a:buFontTx/>
              <a:buAutoNum type="arabicPeriod" startAt="16"/>
            </a:pPr>
            <a:r>
              <a:rPr lang="en-GB" sz="2000" dirty="0"/>
              <a:t>Why do bacteria evolve rapidly?</a:t>
            </a:r>
          </a:p>
          <a:p>
            <a:pPr marL="342900" indent="-342900"/>
            <a:endParaRPr lang="en-GB" sz="2000" dirty="0"/>
          </a:p>
        </p:txBody>
      </p:sp>
    </p:spTree>
    <p:extLst>
      <p:ext uri="{BB962C8B-B14F-4D97-AF65-F5344CB8AC3E}">
        <p14:creationId xmlns:p14="http://schemas.microsoft.com/office/powerpoint/2010/main" val="14873591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lumMod val="75000"/>
                  </a:schemeClr>
                </a:solidFill>
              </a:rPr>
              <a:t>Development of the understanding of evolution</a:t>
            </a:r>
            <a:br>
              <a:rPr lang="en-US" sz="2400" b="1" dirty="0">
                <a:solidFill>
                  <a:schemeClr val="bg1">
                    <a:lumMod val="50000"/>
                  </a:schemeClr>
                </a:solidFill>
              </a:rPr>
            </a:br>
            <a:r>
              <a:rPr lang="en-US" sz="2400" b="1" dirty="0">
                <a:solidFill>
                  <a:schemeClr val="accent6">
                    <a:lumMod val="75000"/>
                  </a:schemeClr>
                </a:solidFill>
              </a:rPr>
              <a:t>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3588" y="690873"/>
            <a:ext cx="8892480" cy="3447098"/>
          </a:xfrm>
          <a:prstGeom prst="rect">
            <a:avLst/>
          </a:prstGeom>
          <a:noFill/>
        </p:spPr>
        <p:txBody>
          <a:bodyPr wrap="square" rtlCol="0">
            <a:spAutoFit/>
          </a:bodyPr>
          <a:lstStyle/>
          <a:p>
            <a:pPr marL="342900" indent="-342900"/>
            <a:r>
              <a:rPr lang="en-GB" sz="2000" b="1" dirty="0"/>
              <a:t>Biology</a:t>
            </a:r>
          </a:p>
          <a:p>
            <a:pPr marL="342900" indent="-342900"/>
            <a:r>
              <a:rPr lang="en-GB" sz="2000" dirty="0"/>
              <a:t>18.	List </a:t>
            </a:r>
            <a:r>
              <a:rPr lang="en-GB" sz="2000" b="1" dirty="0"/>
              <a:t>three</a:t>
            </a:r>
            <a:r>
              <a:rPr lang="en-GB" sz="2000" dirty="0"/>
              <a:t> reasons why Charles Darwin’s theory was only partially accepted.</a:t>
            </a:r>
          </a:p>
          <a:p>
            <a:pPr marL="342900" indent="-342900"/>
            <a:r>
              <a:rPr lang="en-GB" sz="2000" dirty="0"/>
              <a:t>19. Alfred Wallace also put forward his theory of evolution by natural selection independently to Darwin but what work is he best known for?</a:t>
            </a:r>
          </a:p>
          <a:p>
            <a:pPr marL="342900" indent="-342900"/>
            <a:r>
              <a:rPr lang="en-GB" sz="2000" dirty="0"/>
              <a:t>20. What is a pentadactyl limb? </a:t>
            </a:r>
            <a:endParaRPr lang="en-GB" sz="2000" b="1" i="1" dirty="0">
              <a:solidFill>
                <a:srgbClr val="00B050"/>
              </a:solidFill>
            </a:endParaRPr>
          </a:p>
          <a:p>
            <a:pPr marL="342900" indent="-342900"/>
            <a:r>
              <a:rPr lang="en-GB" sz="2000" dirty="0"/>
              <a:t>21. List three animals with a pentadactyl limb.</a:t>
            </a:r>
          </a:p>
          <a:p>
            <a:pPr marL="342900" indent="-342900"/>
            <a:r>
              <a:rPr lang="en-GB" sz="2000" dirty="0"/>
              <a:t>22. Why is the pentadactyl limb of interest to scientists?</a:t>
            </a:r>
          </a:p>
          <a:p>
            <a:pPr marL="342900" indent="-342900"/>
            <a:endParaRPr lang="en-GB" sz="2000" dirty="0"/>
          </a:p>
          <a:p>
            <a:pPr marL="342900" indent="-342900"/>
            <a:endParaRPr lang="en-GB" sz="2000" dirty="0"/>
          </a:p>
          <a:p>
            <a:pPr marL="342900" indent="-342900"/>
            <a:endParaRPr lang="en-GB" sz="2000" dirty="0"/>
          </a:p>
          <a:p>
            <a:pPr marL="342900" indent="-342900">
              <a:buAutoNum type="arabicPeriod"/>
            </a:pPr>
            <a:endParaRPr lang="en-GB" sz="2000" dirty="0"/>
          </a:p>
        </p:txBody>
      </p:sp>
    </p:spTree>
    <p:extLst>
      <p:ext uri="{BB962C8B-B14F-4D97-AF65-F5344CB8AC3E}">
        <p14:creationId xmlns:p14="http://schemas.microsoft.com/office/powerpoint/2010/main" val="14873591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8024" y="442248"/>
            <a:ext cx="4392488" cy="4786952"/>
          </a:xfrm>
          <a:prstGeom prst="rect">
            <a:avLst/>
          </a:prstGeom>
        </p:spPr>
      </p:pic>
      <p:sp>
        <p:nvSpPr>
          <p:cNvPr id="7" name="TextBox 6"/>
          <p:cNvSpPr txBox="1"/>
          <p:nvPr/>
        </p:nvSpPr>
        <p:spPr>
          <a:xfrm>
            <a:off x="0" y="692696"/>
            <a:ext cx="6372200" cy="1569660"/>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sz="2400" b="1" dirty="0">
              <a:solidFill>
                <a:schemeClr val="bg1">
                  <a:lumMod val="50000"/>
                </a:schemeClr>
              </a:solidFill>
            </a:endParaRPr>
          </a:p>
        </p:txBody>
      </p:sp>
      <p:sp>
        <p:nvSpPr>
          <p:cNvPr id="5" name="Rectangle 4"/>
          <p:cNvSpPr/>
          <p:nvPr/>
        </p:nvSpPr>
        <p:spPr>
          <a:xfrm>
            <a:off x="0" y="1988840"/>
            <a:ext cx="4572000" cy="3046988"/>
          </a:xfrm>
          <a:prstGeom prst="rect">
            <a:avLst/>
          </a:prstGeom>
        </p:spPr>
        <p:txBody>
          <a:bodyPr>
            <a:spAutoFit/>
          </a:bodyPr>
          <a:lstStyle/>
          <a:p>
            <a:pPr marL="0" lvl="1"/>
            <a:r>
              <a:rPr lang="en-US" sz="2400" b="1" dirty="0">
                <a:solidFill>
                  <a:schemeClr val="bg1">
                    <a:lumMod val="50000"/>
                  </a:schemeClr>
                </a:solidFill>
              </a:rPr>
              <a:t>Development of the understanding of evolution</a:t>
            </a:r>
          </a:p>
          <a:p>
            <a:pPr marL="0" lvl="1"/>
            <a:r>
              <a:rPr lang="en-US" sz="2400" b="1" dirty="0">
                <a:solidFill>
                  <a:schemeClr val="bg1">
                    <a:lumMod val="50000"/>
                  </a:schemeClr>
                </a:solidFill>
              </a:rPr>
              <a:t>Part 1</a:t>
            </a:r>
          </a:p>
          <a:p>
            <a:pPr marL="685800" lvl="1" indent="-342900">
              <a:buFont typeface="Arial" charset="0"/>
              <a:buChar char="•"/>
            </a:pPr>
            <a:r>
              <a:rPr lang="en-US" sz="2400" b="1" dirty="0">
                <a:solidFill>
                  <a:schemeClr val="bg1">
                    <a:lumMod val="50000"/>
                  </a:schemeClr>
                </a:solidFill>
              </a:rPr>
              <a:t>Darwin and Wallace</a:t>
            </a:r>
          </a:p>
          <a:p>
            <a:pPr marL="685800" lvl="1" indent="-342900">
              <a:buFont typeface="Arial" charset="0"/>
              <a:buChar char="•"/>
            </a:pPr>
            <a:r>
              <a:rPr lang="en-US" sz="2400" b="1" dirty="0">
                <a:solidFill>
                  <a:schemeClr val="bg1">
                    <a:lumMod val="50000"/>
                  </a:schemeClr>
                </a:solidFill>
              </a:rPr>
              <a:t>Theory of evolution </a:t>
            </a:r>
          </a:p>
          <a:p>
            <a:pPr marL="685800" lvl="1" indent="-342900">
              <a:buFont typeface="Arial" charset="0"/>
              <a:buChar char="•"/>
            </a:pPr>
            <a:r>
              <a:rPr lang="en-US" sz="2400" b="1" dirty="0">
                <a:solidFill>
                  <a:schemeClr val="bg1">
                    <a:lumMod val="50000"/>
                  </a:schemeClr>
                </a:solidFill>
              </a:rPr>
              <a:t>Resistant bacteria</a:t>
            </a:r>
          </a:p>
          <a:p>
            <a:pPr marL="685800" lvl="1" indent="-342900">
              <a:buFont typeface="Arial" charset="0"/>
              <a:buChar char="•"/>
            </a:pPr>
            <a:r>
              <a:rPr lang="en-US" sz="2400" b="1" dirty="0">
                <a:solidFill>
                  <a:schemeClr val="bg1">
                    <a:lumMod val="50000"/>
                  </a:schemeClr>
                </a:solidFill>
              </a:rPr>
              <a:t>Fossils and evolution</a:t>
            </a:r>
          </a:p>
          <a:p>
            <a:pPr marL="685800" lvl="1" indent="-342900">
              <a:buFont typeface="Arial" charset="0"/>
              <a:buChar char="•"/>
            </a:pPr>
            <a:r>
              <a:rPr lang="en-US" sz="2400" b="1" dirty="0">
                <a:solidFill>
                  <a:schemeClr val="bg1">
                    <a:lumMod val="50000"/>
                  </a:schemeClr>
                </a:solidFill>
              </a:rPr>
              <a:t>Pentadactyl limb (biology)</a:t>
            </a:r>
          </a:p>
        </p:txBody>
      </p:sp>
    </p:spTree>
    <p:extLst>
      <p:ext uri="{BB962C8B-B14F-4D97-AF65-F5344CB8AC3E}">
        <p14:creationId xmlns:p14="http://schemas.microsoft.com/office/powerpoint/2010/main" val="19215456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lumMod val="75000"/>
                  </a:schemeClr>
                </a:solidFill>
              </a:rPr>
              <a:t>Development of the understanding of evolution</a:t>
            </a:r>
            <a:br>
              <a:rPr lang="en-US" sz="2400" b="1" dirty="0">
                <a:solidFill>
                  <a:schemeClr val="bg1">
                    <a:lumMod val="50000"/>
                  </a:schemeClr>
                </a:solidFill>
              </a:rPr>
            </a:br>
            <a:r>
              <a:rPr lang="en-US" sz="2400" b="1" dirty="0">
                <a:solidFill>
                  <a:schemeClr val="accent6">
                    <a:lumMod val="75000"/>
                  </a:schemeClr>
                </a:solidFill>
              </a:rPr>
              <a:t>part 1 –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07504" y="692696"/>
            <a:ext cx="8784976" cy="5632311"/>
          </a:xfrm>
          <a:prstGeom prst="rect">
            <a:avLst/>
          </a:prstGeom>
          <a:noFill/>
        </p:spPr>
        <p:txBody>
          <a:bodyPr wrap="square" rtlCol="0">
            <a:spAutoFit/>
          </a:bodyPr>
          <a:lstStyle/>
          <a:p>
            <a:pPr marL="342900" indent="-342900">
              <a:buFontTx/>
              <a:buAutoNum type="arabicPeriod"/>
            </a:pPr>
            <a:r>
              <a:rPr lang="en-GB" dirty="0"/>
              <a:t>What theory did Charles Darwin propose? </a:t>
            </a:r>
            <a:r>
              <a:rPr lang="en-GB" b="1" dirty="0">
                <a:solidFill>
                  <a:srgbClr val="00B050"/>
                </a:solidFill>
              </a:rPr>
              <a:t>The theory of evolution by natural selection.</a:t>
            </a:r>
            <a:endParaRPr lang="en-GB" dirty="0"/>
          </a:p>
          <a:p>
            <a:pPr marL="342900" indent="-342900">
              <a:buFontTx/>
              <a:buAutoNum type="arabicPeriod"/>
            </a:pPr>
            <a:r>
              <a:rPr lang="en-GB" dirty="0"/>
              <a:t>What was Charles Darwin’s book called?</a:t>
            </a:r>
            <a:r>
              <a:rPr lang="en-GB" b="1" dirty="0">
                <a:solidFill>
                  <a:srgbClr val="00B050"/>
                </a:solidFill>
              </a:rPr>
              <a:t> On the Origin of Species</a:t>
            </a:r>
            <a:endParaRPr lang="en-GB" dirty="0"/>
          </a:p>
          <a:p>
            <a:pPr marL="342900" indent="-342900">
              <a:buAutoNum type="arabicPeriod"/>
            </a:pPr>
            <a:r>
              <a:rPr lang="en-GB" dirty="0"/>
              <a:t>Write a definition for evolution. </a:t>
            </a:r>
            <a:r>
              <a:rPr lang="en-GB" b="1" dirty="0">
                <a:solidFill>
                  <a:srgbClr val="00B050"/>
                </a:solidFill>
              </a:rPr>
              <a:t>A change in the inherited characteristics of a population over time, through a process of natural selection.</a:t>
            </a:r>
            <a:endParaRPr lang="en-GB" dirty="0"/>
          </a:p>
          <a:p>
            <a:pPr marL="342900" indent="-342900">
              <a:buAutoNum type="arabicPeriod"/>
            </a:pPr>
            <a:r>
              <a:rPr lang="en-GB" dirty="0"/>
              <a:t>What does the theory of evolution by natural selection state? </a:t>
            </a:r>
            <a:r>
              <a:rPr lang="en-GB" b="1" dirty="0">
                <a:solidFill>
                  <a:srgbClr val="00B050"/>
                </a:solidFill>
              </a:rPr>
              <a:t>All species of living things have evolved from simple life forms that first developed more than 3 billion years ago.</a:t>
            </a:r>
            <a:endParaRPr lang="en-GB" dirty="0"/>
          </a:p>
          <a:p>
            <a:pPr marL="342900" indent="-342900">
              <a:buAutoNum type="arabicPeriod"/>
            </a:pPr>
            <a:r>
              <a:rPr lang="en-GB" dirty="0"/>
              <a:t>What is the definition of the term species? </a:t>
            </a:r>
            <a:r>
              <a:rPr lang="en-GB" b="1" dirty="0">
                <a:solidFill>
                  <a:srgbClr val="00B050"/>
                </a:solidFill>
              </a:rPr>
              <a:t>A group of similar looking individuals who can breed together and produce fertile offspring. </a:t>
            </a:r>
            <a:endParaRPr lang="en-GB" dirty="0"/>
          </a:p>
          <a:p>
            <a:pPr marL="342900" indent="-342900">
              <a:buAutoNum type="arabicPeriod"/>
            </a:pPr>
            <a:r>
              <a:rPr lang="en-GB" dirty="0"/>
              <a:t>List </a:t>
            </a:r>
            <a:r>
              <a:rPr lang="en-GB" b="1" dirty="0"/>
              <a:t>three</a:t>
            </a:r>
            <a:r>
              <a:rPr lang="en-GB" dirty="0"/>
              <a:t> observations Darwin made which led him to propose his theory.</a:t>
            </a:r>
          </a:p>
          <a:p>
            <a:pPr marL="449263" indent="-87313">
              <a:buFont typeface="Arial" pitchFamily="34" charset="0"/>
              <a:buChar char="•"/>
              <a:tabLst>
                <a:tab pos="361950" algn="l"/>
              </a:tabLst>
            </a:pPr>
            <a:r>
              <a:rPr lang="en-GB" b="1" dirty="0">
                <a:solidFill>
                  <a:srgbClr val="00B050"/>
                </a:solidFill>
              </a:rPr>
              <a:t>Individual organisms within a particular species show a wide range of variation for a characteristic</a:t>
            </a:r>
          </a:p>
          <a:p>
            <a:pPr marL="449263" lvl="1" indent="-87313">
              <a:buFont typeface="Arial" pitchFamily="34" charset="0"/>
              <a:buChar char="•"/>
            </a:pPr>
            <a:r>
              <a:rPr lang="en-GB" b="1" dirty="0">
                <a:solidFill>
                  <a:srgbClr val="00B050"/>
                </a:solidFill>
              </a:rPr>
              <a:t>Individuals with characteristics most suited to the environment are more likely to survive to breed successfully</a:t>
            </a:r>
          </a:p>
          <a:p>
            <a:pPr marL="449263" lvl="1" indent="-87313">
              <a:buFont typeface="Arial" pitchFamily="34" charset="0"/>
              <a:buChar char="•"/>
            </a:pPr>
            <a:r>
              <a:rPr lang="en-GB" b="1" dirty="0">
                <a:solidFill>
                  <a:srgbClr val="00B050"/>
                </a:solidFill>
              </a:rPr>
              <a:t>The characteristics that have enabled these individuals to survive are then passed on to the next generation</a:t>
            </a:r>
            <a:endParaRPr lang="en-GB" dirty="0"/>
          </a:p>
          <a:p>
            <a:pPr marL="342900" indent="-342900"/>
            <a:r>
              <a:rPr lang="en-GB" dirty="0"/>
              <a:t>7.    Name </a:t>
            </a:r>
            <a:r>
              <a:rPr lang="en-GB" b="1" dirty="0"/>
              <a:t>two</a:t>
            </a:r>
            <a:r>
              <a:rPr lang="en-GB" dirty="0"/>
              <a:t> pieces of evidence for Darwin's theory of evolution through natural selection which mean it is now largely accepted.</a:t>
            </a:r>
            <a:r>
              <a:rPr lang="en-GB" b="1" dirty="0">
                <a:solidFill>
                  <a:srgbClr val="00B050"/>
                </a:solidFill>
              </a:rPr>
              <a:t> Fossil records.</a:t>
            </a:r>
          </a:p>
          <a:p>
            <a:pPr marL="342900" indent="-342900"/>
            <a:r>
              <a:rPr lang="en-GB" b="1" dirty="0">
                <a:solidFill>
                  <a:srgbClr val="00B050"/>
                </a:solidFill>
              </a:rPr>
              <a:t>	Knowledge of how resistance to antibiotics evolves in bacteria.</a:t>
            </a:r>
          </a:p>
          <a:p>
            <a:pPr marL="342900" indent="-342900"/>
            <a:r>
              <a:rPr lang="en-GB" b="1" dirty="0">
                <a:solidFill>
                  <a:srgbClr val="00B050"/>
                </a:solidFill>
              </a:rPr>
              <a:t>	Knowledge of passing on of characteristics to offspring in genes.</a:t>
            </a:r>
            <a:endParaRPr lang="en-GB" dirty="0"/>
          </a:p>
          <a:p>
            <a:pPr marL="342900" indent="-342900"/>
            <a:endParaRPr lang="en-GB" dirty="0"/>
          </a:p>
        </p:txBody>
      </p:sp>
    </p:spTree>
    <p:extLst>
      <p:ext uri="{BB962C8B-B14F-4D97-AF65-F5344CB8AC3E}">
        <p14:creationId xmlns:p14="http://schemas.microsoft.com/office/powerpoint/2010/main" val="14873591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lumMod val="75000"/>
                  </a:schemeClr>
                </a:solidFill>
              </a:rPr>
              <a:t>Development of the understanding of evolution</a:t>
            </a:r>
            <a:br>
              <a:rPr lang="en-US" sz="2400" b="1" dirty="0">
                <a:solidFill>
                  <a:schemeClr val="bg1">
                    <a:lumMod val="50000"/>
                  </a:schemeClr>
                </a:solidFill>
              </a:rPr>
            </a:br>
            <a:r>
              <a:rPr lang="en-US" sz="2400" b="1" dirty="0">
                <a:solidFill>
                  <a:schemeClr val="accent6">
                    <a:lumMod val="75000"/>
                  </a:schemeClr>
                </a:solidFill>
              </a:rPr>
              <a:t>part 1 –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51520" y="692696"/>
            <a:ext cx="8640960" cy="5909310"/>
          </a:xfrm>
          <a:prstGeom prst="rect">
            <a:avLst/>
          </a:prstGeom>
          <a:noFill/>
        </p:spPr>
        <p:txBody>
          <a:bodyPr wrap="square" rtlCol="0">
            <a:spAutoFit/>
          </a:bodyPr>
          <a:lstStyle/>
          <a:p>
            <a:pPr marL="342900" indent="-342900">
              <a:buAutoNum type="arabicPeriod" startAt="8"/>
            </a:pPr>
            <a:r>
              <a:rPr lang="en-GB" dirty="0"/>
              <a:t>What are fossils and how are they formed?</a:t>
            </a:r>
            <a:r>
              <a:rPr lang="en-GB" b="1" i="1" dirty="0">
                <a:solidFill>
                  <a:srgbClr val="00B050"/>
                </a:solidFill>
              </a:rPr>
              <a:t> </a:t>
            </a:r>
          </a:p>
          <a:p>
            <a:pPr marL="342900" indent="-342900"/>
            <a:r>
              <a:rPr lang="en-GB" b="1" i="1" dirty="0">
                <a:solidFill>
                  <a:srgbClr val="00B050"/>
                </a:solidFill>
              </a:rPr>
              <a:t>	</a:t>
            </a:r>
            <a:r>
              <a:rPr lang="en-GB" b="1" dirty="0">
                <a:solidFill>
                  <a:srgbClr val="00B050"/>
                </a:solidFill>
              </a:rPr>
              <a:t>The remains of organisms from millions of years ago.</a:t>
            </a:r>
            <a:endParaRPr lang="en-GB" dirty="0"/>
          </a:p>
          <a:p>
            <a:pPr marL="342900" indent="-342900"/>
            <a:r>
              <a:rPr lang="en-GB" b="1" dirty="0">
                <a:solidFill>
                  <a:srgbClr val="00B050"/>
                </a:solidFill>
              </a:rPr>
              <a:t> 	Formed from parts of organisms that have not decayed</a:t>
            </a:r>
          </a:p>
          <a:p>
            <a:pPr marL="342900" indent="-342900"/>
            <a:r>
              <a:rPr lang="en-GB" b="1" dirty="0">
                <a:solidFill>
                  <a:srgbClr val="00B050"/>
                </a:solidFill>
              </a:rPr>
              <a:t>	when parts of organism are replaced by minerals</a:t>
            </a:r>
          </a:p>
          <a:p>
            <a:pPr marL="342900" indent="-342900"/>
            <a:r>
              <a:rPr lang="en-GB" b="1" dirty="0">
                <a:solidFill>
                  <a:srgbClr val="00B050"/>
                </a:solidFill>
              </a:rPr>
              <a:t>	as preserved traces like footprints, burrows or rootlets.	</a:t>
            </a:r>
          </a:p>
          <a:p>
            <a:pPr marL="342900" indent="-342900"/>
            <a:r>
              <a:rPr lang="en-GB" dirty="0"/>
              <a:t>9.	List </a:t>
            </a:r>
            <a:r>
              <a:rPr lang="en-GB" b="1" dirty="0"/>
              <a:t>two</a:t>
            </a:r>
            <a:r>
              <a:rPr lang="en-GB" dirty="0"/>
              <a:t> reasons why there are not many traces of early life on Earth.</a:t>
            </a:r>
          </a:p>
          <a:p>
            <a:pPr marL="342900" indent="-342900"/>
            <a:r>
              <a:rPr lang="en-GB" dirty="0"/>
              <a:t>	</a:t>
            </a:r>
            <a:r>
              <a:rPr lang="en-GB" b="1" dirty="0">
                <a:solidFill>
                  <a:srgbClr val="00B050"/>
                </a:solidFill>
              </a:rPr>
              <a:t>Organisms were mainly soft bodied so little trace left.</a:t>
            </a:r>
          </a:p>
          <a:p>
            <a:pPr marL="342900" indent="-342900"/>
            <a:r>
              <a:rPr lang="en-GB" b="1" dirty="0">
                <a:solidFill>
                  <a:srgbClr val="00B050"/>
                </a:solidFill>
              </a:rPr>
              <a:t>	Any traces destroyed by geological activity.</a:t>
            </a:r>
          </a:p>
          <a:p>
            <a:pPr marL="342900" indent="-342900"/>
            <a:r>
              <a:rPr lang="en-GB" dirty="0"/>
              <a:t>10. What can be learned from studying fossils? </a:t>
            </a:r>
            <a:r>
              <a:rPr lang="en-GB" b="1" dirty="0">
                <a:solidFill>
                  <a:srgbClr val="00B050"/>
                </a:solidFill>
              </a:rPr>
              <a:t>Evidence of evolution</a:t>
            </a:r>
          </a:p>
          <a:p>
            <a:pPr marL="342900" indent="-342900"/>
            <a:r>
              <a:rPr lang="en-GB" dirty="0"/>
              <a:t>11. Which species lived on Earth most recently: Ardi, Lucy or </a:t>
            </a:r>
            <a:r>
              <a:rPr lang="en-GB" b="1" dirty="0">
                <a:solidFill>
                  <a:srgbClr val="00B050"/>
                </a:solidFill>
              </a:rPr>
              <a:t>Turkana boy</a:t>
            </a:r>
            <a:r>
              <a:rPr lang="en-GB" dirty="0"/>
              <a:t>? </a:t>
            </a:r>
          </a:p>
          <a:p>
            <a:pPr marL="342900" indent="-342900"/>
            <a:r>
              <a:rPr lang="en-GB" dirty="0"/>
              <a:t>12.	What feature indicates that Ardi used to climb trees as well as walk upright? </a:t>
            </a:r>
            <a:r>
              <a:rPr lang="en-GB" b="1" dirty="0">
                <a:solidFill>
                  <a:srgbClr val="00B050"/>
                </a:solidFill>
              </a:rPr>
              <a:t>Big ape-like toe</a:t>
            </a:r>
          </a:p>
          <a:p>
            <a:pPr marL="342900" indent="-342900"/>
            <a:r>
              <a:rPr lang="en-GB" dirty="0"/>
              <a:t>13.	Which fossil species had the smallest brain</a:t>
            </a:r>
            <a:r>
              <a:rPr lang="en-GB" b="1" dirty="0">
                <a:solidFill>
                  <a:srgbClr val="00B050"/>
                </a:solidFill>
              </a:rPr>
              <a:t>: Ardi</a:t>
            </a:r>
            <a:r>
              <a:rPr lang="en-GB" dirty="0"/>
              <a:t>, Lucy or Turkana boy?</a:t>
            </a:r>
          </a:p>
          <a:p>
            <a:pPr marL="342900" indent="-342900">
              <a:buAutoNum type="arabicPeriod" startAt="14"/>
            </a:pPr>
            <a:r>
              <a:rPr lang="en-GB" dirty="0"/>
              <a:t>Who was Leakey</a:t>
            </a:r>
            <a:r>
              <a:rPr lang="en-GB" b="1" dirty="0">
                <a:solidFill>
                  <a:srgbClr val="00B050"/>
                </a:solidFill>
              </a:rPr>
              <a:t>? Richard Leakey is a Kenyan anthropologist who was responsible for the discovery of lots of fossils related to human evolution.</a:t>
            </a:r>
            <a:endParaRPr lang="en-GB" dirty="0"/>
          </a:p>
          <a:p>
            <a:pPr marL="342900" indent="-342900">
              <a:buAutoNum type="arabicPeriod" startAt="14"/>
            </a:pPr>
            <a:r>
              <a:rPr lang="en-GB" dirty="0"/>
              <a:t>What type of tool did Homo habilis use? </a:t>
            </a:r>
            <a:r>
              <a:rPr lang="en-GB" b="1" dirty="0">
                <a:solidFill>
                  <a:srgbClr val="00B050"/>
                </a:solidFill>
              </a:rPr>
              <a:t>Simple pebble tools</a:t>
            </a:r>
          </a:p>
          <a:p>
            <a:pPr marL="342900" indent="-342900">
              <a:buAutoNum type="arabicPeriod" startAt="16"/>
            </a:pPr>
            <a:r>
              <a:rPr lang="en-GB" dirty="0"/>
              <a:t>What three methods do scientists use to age stone tools? </a:t>
            </a:r>
          </a:p>
          <a:p>
            <a:pPr marL="342900" indent="-342900"/>
            <a:r>
              <a:rPr lang="en-GB" dirty="0"/>
              <a:t>	</a:t>
            </a:r>
            <a:r>
              <a:rPr lang="en-GB" b="1" dirty="0">
                <a:solidFill>
                  <a:srgbClr val="00B050"/>
                </a:solidFill>
              </a:rPr>
              <a:t>Complexity of the tool – simple tools are earliest</a:t>
            </a:r>
          </a:p>
          <a:p>
            <a:pPr marL="342900" indent="-342900"/>
            <a:r>
              <a:rPr lang="en-GB" b="1" dirty="0">
                <a:solidFill>
                  <a:srgbClr val="00B050"/>
                </a:solidFill>
              </a:rPr>
              <a:t>	Rock layers- oldest rock layers are the deepest down</a:t>
            </a:r>
          </a:p>
          <a:p>
            <a:pPr marL="342900" indent="-342900"/>
            <a:r>
              <a:rPr lang="en-GB" b="1" dirty="0">
                <a:solidFill>
                  <a:srgbClr val="00B050"/>
                </a:solidFill>
              </a:rPr>
              <a:t>	Carbon-14-dating of any wood or carbon containing material found with the stone tool</a:t>
            </a:r>
          </a:p>
        </p:txBody>
      </p:sp>
    </p:spTree>
    <p:extLst>
      <p:ext uri="{BB962C8B-B14F-4D97-AF65-F5344CB8AC3E}">
        <p14:creationId xmlns:p14="http://schemas.microsoft.com/office/powerpoint/2010/main" val="14873591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lumMod val="75000"/>
                  </a:schemeClr>
                </a:solidFill>
              </a:rPr>
              <a:t>Development of the understanding of evolution</a:t>
            </a:r>
            <a:br>
              <a:rPr lang="en-US" sz="2400" b="1" dirty="0">
                <a:solidFill>
                  <a:schemeClr val="bg1">
                    <a:lumMod val="50000"/>
                  </a:schemeClr>
                </a:solidFill>
              </a:rPr>
            </a:br>
            <a:r>
              <a:rPr lang="en-US" sz="2400" b="1" dirty="0">
                <a:solidFill>
                  <a:schemeClr val="accent6">
                    <a:lumMod val="75000"/>
                  </a:schemeClr>
                </a:solidFill>
              </a:rPr>
              <a:t>part 1 –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51520" y="692696"/>
            <a:ext cx="8640960" cy="4801314"/>
          </a:xfrm>
          <a:prstGeom prst="rect">
            <a:avLst/>
          </a:prstGeom>
          <a:noFill/>
        </p:spPr>
        <p:txBody>
          <a:bodyPr wrap="square" rtlCol="0">
            <a:spAutoFit/>
          </a:bodyPr>
          <a:lstStyle/>
          <a:p>
            <a:pPr marL="342900" indent="-342900"/>
            <a:r>
              <a:rPr lang="en-GB" dirty="0"/>
              <a:t>17</a:t>
            </a:r>
            <a:r>
              <a:rPr lang="en-GB" b="1" dirty="0"/>
              <a:t>. </a:t>
            </a:r>
            <a:r>
              <a:rPr lang="en-GB" dirty="0"/>
              <a:t>Why do bacteria evolve rapidly?</a:t>
            </a:r>
            <a:r>
              <a:rPr lang="en-GB" b="1" dirty="0">
                <a:solidFill>
                  <a:srgbClr val="00B050"/>
                </a:solidFill>
              </a:rPr>
              <a:t> Because they reproduce at a rapid rate</a:t>
            </a:r>
            <a:endParaRPr lang="en-GB" dirty="0"/>
          </a:p>
          <a:p>
            <a:pPr marL="342900" indent="-342900"/>
            <a:endParaRPr lang="en-GB" b="1" dirty="0"/>
          </a:p>
          <a:p>
            <a:pPr marL="342900" indent="-342900"/>
            <a:r>
              <a:rPr lang="en-GB" b="1" dirty="0"/>
              <a:t>Biology</a:t>
            </a:r>
          </a:p>
          <a:p>
            <a:pPr marL="342900" indent="-342900"/>
            <a:r>
              <a:rPr lang="en-GB" dirty="0"/>
              <a:t>18.	List </a:t>
            </a:r>
            <a:r>
              <a:rPr lang="en-GB" b="1" dirty="0"/>
              <a:t>three</a:t>
            </a:r>
            <a:r>
              <a:rPr lang="en-GB" dirty="0"/>
              <a:t> reasons why Charles Darwin’s theory was only partially accepted.</a:t>
            </a:r>
          </a:p>
          <a:p>
            <a:pPr marL="400050" indent="-400050"/>
            <a:r>
              <a:rPr lang="en-GB" b="1" dirty="0">
                <a:solidFill>
                  <a:srgbClr val="00B050"/>
                </a:solidFill>
              </a:rPr>
              <a:t>	The theory challenged the idea that God made all the animals and plants that lived on Earth.</a:t>
            </a:r>
          </a:p>
          <a:p>
            <a:pPr marL="400050" indent="-400050"/>
            <a:r>
              <a:rPr lang="en-GB" b="1" dirty="0">
                <a:solidFill>
                  <a:srgbClr val="00B050"/>
                </a:solidFill>
              </a:rPr>
              <a:t>	There was insufficient evidence at the time the theory was published to convince many scientists.</a:t>
            </a:r>
          </a:p>
          <a:p>
            <a:pPr marL="400050" indent="-400050"/>
            <a:r>
              <a:rPr lang="en-GB" b="1" dirty="0">
                <a:solidFill>
                  <a:srgbClr val="00B050"/>
                </a:solidFill>
              </a:rPr>
              <a:t>	The mechanism of inheritance and variation was not known until 50 years after the theory was published.</a:t>
            </a:r>
            <a:endParaRPr lang="en-GB" dirty="0"/>
          </a:p>
          <a:p>
            <a:pPr marL="342900" indent="-342900"/>
            <a:r>
              <a:rPr lang="en-GB" dirty="0"/>
              <a:t>19. Alfred Wallace also put forward his theory of evolution by natural selection independently to Darwin but what work is he best known for?</a:t>
            </a:r>
            <a:r>
              <a:rPr lang="en-GB" b="1" dirty="0">
                <a:solidFill>
                  <a:srgbClr val="00B050"/>
                </a:solidFill>
              </a:rPr>
              <a:t> His work on warning colouration in animals and his theory of speciation</a:t>
            </a:r>
          </a:p>
          <a:p>
            <a:pPr marL="342900" indent="-342900"/>
            <a:r>
              <a:rPr lang="en-GB" dirty="0"/>
              <a:t>20. What is a pentadactyl limb? </a:t>
            </a:r>
            <a:r>
              <a:rPr lang="en-GB" b="1" dirty="0">
                <a:solidFill>
                  <a:srgbClr val="00B050"/>
                </a:solidFill>
              </a:rPr>
              <a:t>A limb with five digits</a:t>
            </a:r>
          </a:p>
          <a:p>
            <a:pPr marL="342900" indent="-342900"/>
            <a:r>
              <a:rPr lang="en-GB" dirty="0"/>
              <a:t>21. List three animals with a pentadactyl limb</a:t>
            </a:r>
            <a:r>
              <a:rPr lang="en-GB" b="1" dirty="0">
                <a:solidFill>
                  <a:srgbClr val="00B050"/>
                </a:solidFill>
              </a:rPr>
              <a:t>. Whale, human, dog, bat, bird,</a:t>
            </a:r>
          </a:p>
          <a:p>
            <a:pPr marL="342900" indent="-342900"/>
            <a:endParaRPr lang="en-GB" b="1" i="1" dirty="0">
              <a:solidFill>
                <a:srgbClr val="00B050"/>
              </a:solidFill>
            </a:endParaRPr>
          </a:p>
          <a:p>
            <a:pPr marL="342900" indent="-342900"/>
            <a:r>
              <a:rPr lang="en-GB" dirty="0"/>
              <a:t>	</a:t>
            </a:r>
          </a:p>
        </p:txBody>
      </p:sp>
      <p:sp>
        <p:nvSpPr>
          <p:cNvPr id="5" name="Rectangle 4"/>
          <p:cNvSpPr/>
          <p:nvPr/>
        </p:nvSpPr>
        <p:spPr>
          <a:xfrm>
            <a:off x="216024" y="4869160"/>
            <a:ext cx="8244408" cy="923330"/>
          </a:xfrm>
          <a:prstGeom prst="rect">
            <a:avLst/>
          </a:prstGeom>
        </p:spPr>
        <p:txBody>
          <a:bodyPr wrap="square">
            <a:spAutoFit/>
          </a:bodyPr>
          <a:lstStyle/>
          <a:p>
            <a:pPr marL="342900" indent="-342900"/>
            <a:r>
              <a:rPr lang="en-GB" dirty="0"/>
              <a:t> 22. Why is the pentadactyl limb of interest to scientists? </a:t>
            </a:r>
            <a:r>
              <a:rPr lang="en-GB" b="1" dirty="0">
                <a:solidFill>
                  <a:srgbClr val="00B050"/>
                </a:solidFill>
              </a:rPr>
              <a:t>As it is further evidence of evolution of many different types of vertebrate from a common ancestor with a pentadactyl limb. This is unlikely to have happened by chance.</a:t>
            </a:r>
            <a:endParaRPr lang="en-GB" dirty="0"/>
          </a:p>
        </p:txBody>
      </p:sp>
    </p:spTree>
    <p:extLst>
      <p:ext uri="{BB962C8B-B14F-4D97-AF65-F5344CB8AC3E}">
        <p14:creationId xmlns:p14="http://schemas.microsoft.com/office/powerpoint/2010/main" val="14873591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8" name="Picture 7"/>
          <p:cNvPicPr>
            <a:picLocks noChangeAspect="1"/>
          </p:cNvPicPr>
          <p:nvPr/>
        </p:nvPicPr>
        <p:blipFill>
          <a:blip r:embed="rId3" cstate="print">
            <a:clrChange>
              <a:clrFrom>
                <a:srgbClr val="FFFFFF"/>
              </a:clrFrom>
              <a:clrTo>
                <a:srgbClr val="FFFFFF">
                  <a:alpha val="0"/>
                </a:srgbClr>
              </a:clrTo>
            </a:clrChange>
          </a:blip>
          <a:stretch>
            <a:fillRect/>
          </a:stretch>
        </p:blipFill>
        <p:spPr>
          <a:xfrm>
            <a:off x="3491880" y="0"/>
            <a:ext cx="5688632" cy="6525344"/>
          </a:xfrm>
          <a:prstGeom prst="rect">
            <a:avLst/>
          </a:prstGeom>
        </p:spPr>
      </p:pic>
      <p:sp>
        <p:nvSpPr>
          <p:cNvPr id="6" name="TextBox 5"/>
          <p:cNvSpPr txBox="1"/>
          <p:nvPr/>
        </p:nvSpPr>
        <p:spPr>
          <a:xfrm>
            <a:off x="0" y="692696"/>
            <a:ext cx="4499992" cy="5324535"/>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pPr marL="0" lvl="1"/>
            <a:r>
              <a:rPr lang="en-GB" sz="3600" b="1" dirty="0">
                <a:solidFill>
                  <a:schemeClr val="tx1">
                    <a:lumMod val="50000"/>
                    <a:lumOff val="50000"/>
                  </a:schemeClr>
                </a:solidFill>
              </a:rPr>
              <a:t>Part 2</a:t>
            </a:r>
          </a:p>
          <a:p>
            <a:pPr marL="0" lvl="1"/>
            <a:r>
              <a:rPr lang="en-US" sz="2400" b="1" dirty="0">
                <a:solidFill>
                  <a:schemeClr val="bg1">
                    <a:lumMod val="50000"/>
                  </a:schemeClr>
                </a:solidFill>
              </a:rPr>
              <a:t>Classification of living organisms</a:t>
            </a:r>
          </a:p>
          <a:p>
            <a:pPr marL="0" lvl="1">
              <a:buFont typeface="Arial" pitchFamily="34" charset="0"/>
              <a:buChar char="•"/>
            </a:pPr>
            <a:r>
              <a:rPr lang="en-US" sz="2400" b="1" dirty="0">
                <a:solidFill>
                  <a:schemeClr val="bg1">
                    <a:lumMod val="50000"/>
                  </a:schemeClr>
                </a:solidFill>
              </a:rPr>
              <a:t>  Classification</a:t>
            </a:r>
          </a:p>
          <a:p>
            <a:pPr marL="0" lvl="1">
              <a:buFont typeface="Arial" pitchFamily="34" charset="0"/>
              <a:buChar char="•"/>
            </a:pPr>
            <a:r>
              <a:rPr lang="en-US" sz="2400" b="1" dirty="0">
                <a:solidFill>
                  <a:schemeClr val="bg1">
                    <a:lumMod val="50000"/>
                  </a:schemeClr>
                </a:solidFill>
              </a:rPr>
              <a:t> The five kingdoms</a:t>
            </a:r>
          </a:p>
          <a:p>
            <a:pPr marL="0" lvl="1">
              <a:buFont typeface="Arial" pitchFamily="34" charset="0"/>
              <a:buChar char="•"/>
            </a:pPr>
            <a:r>
              <a:rPr lang="en-US" sz="2400" b="1" dirty="0">
                <a:solidFill>
                  <a:schemeClr val="bg1">
                    <a:lumMod val="50000"/>
                  </a:schemeClr>
                </a:solidFill>
              </a:rPr>
              <a:t> Three domains</a:t>
            </a:r>
          </a:p>
          <a:p>
            <a:endParaRPr lang="en-GB" sz="3600" b="1" dirty="0">
              <a:solidFill>
                <a:schemeClr val="tx1">
                  <a:lumMod val="50000"/>
                  <a:lumOff val="50000"/>
                </a:schemeClr>
              </a:solidFill>
            </a:endParaRPr>
          </a:p>
          <a:p>
            <a:endParaRPr lang="en-GB" sz="2800" dirty="0"/>
          </a:p>
        </p:txBody>
      </p:sp>
    </p:spTree>
    <p:extLst>
      <p:ext uri="{BB962C8B-B14F-4D97-AF65-F5344CB8AC3E}">
        <p14:creationId xmlns:p14="http://schemas.microsoft.com/office/powerpoint/2010/main" val="6323850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1520" y="620688"/>
            <a:ext cx="8640960" cy="2215991"/>
          </a:xfrm>
          <a:prstGeom prst="rect">
            <a:avLst/>
          </a:prstGeom>
          <a:noFill/>
        </p:spPr>
        <p:txBody>
          <a:bodyPr wrap="square" rtlCol="0">
            <a:spAutoFit/>
          </a:bodyPr>
          <a:lstStyle/>
          <a:p>
            <a:r>
              <a:rPr lang="en-GB" sz="2300" b="1" dirty="0">
                <a:solidFill>
                  <a:schemeClr val="accent6">
                    <a:lumMod val="75000"/>
                  </a:schemeClr>
                </a:solidFill>
              </a:rPr>
              <a:t>Evolutionary tree </a:t>
            </a:r>
            <a:r>
              <a:rPr lang="en-GB" sz="2300" dirty="0"/>
              <a:t>diagrams are used to represent the </a:t>
            </a:r>
            <a:r>
              <a:rPr lang="en-GB" sz="2300" b="1" dirty="0">
                <a:solidFill>
                  <a:schemeClr val="accent6">
                    <a:lumMod val="75000"/>
                  </a:schemeClr>
                </a:solidFill>
              </a:rPr>
              <a:t>relationship</a:t>
            </a:r>
            <a:r>
              <a:rPr lang="en-GB" sz="2300" dirty="0"/>
              <a:t> </a:t>
            </a:r>
            <a:r>
              <a:rPr lang="en-GB" sz="2300" b="1" dirty="0">
                <a:solidFill>
                  <a:schemeClr val="accent6">
                    <a:lumMod val="75000"/>
                  </a:schemeClr>
                </a:solidFill>
              </a:rPr>
              <a:t>between</a:t>
            </a:r>
            <a:r>
              <a:rPr lang="en-GB" sz="2300" dirty="0"/>
              <a:t> various</a:t>
            </a:r>
            <a:r>
              <a:rPr lang="en-GB" sz="2300" b="1" dirty="0">
                <a:solidFill>
                  <a:schemeClr val="accent6">
                    <a:lumMod val="75000"/>
                  </a:schemeClr>
                </a:solidFill>
              </a:rPr>
              <a:t> species </a:t>
            </a:r>
            <a:r>
              <a:rPr lang="en-GB" sz="2300" dirty="0"/>
              <a:t>based on the similarity and differences in their physical and genetic characteristics. The pattern of branching reflects how scientists think the species has evolved from a common ancestor</a:t>
            </a:r>
            <a:r>
              <a:rPr lang="en-GB" sz="2300" b="1" dirty="0">
                <a:solidFill>
                  <a:schemeClr val="accent6">
                    <a:lumMod val="75000"/>
                  </a:schemeClr>
                </a:solidFill>
              </a:rPr>
              <a:t>. Current classification data </a:t>
            </a:r>
            <a:r>
              <a:rPr lang="en-GB" sz="2300" dirty="0"/>
              <a:t>is used for living organisms and </a:t>
            </a:r>
            <a:r>
              <a:rPr lang="en-GB" sz="2300" b="1" dirty="0">
                <a:solidFill>
                  <a:schemeClr val="accent6">
                    <a:lumMod val="75000"/>
                  </a:schemeClr>
                </a:solidFill>
              </a:rPr>
              <a:t>fossil data </a:t>
            </a:r>
            <a:r>
              <a:rPr lang="en-GB" sz="2300" dirty="0"/>
              <a:t>for </a:t>
            </a:r>
            <a:r>
              <a:rPr lang="en-GB" sz="2300" b="1" dirty="0">
                <a:solidFill>
                  <a:schemeClr val="accent6">
                    <a:lumMod val="75000"/>
                  </a:schemeClr>
                </a:solidFill>
              </a:rPr>
              <a:t>extinct</a:t>
            </a:r>
            <a:r>
              <a:rPr lang="en-GB" sz="2300" dirty="0"/>
              <a:t> organisms.</a:t>
            </a:r>
          </a:p>
        </p:txBody>
      </p:sp>
      <p:grpSp>
        <p:nvGrpSpPr>
          <p:cNvPr id="4" name="Group 63"/>
          <p:cNvGrpSpPr/>
          <p:nvPr/>
        </p:nvGrpSpPr>
        <p:grpSpPr>
          <a:xfrm>
            <a:off x="2555776" y="2636912"/>
            <a:ext cx="4176464" cy="3456384"/>
            <a:chOff x="2555776" y="2636912"/>
            <a:chExt cx="4176464" cy="3456384"/>
          </a:xfrm>
        </p:grpSpPr>
        <p:cxnSp>
          <p:nvCxnSpPr>
            <p:cNvPr id="5" name="Straight Connector 4"/>
            <p:cNvCxnSpPr/>
            <p:nvPr/>
          </p:nvCxnSpPr>
          <p:spPr>
            <a:xfrm>
              <a:off x="4427984" y="4509120"/>
              <a:ext cx="0" cy="1584176"/>
            </a:xfrm>
            <a:prstGeom prst="lin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cxnSp>
        <p:grpSp>
          <p:nvGrpSpPr>
            <p:cNvPr id="6" name="Group 48"/>
            <p:cNvGrpSpPr/>
            <p:nvPr/>
          </p:nvGrpSpPr>
          <p:grpSpPr>
            <a:xfrm>
              <a:off x="2555776" y="2636912"/>
              <a:ext cx="4176464" cy="1872208"/>
              <a:chOff x="2699792" y="2636912"/>
              <a:chExt cx="4176464" cy="1872208"/>
            </a:xfrm>
          </p:grpSpPr>
          <p:grpSp>
            <p:nvGrpSpPr>
              <p:cNvPr id="8" name="Group 35"/>
              <p:cNvGrpSpPr/>
              <p:nvPr/>
            </p:nvGrpSpPr>
            <p:grpSpPr>
              <a:xfrm>
                <a:off x="2843808" y="3212976"/>
                <a:ext cx="3456384" cy="1296144"/>
                <a:chOff x="2843808" y="3212976"/>
                <a:chExt cx="3456384" cy="1296144"/>
              </a:xfrm>
            </p:grpSpPr>
            <p:cxnSp>
              <p:nvCxnSpPr>
                <p:cNvPr id="27" name="Straight Connector 26"/>
                <p:cNvCxnSpPr/>
                <p:nvPr/>
              </p:nvCxnSpPr>
              <p:spPr>
                <a:xfrm flipV="1">
                  <a:off x="4644008" y="3212976"/>
                  <a:ext cx="360040" cy="288032"/>
                </a:xfrm>
                <a:prstGeom prst="lin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flipV="1">
                  <a:off x="4572000" y="3212976"/>
                  <a:ext cx="1728192" cy="1296144"/>
                </a:xfrm>
                <a:prstGeom prst="lin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flipV="1">
                  <a:off x="5544108" y="3284984"/>
                  <a:ext cx="324036" cy="278740"/>
                </a:xfrm>
                <a:prstGeom prst="lin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flipH="1" flipV="1">
                  <a:off x="4355976" y="3212976"/>
                  <a:ext cx="864096" cy="792088"/>
                </a:xfrm>
                <a:prstGeom prst="lin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flipH="1" flipV="1">
                  <a:off x="2843808" y="3212976"/>
                  <a:ext cx="1728192" cy="1296144"/>
                </a:xfrm>
                <a:prstGeom prst="lin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cxnSp>
          </p:grpSp>
          <p:sp>
            <p:nvSpPr>
              <p:cNvPr id="39" name="TextBox 38"/>
              <p:cNvSpPr txBox="1"/>
              <p:nvPr/>
            </p:nvSpPr>
            <p:spPr>
              <a:xfrm>
                <a:off x="2699792" y="2636912"/>
                <a:ext cx="360040" cy="646331"/>
              </a:xfrm>
              <a:prstGeom prst="rect">
                <a:avLst/>
              </a:prstGeom>
              <a:noFill/>
            </p:spPr>
            <p:txBody>
              <a:bodyPr wrap="square" rtlCol="0">
                <a:spAutoFit/>
              </a:bodyPr>
              <a:lstStyle/>
              <a:p>
                <a:r>
                  <a:rPr lang="en-GB" dirty="0"/>
                  <a:t>          A</a:t>
                </a:r>
              </a:p>
            </p:txBody>
          </p:sp>
          <p:sp>
            <p:nvSpPr>
              <p:cNvPr id="41" name="TextBox 40"/>
              <p:cNvSpPr txBox="1"/>
              <p:nvPr/>
            </p:nvSpPr>
            <p:spPr>
              <a:xfrm>
                <a:off x="4139952" y="2924944"/>
                <a:ext cx="504056" cy="369332"/>
              </a:xfrm>
              <a:prstGeom prst="rect">
                <a:avLst/>
              </a:prstGeom>
              <a:noFill/>
            </p:spPr>
            <p:txBody>
              <a:bodyPr wrap="square" rtlCol="0">
                <a:spAutoFit/>
              </a:bodyPr>
              <a:lstStyle/>
              <a:p>
                <a:r>
                  <a:rPr lang="en-GB" dirty="0"/>
                  <a:t>B</a:t>
                </a:r>
              </a:p>
            </p:txBody>
          </p:sp>
          <p:sp>
            <p:nvSpPr>
              <p:cNvPr id="42" name="TextBox 41"/>
              <p:cNvSpPr txBox="1"/>
              <p:nvPr/>
            </p:nvSpPr>
            <p:spPr>
              <a:xfrm>
                <a:off x="4860032" y="2924944"/>
                <a:ext cx="576064" cy="369332"/>
              </a:xfrm>
              <a:prstGeom prst="rect">
                <a:avLst/>
              </a:prstGeom>
              <a:noFill/>
            </p:spPr>
            <p:txBody>
              <a:bodyPr wrap="square" rtlCol="0">
                <a:spAutoFit/>
              </a:bodyPr>
              <a:lstStyle/>
              <a:p>
                <a:r>
                  <a:rPr lang="en-GB" dirty="0"/>
                  <a:t>C</a:t>
                </a:r>
              </a:p>
            </p:txBody>
          </p:sp>
          <p:sp>
            <p:nvSpPr>
              <p:cNvPr id="44" name="TextBox 43"/>
              <p:cNvSpPr txBox="1"/>
              <p:nvPr/>
            </p:nvSpPr>
            <p:spPr>
              <a:xfrm>
                <a:off x="6228184" y="2924944"/>
                <a:ext cx="648072" cy="369332"/>
              </a:xfrm>
              <a:prstGeom prst="rect">
                <a:avLst/>
              </a:prstGeom>
              <a:noFill/>
            </p:spPr>
            <p:txBody>
              <a:bodyPr wrap="square" rtlCol="0">
                <a:spAutoFit/>
              </a:bodyPr>
              <a:lstStyle/>
              <a:p>
                <a:r>
                  <a:rPr lang="en-GB" dirty="0"/>
                  <a:t>E</a:t>
                </a:r>
              </a:p>
            </p:txBody>
          </p:sp>
        </p:grpSp>
      </p:grpSp>
      <p:sp>
        <p:nvSpPr>
          <p:cNvPr id="48" name="TextBox 47"/>
          <p:cNvSpPr txBox="1"/>
          <p:nvPr/>
        </p:nvSpPr>
        <p:spPr>
          <a:xfrm>
            <a:off x="3491880" y="6093296"/>
            <a:ext cx="2160240" cy="369332"/>
          </a:xfrm>
          <a:prstGeom prst="rect">
            <a:avLst/>
          </a:prstGeom>
          <a:noFill/>
        </p:spPr>
        <p:txBody>
          <a:bodyPr wrap="square" rtlCol="0">
            <a:spAutoFit/>
          </a:bodyPr>
          <a:lstStyle/>
          <a:p>
            <a:r>
              <a:rPr lang="en-GB" dirty="0"/>
              <a:t>Common Ancestor</a:t>
            </a:r>
          </a:p>
        </p:txBody>
      </p:sp>
      <p:sp>
        <p:nvSpPr>
          <p:cNvPr id="52" name="TextBox 51"/>
          <p:cNvSpPr txBox="1"/>
          <p:nvPr/>
        </p:nvSpPr>
        <p:spPr>
          <a:xfrm>
            <a:off x="323528" y="2996952"/>
            <a:ext cx="2016224" cy="923330"/>
          </a:xfrm>
          <a:prstGeom prst="rect">
            <a:avLst/>
          </a:prstGeom>
          <a:solidFill>
            <a:schemeClr val="accent6">
              <a:lumMod val="20000"/>
              <a:lumOff val="80000"/>
            </a:schemeClr>
          </a:solidFill>
          <a:ln w="12700">
            <a:solidFill>
              <a:schemeClr val="accent6">
                <a:lumMod val="75000"/>
              </a:schemeClr>
            </a:solidFill>
          </a:ln>
        </p:spPr>
        <p:txBody>
          <a:bodyPr wrap="square" rtlCol="0">
            <a:spAutoFit/>
          </a:bodyPr>
          <a:lstStyle/>
          <a:p>
            <a:r>
              <a:rPr lang="en-GB" dirty="0"/>
              <a:t>Species A – E all have the same common ancestor. </a:t>
            </a:r>
          </a:p>
        </p:txBody>
      </p:sp>
      <p:sp>
        <p:nvSpPr>
          <p:cNvPr id="53" name="TextBox 52"/>
          <p:cNvSpPr txBox="1"/>
          <p:nvPr/>
        </p:nvSpPr>
        <p:spPr>
          <a:xfrm>
            <a:off x="323528" y="4078813"/>
            <a:ext cx="2016224" cy="923330"/>
          </a:xfrm>
          <a:prstGeom prst="rect">
            <a:avLst/>
          </a:prstGeom>
          <a:solidFill>
            <a:schemeClr val="accent6">
              <a:lumMod val="20000"/>
              <a:lumOff val="80000"/>
            </a:schemeClr>
          </a:solidFill>
          <a:ln w="12700">
            <a:solidFill>
              <a:schemeClr val="accent6">
                <a:lumMod val="75000"/>
              </a:schemeClr>
            </a:solidFill>
          </a:ln>
        </p:spPr>
        <p:txBody>
          <a:bodyPr wrap="square" rtlCol="0">
            <a:spAutoFit/>
          </a:bodyPr>
          <a:lstStyle/>
          <a:p>
            <a:r>
              <a:rPr lang="en-GB" dirty="0"/>
              <a:t>B and C, D and E  share the same ancestor.  </a:t>
            </a:r>
          </a:p>
        </p:txBody>
      </p:sp>
      <p:sp>
        <p:nvSpPr>
          <p:cNvPr id="54" name="TextBox 53"/>
          <p:cNvSpPr txBox="1"/>
          <p:nvPr/>
        </p:nvSpPr>
        <p:spPr>
          <a:xfrm>
            <a:off x="323528" y="5180999"/>
            <a:ext cx="2016224" cy="1200329"/>
          </a:xfrm>
          <a:prstGeom prst="rect">
            <a:avLst/>
          </a:prstGeom>
          <a:solidFill>
            <a:schemeClr val="accent6">
              <a:lumMod val="20000"/>
              <a:lumOff val="80000"/>
            </a:schemeClr>
          </a:solidFill>
          <a:ln w="12700">
            <a:solidFill>
              <a:schemeClr val="accent6">
                <a:lumMod val="75000"/>
              </a:schemeClr>
            </a:solidFill>
          </a:ln>
        </p:spPr>
        <p:txBody>
          <a:bodyPr wrap="square" rtlCol="0">
            <a:spAutoFit/>
          </a:bodyPr>
          <a:lstStyle/>
          <a:p>
            <a:r>
              <a:rPr lang="en-GB" dirty="0"/>
              <a:t>A is the present day species least closely related to all other species.</a:t>
            </a:r>
          </a:p>
        </p:txBody>
      </p:sp>
      <p:sp>
        <p:nvSpPr>
          <p:cNvPr id="56" name="Flowchart: Connector 55"/>
          <p:cNvSpPr/>
          <p:nvPr/>
        </p:nvSpPr>
        <p:spPr>
          <a:xfrm>
            <a:off x="5004048" y="3933056"/>
            <a:ext cx="144016" cy="144016"/>
          </a:xfrm>
          <a:prstGeom prst="flowChartConnector">
            <a:avLst/>
          </a:prstGeom>
          <a:solidFill>
            <a:schemeClr val="bg1">
              <a:lumMod val="5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7" name="Flowchart: Connector 56"/>
          <p:cNvSpPr/>
          <p:nvPr/>
        </p:nvSpPr>
        <p:spPr>
          <a:xfrm>
            <a:off x="5652120" y="3501008"/>
            <a:ext cx="144016" cy="144016"/>
          </a:xfrm>
          <a:prstGeom prst="flowChartConnector">
            <a:avLst/>
          </a:prstGeom>
          <a:solidFill>
            <a:schemeClr val="bg1">
              <a:lumMod val="50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9" name="TextBox 58"/>
          <p:cNvSpPr txBox="1"/>
          <p:nvPr/>
        </p:nvSpPr>
        <p:spPr>
          <a:xfrm>
            <a:off x="4932040" y="3645024"/>
            <a:ext cx="288032" cy="369332"/>
          </a:xfrm>
          <a:prstGeom prst="rect">
            <a:avLst/>
          </a:prstGeom>
          <a:noFill/>
        </p:spPr>
        <p:txBody>
          <a:bodyPr wrap="square" rtlCol="0">
            <a:spAutoFit/>
          </a:bodyPr>
          <a:lstStyle/>
          <a:p>
            <a:r>
              <a:rPr lang="en-GB" dirty="0"/>
              <a:t>1</a:t>
            </a:r>
          </a:p>
        </p:txBody>
      </p:sp>
      <p:sp>
        <p:nvSpPr>
          <p:cNvPr id="60" name="TextBox 59"/>
          <p:cNvSpPr txBox="1"/>
          <p:nvPr/>
        </p:nvSpPr>
        <p:spPr>
          <a:xfrm>
            <a:off x="5580112" y="3212976"/>
            <a:ext cx="216024" cy="369332"/>
          </a:xfrm>
          <a:prstGeom prst="rect">
            <a:avLst/>
          </a:prstGeom>
          <a:noFill/>
        </p:spPr>
        <p:txBody>
          <a:bodyPr wrap="square" rtlCol="0">
            <a:spAutoFit/>
          </a:bodyPr>
          <a:lstStyle/>
          <a:p>
            <a:r>
              <a:rPr lang="en-GB" dirty="0"/>
              <a:t>2</a:t>
            </a:r>
          </a:p>
        </p:txBody>
      </p:sp>
      <p:sp>
        <p:nvSpPr>
          <p:cNvPr id="62" name="TextBox 61"/>
          <p:cNvSpPr txBox="1"/>
          <p:nvPr/>
        </p:nvSpPr>
        <p:spPr>
          <a:xfrm>
            <a:off x="5220072" y="2924944"/>
            <a:ext cx="576064" cy="369332"/>
          </a:xfrm>
          <a:prstGeom prst="rect">
            <a:avLst/>
          </a:prstGeom>
          <a:noFill/>
        </p:spPr>
        <p:txBody>
          <a:bodyPr wrap="square" rtlCol="0">
            <a:spAutoFit/>
          </a:bodyPr>
          <a:lstStyle/>
          <a:p>
            <a:r>
              <a:rPr lang="en-GB" dirty="0"/>
              <a:t>D</a:t>
            </a:r>
          </a:p>
        </p:txBody>
      </p:sp>
      <p:sp>
        <p:nvSpPr>
          <p:cNvPr id="63" name="TextBox 62"/>
          <p:cNvSpPr txBox="1"/>
          <p:nvPr/>
        </p:nvSpPr>
        <p:spPr>
          <a:xfrm>
            <a:off x="6588224" y="2924944"/>
            <a:ext cx="2304256" cy="3416320"/>
          </a:xfrm>
          <a:prstGeom prst="rect">
            <a:avLst/>
          </a:prstGeom>
          <a:solidFill>
            <a:schemeClr val="accent6">
              <a:lumMod val="20000"/>
              <a:lumOff val="80000"/>
            </a:schemeClr>
          </a:solidFill>
          <a:ln w="12700">
            <a:solidFill>
              <a:schemeClr val="accent6">
                <a:lumMod val="75000"/>
              </a:schemeClr>
            </a:solidFill>
          </a:ln>
        </p:spPr>
        <p:txBody>
          <a:bodyPr wrap="square" rtlCol="0">
            <a:spAutoFit/>
          </a:bodyPr>
          <a:lstStyle/>
          <a:p>
            <a:r>
              <a:rPr lang="en-GB" dirty="0"/>
              <a:t>Species A and species 1 evolved from the common ancestor following speciation.</a:t>
            </a:r>
          </a:p>
          <a:p>
            <a:endParaRPr lang="en-GB" dirty="0"/>
          </a:p>
          <a:p>
            <a:r>
              <a:rPr lang="en-GB" dirty="0"/>
              <a:t>Species 1 was the ancestral species of species B,C and 2.</a:t>
            </a:r>
          </a:p>
          <a:p>
            <a:endParaRPr lang="en-GB" dirty="0"/>
          </a:p>
          <a:p>
            <a:r>
              <a:rPr lang="en-GB" dirty="0"/>
              <a:t>Species 2 gave rise to species D and E.</a:t>
            </a:r>
          </a:p>
          <a:p>
            <a:endParaRPr lang="en-GB" dirty="0"/>
          </a:p>
        </p:txBody>
      </p:sp>
      <p:sp>
        <p:nvSpPr>
          <p:cNvPr id="65" name="TextBox 64"/>
          <p:cNvSpPr txBox="1"/>
          <p:nvPr/>
        </p:nvSpPr>
        <p:spPr>
          <a:xfrm>
            <a:off x="3779912" y="2708920"/>
            <a:ext cx="2880320" cy="369332"/>
          </a:xfrm>
          <a:prstGeom prst="rect">
            <a:avLst/>
          </a:prstGeom>
          <a:noFill/>
        </p:spPr>
        <p:txBody>
          <a:bodyPr wrap="square" rtlCol="0">
            <a:spAutoFit/>
          </a:bodyPr>
          <a:lstStyle/>
          <a:p>
            <a:r>
              <a:rPr lang="en-GB" b="1" i="1" dirty="0">
                <a:solidFill>
                  <a:schemeClr val="accent6">
                    <a:lumMod val="75000"/>
                  </a:schemeClr>
                </a:solidFill>
              </a:rPr>
              <a:t>Present Day</a:t>
            </a:r>
          </a:p>
        </p:txBody>
      </p:sp>
      <p:sp>
        <p:nvSpPr>
          <p:cNvPr id="66" name="TextBox 65"/>
          <p:cNvSpPr txBox="1"/>
          <p:nvPr/>
        </p:nvSpPr>
        <p:spPr>
          <a:xfrm>
            <a:off x="4427984" y="5733256"/>
            <a:ext cx="2232248" cy="369332"/>
          </a:xfrm>
          <a:prstGeom prst="rect">
            <a:avLst/>
          </a:prstGeom>
          <a:noFill/>
        </p:spPr>
        <p:txBody>
          <a:bodyPr wrap="square" rtlCol="0">
            <a:spAutoFit/>
          </a:bodyPr>
          <a:lstStyle/>
          <a:p>
            <a:r>
              <a:rPr lang="en-GB" b="1" i="1" dirty="0">
                <a:solidFill>
                  <a:schemeClr val="accent6">
                    <a:lumMod val="75000"/>
                  </a:schemeClr>
                </a:solidFill>
              </a:rPr>
              <a:t>1 millions years ago</a:t>
            </a:r>
          </a:p>
        </p:txBody>
      </p:sp>
      <p:sp>
        <p:nvSpPr>
          <p:cNvPr id="32" name="Rectangle 31"/>
          <p:cNvSpPr/>
          <p:nvPr/>
        </p:nvSpPr>
        <p:spPr>
          <a:xfrm>
            <a:off x="1187624" y="0"/>
            <a:ext cx="7956376" cy="369332"/>
          </a:xfrm>
          <a:prstGeom prst="rect">
            <a:avLst/>
          </a:prstGeom>
        </p:spPr>
        <p:txBody>
          <a:bodyPr wrap="square">
            <a:spAutoFit/>
          </a:bodyPr>
          <a:lstStyle/>
          <a:p>
            <a:pPr algn="r"/>
            <a:r>
              <a:rPr lang="en-US" b="1" dirty="0">
                <a:solidFill>
                  <a:schemeClr val="accent6"/>
                </a:solidFill>
              </a:rPr>
              <a:t>Development of the understanding of evolution part 2– Classification</a:t>
            </a:r>
            <a:endParaRPr lang="en-GB" dirty="0"/>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187624" y="0"/>
            <a:ext cx="7956376" cy="369332"/>
          </a:xfrm>
          <a:prstGeom prst="rect">
            <a:avLst/>
          </a:prstGeom>
        </p:spPr>
        <p:txBody>
          <a:bodyPr wrap="square">
            <a:spAutoFit/>
          </a:bodyPr>
          <a:lstStyle/>
          <a:p>
            <a:pPr algn="r"/>
            <a:r>
              <a:rPr lang="en-US" b="1" dirty="0">
                <a:solidFill>
                  <a:schemeClr val="accent6"/>
                </a:solidFill>
              </a:rPr>
              <a:t>Development of the understanding of evolution part 2– Classification</a:t>
            </a:r>
            <a:endParaRPr lang="en-GB" dirty="0"/>
          </a:p>
        </p:txBody>
      </p:sp>
      <p:sp>
        <p:nvSpPr>
          <p:cNvPr id="7" name="TextBox 6"/>
          <p:cNvSpPr txBox="1"/>
          <p:nvPr/>
        </p:nvSpPr>
        <p:spPr>
          <a:xfrm>
            <a:off x="251520" y="764704"/>
            <a:ext cx="8496944" cy="3139321"/>
          </a:xfrm>
          <a:prstGeom prst="rect">
            <a:avLst/>
          </a:prstGeom>
          <a:noFill/>
        </p:spPr>
        <p:txBody>
          <a:bodyPr wrap="square" rtlCol="0">
            <a:spAutoFit/>
          </a:bodyPr>
          <a:lstStyle/>
          <a:p>
            <a:pPr algn="ctr"/>
            <a:r>
              <a:rPr lang="en-GB" sz="2400" u="sng" dirty="0"/>
              <a:t>The five kingdom system of classification</a:t>
            </a:r>
          </a:p>
          <a:p>
            <a:endParaRPr lang="en-GB" sz="1200" dirty="0"/>
          </a:p>
          <a:p>
            <a:r>
              <a:rPr lang="en-GB" sz="2400" dirty="0"/>
              <a:t>Organisms were initially grouped according to their </a:t>
            </a:r>
            <a:r>
              <a:rPr lang="en-GB" sz="2400" b="1" dirty="0">
                <a:solidFill>
                  <a:schemeClr val="accent6">
                    <a:lumMod val="75000"/>
                  </a:schemeClr>
                </a:solidFill>
              </a:rPr>
              <a:t>similar</a:t>
            </a:r>
            <a:r>
              <a:rPr lang="en-GB" sz="2400" dirty="0"/>
              <a:t> </a:t>
            </a:r>
            <a:r>
              <a:rPr lang="en-GB" sz="2400" b="1" dirty="0">
                <a:solidFill>
                  <a:schemeClr val="accent6">
                    <a:lumMod val="75000"/>
                  </a:schemeClr>
                </a:solidFill>
              </a:rPr>
              <a:t>observable</a:t>
            </a:r>
            <a:r>
              <a:rPr lang="en-GB" sz="2400" dirty="0"/>
              <a:t> </a:t>
            </a:r>
            <a:r>
              <a:rPr lang="en-GB" sz="2400" b="1" dirty="0">
                <a:solidFill>
                  <a:schemeClr val="accent6">
                    <a:lumMod val="75000"/>
                  </a:schemeClr>
                </a:solidFill>
              </a:rPr>
              <a:t>characteristics</a:t>
            </a:r>
            <a:r>
              <a:rPr lang="en-GB" sz="2400" dirty="0"/>
              <a:t>.</a:t>
            </a:r>
          </a:p>
          <a:p>
            <a:endParaRPr lang="en-GB" dirty="0"/>
          </a:p>
          <a:p>
            <a:endParaRPr lang="en-GB" dirty="0"/>
          </a:p>
          <a:p>
            <a:endParaRPr lang="en-GB" dirty="0"/>
          </a:p>
          <a:p>
            <a:endParaRPr lang="en-GB" dirty="0"/>
          </a:p>
          <a:p>
            <a:endParaRPr lang="en-GB" dirty="0"/>
          </a:p>
          <a:p>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1755092398"/>
              </p:ext>
            </p:extLst>
          </p:nvPr>
        </p:nvGraphicFramePr>
        <p:xfrm>
          <a:off x="467544" y="2204864"/>
          <a:ext cx="7992888" cy="3576320"/>
        </p:xfrm>
        <a:graphic>
          <a:graphicData uri="http://schemas.openxmlformats.org/drawingml/2006/table">
            <a:tbl>
              <a:tblPr firstRow="1" bandRow="1">
                <a:tableStyleId>{93296810-A885-4BE3-A3E7-6D5BEEA58F35}</a:tableStyleId>
              </a:tblPr>
              <a:tblGrid>
                <a:gridCol w="2880320">
                  <a:extLst>
                    <a:ext uri="{9D8B030D-6E8A-4147-A177-3AD203B41FA5}">
                      <a16:colId xmlns:a16="http://schemas.microsoft.com/office/drawing/2014/main" val="20000"/>
                    </a:ext>
                  </a:extLst>
                </a:gridCol>
                <a:gridCol w="5112568">
                  <a:extLst>
                    <a:ext uri="{9D8B030D-6E8A-4147-A177-3AD203B41FA5}">
                      <a16:colId xmlns:a16="http://schemas.microsoft.com/office/drawing/2014/main" val="20001"/>
                    </a:ext>
                  </a:extLst>
                </a:gridCol>
              </a:tblGrid>
              <a:tr h="370840">
                <a:tc>
                  <a:txBody>
                    <a:bodyPr/>
                    <a:lstStyle/>
                    <a:p>
                      <a:pPr algn="ctr"/>
                      <a:r>
                        <a:rPr lang="en-GB" sz="1800" dirty="0"/>
                        <a:t>Kingdom</a:t>
                      </a:r>
                    </a:p>
                  </a:txBody>
                  <a:tcPr/>
                </a:tc>
                <a:tc>
                  <a:txBody>
                    <a:bodyPr/>
                    <a:lstStyle/>
                    <a:p>
                      <a:pPr algn="ctr"/>
                      <a:r>
                        <a:rPr lang="en-GB" sz="1800" dirty="0"/>
                        <a:t>Examples</a:t>
                      </a:r>
                    </a:p>
                  </a:txBody>
                  <a:tcPr/>
                </a:tc>
                <a:extLst>
                  <a:ext uri="{0D108BD9-81ED-4DB2-BD59-A6C34878D82A}">
                    <a16:rowId xmlns:a16="http://schemas.microsoft.com/office/drawing/2014/main" val="10000"/>
                  </a:ext>
                </a:extLst>
              </a:tr>
              <a:tr h="370840">
                <a:tc>
                  <a:txBody>
                    <a:bodyPr/>
                    <a:lstStyle/>
                    <a:p>
                      <a:pPr algn="ctr"/>
                      <a:r>
                        <a:rPr lang="en-GB" sz="1800" b="1" dirty="0"/>
                        <a:t>Animal</a:t>
                      </a:r>
                    </a:p>
                  </a:txBody>
                  <a:tcPr/>
                </a:tc>
                <a:tc>
                  <a:txBody>
                    <a:bodyPr/>
                    <a:lstStyle/>
                    <a:p>
                      <a:pPr algn="ctr"/>
                      <a:r>
                        <a:rPr lang="en-GB" sz="1800" dirty="0"/>
                        <a:t>All multi-cellular,</a:t>
                      </a:r>
                      <a:r>
                        <a:rPr lang="en-GB" sz="1800" baseline="0" dirty="0"/>
                        <a:t> no cell wall or chlorophyll: Vertebrates and invertebrates.</a:t>
                      </a:r>
                      <a:endParaRPr lang="en-GB" sz="1800" dirty="0"/>
                    </a:p>
                  </a:txBody>
                  <a:tcPr/>
                </a:tc>
                <a:extLst>
                  <a:ext uri="{0D108BD9-81ED-4DB2-BD59-A6C34878D82A}">
                    <a16:rowId xmlns:a16="http://schemas.microsoft.com/office/drawing/2014/main" val="10001"/>
                  </a:ext>
                </a:extLst>
              </a:tr>
              <a:tr h="370840">
                <a:tc>
                  <a:txBody>
                    <a:bodyPr/>
                    <a:lstStyle/>
                    <a:p>
                      <a:pPr algn="ctr"/>
                      <a:r>
                        <a:rPr lang="en-GB" sz="1800" b="1" dirty="0"/>
                        <a:t>Plants</a:t>
                      </a:r>
                    </a:p>
                  </a:txBody>
                  <a:tcPr/>
                </a:tc>
                <a:tc>
                  <a:txBody>
                    <a:bodyPr/>
                    <a:lstStyle/>
                    <a:p>
                      <a:pPr algn="ctr"/>
                      <a:r>
                        <a:rPr lang="en-GB" sz="1800" dirty="0"/>
                        <a:t>All multi-cellular</a:t>
                      </a:r>
                      <a:r>
                        <a:rPr lang="en-GB" sz="1800" baseline="0" dirty="0"/>
                        <a:t> with cell walls and chlorophyll: All green plants including algae, moss, ferns, conifers and flowering plants.</a:t>
                      </a:r>
                      <a:endParaRPr lang="en-GB" sz="1800" dirty="0"/>
                    </a:p>
                  </a:txBody>
                  <a:tcPr/>
                </a:tc>
                <a:extLst>
                  <a:ext uri="{0D108BD9-81ED-4DB2-BD59-A6C34878D82A}">
                    <a16:rowId xmlns:a16="http://schemas.microsoft.com/office/drawing/2014/main" val="10002"/>
                  </a:ext>
                </a:extLst>
              </a:tr>
              <a:tr h="370840">
                <a:tc>
                  <a:txBody>
                    <a:bodyPr/>
                    <a:lstStyle/>
                    <a:p>
                      <a:pPr algn="ctr"/>
                      <a:r>
                        <a:rPr lang="en-GB" sz="1800" b="1" dirty="0"/>
                        <a:t>Fungi</a:t>
                      </a:r>
                    </a:p>
                  </a:txBody>
                  <a:tcPr/>
                </a:tc>
                <a:tc>
                  <a:txBody>
                    <a:bodyPr/>
                    <a:lstStyle/>
                    <a:p>
                      <a:pPr algn="ctr"/>
                      <a:r>
                        <a:rPr lang="en-GB" sz="1800" dirty="0"/>
                        <a:t>Multi-cellular with a cell wall but no chlorophyll:</a:t>
                      </a:r>
                      <a:r>
                        <a:rPr lang="en-GB" sz="1800" baseline="0" dirty="0"/>
                        <a:t> </a:t>
                      </a:r>
                      <a:r>
                        <a:rPr lang="en-GB" sz="1800" dirty="0"/>
                        <a:t>Mushrooms, yeast and moulds.</a:t>
                      </a:r>
                    </a:p>
                  </a:txBody>
                  <a:tcPr/>
                </a:tc>
                <a:extLst>
                  <a:ext uri="{0D108BD9-81ED-4DB2-BD59-A6C34878D82A}">
                    <a16:rowId xmlns:a16="http://schemas.microsoft.com/office/drawing/2014/main" val="10003"/>
                  </a:ext>
                </a:extLst>
              </a:tr>
              <a:tr h="370840">
                <a:tc>
                  <a:txBody>
                    <a:bodyPr/>
                    <a:lstStyle/>
                    <a:p>
                      <a:pPr algn="ctr"/>
                      <a:r>
                        <a:rPr lang="en-GB" sz="1800" b="1" dirty="0"/>
                        <a:t>Prokaryotes</a:t>
                      </a:r>
                    </a:p>
                  </a:txBody>
                  <a:tcPr/>
                </a:tc>
                <a:tc>
                  <a:txBody>
                    <a:bodyPr/>
                    <a:lstStyle/>
                    <a:p>
                      <a:pPr algn="ctr"/>
                      <a:r>
                        <a:rPr lang="en-GB" sz="1800" dirty="0"/>
                        <a:t>All single celled organisms without a nucleus: Bacteria, blue-green algae.</a:t>
                      </a:r>
                    </a:p>
                  </a:txBody>
                  <a:tcPr/>
                </a:tc>
                <a:extLst>
                  <a:ext uri="{0D108BD9-81ED-4DB2-BD59-A6C34878D82A}">
                    <a16:rowId xmlns:a16="http://schemas.microsoft.com/office/drawing/2014/main" val="10004"/>
                  </a:ext>
                </a:extLst>
              </a:tr>
              <a:tr h="370840">
                <a:tc>
                  <a:txBody>
                    <a:bodyPr/>
                    <a:lstStyle/>
                    <a:p>
                      <a:pPr algn="ctr"/>
                      <a:r>
                        <a:rPr lang="en-GB" sz="1800" b="1" dirty="0"/>
                        <a:t>Protists (protoctista)</a:t>
                      </a:r>
                    </a:p>
                  </a:txBody>
                  <a:tcPr/>
                </a:tc>
                <a:tc>
                  <a:txBody>
                    <a:bodyPr/>
                    <a:lstStyle/>
                    <a:p>
                      <a:pPr algn="ctr"/>
                      <a:r>
                        <a:rPr lang="en-GB" sz="1800" dirty="0"/>
                        <a:t>All single</a:t>
                      </a:r>
                      <a:r>
                        <a:rPr lang="en-GB" sz="1800" baseline="0" dirty="0"/>
                        <a:t> celled with a true nucleus e.g. amoeba.</a:t>
                      </a:r>
                      <a:endParaRPr lang="en-GB" sz="1800" dirty="0"/>
                    </a:p>
                  </a:txBody>
                  <a:tcPr/>
                </a:tc>
                <a:extLst>
                  <a:ext uri="{0D108BD9-81ED-4DB2-BD59-A6C34878D82A}">
                    <a16:rowId xmlns:a16="http://schemas.microsoft.com/office/drawing/2014/main" val="10005"/>
                  </a:ext>
                </a:extLst>
              </a:tr>
            </a:tbl>
          </a:graphicData>
        </a:graphic>
      </p:graphicFrame>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own Arrow 9"/>
          <p:cNvSpPr/>
          <p:nvPr/>
        </p:nvSpPr>
        <p:spPr>
          <a:xfrm>
            <a:off x="-36512" y="1628800"/>
            <a:ext cx="2232248" cy="4824536"/>
          </a:xfrm>
          <a:prstGeom prst="downArrow">
            <a:avLst>
              <a:gd name="adj1" fmla="val 50000"/>
              <a:gd name="adj2" fmla="val 38906"/>
            </a:avLst>
          </a:prstGeom>
          <a:solidFill>
            <a:schemeClr val="bg1">
              <a:lumMod val="8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 name="TextBox 4"/>
          <p:cNvSpPr txBox="1"/>
          <p:nvPr/>
        </p:nvSpPr>
        <p:spPr>
          <a:xfrm>
            <a:off x="251520" y="620688"/>
            <a:ext cx="8640960" cy="1754326"/>
          </a:xfrm>
          <a:prstGeom prst="rect">
            <a:avLst/>
          </a:prstGeom>
          <a:noFill/>
        </p:spPr>
        <p:txBody>
          <a:bodyPr wrap="square" rtlCol="0">
            <a:spAutoFit/>
          </a:bodyPr>
          <a:lstStyle/>
          <a:p>
            <a:pPr algn="ctr"/>
            <a:r>
              <a:rPr lang="en-GB" sz="2000" dirty="0"/>
              <a:t>Living things have been traditionally classified into groups, depending on the structures and characteristics they share, using a system designed by Swedish scientist Carl Linnaeus. </a:t>
            </a:r>
          </a:p>
          <a:p>
            <a:r>
              <a:rPr lang="en-GB" sz="2400" dirty="0"/>
              <a:t> </a:t>
            </a:r>
          </a:p>
          <a:p>
            <a:r>
              <a:rPr lang="en-GB" sz="2400" dirty="0"/>
              <a:t> </a:t>
            </a:r>
          </a:p>
        </p:txBody>
      </p:sp>
      <p:graphicFrame>
        <p:nvGraphicFramePr>
          <p:cNvPr id="6" name="Diagram 5"/>
          <p:cNvGraphicFramePr/>
          <p:nvPr/>
        </p:nvGraphicFramePr>
        <p:xfrm>
          <a:off x="1547664" y="1628800"/>
          <a:ext cx="4416152" cy="4824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9" name="Table 8"/>
          <p:cNvGraphicFramePr>
            <a:graphicFrameLocks noGrp="1"/>
          </p:cNvGraphicFramePr>
          <p:nvPr/>
        </p:nvGraphicFramePr>
        <p:xfrm>
          <a:off x="5940152" y="1340768"/>
          <a:ext cx="3096344" cy="5126585"/>
        </p:xfrm>
        <a:graphic>
          <a:graphicData uri="http://schemas.openxmlformats.org/drawingml/2006/table">
            <a:tbl>
              <a:tblPr firstRow="1" bandRow="1">
                <a:tableStyleId>{5C22544A-7EE6-4342-B048-85BDC9FD1C3A}</a:tableStyleId>
              </a:tblPr>
              <a:tblGrid>
                <a:gridCol w="1080120">
                  <a:extLst>
                    <a:ext uri="{9D8B030D-6E8A-4147-A177-3AD203B41FA5}">
                      <a16:colId xmlns:a16="http://schemas.microsoft.com/office/drawing/2014/main" val="20000"/>
                    </a:ext>
                  </a:extLst>
                </a:gridCol>
                <a:gridCol w="2016224">
                  <a:extLst>
                    <a:ext uri="{9D8B030D-6E8A-4147-A177-3AD203B41FA5}">
                      <a16:colId xmlns:a16="http://schemas.microsoft.com/office/drawing/2014/main" val="20001"/>
                    </a:ext>
                  </a:extLst>
                </a:gridCol>
              </a:tblGrid>
              <a:tr h="585065">
                <a:tc>
                  <a:txBody>
                    <a:bodyPr/>
                    <a:lstStyle/>
                    <a:p>
                      <a:r>
                        <a:rPr lang="en-GB" sz="1800" dirty="0"/>
                        <a:t>Group</a:t>
                      </a:r>
                    </a:p>
                  </a:txBody>
                  <a:tcPr>
                    <a:solidFill>
                      <a:schemeClr val="accent6">
                        <a:lumMod val="50000"/>
                      </a:schemeClr>
                    </a:solidFill>
                  </a:tcPr>
                </a:tc>
                <a:tc>
                  <a:txBody>
                    <a:bodyPr/>
                    <a:lstStyle/>
                    <a:p>
                      <a:r>
                        <a:rPr lang="en-GB" sz="1800" dirty="0"/>
                        <a:t>Human classification</a:t>
                      </a:r>
                    </a:p>
                  </a:txBody>
                  <a:tcPr>
                    <a:solidFill>
                      <a:schemeClr val="accent6">
                        <a:lumMod val="50000"/>
                      </a:schemeClr>
                    </a:solidFill>
                  </a:tcPr>
                </a:tc>
                <a:extLst>
                  <a:ext uri="{0D108BD9-81ED-4DB2-BD59-A6C34878D82A}">
                    <a16:rowId xmlns:a16="http://schemas.microsoft.com/office/drawing/2014/main" val="10000"/>
                  </a:ext>
                </a:extLst>
              </a:tr>
              <a:tr h="585065">
                <a:tc>
                  <a:txBody>
                    <a:bodyPr/>
                    <a:lstStyle/>
                    <a:p>
                      <a:pPr algn="ctr"/>
                      <a:r>
                        <a:rPr lang="en-GB" sz="1800" b="1" dirty="0"/>
                        <a:t>Kingdom</a:t>
                      </a:r>
                    </a:p>
                  </a:txBody>
                  <a:tcPr>
                    <a:solidFill>
                      <a:schemeClr val="accent6">
                        <a:lumMod val="40000"/>
                        <a:lumOff val="60000"/>
                      </a:schemeClr>
                    </a:solidFill>
                  </a:tcPr>
                </a:tc>
                <a:tc>
                  <a:txBody>
                    <a:bodyPr/>
                    <a:lstStyle/>
                    <a:p>
                      <a:pPr algn="ctr"/>
                      <a:r>
                        <a:rPr lang="en-GB" sz="1800" b="1" dirty="0"/>
                        <a:t>Animalia</a:t>
                      </a:r>
                    </a:p>
                  </a:txBody>
                  <a:tcPr>
                    <a:solidFill>
                      <a:schemeClr val="accent6">
                        <a:lumMod val="40000"/>
                        <a:lumOff val="60000"/>
                      </a:schemeClr>
                    </a:solidFill>
                  </a:tcPr>
                </a:tc>
                <a:extLst>
                  <a:ext uri="{0D108BD9-81ED-4DB2-BD59-A6C34878D82A}">
                    <a16:rowId xmlns:a16="http://schemas.microsoft.com/office/drawing/2014/main" val="10001"/>
                  </a:ext>
                </a:extLst>
              </a:tr>
              <a:tr h="585065">
                <a:tc>
                  <a:txBody>
                    <a:bodyPr/>
                    <a:lstStyle/>
                    <a:p>
                      <a:pPr algn="ctr"/>
                      <a:r>
                        <a:rPr lang="en-GB" sz="1800" b="1" dirty="0"/>
                        <a:t>Phylum</a:t>
                      </a:r>
                    </a:p>
                  </a:txBody>
                  <a:tcPr>
                    <a:solidFill>
                      <a:schemeClr val="accent6">
                        <a:lumMod val="40000"/>
                        <a:lumOff val="60000"/>
                      </a:schemeClr>
                    </a:solidFill>
                  </a:tcPr>
                </a:tc>
                <a:tc>
                  <a:txBody>
                    <a:bodyPr/>
                    <a:lstStyle/>
                    <a:p>
                      <a:pPr algn="ctr"/>
                      <a:r>
                        <a:rPr lang="en-GB" sz="1800" b="1" dirty="0"/>
                        <a:t>Chordate</a:t>
                      </a:r>
                    </a:p>
                    <a:p>
                      <a:pPr algn="ctr"/>
                      <a:r>
                        <a:rPr lang="en-GB" sz="1600" b="1" i="1" dirty="0"/>
                        <a:t>With a backbone</a:t>
                      </a:r>
                    </a:p>
                  </a:txBody>
                  <a:tcPr>
                    <a:solidFill>
                      <a:schemeClr val="accent6">
                        <a:lumMod val="40000"/>
                        <a:lumOff val="60000"/>
                      </a:schemeClr>
                    </a:solidFill>
                  </a:tcPr>
                </a:tc>
                <a:extLst>
                  <a:ext uri="{0D108BD9-81ED-4DB2-BD59-A6C34878D82A}">
                    <a16:rowId xmlns:a16="http://schemas.microsoft.com/office/drawing/2014/main" val="10002"/>
                  </a:ext>
                </a:extLst>
              </a:tr>
              <a:tr h="585065">
                <a:tc>
                  <a:txBody>
                    <a:bodyPr/>
                    <a:lstStyle/>
                    <a:p>
                      <a:pPr algn="ctr"/>
                      <a:r>
                        <a:rPr lang="en-GB" sz="1800" b="1" dirty="0"/>
                        <a:t>Class</a:t>
                      </a:r>
                    </a:p>
                  </a:txBody>
                  <a:tcPr>
                    <a:solidFill>
                      <a:schemeClr val="accent6">
                        <a:lumMod val="40000"/>
                        <a:lumOff val="60000"/>
                      </a:schemeClr>
                    </a:solidFill>
                  </a:tcPr>
                </a:tc>
                <a:tc>
                  <a:txBody>
                    <a:bodyPr/>
                    <a:lstStyle/>
                    <a:p>
                      <a:pPr algn="ctr"/>
                      <a:r>
                        <a:rPr lang="en-GB" sz="1800" b="1" dirty="0"/>
                        <a:t>Mammal</a:t>
                      </a:r>
                    </a:p>
                    <a:p>
                      <a:pPr algn="ctr"/>
                      <a:r>
                        <a:rPr lang="en-GB" sz="1600" b="1" i="1" dirty="0"/>
                        <a:t>Produce milk and live</a:t>
                      </a:r>
                      <a:r>
                        <a:rPr lang="en-GB" sz="1600" b="1" i="1" baseline="0" dirty="0"/>
                        <a:t> birth, warm blooded</a:t>
                      </a:r>
                      <a:endParaRPr lang="en-GB" sz="1600" b="1" i="1" dirty="0"/>
                    </a:p>
                  </a:txBody>
                  <a:tcPr>
                    <a:solidFill>
                      <a:schemeClr val="accent6">
                        <a:lumMod val="40000"/>
                        <a:lumOff val="60000"/>
                      </a:schemeClr>
                    </a:solidFill>
                  </a:tcPr>
                </a:tc>
                <a:extLst>
                  <a:ext uri="{0D108BD9-81ED-4DB2-BD59-A6C34878D82A}">
                    <a16:rowId xmlns:a16="http://schemas.microsoft.com/office/drawing/2014/main" val="10003"/>
                  </a:ext>
                </a:extLst>
              </a:tr>
              <a:tr h="585065">
                <a:tc>
                  <a:txBody>
                    <a:bodyPr/>
                    <a:lstStyle/>
                    <a:p>
                      <a:pPr algn="ctr"/>
                      <a:r>
                        <a:rPr lang="en-GB" sz="1800" b="1" dirty="0"/>
                        <a:t> Order</a:t>
                      </a:r>
                    </a:p>
                  </a:txBody>
                  <a:tcPr>
                    <a:solidFill>
                      <a:schemeClr val="accent6">
                        <a:lumMod val="40000"/>
                        <a:lumOff val="60000"/>
                      </a:schemeClr>
                    </a:solid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1800" b="1" dirty="0"/>
                        <a:t>Primate</a:t>
                      </a:r>
                    </a:p>
                    <a:p>
                      <a:pPr algn="ctr"/>
                      <a:r>
                        <a:rPr lang="en-GB" sz="1600" b="1" i="1" dirty="0"/>
                        <a:t>Ape like</a:t>
                      </a:r>
                    </a:p>
                  </a:txBody>
                  <a:tcPr>
                    <a:solidFill>
                      <a:schemeClr val="accent6">
                        <a:lumMod val="40000"/>
                        <a:lumOff val="60000"/>
                      </a:schemeClr>
                    </a:solidFill>
                  </a:tcPr>
                </a:tc>
                <a:extLst>
                  <a:ext uri="{0D108BD9-81ED-4DB2-BD59-A6C34878D82A}">
                    <a16:rowId xmlns:a16="http://schemas.microsoft.com/office/drawing/2014/main" val="10004"/>
                  </a:ext>
                </a:extLst>
              </a:tr>
              <a:tr h="585065">
                <a:tc>
                  <a:txBody>
                    <a:bodyPr/>
                    <a:lstStyle/>
                    <a:p>
                      <a:pPr algn="ctr"/>
                      <a:r>
                        <a:rPr lang="en-GB" sz="1800" b="1" dirty="0"/>
                        <a:t>Family</a:t>
                      </a:r>
                    </a:p>
                  </a:txBody>
                  <a:tcPr>
                    <a:solidFill>
                      <a:schemeClr val="accent6">
                        <a:lumMod val="40000"/>
                        <a:lumOff val="60000"/>
                      </a:schemeClr>
                    </a:solidFill>
                  </a:tcPr>
                </a:tc>
                <a:tc>
                  <a:txBody>
                    <a:bodyPr/>
                    <a:lstStyle/>
                    <a:p>
                      <a:pPr algn="ctr"/>
                      <a:r>
                        <a:rPr lang="en-GB" sz="1800" b="1" dirty="0"/>
                        <a:t>Hominid</a:t>
                      </a:r>
                    </a:p>
                    <a:p>
                      <a:pPr algn="ctr"/>
                      <a:r>
                        <a:rPr lang="en-GB" sz="1600" b="1" i="1" dirty="0"/>
                        <a:t>Human like</a:t>
                      </a:r>
                    </a:p>
                  </a:txBody>
                  <a:tcPr>
                    <a:solidFill>
                      <a:schemeClr val="accent6">
                        <a:lumMod val="40000"/>
                        <a:lumOff val="60000"/>
                      </a:schemeClr>
                    </a:solidFill>
                  </a:tcPr>
                </a:tc>
                <a:extLst>
                  <a:ext uri="{0D108BD9-81ED-4DB2-BD59-A6C34878D82A}">
                    <a16:rowId xmlns:a16="http://schemas.microsoft.com/office/drawing/2014/main" val="10005"/>
                  </a:ext>
                </a:extLst>
              </a:tr>
              <a:tr h="585065">
                <a:tc>
                  <a:txBody>
                    <a:bodyPr/>
                    <a:lstStyle/>
                    <a:p>
                      <a:pPr algn="ctr"/>
                      <a:r>
                        <a:rPr lang="en-GB" sz="1800" b="1" dirty="0"/>
                        <a:t>Genus</a:t>
                      </a:r>
                    </a:p>
                  </a:txBody>
                  <a:tcPr>
                    <a:solidFill>
                      <a:schemeClr val="accent6">
                        <a:lumMod val="40000"/>
                        <a:lumOff val="60000"/>
                      </a:schemeClr>
                    </a:solidFill>
                  </a:tcPr>
                </a:tc>
                <a:tc>
                  <a:txBody>
                    <a:bodyPr/>
                    <a:lstStyle/>
                    <a:p>
                      <a:pPr algn="ctr"/>
                      <a:r>
                        <a:rPr lang="en-GB" sz="1800" b="1" i="1" dirty="0"/>
                        <a:t>Homo</a:t>
                      </a:r>
                    </a:p>
                    <a:p>
                      <a:pPr algn="ctr"/>
                      <a:r>
                        <a:rPr lang="en-GB" sz="1600" b="1" i="1" dirty="0"/>
                        <a:t>humans</a:t>
                      </a:r>
                    </a:p>
                  </a:txBody>
                  <a:tcPr>
                    <a:solidFill>
                      <a:schemeClr val="accent6">
                        <a:lumMod val="40000"/>
                        <a:lumOff val="60000"/>
                      </a:schemeClr>
                    </a:solidFill>
                  </a:tcPr>
                </a:tc>
                <a:extLst>
                  <a:ext uri="{0D108BD9-81ED-4DB2-BD59-A6C34878D82A}">
                    <a16:rowId xmlns:a16="http://schemas.microsoft.com/office/drawing/2014/main" val="10006"/>
                  </a:ext>
                </a:extLst>
              </a:tr>
              <a:tr h="585065">
                <a:tc>
                  <a:txBody>
                    <a:bodyPr/>
                    <a:lstStyle/>
                    <a:p>
                      <a:pPr algn="ctr"/>
                      <a:r>
                        <a:rPr lang="en-GB" sz="1800" b="1" dirty="0"/>
                        <a:t>Species</a:t>
                      </a:r>
                    </a:p>
                  </a:txBody>
                  <a:tcPr>
                    <a:solidFill>
                      <a:schemeClr val="accent6">
                        <a:lumMod val="40000"/>
                        <a:lumOff val="60000"/>
                      </a:schemeClr>
                    </a:solidFill>
                  </a:tcPr>
                </a:tc>
                <a:tc>
                  <a:txBody>
                    <a:bodyPr/>
                    <a:lstStyle/>
                    <a:p>
                      <a:pPr algn="ctr"/>
                      <a:r>
                        <a:rPr lang="en-GB" sz="1800" b="1" i="1" dirty="0"/>
                        <a:t>Sapiens</a:t>
                      </a:r>
                    </a:p>
                    <a:p>
                      <a:pPr algn="ctr"/>
                      <a:r>
                        <a:rPr lang="en-GB" sz="1600" b="1" i="1" dirty="0"/>
                        <a:t>Modern humans</a:t>
                      </a:r>
                    </a:p>
                  </a:txBody>
                  <a:tcPr>
                    <a:solidFill>
                      <a:schemeClr val="accent6">
                        <a:lumMod val="40000"/>
                        <a:lumOff val="60000"/>
                      </a:schemeClr>
                    </a:solidFill>
                  </a:tcPr>
                </a:tc>
                <a:extLst>
                  <a:ext uri="{0D108BD9-81ED-4DB2-BD59-A6C34878D82A}">
                    <a16:rowId xmlns:a16="http://schemas.microsoft.com/office/drawing/2014/main" val="10007"/>
                  </a:ext>
                </a:extLst>
              </a:tr>
            </a:tbl>
          </a:graphicData>
        </a:graphic>
      </p:graphicFrame>
      <p:sp>
        <p:nvSpPr>
          <p:cNvPr id="11" name="TextBox 10"/>
          <p:cNvSpPr txBox="1"/>
          <p:nvPr/>
        </p:nvSpPr>
        <p:spPr>
          <a:xfrm>
            <a:off x="539552" y="1700808"/>
            <a:ext cx="1080120" cy="2554545"/>
          </a:xfrm>
          <a:prstGeom prst="rect">
            <a:avLst/>
          </a:prstGeom>
          <a:noFill/>
        </p:spPr>
        <p:txBody>
          <a:bodyPr wrap="square" rtlCol="0">
            <a:spAutoFit/>
          </a:bodyPr>
          <a:lstStyle/>
          <a:p>
            <a:r>
              <a:rPr lang="en-GB" sz="1600" dirty="0"/>
              <a:t>The number of organisms in each group gets smaller, but they have more features in common.</a:t>
            </a:r>
          </a:p>
        </p:txBody>
      </p:sp>
      <p:sp>
        <p:nvSpPr>
          <p:cNvPr id="12" name="Rectangle 11"/>
          <p:cNvSpPr/>
          <p:nvPr/>
        </p:nvSpPr>
        <p:spPr>
          <a:xfrm>
            <a:off x="1187624" y="0"/>
            <a:ext cx="7956376" cy="369332"/>
          </a:xfrm>
          <a:prstGeom prst="rect">
            <a:avLst/>
          </a:prstGeom>
        </p:spPr>
        <p:txBody>
          <a:bodyPr wrap="square">
            <a:spAutoFit/>
          </a:bodyPr>
          <a:lstStyle/>
          <a:p>
            <a:pPr algn="r"/>
            <a:r>
              <a:rPr lang="en-US" b="1" dirty="0">
                <a:solidFill>
                  <a:schemeClr val="accent6"/>
                </a:solidFill>
              </a:rPr>
              <a:t>Development of the understanding of evolution part 2– Classification</a:t>
            </a:r>
            <a:endParaRPr lang="en-GB" dirty="0"/>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ThinkstockPhotos-824821162wolf.jpg"/>
          <p:cNvPicPr>
            <a:picLocks noChangeAspect="1"/>
          </p:cNvPicPr>
          <p:nvPr/>
        </p:nvPicPr>
        <p:blipFill>
          <a:blip r:embed="rId3" cstate="print"/>
          <a:stretch>
            <a:fillRect/>
          </a:stretch>
        </p:blipFill>
        <p:spPr>
          <a:xfrm>
            <a:off x="5796137" y="4077072"/>
            <a:ext cx="3011307" cy="2340000"/>
          </a:xfrm>
          <a:prstGeom prst="rect">
            <a:avLst/>
          </a:prstGeom>
          <a:ln>
            <a:solidFill>
              <a:schemeClr val="accent6">
                <a:lumMod val="50000"/>
              </a:schemeClr>
            </a:solidFill>
          </a:ln>
        </p:spPr>
      </p:pic>
      <p:sp>
        <p:nvSpPr>
          <p:cNvPr id="4" name="TextBox 3"/>
          <p:cNvSpPr txBox="1"/>
          <p:nvPr/>
        </p:nvSpPr>
        <p:spPr>
          <a:xfrm>
            <a:off x="251520" y="620688"/>
            <a:ext cx="8712968" cy="3416320"/>
          </a:xfrm>
          <a:prstGeom prst="rect">
            <a:avLst/>
          </a:prstGeom>
          <a:noFill/>
        </p:spPr>
        <p:txBody>
          <a:bodyPr wrap="square" rtlCol="0">
            <a:spAutoFit/>
          </a:bodyPr>
          <a:lstStyle/>
          <a:p>
            <a:r>
              <a:rPr lang="en-GB" sz="2400" b="1" dirty="0">
                <a:solidFill>
                  <a:schemeClr val="accent6">
                    <a:lumMod val="75000"/>
                  </a:schemeClr>
                </a:solidFill>
              </a:rPr>
              <a:t>Linnaeus</a:t>
            </a:r>
            <a:r>
              <a:rPr lang="en-GB" sz="2400" dirty="0"/>
              <a:t> recognised there was a problem in terms of naming organisms. Scientists spoke different languages and called the same organisms something different.  He developed the </a:t>
            </a:r>
            <a:r>
              <a:rPr lang="en-GB" sz="2400" b="1" dirty="0">
                <a:solidFill>
                  <a:schemeClr val="accent6">
                    <a:lumMod val="75000"/>
                  </a:schemeClr>
                </a:solidFill>
              </a:rPr>
              <a:t>binomial naming system</a:t>
            </a:r>
            <a:r>
              <a:rPr lang="en-GB" sz="2400" dirty="0"/>
              <a:t>. Each organism has a </a:t>
            </a:r>
            <a:r>
              <a:rPr lang="en-GB" sz="2400" b="1" dirty="0">
                <a:solidFill>
                  <a:schemeClr val="accent6">
                    <a:lumMod val="75000"/>
                  </a:schemeClr>
                </a:solidFill>
              </a:rPr>
              <a:t>two word name </a:t>
            </a:r>
            <a:r>
              <a:rPr lang="en-GB" sz="2400" dirty="0"/>
              <a:t>– the </a:t>
            </a:r>
            <a:r>
              <a:rPr lang="en-GB" sz="2400" b="1" dirty="0">
                <a:solidFill>
                  <a:schemeClr val="accent6">
                    <a:lumMod val="75000"/>
                  </a:schemeClr>
                </a:solidFill>
              </a:rPr>
              <a:t>genus </a:t>
            </a:r>
            <a:r>
              <a:rPr lang="en-GB" sz="2400" dirty="0"/>
              <a:t>and the </a:t>
            </a:r>
            <a:r>
              <a:rPr lang="en-GB" sz="2400" b="1" dirty="0">
                <a:solidFill>
                  <a:schemeClr val="accent6">
                    <a:lumMod val="75000"/>
                  </a:schemeClr>
                </a:solidFill>
              </a:rPr>
              <a:t>species</a:t>
            </a:r>
            <a:r>
              <a:rPr lang="en-GB" sz="2400" dirty="0">
                <a:solidFill>
                  <a:schemeClr val="accent6">
                    <a:lumMod val="75000"/>
                  </a:schemeClr>
                </a:solidFill>
              </a:rPr>
              <a:t>.</a:t>
            </a:r>
          </a:p>
          <a:p>
            <a:r>
              <a:rPr lang="en-GB" sz="2400" dirty="0"/>
              <a:t>These are written in </a:t>
            </a:r>
            <a:r>
              <a:rPr lang="en-GB" sz="2400" b="1" dirty="0">
                <a:solidFill>
                  <a:schemeClr val="accent6">
                    <a:lumMod val="75000"/>
                  </a:schemeClr>
                </a:solidFill>
              </a:rPr>
              <a:t>italics</a:t>
            </a:r>
            <a:r>
              <a:rPr lang="en-GB" sz="2400" dirty="0"/>
              <a:t> or underlined. The genus has a capital letter and the species is a lower case letter.</a:t>
            </a:r>
          </a:p>
          <a:p>
            <a:r>
              <a:rPr lang="en-GB" sz="2400" dirty="0"/>
              <a:t>Here are some organisms, their </a:t>
            </a:r>
            <a:r>
              <a:rPr lang="en-GB" sz="2400" b="1" dirty="0">
                <a:solidFill>
                  <a:schemeClr val="accent6">
                    <a:lumMod val="75000"/>
                  </a:schemeClr>
                </a:solidFill>
              </a:rPr>
              <a:t>Latin </a:t>
            </a:r>
            <a:r>
              <a:rPr lang="en-GB" sz="2400" dirty="0"/>
              <a:t>name (Genus and species) and common name.</a:t>
            </a:r>
          </a:p>
        </p:txBody>
      </p:sp>
      <p:graphicFrame>
        <p:nvGraphicFramePr>
          <p:cNvPr id="5" name="Table 4"/>
          <p:cNvGraphicFramePr>
            <a:graphicFrameLocks noGrp="1"/>
          </p:cNvGraphicFramePr>
          <p:nvPr/>
        </p:nvGraphicFramePr>
        <p:xfrm>
          <a:off x="323528" y="4077073"/>
          <a:ext cx="6120680" cy="2358255"/>
        </p:xfrm>
        <a:graphic>
          <a:graphicData uri="http://schemas.openxmlformats.org/drawingml/2006/table">
            <a:tbl>
              <a:tblPr firstRow="1" bandRow="1">
                <a:tableStyleId>{5C22544A-7EE6-4342-B048-85BDC9FD1C3A}</a:tableStyleId>
              </a:tblPr>
              <a:tblGrid>
                <a:gridCol w="3060340">
                  <a:extLst>
                    <a:ext uri="{9D8B030D-6E8A-4147-A177-3AD203B41FA5}">
                      <a16:colId xmlns:a16="http://schemas.microsoft.com/office/drawing/2014/main" val="20000"/>
                    </a:ext>
                  </a:extLst>
                </a:gridCol>
                <a:gridCol w="3060340">
                  <a:extLst>
                    <a:ext uri="{9D8B030D-6E8A-4147-A177-3AD203B41FA5}">
                      <a16:colId xmlns:a16="http://schemas.microsoft.com/office/drawing/2014/main" val="20001"/>
                    </a:ext>
                  </a:extLst>
                </a:gridCol>
              </a:tblGrid>
              <a:tr h="471651">
                <a:tc>
                  <a:txBody>
                    <a:bodyPr/>
                    <a:lstStyle/>
                    <a:p>
                      <a:pPr algn="ctr"/>
                      <a:r>
                        <a:rPr lang="en-GB" sz="2400" dirty="0">
                          <a:solidFill>
                            <a:schemeClr val="tx1"/>
                          </a:solidFill>
                        </a:rPr>
                        <a:t>Scientific name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ctr"/>
                      <a:r>
                        <a:rPr lang="en-GB" sz="2400" dirty="0">
                          <a:solidFill>
                            <a:schemeClr val="tx1"/>
                          </a:solidFill>
                        </a:rPr>
                        <a:t>Common name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0"/>
                  </a:ext>
                </a:extLst>
              </a:tr>
              <a:tr h="471651">
                <a:tc>
                  <a:txBody>
                    <a:bodyPr/>
                    <a:lstStyle/>
                    <a:p>
                      <a:pPr algn="ctr"/>
                      <a:r>
                        <a:rPr lang="en-GB" sz="2400" i="1" dirty="0"/>
                        <a:t>Felis</a:t>
                      </a:r>
                      <a:r>
                        <a:rPr lang="en-GB" sz="2400" i="1" baseline="0" dirty="0"/>
                        <a:t> leo</a:t>
                      </a:r>
                      <a:endParaRPr lang="en-GB" sz="2400" i="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ctr"/>
                      <a:r>
                        <a:rPr lang="en-GB" sz="2400" dirty="0"/>
                        <a:t>Lion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1"/>
                  </a:ext>
                </a:extLst>
              </a:tr>
              <a:tr h="471651">
                <a:tc>
                  <a:txBody>
                    <a:bodyPr/>
                    <a:lstStyle/>
                    <a:p>
                      <a:pPr algn="ctr"/>
                      <a:r>
                        <a:rPr lang="en-GB" sz="2400" i="1" dirty="0"/>
                        <a:t>Felis domesticus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ctr"/>
                      <a:r>
                        <a:rPr lang="en-GB" sz="2400" dirty="0"/>
                        <a:t>Domestic cat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2"/>
                  </a:ext>
                </a:extLst>
              </a:tr>
              <a:tr h="471651">
                <a:tc>
                  <a:txBody>
                    <a:bodyPr/>
                    <a:lstStyle/>
                    <a:p>
                      <a:pPr algn="ctr"/>
                      <a:r>
                        <a:rPr lang="en-GB" sz="2400" i="1" dirty="0"/>
                        <a:t>Canis lupus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ctr"/>
                      <a:r>
                        <a:rPr lang="en-GB" sz="2400" dirty="0"/>
                        <a:t>Wolf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3"/>
                  </a:ext>
                </a:extLst>
              </a:tr>
              <a:tr h="471651">
                <a:tc>
                  <a:txBody>
                    <a:bodyPr/>
                    <a:lstStyle/>
                    <a:p>
                      <a:pPr algn="ctr"/>
                      <a:r>
                        <a:rPr lang="en-GB" sz="2400" i="1" dirty="0"/>
                        <a:t>Canis familiaris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ctr"/>
                      <a:r>
                        <a:rPr lang="en-GB" sz="2400" dirty="0"/>
                        <a:t>Domestic dog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0004"/>
                  </a:ext>
                </a:extLst>
              </a:tr>
            </a:tbl>
          </a:graphicData>
        </a:graphic>
      </p:graphicFrame>
      <p:sp>
        <p:nvSpPr>
          <p:cNvPr id="9" name="Rectangle 8"/>
          <p:cNvSpPr/>
          <p:nvPr/>
        </p:nvSpPr>
        <p:spPr>
          <a:xfrm>
            <a:off x="1187624" y="0"/>
            <a:ext cx="7956376" cy="369332"/>
          </a:xfrm>
          <a:prstGeom prst="rect">
            <a:avLst/>
          </a:prstGeom>
        </p:spPr>
        <p:txBody>
          <a:bodyPr wrap="square">
            <a:spAutoFit/>
          </a:bodyPr>
          <a:lstStyle/>
          <a:p>
            <a:pPr algn="r"/>
            <a:r>
              <a:rPr lang="en-US" b="1" dirty="0">
                <a:solidFill>
                  <a:schemeClr val="accent6"/>
                </a:solidFill>
              </a:rPr>
              <a:t>Development of the understanding of evolution part 2– Classification</a:t>
            </a:r>
            <a:endParaRPr lang="en-GB" dirty="0"/>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3528" y="692696"/>
            <a:ext cx="6336704" cy="1938992"/>
          </a:xfrm>
          <a:prstGeom prst="rect">
            <a:avLst/>
          </a:prstGeom>
          <a:noFill/>
        </p:spPr>
        <p:txBody>
          <a:bodyPr wrap="square" rtlCol="0">
            <a:spAutoFit/>
          </a:bodyPr>
          <a:lstStyle/>
          <a:p>
            <a:r>
              <a:rPr lang="en-GB" sz="2400" dirty="0"/>
              <a:t>As </a:t>
            </a:r>
            <a:r>
              <a:rPr lang="en-GB" sz="2400" b="1" dirty="0">
                <a:solidFill>
                  <a:schemeClr val="accent6">
                    <a:lumMod val="75000"/>
                  </a:schemeClr>
                </a:solidFill>
              </a:rPr>
              <a:t>evidence</a:t>
            </a:r>
            <a:r>
              <a:rPr lang="en-GB" sz="2400" dirty="0"/>
              <a:t> of </a:t>
            </a:r>
            <a:r>
              <a:rPr lang="en-GB" sz="2400" b="1" dirty="0">
                <a:solidFill>
                  <a:schemeClr val="accent6">
                    <a:lumMod val="75000"/>
                  </a:schemeClr>
                </a:solidFill>
              </a:rPr>
              <a:t>internal structures </a:t>
            </a:r>
            <a:r>
              <a:rPr lang="en-GB" sz="2400" dirty="0"/>
              <a:t>became more developed due to improvements in </a:t>
            </a:r>
            <a:r>
              <a:rPr lang="en-GB" sz="2400" b="1" dirty="0">
                <a:solidFill>
                  <a:schemeClr val="accent6">
                    <a:lumMod val="75000"/>
                  </a:schemeClr>
                </a:solidFill>
              </a:rPr>
              <a:t>microscopes </a:t>
            </a:r>
            <a:r>
              <a:rPr lang="en-GB" sz="2400" dirty="0"/>
              <a:t>and the understanding of </a:t>
            </a:r>
            <a:r>
              <a:rPr lang="en-GB" sz="2400" b="1" dirty="0">
                <a:solidFill>
                  <a:schemeClr val="accent6">
                    <a:lumMod val="75000"/>
                  </a:schemeClr>
                </a:solidFill>
              </a:rPr>
              <a:t>biochemical processes </a:t>
            </a:r>
            <a:r>
              <a:rPr lang="en-GB" sz="2400" dirty="0"/>
              <a:t>progressed, </a:t>
            </a:r>
            <a:r>
              <a:rPr lang="en-GB" sz="2400" b="1" dirty="0">
                <a:solidFill>
                  <a:schemeClr val="accent6">
                    <a:lumMod val="75000"/>
                  </a:schemeClr>
                </a:solidFill>
              </a:rPr>
              <a:t>new models </a:t>
            </a:r>
            <a:r>
              <a:rPr lang="en-GB" sz="2400" dirty="0"/>
              <a:t>of classification were proposed.</a:t>
            </a:r>
            <a:endParaRPr lang="en-GB" dirty="0"/>
          </a:p>
        </p:txBody>
      </p:sp>
      <p:pic>
        <p:nvPicPr>
          <p:cNvPr id="5" name="Picture 4" descr="GettyImages-142022271microscope.jpg"/>
          <p:cNvPicPr>
            <a:picLocks noChangeAspect="1"/>
          </p:cNvPicPr>
          <p:nvPr/>
        </p:nvPicPr>
        <p:blipFill>
          <a:blip r:embed="rId3" cstate="print"/>
          <a:stretch>
            <a:fillRect/>
          </a:stretch>
        </p:blipFill>
        <p:spPr>
          <a:xfrm>
            <a:off x="6505498" y="908720"/>
            <a:ext cx="2422627" cy="1616200"/>
          </a:xfrm>
          <a:prstGeom prst="rect">
            <a:avLst/>
          </a:prstGeom>
        </p:spPr>
      </p:pic>
      <p:sp>
        <p:nvSpPr>
          <p:cNvPr id="6" name="TextBox 5"/>
          <p:cNvSpPr txBox="1"/>
          <p:nvPr/>
        </p:nvSpPr>
        <p:spPr>
          <a:xfrm>
            <a:off x="2195736" y="2564904"/>
            <a:ext cx="6768752" cy="2308324"/>
          </a:xfrm>
          <a:prstGeom prst="rect">
            <a:avLst/>
          </a:prstGeom>
          <a:noFill/>
        </p:spPr>
        <p:txBody>
          <a:bodyPr wrap="square" rtlCol="0">
            <a:spAutoFit/>
          </a:bodyPr>
          <a:lstStyle/>
          <a:p>
            <a:r>
              <a:rPr lang="en-GB" sz="2400" dirty="0"/>
              <a:t>In 1977, </a:t>
            </a:r>
            <a:r>
              <a:rPr lang="en-GB" sz="2400" b="1" dirty="0">
                <a:solidFill>
                  <a:schemeClr val="accent6">
                    <a:lumMod val="75000"/>
                  </a:schemeClr>
                </a:solidFill>
              </a:rPr>
              <a:t>Carl Woese </a:t>
            </a:r>
            <a:r>
              <a:rPr lang="en-GB" sz="2400" dirty="0"/>
              <a:t>used </a:t>
            </a:r>
            <a:r>
              <a:rPr lang="en-GB" sz="2400" b="1" dirty="0">
                <a:solidFill>
                  <a:schemeClr val="accent6">
                    <a:lumMod val="75000"/>
                  </a:schemeClr>
                </a:solidFill>
              </a:rPr>
              <a:t>evidence</a:t>
            </a:r>
            <a:r>
              <a:rPr lang="en-GB" sz="2400" dirty="0"/>
              <a:t> from </a:t>
            </a:r>
            <a:r>
              <a:rPr lang="en-GB" sz="2400" b="1" dirty="0">
                <a:solidFill>
                  <a:schemeClr val="accent6">
                    <a:lumMod val="75000"/>
                  </a:schemeClr>
                </a:solidFill>
              </a:rPr>
              <a:t>RNA</a:t>
            </a:r>
            <a:r>
              <a:rPr lang="en-GB" sz="2400" dirty="0"/>
              <a:t> sequencing to put forward a </a:t>
            </a:r>
            <a:r>
              <a:rPr lang="en-GB" sz="2400" b="1" dirty="0">
                <a:solidFill>
                  <a:schemeClr val="accent6">
                    <a:lumMod val="75000"/>
                  </a:schemeClr>
                </a:solidFill>
              </a:rPr>
              <a:t>three domain system. </a:t>
            </a:r>
            <a:r>
              <a:rPr lang="en-GB" sz="2400" dirty="0"/>
              <a:t>His work proved that some of the </a:t>
            </a:r>
            <a:r>
              <a:rPr lang="en-GB" sz="2400" b="1" dirty="0">
                <a:solidFill>
                  <a:schemeClr val="accent6">
                    <a:lumMod val="75000"/>
                  </a:schemeClr>
                </a:solidFill>
              </a:rPr>
              <a:t>prokaryote</a:t>
            </a:r>
            <a:r>
              <a:rPr lang="en-GB" sz="2400" dirty="0"/>
              <a:t> kingdom were not as closely related as Linnaeus had thought. Woese split the kingdom into two:</a:t>
            </a:r>
            <a:r>
              <a:rPr lang="en-GB" sz="2400" b="1" dirty="0">
                <a:solidFill>
                  <a:schemeClr val="accent6">
                    <a:lumMod val="75000"/>
                  </a:schemeClr>
                </a:solidFill>
              </a:rPr>
              <a:t> archaea </a:t>
            </a:r>
            <a:r>
              <a:rPr lang="en-GB" sz="2400" dirty="0"/>
              <a:t>and </a:t>
            </a:r>
            <a:r>
              <a:rPr lang="en-GB" sz="2400" b="1" dirty="0">
                <a:solidFill>
                  <a:schemeClr val="accent6">
                    <a:lumMod val="75000"/>
                  </a:schemeClr>
                </a:solidFill>
              </a:rPr>
              <a:t>bacteria</a:t>
            </a:r>
            <a:r>
              <a:rPr lang="en-GB" sz="2400" dirty="0"/>
              <a:t>.</a:t>
            </a:r>
          </a:p>
        </p:txBody>
      </p:sp>
      <p:graphicFrame>
        <p:nvGraphicFramePr>
          <p:cNvPr id="7" name="Table 6"/>
          <p:cNvGraphicFramePr>
            <a:graphicFrameLocks noGrp="1"/>
          </p:cNvGraphicFramePr>
          <p:nvPr/>
        </p:nvGraphicFramePr>
        <p:xfrm>
          <a:off x="395536" y="4868376"/>
          <a:ext cx="8208912" cy="1584960"/>
        </p:xfrm>
        <a:graphic>
          <a:graphicData uri="http://schemas.openxmlformats.org/drawingml/2006/table">
            <a:tbl>
              <a:tblPr firstRow="1" bandRow="1">
                <a:tableStyleId>{93296810-A885-4BE3-A3E7-6D5BEEA58F35}</a:tableStyleId>
              </a:tblPr>
              <a:tblGrid>
                <a:gridCol w="2542583">
                  <a:extLst>
                    <a:ext uri="{9D8B030D-6E8A-4147-A177-3AD203B41FA5}">
                      <a16:colId xmlns:a16="http://schemas.microsoft.com/office/drawing/2014/main" val="20000"/>
                    </a:ext>
                  </a:extLst>
                </a:gridCol>
                <a:gridCol w="5666329">
                  <a:extLst>
                    <a:ext uri="{9D8B030D-6E8A-4147-A177-3AD203B41FA5}">
                      <a16:colId xmlns:a16="http://schemas.microsoft.com/office/drawing/2014/main" val="20001"/>
                    </a:ext>
                  </a:extLst>
                </a:gridCol>
              </a:tblGrid>
              <a:tr h="370840">
                <a:tc>
                  <a:txBody>
                    <a:bodyPr/>
                    <a:lstStyle/>
                    <a:p>
                      <a:pPr algn="ctr"/>
                      <a:r>
                        <a:rPr lang="en-GB" sz="2000" dirty="0"/>
                        <a:t>Domain name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Description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pPr algn="ctr"/>
                      <a:r>
                        <a:rPr lang="en-GB" sz="2000" b="1" dirty="0"/>
                        <a:t>archaea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Primitive bacteria usually living</a:t>
                      </a:r>
                      <a:r>
                        <a:rPr lang="en-GB" sz="2000" baseline="0" dirty="0"/>
                        <a:t> in extreme places</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pPr algn="ctr"/>
                      <a:r>
                        <a:rPr lang="en-GB" sz="2000" b="1" dirty="0"/>
                        <a:t>bacteria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True bacteria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pPr algn="ctr"/>
                      <a:r>
                        <a:rPr lang="en-GB" sz="2000" b="1" dirty="0"/>
                        <a:t>eukaryota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Includes protists, fungi, plants and animals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pic>
        <p:nvPicPr>
          <p:cNvPr id="1026" name="Picture 2"/>
          <p:cNvPicPr>
            <a:picLocks noChangeAspect="1" noChangeArrowheads="1"/>
          </p:cNvPicPr>
          <p:nvPr/>
        </p:nvPicPr>
        <p:blipFill>
          <a:blip r:embed="rId4" cstate="print"/>
          <a:srcRect/>
          <a:stretch>
            <a:fillRect/>
          </a:stretch>
        </p:blipFill>
        <p:spPr bwMode="auto">
          <a:xfrm>
            <a:off x="382663" y="2852936"/>
            <a:ext cx="1741065" cy="1728192"/>
          </a:xfrm>
          <a:prstGeom prst="rect">
            <a:avLst/>
          </a:prstGeom>
          <a:noFill/>
          <a:ln w="9525">
            <a:noFill/>
            <a:miter lim="800000"/>
            <a:headEnd/>
            <a:tailEnd/>
          </a:ln>
        </p:spPr>
      </p:pic>
      <p:sp>
        <p:nvSpPr>
          <p:cNvPr id="9" name="Rectangle 8"/>
          <p:cNvSpPr/>
          <p:nvPr/>
        </p:nvSpPr>
        <p:spPr>
          <a:xfrm>
            <a:off x="1187624" y="0"/>
            <a:ext cx="7956376" cy="369332"/>
          </a:xfrm>
          <a:prstGeom prst="rect">
            <a:avLst/>
          </a:prstGeom>
        </p:spPr>
        <p:txBody>
          <a:bodyPr wrap="square">
            <a:spAutoFit/>
          </a:bodyPr>
          <a:lstStyle/>
          <a:p>
            <a:pPr algn="r"/>
            <a:r>
              <a:rPr lang="en-US" b="1" dirty="0">
                <a:solidFill>
                  <a:schemeClr val="accent6"/>
                </a:solidFill>
              </a:rPr>
              <a:t>Development of the understanding of evolution part 2– Three Domains</a:t>
            </a:r>
            <a:endParaRPr lang="en-GB" dirty="0"/>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364088" cy="3293209"/>
          </a:xfrm>
          <a:prstGeom prst="rect">
            <a:avLst/>
          </a:prstGeom>
          <a:noFill/>
        </p:spPr>
        <p:txBody>
          <a:bodyPr wrap="square" rtlCol="0">
            <a:spAutoFit/>
          </a:bodyPr>
          <a:lstStyle/>
          <a:p>
            <a:r>
              <a:rPr lang="en-GB" sz="7200" b="1" dirty="0">
                <a:latin typeface="+mj-lt"/>
                <a:ea typeface="Beirut" charset="-78"/>
                <a:cs typeface="Beirut" charset="-78"/>
              </a:rPr>
              <a:t>QuestionIT!</a:t>
            </a:r>
          </a:p>
          <a:p>
            <a:r>
              <a:rPr lang="en-GB" sz="3600" b="1" dirty="0">
                <a:solidFill>
                  <a:schemeClr val="tx1">
                    <a:lumMod val="50000"/>
                    <a:lumOff val="50000"/>
                  </a:schemeClr>
                </a:solidFill>
              </a:rPr>
              <a:t>Part 2</a:t>
            </a:r>
          </a:p>
          <a:p>
            <a:endParaRPr lang="en-GB" sz="2000" b="1" dirty="0">
              <a:solidFill>
                <a:schemeClr val="tx1">
                  <a:lumMod val="50000"/>
                  <a:lumOff val="50000"/>
                </a:schemeClr>
              </a:solidFill>
            </a:endParaRPr>
          </a:p>
          <a:p>
            <a:r>
              <a:rPr lang="en-GB" sz="2000" b="1" dirty="0">
                <a:solidFill>
                  <a:schemeClr val="tx1">
                    <a:lumMod val="50000"/>
                    <a:lumOff val="50000"/>
                  </a:schemeClr>
                </a:solidFill>
              </a:rPr>
              <a:t>Classification of living organisms</a:t>
            </a:r>
          </a:p>
          <a:p>
            <a:pPr>
              <a:buFont typeface="Arial" pitchFamily="34" charset="0"/>
              <a:buChar char="•"/>
            </a:pPr>
            <a:r>
              <a:rPr lang="en-GB" sz="2000" b="1" dirty="0">
                <a:solidFill>
                  <a:schemeClr val="tx1">
                    <a:lumMod val="50000"/>
                    <a:lumOff val="50000"/>
                  </a:schemeClr>
                </a:solidFill>
              </a:rPr>
              <a:t> Classification </a:t>
            </a:r>
          </a:p>
          <a:p>
            <a:pPr>
              <a:buFont typeface="Arial" pitchFamily="34" charset="0"/>
              <a:buChar char="•"/>
            </a:pPr>
            <a:r>
              <a:rPr lang="en-GB" sz="2000" b="1" dirty="0">
                <a:solidFill>
                  <a:schemeClr val="tx1">
                    <a:lumMod val="50000"/>
                    <a:lumOff val="50000"/>
                  </a:schemeClr>
                </a:solidFill>
              </a:rPr>
              <a:t> The five kingdom system</a:t>
            </a:r>
          </a:p>
          <a:p>
            <a:pPr>
              <a:buFont typeface="Arial" pitchFamily="34" charset="0"/>
              <a:buChar char="•"/>
            </a:pPr>
            <a:r>
              <a:rPr lang="en-GB" sz="2000" b="1" dirty="0">
                <a:solidFill>
                  <a:schemeClr val="tx1">
                    <a:lumMod val="50000"/>
                    <a:lumOff val="50000"/>
                  </a:schemeClr>
                </a:solidFill>
              </a:rPr>
              <a:t> The three domains</a:t>
            </a:r>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3995936" y="836712"/>
            <a:ext cx="4968552" cy="5638800"/>
          </a:xfrm>
          <a:prstGeom prst="rect">
            <a:avLst/>
          </a:prstGeom>
        </p:spPr>
      </p:pic>
    </p:spTree>
    <p:extLst>
      <p:ext uri="{BB962C8B-B14F-4D97-AF65-F5344CB8AC3E}">
        <p14:creationId xmlns:p14="http://schemas.microsoft.com/office/powerpoint/2010/main" val="15447526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 Classification 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323528" y="908720"/>
            <a:ext cx="8352928" cy="646331"/>
          </a:xfrm>
          <a:prstGeom prst="rect">
            <a:avLst/>
          </a:prstGeom>
          <a:noFill/>
        </p:spPr>
        <p:txBody>
          <a:bodyPr wrap="square" rtlCol="0">
            <a:spAutoFit/>
          </a:bodyPr>
          <a:lstStyle/>
          <a:p>
            <a:r>
              <a:rPr lang="en-GB" dirty="0"/>
              <a:t>	</a:t>
            </a:r>
          </a:p>
          <a:p>
            <a:endParaRPr lang="en-GB" dirty="0"/>
          </a:p>
        </p:txBody>
      </p:sp>
      <p:sp>
        <p:nvSpPr>
          <p:cNvPr id="6" name="Rectangle 5"/>
          <p:cNvSpPr/>
          <p:nvPr/>
        </p:nvSpPr>
        <p:spPr>
          <a:xfrm>
            <a:off x="107504" y="743793"/>
            <a:ext cx="8928992" cy="2308324"/>
          </a:xfrm>
          <a:prstGeom prst="rect">
            <a:avLst/>
          </a:prstGeom>
        </p:spPr>
        <p:txBody>
          <a:bodyPr wrap="square">
            <a:spAutoFit/>
          </a:bodyPr>
          <a:lstStyle/>
          <a:p>
            <a:pPr marL="342900" indent="-342900">
              <a:buAutoNum type="arabicPeriod"/>
            </a:pPr>
            <a:r>
              <a:rPr lang="en-GB" dirty="0"/>
              <a:t>What does an evolutionary tree show?</a:t>
            </a:r>
          </a:p>
          <a:p>
            <a:pPr marL="342900" indent="-342900"/>
            <a:r>
              <a:rPr lang="en-GB" dirty="0"/>
              <a:t>2. 	Name the seven groups that Linnaeus used to classify living organisms.</a:t>
            </a:r>
          </a:p>
          <a:p>
            <a:pPr marL="342900" indent="-342900">
              <a:buAutoNum type="arabicPeriod" startAt="3"/>
            </a:pPr>
            <a:r>
              <a:rPr lang="en-GB" dirty="0"/>
              <a:t>What is the binomial naming system?</a:t>
            </a:r>
          </a:p>
          <a:p>
            <a:pPr marL="342900" indent="-342900">
              <a:buAutoNum type="arabicPeriod" startAt="4"/>
            </a:pPr>
            <a:r>
              <a:rPr lang="en-GB" dirty="0"/>
              <a:t>List the five kingdoms. </a:t>
            </a:r>
          </a:p>
          <a:p>
            <a:pPr marL="342900" indent="-342900">
              <a:buAutoNum type="arabicPeriod" startAt="4"/>
            </a:pPr>
            <a:r>
              <a:rPr lang="en-GB" dirty="0"/>
              <a:t>How are organisms classified in the five kingdoms?</a:t>
            </a:r>
          </a:p>
          <a:p>
            <a:pPr marL="342900" indent="-342900"/>
            <a:r>
              <a:rPr lang="en-GB" dirty="0"/>
              <a:t>6.	Carl Woese used information from chemical analysis to suggest a new method of classification. What is it called?</a:t>
            </a:r>
          </a:p>
          <a:p>
            <a:pPr marL="342900" indent="-342900"/>
            <a:r>
              <a:rPr lang="en-GB" dirty="0"/>
              <a:t>7.	List the groups that organisms are divided into using Carl Woese’s method.</a:t>
            </a:r>
          </a:p>
        </p:txBody>
      </p:sp>
    </p:spTree>
    <p:extLst>
      <p:ext uri="{BB962C8B-B14F-4D97-AF65-F5344CB8AC3E}">
        <p14:creationId xmlns:p14="http://schemas.microsoft.com/office/powerpoint/2010/main" val="14873591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8024" y="442248"/>
            <a:ext cx="4392488" cy="4786952"/>
          </a:xfrm>
          <a:prstGeom prst="rect">
            <a:avLst/>
          </a:prstGeom>
        </p:spPr>
      </p:pic>
      <p:sp>
        <p:nvSpPr>
          <p:cNvPr id="7" name="TextBox 6"/>
          <p:cNvSpPr txBox="1"/>
          <p:nvPr/>
        </p:nvSpPr>
        <p:spPr>
          <a:xfrm>
            <a:off x="0" y="692696"/>
            <a:ext cx="6372200" cy="3385542"/>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r>
              <a:rPr lang="en-GB" sz="4400" b="1" dirty="0">
                <a:solidFill>
                  <a:schemeClr val="tx1">
                    <a:lumMod val="50000"/>
                    <a:lumOff val="50000"/>
                  </a:schemeClr>
                </a:solidFill>
              </a:rPr>
              <a:t>Part 2</a:t>
            </a:r>
            <a:endParaRPr lang="en-GB" sz="2000" b="1" dirty="0">
              <a:solidFill>
                <a:schemeClr val="tx1">
                  <a:lumMod val="50000"/>
                  <a:lumOff val="50000"/>
                </a:schemeClr>
              </a:solidFill>
            </a:endParaRPr>
          </a:p>
          <a:p>
            <a:r>
              <a:rPr lang="en-GB" sz="2000" b="1" dirty="0">
                <a:solidFill>
                  <a:schemeClr val="tx1">
                    <a:lumMod val="50000"/>
                    <a:lumOff val="50000"/>
                  </a:schemeClr>
                </a:solidFill>
              </a:rPr>
              <a:t>Classification of living organisms</a:t>
            </a:r>
          </a:p>
          <a:p>
            <a:pPr>
              <a:buFont typeface="Arial" pitchFamily="34" charset="0"/>
              <a:buChar char="•"/>
            </a:pPr>
            <a:r>
              <a:rPr lang="en-GB" sz="2000" b="1" dirty="0">
                <a:solidFill>
                  <a:schemeClr val="tx1">
                    <a:lumMod val="50000"/>
                    <a:lumOff val="50000"/>
                  </a:schemeClr>
                </a:solidFill>
              </a:rPr>
              <a:t> The five Kingdom system</a:t>
            </a:r>
          </a:p>
          <a:p>
            <a:pPr>
              <a:buFont typeface="Arial" pitchFamily="34" charset="0"/>
              <a:buChar char="•"/>
            </a:pPr>
            <a:r>
              <a:rPr lang="en-GB" sz="2000" b="1" dirty="0">
                <a:solidFill>
                  <a:schemeClr val="tx1">
                    <a:lumMod val="50000"/>
                    <a:lumOff val="50000"/>
                  </a:schemeClr>
                </a:solidFill>
              </a:rPr>
              <a:t> The three domains</a:t>
            </a:r>
          </a:p>
          <a:p>
            <a:endParaRPr lang="en-GB" sz="2000" b="1" dirty="0">
              <a:solidFill>
                <a:schemeClr val="tx1">
                  <a:lumMod val="50000"/>
                  <a:lumOff val="50000"/>
                </a:schemeClr>
              </a:solidFill>
            </a:endParaRPr>
          </a:p>
        </p:txBody>
      </p:sp>
    </p:spTree>
    <p:extLst>
      <p:ext uri="{BB962C8B-B14F-4D97-AF65-F5344CB8AC3E}">
        <p14:creationId xmlns:p14="http://schemas.microsoft.com/office/powerpoint/2010/main" val="19215456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 Classification part 2 – </a:t>
            </a:r>
            <a:r>
              <a:rPr lang="en-US" sz="2400" b="1" kern="1200" dirty="0">
                <a:solidFill>
                  <a:schemeClr val="tx1"/>
                </a:solidFill>
                <a:latin typeface="Calibri"/>
              </a:rPr>
              <a:t>A</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323528" y="908720"/>
            <a:ext cx="8352928" cy="646331"/>
          </a:xfrm>
          <a:prstGeom prst="rect">
            <a:avLst/>
          </a:prstGeom>
          <a:noFill/>
        </p:spPr>
        <p:txBody>
          <a:bodyPr wrap="square" rtlCol="0">
            <a:spAutoFit/>
          </a:bodyPr>
          <a:lstStyle/>
          <a:p>
            <a:r>
              <a:rPr lang="en-GB" dirty="0"/>
              <a:t>	</a:t>
            </a:r>
          </a:p>
          <a:p>
            <a:endParaRPr lang="en-GB" dirty="0"/>
          </a:p>
        </p:txBody>
      </p:sp>
      <p:sp>
        <p:nvSpPr>
          <p:cNvPr id="6" name="Rectangle 5"/>
          <p:cNvSpPr/>
          <p:nvPr/>
        </p:nvSpPr>
        <p:spPr>
          <a:xfrm>
            <a:off x="107504" y="743793"/>
            <a:ext cx="8928992" cy="3970318"/>
          </a:xfrm>
          <a:prstGeom prst="rect">
            <a:avLst/>
          </a:prstGeom>
        </p:spPr>
        <p:txBody>
          <a:bodyPr wrap="square">
            <a:spAutoFit/>
          </a:bodyPr>
          <a:lstStyle/>
          <a:p>
            <a:pPr marL="342900" indent="-342900">
              <a:buAutoNum type="arabicPeriod"/>
            </a:pPr>
            <a:r>
              <a:rPr lang="en-GB" dirty="0"/>
              <a:t>What does an evolutionary tree show? </a:t>
            </a:r>
            <a:r>
              <a:rPr lang="en-GB" b="1" dirty="0">
                <a:solidFill>
                  <a:srgbClr val="00B050"/>
                </a:solidFill>
              </a:rPr>
              <a:t>The relationship between various species based on the similarity and differences in their physical and genetic characteristics. </a:t>
            </a:r>
          </a:p>
          <a:p>
            <a:pPr marL="342900" indent="-342900"/>
            <a:r>
              <a:rPr lang="en-GB" dirty="0"/>
              <a:t>2. 	Name the seven groups that Linnaeus used to classify living organisms.</a:t>
            </a:r>
            <a:r>
              <a:rPr lang="en-GB" b="1" dirty="0">
                <a:solidFill>
                  <a:srgbClr val="00B050"/>
                </a:solidFill>
              </a:rPr>
              <a:t> Kingdom, phylum, class, order, family, genus, species.</a:t>
            </a:r>
            <a:endParaRPr lang="en-GB" dirty="0"/>
          </a:p>
          <a:p>
            <a:pPr marL="342900" indent="-342900">
              <a:buAutoNum type="arabicPeriod" startAt="3"/>
            </a:pPr>
            <a:r>
              <a:rPr lang="en-GB" dirty="0"/>
              <a:t>What is the binomial naming system?</a:t>
            </a:r>
            <a:r>
              <a:rPr lang="en-GB" b="1" dirty="0">
                <a:solidFill>
                  <a:srgbClr val="00B050"/>
                </a:solidFill>
              </a:rPr>
              <a:t> A method of scientifically naming animals using the genus and species.</a:t>
            </a:r>
          </a:p>
          <a:p>
            <a:pPr marL="342900" indent="-342900">
              <a:buAutoNum type="arabicPeriod" startAt="3"/>
            </a:pPr>
            <a:r>
              <a:rPr lang="en-GB" dirty="0"/>
              <a:t>List the five kingdoms. </a:t>
            </a:r>
            <a:r>
              <a:rPr lang="en-GB" b="1" dirty="0">
                <a:solidFill>
                  <a:srgbClr val="00B050"/>
                </a:solidFill>
              </a:rPr>
              <a:t>Plants, animals, fungi, prokaryotes, protists (protoctista).</a:t>
            </a:r>
            <a:endParaRPr lang="en-GB" dirty="0"/>
          </a:p>
          <a:p>
            <a:pPr marL="342900" indent="-342900"/>
            <a:r>
              <a:rPr lang="en-GB" dirty="0"/>
              <a:t>5.	 How are organisms classified in the five kingdoms? </a:t>
            </a:r>
            <a:r>
              <a:rPr lang="en-GB" b="1" dirty="0">
                <a:solidFill>
                  <a:srgbClr val="00B050"/>
                </a:solidFill>
              </a:rPr>
              <a:t>Based on observable similar features.</a:t>
            </a:r>
          </a:p>
          <a:p>
            <a:pPr marL="342900" indent="-342900"/>
            <a:r>
              <a:rPr lang="en-GB" dirty="0"/>
              <a:t>6.	Carl Woese used information from chemical analysis to suggest a new method of classification. What is it called?</a:t>
            </a:r>
            <a:r>
              <a:rPr lang="en-GB" b="1" dirty="0">
                <a:solidFill>
                  <a:srgbClr val="00B050"/>
                </a:solidFill>
              </a:rPr>
              <a:t> The</a:t>
            </a:r>
            <a:r>
              <a:rPr lang="en-GB" dirty="0"/>
              <a:t> </a:t>
            </a:r>
            <a:r>
              <a:rPr lang="en-GB" b="1" dirty="0">
                <a:solidFill>
                  <a:srgbClr val="00B050"/>
                </a:solidFill>
              </a:rPr>
              <a:t>three domain system</a:t>
            </a:r>
          </a:p>
          <a:p>
            <a:pPr marL="342900" indent="-342900"/>
            <a:r>
              <a:rPr lang="en-GB" dirty="0"/>
              <a:t>7.	List the groups that organisms are divided into using Carl Woese’s method.</a:t>
            </a:r>
          </a:p>
          <a:p>
            <a:pPr marL="342900" indent="-342900"/>
            <a:r>
              <a:rPr lang="en-GB" b="1" dirty="0">
                <a:solidFill>
                  <a:srgbClr val="00B050"/>
                </a:solidFill>
              </a:rPr>
              <a:t>	Archaea</a:t>
            </a:r>
          </a:p>
          <a:p>
            <a:pPr marL="342900" indent="-342900"/>
            <a:r>
              <a:rPr lang="en-GB" b="1" dirty="0">
                <a:solidFill>
                  <a:srgbClr val="00B050"/>
                </a:solidFill>
              </a:rPr>
              <a:t>	Bacteria</a:t>
            </a:r>
          </a:p>
          <a:p>
            <a:pPr marL="342900" indent="-342900"/>
            <a:r>
              <a:rPr lang="en-GB" b="1" dirty="0">
                <a:solidFill>
                  <a:srgbClr val="00B050"/>
                </a:solidFill>
              </a:rPr>
              <a:t>	Eukaryota</a:t>
            </a:r>
          </a:p>
        </p:txBody>
      </p:sp>
    </p:spTree>
    <p:extLst>
      <p:ext uri="{BB962C8B-B14F-4D97-AF65-F5344CB8AC3E}">
        <p14:creationId xmlns:p14="http://schemas.microsoft.com/office/powerpoint/2010/main" val="14873591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8" name="Picture 7"/>
          <p:cNvPicPr>
            <a:picLocks noChangeAspect="1"/>
          </p:cNvPicPr>
          <p:nvPr/>
        </p:nvPicPr>
        <p:blipFill>
          <a:blip r:embed="rId3" cstate="print">
            <a:clrChange>
              <a:clrFrom>
                <a:srgbClr val="FFFFFF"/>
              </a:clrFrom>
              <a:clrTo>
                <a:srgbClr val="FFFFFF">
                  <a:alpha val="0"/>
                </a:srgbClr>
              </a:clrTo>
            </a:clrChange>
          </a:blip>
          <a:stretch>
            <a:fillRect/>
          </a:stretch>
        </p:blipFill>
        <p:spPr>
          <a:xfrm>
            <a:off x="3491880" y="0"/>
            <a:ext cx="5688632" cy="6525344"/>
          </a:xfrm>
          <a:prstGeom prst="rect">
            <a:avLst/>
          </a:prstGeom>
        </p:spPr>
      </p:pic>
      <p:sp>
        <p:nvSpPr>
          <p:cNvPr id="6" name="TextBox 5"/>
          <p:cNvSpPr txBox="1"/>
          <p:nvPr/>
        </p:nvSpPr>
        <p:spPr>
          <a:xfrm>
            <a:off x="0" y="692696"/>
            <a:ext cx="4499992" cy="5632311"/>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3600" b="1" dirty="0">
                <a:solidFill>
                  <a:schemeClr val="tx1">
                    <a:lumMod val="50000"/>
                    <a:lumOff val="50000"/>
                  </a:schemeClr>
                </a:solidFill>
              </a:rPr>
              <a:t>Genetic Engineering</a:t>
            </a:r>
          </a:p>
          <a:p>
            <a:r>
              <a:rPr lang="en-GB" sz="3600" b="1" dirty="0">
                <a:solidFill>
                  <a:schemeClr val="tx1">
                    <a:lumMod val="50000"/>
                    <a:lumOff val="50000"/>
                  </a:schemeClr>
                </a:solidFill>
              </a:rPr>
              <a:t>Part 3</a:t>
            </a:r>
          </a:p>
          <a:p>
            <a:pPr marL="0" lvl="1"/>
            <a:r>
              <a:rPr lang="en-GB" sz="2400" b="1" dirty="0">
                <a:solidFill>
                  <a:schemeClr val="tx1">
                    <a:lumMod val="50000"/>
                    <a:lumOff val="50000"/>
                  </a:schemeClr>
                </a:solidFill>
              </a:rPr>
              <a:t> </a:t>
            </a:r>
            <a:endParaRPr lang="en-US" sz="2400" b="1" dirty="0"/>
          </a:p>
          <a:p>
            <a:pPr marL="0" lvl="1">
              <a:buFont typeface="Arial" pitchFamily="34" charset="0"/>
              <a:buChar char="•"/>
            </a:pPr>
            <a:r>
              <a:rPr lang="en-US" sz="2400" dirty="0">
                <a:solidFill>
                  <a:schemeClr val="bg1">
                    <a:lumMod val="50000"/>
                  </a:schemeClr>
                </a:solidFill>
              </a:rPr>
              <a:t> </a:t>
            </a:r>
            <a:r>
              <a:rPr lang="en-US" sz="2400" b="1" dirty="0">
                <a:solidFill>
                  <a:schemeClr val="bg1">
                    <a:lumMod val="50000"/>
                  </a:schemeClr>
                </a:solidFill>
              </a:rPr>
              <a:t>Selective breeding</a:t>
            </a:r>
          </a:p>
          <a:p>
            <a:pPr marL="0" lvl="1">
              <a:buFont typeface="Arial" pitchFamily="34" charset="0"/>
              <a:buChar char="•"/>
            </a:pPr>
            <a:r>
              <a:rPr lang="en-US" sz="2400" b="1" dirty="0">
                <a:solidFill>
                  <a:schemeClr val="bg1">
                    <a:lumMod val="50000"/>
                  </a:schemeClr>
                </a:solidFill>
              </a:rPr>
              <a:t> Tissue culture (biology)</a:t>
            </a:r>
          </a:p>
          <a:p>
            <a:pPr marL="0" lvl="1">
              <a:buFont typeface="Arial" pitchFamily="34" charset="0"/>
              <a:buChar char="•"/>
            </a:pPr>
            <a:r>
              <a:rPr lang="en-US" sz="2400" b="1" dirty="0">
                <a:solidFill>
                  <a:schemeClr val="bg1">
                    <a:lumMod val="50000"/>
                  </a:schemeClr>
                </a:solidFill>
              </a:rPr>
              <a:t> Genetic engineering </a:t>
            </a:r>
          </a:p>
          <a:p>
            <a:pPr marL="0" lvl="1">
              <a:buFont typeface="Arial" pitchFamily="34" charset="0"/>
              <a:buChar char="•"/>
            </a:pPr>
            <a:r>
              <a:rPr lang="en-US" sz="2400" b="1" dirty="0">
                <a:solidFill>
                  <a:schemeClr val="bg1">
                    <a:lumMod val="50000"/>
                  </a:schemeClr>
                </a:solidFill>
              </a:rPr>
              <a:t> Fertilisers and biological control</a:t>
            </a:r>
          </a:p>
          <a:p>
            <a:pPr marL="0" lvl="1"/>
            <a:endParaRPr lang="en-GB" sz="2400" b="1" dirty="0">
              <a:solidFill>
                <a:schemeClr val="bg1">
                  <a:lumMod val="50000"/>
                </a:schemeClr>
              </a:solidFill>
            </a:endParaRPr>
          </a:p>
        </p:txBody>
      </p:sp>
    </p:spTree>
    <p:extLst>
      <p:ext uri="{BB962C8B-B14F-4D97-AF65-F5344CB8AC3E}">
        <p14:creationId xmlns:p14="http://schemas.microsoft.com/office/powerpoint/2010/main" val="6323850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2800" b="1" dirty="0">
                <a:solidFill>
                  <a:schemeClr val="accent6"/>
                </a:solidFill>
              </a:rPr>
              <a:t>Genetic Engineering part 3 –  Selective breeding</a:t>
            </a:r>
            <a:endParaRPr lang="en-GB" sz="2800" dirty="0"/>
          </a:p>
        </p:txBody>
      </p:sp>
      <p:sp>
        <p:nvSpPr>
          <p:cNvPr id="3" name="TextBox 2"/>
          <p:cNvSpPr txBox="1"/>
          <p:nvPr/>
        </p:nvSpPr>
        <p:spPr>
          <a:xfrm>
            <a:off x="179512" y="692696"/>
            <a:ext cx="8712968" cy="1477328"/>
          </a:xfrm>
          <a:prstGeom prst="rect">
            <a:avLst/>
          </a:prstGeom>
          <a:noFill/>
        </p:spPr>
        <p:txBody>
          <a:bodyPr wrap="square" rtlCol="0">
            <a:spAutoFit/>
          </a:bodyPr>
          <a:lstStyle/>
          <a:p>
            <a:r>
              <a:rPr lang="en-GB" sz="2200" b="1" dirty="0">
                <a:solidFill>
                  <a:schemeClr val="accent6">
                    <a:lumMod val="75000"/>
                  </a:schemeClr>
                </a:solidFill>
              </a:rPr>
              <a:t>Selective breeding </a:t>
            </a:r>
            <a:r>
              <a:rPr lang="en-GB" sz="2200" dirty="0"/>
              <a:t>is also called artificial selection. Selective breeding is where </a:t>
            </a:r>
            <a:r>
              <a:rPr lang="en-GB" sz="2200" b="1" dirty="0">
                <a:solidFill>
                  <a:schemeClr val="accent6">
                    <a:lumMod val="75000"/>
                  </a:schemeClr>
                </a:solidFill>
              </a:rPr>
              <a:t>humans breed plants </a:t>
            </a:r>
            <a:r>
              <a:rPr lang="en-GB" sz="2200" dirty="0"/>
              <a:t>and </a:t>
            </a:r>
            <a:r>
              <a:rPr lang="en-GB" sz="2200" b="1" dirty="0">
                <a:solidFill>
                  <a:schemeClr val="accent6">
                    <a:lumMod val="75000"/>
                  </a:schemeClr>
                </a:solidFill>
              </a:rPr>
              <a:t>animals</a:t>
            </a:r>
            <a:r>
              <a:rPr lang="en-GB" sz="2200" dirty="0"/>
              <a:t> for particular </a:t>
            </a:r>
            <a:r>
              <a:rPr lang="en-GB" sz="2200" b="1" dirty="0">
                <a:solidFill>
                  <a:schemeClr val="accent6">
                    <a:lumMod val="75000"/>
                  </a:schemeClr>
                </a:solidFill>
              </a:rPr>
              <a:t>chosen genetic characteristics </a:t>
            </a:r>
            <a:r>
              <a:rPr lang="en-GB" sz="2200" dirty="0"/>
              <a:t>which are either </a:t>
            </a:r>
            <a:r>
              <a:rPr lang="en-GB" sz="2200" b="1" dirty="0">
                <a:solidFill>
                  <a:schemeClr val="accent6">
                    <a:lumMod val="75000"/>
                  </a:schemeClr>
                </a:solidFill>
              </a:rPr>
              <a:t>useful </a:t>
            </a:r>
            <a:r>
              <a:rPr lang="en-GB" sz="2200" dirty="0"/>
              <a:t>or</a:t>
            </a:r>
            <a:r>
              <a:rPr lang="en-GB" sz="2200" b="1" dirty="0">
                <a:solidFill>
                  <a:schemeClr val="accent6">
                    <a:lumMod val="75000"/>
                  </a:schemeClr>
                </a:solidFill>
              </a:rPr>
              <a:t> for appearance.</a:t>
            </a:r>
          </a:p>
          <a:p>
            <a:endParaRPr lang="en-GB" sz="2400" dirty="0"/>
          </a:p>
        </p:txBody>
      </p:sp>
      <p:grpSp>
        <p:nvGrpSpPr>
          <p:cNvPr id="6" name="Group 5"/>
          <p:cNvGrpSpPr/>
          <p:nvPr/>
        </p:nvGrpSpPr>
        <p:grpSpPr>
          <a:xfrm>
            <a:off x="1331641" y="1980000"/>
            <a:ext cx="7416823" cy="3942000"/>
            <a:chOff x="1331641" y="1988840"/>
            <a:chExt cx="7416823" cy="3942000"/>
          </a:xfrm>
        </p:grpSpPr>
        <p:sp>
          <p:nvSpPr>
            <p:cNvPr id="7" name="Freeform 6"/>
            <p:cNvSpPr/>
            <p:nvPr/>
          </p:nvSpPr>
          <p:spPr>
            <a:xfrm>
              <a:off x="1331641" y="1988840"/>
              <a:ext cx="1008000" cy="1728000"/>
            </a:xfrm>
            <a:custGeom>
              <a:avLst/>
              <a:gdLst>
                <a:gd name="connsiteX0" fmla="*/ 0 w 1462639"/>
                <a:gd name="connsiteY0" fmla="*/ 0 h 1023847"/>
                <a:gd name="connsiteX1" fmla="*/ 950716 w 1462639"/>
                <a:gd name="connsiteY1" fmla="*/ 0 h 1023847"/>
                <a:gd name="connsiteX2" fmla="*/ 1462639 w 1462639"/>
                <a:gd name="connsiteY2" fmla="*/ 511924 h 1023847"/>
                <a:gd name="connsiteX3" fmla="*/ 950716 w 1462639"/>
                <a:gd name="connsiteY3" fmla="*/ 1023847 h 1023847"/>
                <a:gd name="connsiteX4" fmla="*/ 0 w 1462639"/>
                <a:gd name="connsiteY4" fmla="*/ 1023847 h 1023847"/>
                <a:gd name="connsiteX5" fmla="*/ 511924 w 1462639"/>
                <a:gd name="connsiteY5" fmla="*/ 511924 h 1023847"/>
                <a:gd name="connsiteX6" fmla="*/ 0 w 1462639"/>
                <a:gd name="connsiteY6" fmla="*/ 0 h 1023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62639" h="1023847">
                  <a:moveTo>
                    <a:pt x="1462639" y="0"/>
                  </a:moveTo>
                  <a:lnTo>
                    <a:pt x="1462639" y="665501"/>
                  </a:lnTo>
                  <a:lnTo>
                    <a:pt x="731319" y="1023847"/>
                  </a:lnTo>
                  <a:lnTo>
                    <a:pt x="0" y="665501"/>
                  </a:lnTo>
                  <a:lnTo>
                    <a:pt x="0" y="0"/>
                  </a:lnTo>
                  <a:lnTo>
                    <a:pt x="731319" y="358347"/>
                  </a:lnTo>
                  <a:lnTo>
                    <a:pt x="1462639" y="0"/>
                  </a:lnTo>
                  <a:close/>
                </a:path>
              </a:pathLst>
            </a:custGeom>
            <a:solidFill>
              <a:schemeClr val="accent6">
                <a:lumMod val="40000"/>
                <a:lumOff val="60000"/>
              </a:schemeClr>
            </a:solidFill>
          </p:spPr>
          <p:style>
            <a:lnRef idx="2">
              <a:schemeClr val="accent6">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7621" tIns="519545" rIns="7620" bIns="519543" numCol="1" spcCol="1270" anchor="ctr" anchorCtr="0">
              <a:noAutofit/>
            </a:bodyPr>
            <a:lstStyle/>
            <a:p>
              <a:pPr lvl="0" algn="ctr" defTabSz="533400">
                <a:lnSpc>
                  <a:spcPct val="90000"/>
                </a:lnSpc>
                <a:spcBef>
                  <a:spcPct val="0"/>
                </a:spcBef>
                <a:spcAft>
                  <a:spcPct val="35000"/>
                </a:spcAft>
              </a:pPr>
              <a:endParaRPr lang="en-GB" sz="1200" kern="1200" dirty="0"/>
            </a:p>
            <a:p>
              <a:pPr lvl="0" algn="ctr" defTabSz="533400">
                <a:lnSpc>
                  <a:spcPct val="90000"/>
                </a:lnSpc>
                <a:spcBef>
                  <a:spcPct val="0"/>
                </a:spcBef>
                <a:spcAft>
                  <a:spcPct val="35000"/>
                </a:spcAft>
              </a:pPr>
              <a:r>
                <a:rPr lang="en-GB" sz="2000" kern="1200" dirty="0"/>
                <a:t>1</a:t>
              </a:r>
            </a:p>
          </p:txBody>
        </p:sp>
        <p:sp>
          <p:nvSpPr>
            <p:cNvPr id="8" name="Freeform 7"/>
            <p:cNvSpPr/>
            <p:nvPr/>
          </p:nvSpPr>
          <p:spPr>
            <a:xfrm>
              <a:off x="2340854" y="1988840"/>
              <a:ext cx="6407610" cy="1134000"/>
            </a:xfrm>
            <a:custGeom>
              <a:avLst/>
              <a:gdLst>
                <a:gd name="connsiteX0" fmla="*/ 158456 w 950715"/>
                <a:gd name="connsiteY0" fmla="*/ 0 h 5359802"/>
                <a:gd name="connsiteX1" fmla="*/ 792259 w 950715"/>
                <a:gd name="connsiteY1" fmla="*/ 0 h 5359802"/>
                <a:gd name="connsiteX2" fmla="*/ 904304 w 950715"/>
                <a:gd name="connsiteY2" fmla="*/ 46411 h 5359802"/>
                <a:gd name="connsiteX3" fmla="*/ 950715 w 950715"/>
                <a:gd name="connsiteY3" fmla="*/ 158456 h 5359802"/>
                <a:gd name="connsiteX4" fmla="*/ 950715 w 950715"/>
                <a:gd name="connsiteY4" fmla="*/ 5359802 h 5359802"/>
                <a:gd name="connsiteX5" fmla="*/ 950715 w 950715"/>
                <a:gd name="connsiteY5" fmla="*/ 5359802 h 5359802"/>
                <a:gd name="connsiteX6" fmla="*/ 950715 w 950715"/>
                <a:gd name="connsiteY6" fmla="*/ 5359802 h 5359802"/>
                <a:gd name="connsiteX7" fmla="*/ 0 w 950715"/>
                <a:gd name="connsiteY7" fmla="*/ 5359802 h 5359802"/>
                <a:gd name="connsiteX8" fmla="*/ 0 w 950715"/>
                <a:gd name="connsiteY8" fmla="*/ 5359802 h 5359802"/>
                <a:gd name="connsiteX9" fmla="*/ 0 w 950715"/>
                <a:gd name="connsiteY9" fmla="*/ 5359802 h 5359802"/>
                <a:gd name="connsiteX10" fmla="*/ 0 w 950715"/>
                <a:gd name="connsiteY10" fmla="*/ 158456 h 5359802"/>
                <a:gd name="connsiteX11" fmla="*/ 46411 w 950715"/>
                <a:gd name="connsiteY11" fmla="*/ 46411 h 5359802"/>
                <a:gd name="connsiteX12" fmla="*/ 158456 w 950715"/>
                <a:gd name="connsiteY12" fmla="*/ 0 h 5359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50715" h="5359802">
                  <a:moveTo>
                    <a:pt x="950715" y="893322"/>
                  </a:moveTo>
                  <a:lnTo>
                    <a:pt x="950715" y="4466480"/>
                  </a:lnTo>
                  <a:cubicBezTo>
                    <a:pt x="950715" y="4703402"/>
                    <a:pt x="947754" y="4930622"/>
                    <a:pt x="942483" y="5098150"/>
                  </a:cubicBezTo>
                  <a:cubicBezTo>
                    <a:pt x="937212" y="5265679"/>
                    <a:pt x="930063" y="5359799"/>
                    <a:pt x="922608" y="5359799"/>
                  </a:cubicBezTo>
                  <a:lnTo>
                    <a:pt x="0" y="5359799"/>
                  </a:lnTo>
                  <a:lnTo>
                    <a:pt x="0" y="5359799"/>
                  </a:lnTo>
                  <a:lnTo>
                    <a:pt x="0" y="5359799"/>
                  </a:lnTo>
                  <a:lnTo>
                    <a:pt x="0" y="3"/>
                  </a:lnTo>
                  <a:lnTo>
                    <a:pt x="0" y="3"/>
                  </a:lnTo>
                  <a:lnTo>
                    <a:pt x="0" y="3"/>
                  </a:lnTo>
                  <a:lnTo>
                    <a:pt x="922608" y="3"/>
                  </a:lnTo>
                  <a:cubicBezTo>
                    <a:pt x="930063" y="3"/>
                    <a:pt x="937212" y="94123"/>
                    <a:pt x="942483" y="261652"/>
                  </a:cubicBezTo>
                  <a:cubicBezTo>
                    <a:pt x="947754" y="429180"/>
                    <a:pt x="950715" y="656400"/>
                    <a:pt x="950715" y="893322"/>
                  </a:cubicBezTo>
                  <a:close/>
                </a:path>
              </a:pathLst>
            </a:custGeom>
          </p:spPr>
          <p:style>
            <a:lnRef idx="2">
              <a:schemeClr val="accent6">
                <a:hueOff val="0"/>
                <a:satOff val="0"/>
                <a:lumOff val="0"/>
                <a:alphaOff val="0"/>
              </a:schemeClr>
            </a:lnRef>
            <a:fillRef idx="1">
              <a:schemeClr val="accent6">
                <a:alpha val="90000"/>
                <a:tint val="40000"/>
                <a:hueOff val="0"/>
                <a:satOff val="0"/>
                <a:lumOff val="0"/>
                <a:alphaOff val="0"/>
              </a:schemeClr>
            </a:fillRef>
            <a:effectRef idx="0">
              <a:schemeClr val="accent6">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42241" tIns="59110" rIns="59110" bIns="59111"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Parents chosen from a mixed population of variants</a:t>
              </a:r>
            </a:p>
            <a:p>
              <a:pPr marL="228600" lvl="1" indent="-228600" algn="l" defTabSz="889000">
                <a:lnSpc>
                  <a:spcPct val="90000"/>
                </a:lnSpc>
                <a:spcBef>
                  <a:spcPct val="0"/>
                </a:spcBef>
                <a:spcAft>
                  <a:spcPct val="15000"/>
                </a:spcAft>
                <a:buChar char="••"/>
              </a:pPr>
              <a:r>
                <a:rPr lang="en-GB" sz="2000" kern="1200" dirty="0"/>
                <a:t>Parents are bred together                                                     </a:t>
              </a:r>
            </a:p>
          </p:txBody>
        </p:sp>
        <p:sp>
          <p:nvSpPr>
            <p:cNvPr id="9" name="Freeform 8"/>
            <p:cNvSpPr/>
            <p:nvPr/>
          </p:nvSpPr>
          <p:spPr>
            <a:xfrm>
              <a:off x="1331641" y="3392840"/>
              <a:ext cx="1008000" cy="1728000"/>
            </a:xfrm>
            <a:custGeom>
              <a:avLst/>
              <a:gdLst>
                <a:gd name="connsiteX0" fmla="*/ 0 w 1462639"/>
                <a:gd name="connsiteY0" fmla="*/ 0 h 1023847"/>
                <a:gd name="connsiteX1" fmla="*/ 950716 w 1462639"/>
                <a:gd name="connsiteY1" fmla="*/ 0 h 1023847"/>
                <a:gd name="connsiteX2" fmla="*/ 1462639 w 1462639"/>
                <a:gd name="connsiteY2" fmla="*/ 511924 h 1023847"/>
                <a:gd name="connsiteX3" fmla="*/ 950716 w 1462639"/>
                <a:gd name="connsiteY3" fmla="*/ 1023847 h 1023847"/>
                <a:gd name="connsiteX4" fmla="*/ 0 w 1462639"/>
                <a:gd name="connsiteY4" fmla="*/ 1023847 h 1023847"/>
                <a:gd name="connsiteX5" fmla="*/ 511924 w 1462639"/>
                <a:gd name="connsiteY5" fmla="*/ 511924 h 1023847"/>
                <a:gd name="connsiteX6" fmla="*/ 0 w 1462639"/>
                <a:gd name="connsiteY6" fmla="*/ 0 h 1023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62639" h="1023847">
                  <a:moveTo>
                    <a:pt x="1462639" y="0"/>
                  </a:moveTo>
                  <a:lnTo>
                    <a:pt x="1462639" y="665501"/>
                  </a:lnTo>
                  <a:lnTo>
                    <a:pt x="731319" y="1023847"/>
                  </a:lnTo>
                  <a:lnTo>
                    <a:pt x="0" y="665501"/>
                  </a:lnTo>
                  <a:lnTo>
                    <a:pt x="0" y="0"/>
                  </a:lnTo>
                  <a:lnTo>
                    <a:pt x="731319" y="358347"/>
                  </a:lnTo>
                  <a:lnTo>
                    <a:pt x="1462639" y="0"/>
                  </a:lnTo>
                  <a:close/>
                </a:path>
              </a:pathLst>
            </a:custGeom>
            <a:solidFill>
              <a:schemeClr val="accent6">
                <a:lumMod val="60000"/>
                <a:lumOff val="40000"/>
              </a:schemeClr>
            </a:solidFill>
          </p:spPr>
          <p:style>
            <a:lnRef idx="2">
              <a:schemeClr val="accent6">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2701" tIns="524624" rIns="12699" bIns="524623" numCol="1" spcCol="1270" anchor="ctr" anchorCtr="0">
              <a:noAutofit/>
            </a:bodyPr>
            <a:lstStyle/>
            <a:p>
              <a:pPr lvl="0" algn="ctr" defTabSz="889000">
                <a:lnSpc>
                  <a:spcPct val="90000"/>
                </a:lnSpc>
                <a:spcBef>
                  <a:spcPct val="0"/>
                </a:spcBef>
                <a:spcAft>
                  <a:spcPct val="35000"/>
                </a:spcAft>
              </a:pPr>
              <a:endParaRPr lang="en-GB" sz="2000" kern="1200" dirty="0"/>
            </a:p>
            <a:p>
              <a:pPr lvl="0" algn="ctr" defTabSz="889000">
                <a:lnSpc>
                  <a:spcPct val="90000"/>
                </a:lnSpc>
                <a:spcBef>
                  <a:spcPct val="0"/>
                </a:spcBef>
                <a:spcAft>
                  <a:spcPct val="35000"/>
                </a:spcAft>
              </a:pPr>
              <a:r>
                <a:rPr lang="en-GB" sz="2000" kern="1200" dirty="0"/>
                <a:t>2</a:t>
              </a:r>
            </a:p>
          </p:txBody>
        </p:sp>
        <p:sp>
          <p:nvSpPr>
            <p:cNvPr id="10" name="Freeform 9"/>
            <p:cNvSpPr/>
            <p:nvPr/>
          </p:nvSpPr>
          <p:spPr>
            <a:xfrm>
              <a:off x="2340129" y="3392840"/>
              <a:ext cx="6408335" cy="1134000"/>
            </a:xfrm>
            <a:custGeom>
              <a:avLst/>
              <a:gdLst>
                <a:gd name="connsiteX0" fmla="*/ 158456 w 950715"/>
                <a:gd name="connsiteY0" fmla="*/ 0 h 6320152"/>
                <a:gd name="connsiteX1" fmla="*/ 792259 w 950715"/>
                <a:gd name="connsiteY1" fmla="*/ 0 h 6320152"/>
                <a:gd name="connsiteX2" fmla="*/ 904304 w 950715"/>
                <a:gd name="connsiteY2" fmla="*/ 46411 h 6320152"/>
                <a:gd name="connsiteX3" fmla="*/ 950715 w 950715"/>
                <a:gd name="connsiteY3" fmla="*/ 158456 h 6320152"/>
                <a:gd name="connsiteX4" fmla="*/ 950715 w 950715"/>
                <a:gd name="connsiteY4" fmla="*/ 6320152 h 6320152"/>
                <a:gd name="connsiteX5" fmla="*/ 950715 w 950715"/>
                <a:gd name="connsiteY5" fmla="*/ 6320152 h 6320152"/>
                <a:gd name="connsiteX6" fmla="*/ 950715 w 950715"/>
                <a:gd name="connsiteY6" fmla="*/ 6320152 h 6320152"/>
                <a:gd name="connsiteX7" fmla="*/ 0 w 950715"/>
                <a:gd name="connsiteY7" fmla="*/ 6320152 h 6320152"/>
                <a:gd name="connsiteX8" fmla="*/ 0 w 950715"/>
                <a:gd name="connsiteY8" fmla="*/ 6320152 h 6320152"/>
                <a:gd name="connsiteX9" fmla="*/ 0 w 950715"/>
                <a:gd name="connsiteY9" fmla="*/ 6320152 h 6320152"/>
                <a:gd name="connsiteX10" fmla="*/ 0 w 950715"/>
                <a:gd name="connsiteY10" fmla="*/ 158456 h 6320152"/>
                <a:gd name="connsiteX11" fmla="*/ 46411 w 950715"/>
                <a:gd name="connsiteY11" fmla="*/ 46411 h 6320152"/>
                <a:gd name="connsiteX12" fmla="*/ 158456 w 950715"/>
                <a:gd name="connsiteY12" fmla="*/ 0 h 632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50715" h="6320152">
                  <a:moveTo>
                    <a:pt x="950715" y="1053384"/>
                  </a:moveTo>
                  <a:lnTo>
                    <a:pt x="950715" y="5266768"/>
                  </a:lnTo>
                  <a:cubicBezTo>
                    <a:pt x="950715" y="5546141"/>
                    <a:pt x="948204" y="5814073"/>
                    <a:pt x="943734" y="6011619"/>
                  </a:cubicBezTo>
                  <a:cubicBezTo>
                    <a:pt x="939263" y="6209164"/>
                    <a:pt x="933201" y="6320149"/>
                    <a:pt x="926879" y="6320149"/>
                  </a:cubicBezTo>
                  <a:lnTo>
                    <a:pt x="0" y="6320149"/>
                  </a:lnTo>
                  <a:lnTo>
                    <a:pt x="0" y="6320149"/>
                  </a:lnTo>
                  <a:lnTo>
                    <a:pt x="0" y="6320149"/>
                  </a:lnTo>
                  <a:lnTo>
                    <a:pt x="0" y="3"/>
                  </a:lnTo>
                  <a:lnTo>
                    <a:pt x="0" y="3"/>
                  </a:lnTo>
                  <a:lnTo>
                    <a:pt x="0" y="3"/>
                  </a:lnTo>
                  <a:lnTo>
                    <a:pt x="926879" y="3"/>
                  </a:lnTo>
                  <a:cubicBezTo>
                    <a:pt x="933201" y="3"/>
                    <a:pt x="939263" y="110988"/>
                    <a:pt x="943734" y="308533"/>
                  </a:cubicBezTo>
                  <a:cubicBezTo>
                    <a:pt x="948204" y="506079"/>
                    <a:pt x="950715" y="774011"/>
                    <a:pt x="950715" y="1053384"/>
                  </a:cubicBezTo>
                  <a:close/>
                </a:path>
              </a:pathLst>
            </a:custGeom>
          </p:spPr>
          <p:style>
            <a:lnRef idx="2">
              <a:schemeClr val="accent6">
                <a:hueOff val="0"/>
                <a:satOff val="0"/>
                <a:lumOff val="0"/>
                <a:alphaOff val="0"/>
              </a:schemeClr>
            </a:lnRef>
            <a:fillRef idx="1">
              <a:schemeClr val="accent6">
                <a:alpha val="90000"/>
                <a:tint val="40000"/>
                <a:hueOff val="0"/>
                <a:satOff val="0"/>
                <a:lumOff val="0"/>
                <a:alphaOff val="0"/>
              </a:schemeClr>
            </a:fillRef>
            <a:effectRef idx="0">
              <a:schemeClr val="accent6">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42241" tIns="59110" rIns="59110" bIns="59111"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Offspring chosen with the desired characteristics</a:t>
              </a:r>
            </a:p>
            <a:p>
              <a:pPr marL="228600" lvl="1" indent="-228600" algn="l" defTabSz="889000">
                <a:lnSpc>
                  <a:spcPct val="90000"/>
                </a:lnSpc>
                <a:spcBef>
                  <a:spcPct val="0"/>
                </a:spcBef>
                <a:spcAft>
                  <a:spcPct val="15000"/>
                </a:spcAft>
                <a:buChar char="••"/>
              </a:pPr>
              <a:r>
                <a:rPr lang="en-GB" sz="2000" kern="1200" dirty="0"/>
                <a:t>They are bred together</a:t>
              </a:r>
            </a:p>
          </p:txBody>
        </p:sp>
        <p:sp>
          <p:nvSpPr>
            <p:cNvPr id="12" name="Freeform 11"/>
            <p:cNvSpPr/>
            <p:nvPr/>
          </p:nvSpPr>
          <p:spPr>
            <a:xfrm>
              <a:off x="2340000" y="4796840"/>
              <a:ext cx="6392977" cy="1134000"/>
            </a:xfrm>
            <a:custGeom>
              <a:avLst/>
              <a:gdLst>
                <a:gd name="connsiteX0" fmla="*/ 208929 w 1253546"/>
                <a:gd name="connsiteY0" fmla="*/ 0 h 6320152"/>
                <a:gd name="connsiteX1" fmla="*/ 1044617 w 1253546"/>
                <a:gd name="connsiteY1" fmla="*/ 0 h 6320152"/>
                <a:gd name="connsiteX2" fmla="*/ 1192352 w 1253546"/>
                <a:gd name="connsiteY2" fmla="*/ 61194 h 6320152"/>
                <a:gd name="connsiteX3" fmla="*/ 1253546 w 1253546"/>
                <a:gd name="connsiteY3" fmla="*/ 208929 h 6320152"/>
                <a:gd name="connsiteX4" fmla="*/ 1253546 w 1253546"/>
                <a:gd name="connsiteY4" fmla="*/ 6320152 h 6320152"/>
                <a:gd name="connsiteX5" fmla="*/ 1253546 w 1253546"/>
                <a:gd name="connsiteY5" fmla="*/ 6320152 h 6320152"/>
                <a:gd name="connsiteX6" fmla="*/ 1253546 w 1253546"/>
                <a:gd name="connsiteY6" fmla="*/ 6320152 h 6320152"/>
                <a:gd name="connsiteX7" fmla="*/ 0 w 1253546"/>
                <a:gd name="connsiteY7" fmla="*/ 6320152 h 6320152"/>
                <a:gd name="connsiteX8" fmla="*/ 0 w 1253546"/>
                <a:gd name="connsiteY8" fmla="*/ 6320152 h 6320152"/>
                <a:gd name="connsiteX9" fmla="*/ 0 w 1253546"/>
                <a:gd name="connsiteY9" fmla="*/ 6320152 h 6320152"/>
                <a:gd name="connsiteX10" fmla="*/ 0 w 1253546"/>
                <a:gd name="connsiteY10" fmla="*/ 208929 h 6320152"/>
                <a:gd name="connsiteX11" fmla="*/ 61194 w 1253546"/>
                <a:gd name="connsiteY11" fmla="*/ 61194 h 6320152"/>
                <a:gd name="connsiteX12" fmla="*/ 208929 w 1253546"/>
                <a:gd name="connsiteY12" fmla="*/ 0 h 632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53546" h="6320152">
                  <a:moveTo>
                    <a:pt x="1253546" y="1053384"/>
                  </a:moveTo>
                  <a:lnTo>
                    <a:pt x="1253546" y="5266768"/>
                  </a:lnTo>
                  <a:cubicBezTo>
                    <a:pt x="1253546" y="5546140"/>
                    <a:pt x="1249180" y="5814072"/>
                    <a:pt x="1241409" y="6011621"/>
                  </a:cubicBezTo>
                  <a:cubicBezTo>
                    <a:pt x="1233637" y="6209169"/>
                    <a:pt x="1223097" y="6320149"/>
                    <a:pt x="1212107" y="6320149"/>
                  </a:cubicBezTo>
                  <a:lnTo>
                    <a:pt x="0" y="6320149"/>
                  </a:lnTo>
                  <a:lnTo>
                    <a:pt x="0" y="6320149"/>
                  </a:lnTo>
                  <a:lnTo>
                    <a:pt x="0" y="6320149"/>
                  </a:lnTo>
                  <a:lnTo>
                    <a:pt x="0" y="3"/>
                  </a:lnTo>
                  <a:lnTo>
                    <a:pt x="0" y="3"/>
                  </a:lnTo>
                  <a:lnTo>
                    <a:pt x="0" y="3"/>
                  </a:lnTo>
                  <a:lnTo>
                    <a:pt x="1212107" y="3"/>
                  </a:lnTo>
                  <a:cubicBezTo>
                    <a:pt x="1223097" y="3"/>
                    <a:pt x="1233637" y="110983"/>
                    <a:pt x="1241409" y="308531"/>
                  </a:cubicBezTo>
                  <a:cubicBezTo>
                    <a:pt x="1249180" y="506080"/>
                    <a:pt x="1253546" y="774012"/>
                    <a:pt x="1253546" y="1053384"/>
                  </a:cubicBezTo>
                  <a:close/>
                </a:path>
              </a:pathLst>
            </a:custGeom>
          </p:spPr>
          <p:style>
            <a:lnRef idx="2">
              <a:schemeClr val="accent6">
                <a:hueOff val="0"/>
                <a:satOff val="0"/>
                <a:lumOff val="0"/>
                <a:alphaOff val="0"/>
              </a:schemeClr>
            </a:lnRef>
            <a:fillRef idx="1">
              <a:schemeClr val="accent6">
                <a:alpha val="90000"/>
                <a:tint val="40000"/>
                <a:hueOff val="0"/>
                <a:satOff val="0"/>
                <a:lumOff val="0"/>
                <a:alphaOff val="0"/>
              </a:schemeClr>
            </a:fillRef>
            <a:effectRef idx="0">
              <a:schemeClr val="accent6">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42241" tIns="73893" rIns="73892" bIns="73893"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Offspring chosen from next generation with desired characteristics are bred together. This continues for many generations until all offspring have the desired characteristics.</a:t>
              </a:r>
            </a:p>
          </p:txBody>
        </p:sp>
      </p:grpSp>
      <p:sp>
        <p:nvSpPr>
          <p:cNvPr id="13" name="Freeform 12"/>
          <p:cNvSpPr/>
          <p:nvPr/>
        </p:nvSpPr>
        <p:spPr>
          <a:xfrm>
            <a:off x="1331640" y="4788000"/>
            <a:ext cx="1008000" cy="1728000"/>
          </a:xfrm>
          <a:custGeom>
            <a:avLst/>
            <a:gdLst>
              <a:gd name="connsiteX0" fmla="*/ 0 w 1462639"/>
              <a:gd name="connsiteY0" fmla="*/ 0 h 1023847"/>
              <a:gd name="connsiteX1" fmla="*/ 950716 w 1462639"/>
              <a:gd name="connsiteY1" fmla="*/ 0 h 1023847"/>
              <a:gd name="connsiteX2" fmla="*/ 1462639 w 1462639"/>
              <a:gd name="connsiteY2" fmla="*/ 511924 h 1023847"/>
              <a:gd name="connsiteX3" fmla="*/ 950716 w 1462639"/>
              <a:gd name="connsiteY3" fmla="*/ 1023847 h 1023847"/>
              <a:gd name="connsiteX4" fmla="*/ 0 w 1462639"/>
              <a:gd name="connsiteY4" fmla="*/ 1023847 h 1023847"/>
              <a:gd name="connsiteX5" fmla="*/ 511924 w 1462639"/>
              <a:gd name="connsiteY5" fmla="*/ 511924 h 1023847"/>
              <a:gd name="connsiteX6" fmla="*/ 0 w 1462639"/>
              <a:gd name="connsiteY6" fmla="*/ 0 h 1023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62639" h="1023847">
                <a:moveTo>
                  <a:pt x="1462639" y="0"/>
                </a:moveTo>
                <a:lnTo>
                  <a:pt x="1462639" y="665501"/>
                </a:lnTo>
                <a:lnTo>
                  <a:pt x="731319" y="1023847"/>
                </a:lnTo>
                <a:lnTo>
                  <a:pt x="0" y="665501"/>
                </a:lnTo>
                <a:lnTo>
                  <a:pt x="0" y="0"/>
                </a:lnTo>
                <a:lnTo>
                  <a:pt x="731319" y="358347"/>
                </a:lnTo>
                <a:lnTo>
                  <a:pt x="1462639" y="0"/>
                </a:lnTo>
                <a:close/>
              </a:path>
            </a:pathLst>
          </a:custGeom>
          <a:solidFill>
            <a:schemeClr val="accent6">
              <a:lumMod val="75000"/>
              <a:alpha val="75000"/>
            </a:schemeClr>
          </a:solidFill>
        </p:spPr>
        <p:style>
          <a:lnRef idx="2">
            <a:schemeClr val="accent6">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12701" tIns="524624" rIns="12699" bIns="524623" numCol="1" spcCol="1270" anchor="ctr" anchorCtr="0">
            <a:noAutofit/>
          </a:bodyPr>
          <a:lstStyle/>
          <a:p>
            <a:pPr lvl="0" algn="ctr" defTabSz="889000">
              <a:lnSpc>
                <a:spcPct val="90000"/>
              </a:lnSpc>
              <a:spcBef>
                <a:spcPct val="0"/>
              </a:spcBef>
              <a:spcAft>
                <a:spcPct val="35000"/>
              </a:spcAft>
            </a:pPr>
            <a:endParaRPr lang="en-GB" sz="2000" kern="1200" dirty="0"/>
          </a:p>
          <a:p>
            <a:pPr lvl="0" algn="ctr" defTabSz="889000">
              <a:lnSpc>
                <a:spcPct val="90000"/>
              </a:lnSpc>
              <a:spcBef>
                <a:spcPct val="0"/>
              </a:spcBef>
              <a:spcAft>
                <a:spcPct val="35000"/>
              </a:spcAft>
            </a:pPr>
            <a:r>
              <a:rPr lang="en-GB" sz="2000" kern="1200" dirty="0"/>
              <a:t>3</a:t>
            </a:r>
          </a:p>
        </p:txBody>
      </p:sp>
      <p:sp>
        <p:nvSpPr>
          <p:cNvPr id="11" name="TextBox 10"/>
          <p:cNvSpPr txBox="1"/>
          <p:nvPr/>
        </p:nvSpPr>
        <p:spPr>
          <a:xfrm>
            <a:off x="4572000" y="6237312"/>
            <a:ext cx="1584176" cy="369332"/>
          </a:xfrm>
          <a:prstGeom prst="rect">
            <a:avLst/>
          </a:prstGeom>
          <a:noFill/>
        </p:spPr>
        <p:txBody>
          <a:bodyPr wrap="square" rtlCol="0">
            <a:spAutoFit/>
          </a:bodyPr>
          <a:lstStyle/>
          <a:p>
            <a:r>
              <a:rPr lang="en-GB" dirty="0">
                <a:hlinkClick r:id="rId3"/>
              </a:rPr>
              <a:t>video:</a:t>
            </a:r>
            <a:endParaRPr lang="en-GB" dirty="0"/>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GettyImages-508498212wheat field.jpg"/>
          <p:cNvPicPr>
            <a:picLocks noChangeAspect="1"/>
          </p:cNvPicPr>
          <p:nvPr/>
        </p:nvPicPr>
        <p:blipFill>
          <a:blip r:embed="rId3" cstate="print"/>
          <a:stretch>
            <a:fillRect/>
          </a:stretch>
        </p:blipFill>
        <p:spPr>
          <a:xfrm>
            <a:off x="6804248" y="2492896"/>
            <a:ext cx="2203704" cy="1475232"/>
          </a:xfrm>
          <a:prstGeom prst="rect">
            <a:avLst/>
          </a:prstGeom>
        </p:spPr>
      </p:pic>
      <p:pic>
        <p:nvPicPr>
          <p:cNvPr id="19" name="Picture 18" descr="GettyImages-477116223angus cow.jpg"/>
          <p:cNvPicPr>
            <a:picLocks noChangeAspect="1"/>
          </p:cNvPicPr>
          <p:nvPr/>
        </p:nvPicPr>
        <p:blipFill>
          <a:blip r:embed="rId4" cstate="print"/>
          <a:stretch>
            <a:fillRect/>
          </a:stretch>
        </p:blipFill>
        <p:spPr>
          <a:xfrm>
            <a:off x="421032" y="4293096"/>
            <a:ext cx="2206752" cy="1469136"/>
          </a:xfrm>
          <a:prstGeom prst="rect">
            <a:avLst/>
          </a:prstGeom>
        </p:spPr>
      </p:pic>
      <p:pic>
        <p:nvPicPr>
          <p:cNvPr id="1026" name="Picture 2"/>
          <p:cNvPicPr>
            <a:picLocks noChangeAspect="1" noChangeArrowheads="1"/>
          </p:cNvPicPr>
          <p:nvPr/>
        </p:nvPicPr>
        <p:blipFill>
          <a:blip r:embed="rId5" cstate="print"/>
          <a:srcRect/>
          <a:stretch>
            <a:fillRect/>
          </a:stretch>
        </p:blipFill>
        <p:spPr bwMode="auto">
          <a:xfrm>
            <a:off x="5220072" y="4581128"/>
            <a:ext cx="1872208" cy="1872208"/>
          </a:xfrm>
          <a:prstGeom prst="rect">
            <a:avLst/>
          </a:prstGeom>
          <a:noFill/>
          <a:ln w="9525">
            <a:noFill/>
            <a:miter lim="800000"/>
            <a:headEnd/>
            <a:tailEnd/>
          </a:ln>
        </p:spPr>
      </p:pic>
      <p:pic>
        <p:nvPicPr>
          <p:cNvPr id="16" name="Picture 15" descr="GettyImages-543041806 black tulip.jpg"/>
          <p:cNvPicPr>
            <a:picLocks noChangeAspect="1"/>
          </p:cNvPicPr>
          <p:nvPr/>
        </p:nvPicPr>
        <p:blipFill>
          <a:blip r:embed="rId6" cstate="print"/>
          <a:stretch>
            <a:fillRect/>
          </a:stretch>
        </p:blipFill>
        <p:spPr>
          <a:xfrm>
            <a:off x="5076056" y="804688"/>
            <a:ext cx="2206752" cy="1472184"/>
          </a:xfrm>
          <a:prstGeom prst="rect">
            <a:avLst/>
          </a:prstGeom>
        </p:spPr>
      </p:pic>
      <p:pic>
        <p:nvPicPr>
          <p:cNvPr id="17" name="Picture 16" descr="GettyImages-140381451black orchid.jpg"/>
          <p:cNvPicPr>
            <a:picLocks noChangeAspect="1"/>
          </p:cNvPicPr>
          <p:nvPr/>
        </p:nvPicPr>
        <p:blipFill>
          <a:blip r:embed="rId7" cstate="print"/>
          <a:stretch>
            <a:fillRect/>
          </a:stretch>
        </p:blipFill>
        <p:spPr>
          <a:xfrm>
            <a:off x="1706128" y="764704"/>
            <a:ext cx="2145792" cy="1514856"/>
          </a:xfrm>
          <a:prstGeom prst="rect">
            <a:avLst/>
          </a:prstGeom>
        </p:spPr>
      </p:pic>
      <p:pic>
        <p:nvPicPr>
          <p:cNvPr id="18" name="Picture 17" descr="GettyImages-125922764wooly sheep.jpg"/>
          <p:cNvPicPr>
            <a:picLocks noChangeAspect="1"/>
          </p:cNvPicPr>
          <p:nvPr/>
        </p:nvPicPr>
        <p:blipFill>
          <a:blip r:embed="rId8" cstate="print"/>
          <a:stretch>
            <a:fillRect/>
          </a:stretch>
        </p:blipFill>
        <p:spPr>
          <a:xfrm>
            <a:off x="453040" y="2502016"/>
            <a:ext cx="1886712" cy="1719072"/>
          </a:xfrm>
          <a:prstGeom prst="rect">
            <a:avLst/>
          </a:prstGeom>
        </p:spPr>
      </p:pic>
      <p:grpSp>
        <p:nvGrpSpPr>
          <p:cNvPr id="5" name="Group 4"/>
          <p:cNvGrpSpPr/>
          <p:nvPr/>
        </p:nvGrpSpPr>
        <p:grpSpPr>
          <a:xfrm>
            <a:off x="1619904" y="548912"/>
            <a:ext cx="5976200" cy="5904192"/>
            <a:chOff x="1835157" y="548993"/>
            <a:chExt cx="5976200" cy="5904192"/>
          </a:xfrm>
        </p:grpSpPr>
        <p:sp>
          <p:nvSpPr>
            <p:cNvPr id="6" name="Freeform 5"/>
            <p:cNvSpPr/>
            <p:nvPr/>
          </p:nvSpPr>
          <p:spPr>
            <a:xfrm>
              <a:off x="3923157" y="2636993"/>
              <a:ext cx="1799411" cy="1728192"/>
            </a:xfrm>
            <a:custGeom>
              <a:avLst/>
              <a:gdLst>
                <a:gd name="connsiteX0" fmla="*/ 0 w 2292003"/>
                <a:gd name="connsiteY0" fmla="*/ 1120493 h 2240986"/>
                <a:gd name="connsiteX1" fmla="*/ 344828 w 2292003"/>
                <a:gd name="connsiteY1" fmla="*/ 319318 h 2240986"/>
                <a:gd name="connsiteX2" fmla="*/ 1146004 w 2292003"/>
                <a:gd name="connsiteY2" fmla="*/ 1 h 2240986"/>
                <a:gd name="connsiteX3" fmla="*/ 1947179 w 2292003"/>
                <a:gd name="connsiteY3" fmla="*/ 319320 h 2240986"/>
                <a:gd name="connsiteX4" fmla="*/ 2292005 w 2292003"/>
                <a:gd name="connsiteY4" fmla="*/ 1120496 h 2240986"/>
                <a:gd name="connsiteX5" fmla="*/ 1947178 w 2292003"/>
                <a:gd name="connsiteY5" fmla="*/ 1921671 h 2240986"/>
                <a:gd name="connsiteX6" fmla="*/ 1146003 w 2292003"/>
                <a:gd name="connsiteY6" fmla="*/ 2240989 h 2240986"/>
                <a:gd name="connsiteX7" fmla="*/ 344828 w 2292003"/>
                <a:gd name="connsiteY7" fmla="*/ 1921670 h 2240986"/>
                <a:gd name="connsiteX8" fmla="*/ 1 w 2292003"/>
                <a:gd name="connsiteY8" fmla="*/ 1120495 h 2240986"/>
                <a:gd name="connsiteX9" fmla="*/ 0 w 2292003"/>
                <a:gd name="connsiteY9" fmla="*/ 1120493 h 2240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92003" h="2240986">
                  <a:moveTo>
                    <a:pt x="0" y="1120493"/>
                  </a:moveTo>
                  <a:cubicBezTo>
                    <a:pt x="0" y="818947"/>
                    <a:pt x="124308" y="530130"/>
                    <a:pt x="344828" y="319318"/>
                  </a:cubicBezTo>
                  <a:cubicBezTo>
                    <a:pt x="558957" y="114616"/>
                    <a:pt x="846532" y="0"/>
                    <a:pt x="1146004" y="1"/>
                  </a:cubicBezTo>
                  <a:cubicBezTo>
                    <a:pt x="1445476" y="1"/>
                    <a:pt x="1733051" y="114618"/>
                    <a:pt x="1947179" y="319320"/>
                  </a:cubicBezTo>
                  <a:cubicBezTo>
                    <a:pt x="2167698" y="530132"/>
                    <a:pt x="2292006" y="818950"/>
                    <a:pt x="2292005" y="1120496"/>
                  </a:cubicBezTo>
                  <a:cubicBezTo>
                    <a:pt x="2292005" y="1422042"/>
                    <a:pt x="2167697" y="1710859"/>
                    <a:pt x="1947178" y="1921671"/>
                  </a:cubicBezTo>
                  <a:cubicBezTo>
                    <a:pt x="1733050" y="2126373"/>
                    <a:pt x="1445475" y="2240989"/>
                    <a:pt x="1146003" y="2240989"/>
                  </a:cubicBezTo>
                  <a:cubicBezTo>
                    <a:pt x="846531" y="2240989"/>
                    <a:pt x="558956" y="2126372"/>
                    <a:pt x="344828" y="1921670"/>
                  </a:cubicBezTo>
                  <a:cubicBezTo>
                    <a:pt x="124309" y="1710858"/>
                    <a:pt x="1" y="1422040"/>
                    <a:pt x="1" y="1120495"/>
                  </a:cubicBezTo>
                  <a:cubicBezTo>
                    <a:pt x="1" y="1120494"/>
                    <a:pt x="0" y="1120494"/>
                    <a:pt x="0" y="1120493"/>
                  </a:cubicBezTo>
                  <a:close/>
                </a:path>
              </a:pathLst>
            </a:custGeom>
            <a:solidFill>
              <a:schemeClr val="accent6">
                <a:lumMod val="50000"/>
              </a:schemeClr>
            </a:solidFill>
            <a:ln>
              <a:solidFill>
                <a:schemeClr val="accent6">
                  <a:lumMod val="7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6136" tIns="358665" rIns="366136" bIns="358665" numCol="1" spcCol="1270" anchor="ctr" anchorCtr="0">
              <a:noAutofit/>
            </a:bodyPr>
            <a:lstStyle/>
            <a:p>
              <a:pPr lvl="0" algn="ctr" defTabSz="1066800">
                <a:lnSpc>
                  <a:spcPct val="90000"/>
                </a:lnSpc>
                <a:spcBef>
                  <a:spcPct val="0"/>
                </a:spcBef>
                <a:spcAft>
                  <a:spcPct val="35000"/>
                </a:spcAft>
              </a:pPr>
              <a:r>
                <a:rPr lang="en-GB" sz="2000" b="1" kern="1200" dirty="0"/>
                <a:t>Why do humans use  selective breeding?</a:t>
              </a:r>
            </a:p>
          </p:txBody>
        </p:sp>
        <p:sp>
          <p:nvSpPr>
            <p:cNvPr id="8" name="Freeform 7"/>
            <p:cNvSpPr/>
            <p:nvPr/>
          </p:nvSpPr>
          <p:spPr>
            <a:xfrm>
              <a:off x="5723357" y="2420969"/>
              <a:ext cx="2088000" cy="2088000"/>
            </a:xfrm>
            <a:custGeom>
              <a:avLst/>
              <a:gdLst>
                <a:gd name="connsiteX0" fmla="*/ 0 w 2075270"/>
                <a:gd name="connsiteY0" fmla="*/ 1075783 h 2151566"/>
                <a:gd name="connsiteX1" fmla="*/ 290795 w 2075270"/>
                <a:gd name="connsiteY1" fmla="*/ 328942 h 2151566"/>
                <a:gd name="connsiteX2" fmla="*/ 1037637 w 2075270"/>
                <a:gd name="connsiteY2" fmla="*/ 1 h 2151566"/>
                <a:gd name="connsiteX3" fmla="*/ 1784478 w 2075270"/>
                <a:gd name="connsiteY3" fmla="*/ 328944 h 2151566"/>
                <a:gd name="connsiteX4" fmla="*/ 2075271 w 2075270"/>
                <a:gd name="connsiteY4" fmla="*/ 1075786 h 2151566"/>
                <a:gd name="connsiteX5" fmla="*/ 1784477 w 2075270"/>
                <a:gd name="connsiteY5" fmla="*/ 1822627 h 2151566"/>
                <a:gd name="connsiteX6" fmla="*/ 1037636 w 2075270"/>
                <a:gd name="connsiteY6" fmla="*/ 2151569 h 2151566"/>
                <a:gd name="connsiteX7" fmla="*/ 290795 w 2075270"/>
                <a:gd name="connsiteY7" fmla="*/ 1822626 h 2151566"/>
                <a:gd name="connsiteX8" fmla="*/ 2 w 2075270"/>
                <a:gd name="connsiteY8" fmla="*/ 1075784 h 2151566"/>
                <a:gd name="connsiteX9" fmla="*/ 0 w 2075270"/>
                <a:gd name="connsiteY9" fmla="*/ 1075783 h 2151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75270" h="2151566">
                  <a:moveTo>
                    <a:pt x="0" y="1075783"/>
                  </a:moveTo>
                  <a:cubicBezTo>
                    <a:pt x="0" y="797190"/>
                    <a:pt x="104245" y="529460"/>
                    <a:pt x="290795" y="328942"/>
                  </a:cubicBezTo>
                  <a:cubicBezTo>
                    <a:pt x="486355" y="118739"/>
                    <a:pt x="755943" y="1"/>
                    <a:pt x="1037637" y="1"/>
                  </a:cubicBezTo>
                  <a:cubicBezTo>
                    <a:pt x="1319330" y="1"/>
                    <a:pt x="1588918" y="118740"/>
                    <a:pt x="1784478" y="328944"/>
                  </a:cubicBezTo>
                  <a:cubicBezTo>
                    <a:pt x="1971027" y="529463"/>
                    <a:pt x="2075271" y="797192"/>
                    <a:pt x="2075271" y="1075786"/>
                  </a:cubicBezTo>
                  <a:cubicBezTo>
                    <a:pt x="2075271" y="1354379"/>
                    <a:pt x="1971026" y="1622109"/>
                    <a:pt x="1784477" y="1822627"/>
                  </a:cubicBezTo>
                  <a:cubicBezTo>
                    <a:pt x="1588917" y="2032831"/>
                    <a:pt x="1319329" y="2151569"/>
                    <a:pt x="1037636" y="2151569"/>
                  </a:cubicBezTo>
                  <a:cubicBezTo>
                    <a:pt x="755943" y="2151569"/>
                    <a:pt x="486355" y="2032830"/>
                    <a:pt x="290795" y="1822626"/>
                  </a:cubicBezTo>
                  <a:cubicBezTo>
                    <a:pt x="104246" y="1622107"/>
                    <a:pt x="1" y="1354378"/>
                    <a:pt x="2" y="1075784"/>
                  </a:cubicBezTo>
                  <a:cubicBezTo>
                    <a:pt x="1" y="1075784"/>
                    <a:pt x="1" y="1075783"/>
                    <a:pt x="0" y="1075783"/>
                  </a:cubicBezTo>
                  <a:close/>
                </a:path>
              </a:pathLst>
            </a:custGeom>
            <a:solidFill>
              <a:schemeClr val="accent6">
                <a:lumMod val="40000"/>
                <a:lumOff val="60000"/>
              </a:schemeClr>
            </a:solidFill>
            <a:ln>
              <a:solidFill>
                <a:schemeClr val="accent6">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9916" tIns="351089" rIns="339916" bIns="351089" numCol="1" spcCol="1270" anchor="ctr" anchorCtr="0">
              <a:noAutofit/>
            </a:bodyPr>
            <a:lstStyle/>
            <a:p>
              <a:pPr lvl="0" algn="ctr" defTabSz="889000">
                <a:lnSpc>
                  <a:spcPct val="90000"/>
                </a:lnSpc>
                <a:spcBef>
                  <a:spcPct val="0"/>
                </a:spcBef>
                <a:spcAft>
                  <a:spcPct val="35000"/>
                </a:spcAft>
              </a:pPr>
              <a:r>
                <a:rPr lang="en-GB" sz="1900" kern="1200" dirty="0">
                  <a:solidFill>
                    <a:srgbClr val="0B141F"/>
                  </a:solidFill>
                </a:rPr>
                <a:t>To produce crops with better yields or disease resistance</a:t>
              </a:r>
            </a:p>
          </p:txBody>
        </p:sp>
        <p:sp>
          <p:nvSpPr>
            <p:cNvPr id="10" name="Freeform 9"/>
            <p:cNvSpPr/>
            <p:nvPr/>
          </p:nvSpPr>
          <p:spPr>
            <a:xfrm>
              <a:off x="3707365" y="548993"/>
              <a:ext cx="2088000" cy="2088000"/>
            </a:xfrm>
            <a:custGeom>
              <a:avLst/>
              <a:gdLst>
                <a:gd name="connsiteX0" fmla="*/ 0 w 2117221"/>
                <a:gd name="connsiteY0" fmla="*/ 1115453 h 2230905"/>
                <a:gd name="connsiteX1" fmla="*/ 290752 w 2117221"/>
                <a:gd name="connsiteY1" fmla="*/ 347593 h 2230905"/>
                <a:gd name="connsiteX2" fmla="*/ 1058613 w 2117221"/>
                <a:gd name="connsiteY2" fmla="*/ 1 h 2230905"/>
                <a:gd name="connsiteX3" fmla="*/ 1826473 w 2117221"/>
                <a:gd name="connsiteY3" fmla="*/ 347595 h 2230905"/>
                <a:gd name="connsiteX4" fmla="*/ 2117223 w 2117221"/>
                <a:gd name="connsiteY4" fmla="*/ 1115456 h 2230905"/>
                <a:gd name="connsiteX5" fmla="*/ 1826472 w 2117221"/>
                <a:gd name="connsiteY5" fmla="*/ 1883316 h 2230905"/>
                <a:gd name="connsiteX6" fmla="*/ 1058612 w 2117221"/>
                <a:gd name="connsiteY6" fmla="*/ 2230909 h 2230905"/>
                <a:gd name="connsiteX7" fmla="*/ 290752 w 2117221"/>
                <a:gd name="connsiteY7" fmla="*/ 1883315 h 2230905"/>
                <a:gd name="connsiteX8" fmla="*/ 1 w 2117221"/>
                <a:gd name="connsiteY8" fmla="*/ 1115455 h 2230905"/>
                <a:gd name="connsiteX9" fmla="*/ 0 w 2117221"/>
                <a:gd name="connsiteY9" fmla="*/ 1115453 h 2230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17221" h="2230905">
                  <a:moveTo>
                    <a:pt x="0" y="1115453"/>
                  </a:moveTo>
                  <a:cubicBezTo>
                    <a:pt x="0" y="829707"/>
                    <a:pt x="104073" y="554858"/>
                    <a:pt x="290752" y="347593"/>
                  </a:cubicBezTo>
                  <a:cubicBezTo>
                    <a:pt x="490633" y="125671"/>
                    <a:pt x="768250" y="0"/>
                    <a:pt x="1058613" y="1"/>
                  </a:cubicBezTo>
                  <a:cubicBezTo>
                    <a:pt x="1348976" y="1"/>
                    <a:pt x="1626592" y="125673"/>
                    <a:pt x="1826473" y="347595"/>
                  </a:cubicBezTo>
                  <a:cubicBezTo>
                    <a:pt x="2013152" y="554860"/>
                    <a:pt x="2117224" y="829710"/>
                    <a:pt x="2117223" y="1115456"/>
                  </a:cubicBezTo>
                  <a:cubicBezTo>
                    <a:pt x="2117223" y="1401202"/>
                    <a:pt x="2013151" y="1676051"/>
                    <a:pt x="1826472" y="1883316"/>
                  </a:cubicBezTo>
                  <a:cubicBezTo>
                    <a:pt x="1626591" y="2105238"/>
                    <a:pt x="1348974" y="2230909"/>
                    <a:pt x="1058612" y="2230909"/>
                  </a:cubicBezTo>
                  <a:cubicBezTo>
                    <a:pt x="768249" y="2230909"/>
                    <a:pt x="490633" y="2105238"/>
                    <a:pt x="290752" y="1883315"/>
                  </a:cubicBezTo>
                  <a:cubicBezTo>
                    <a:pt x="104073" y="1676050"/>
                    <a:pt x="1" y="1401201"/>
                    <a:pt x="1" y="1115455"/>
                  </a:cubicBezTo>
                  <a:cubicBezTo>
                    <a:pt x="1" y="1115454"/>
                    <a:pt x="0" y="1115454"/>
                    <a:pt x="0" y="1115453"/>
                  </a:cubicBezTo>
                  <a:close/>
                </a:path>
              </a:pathLst>
            </a:custGeom>
            <a:solidFill>
              <a:schemeClr val="accent6">
                <a:lumMod val="40000"/>
                <a:lumOff val="60000"/>
              </a:schemeClr>
            </a:solidFill>
            <a:ln>
              <a:solidFill>
                <a:schemeClr val="accent6">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46060" tIns="362708" rIns="346060" bIns="362708" numCol="1" spcCol="1270" anchor="ctr" anchorCtr="0">
              <a:noAutofit/>
            </a:bodyPr>
            <a:lstStyle/>
            <a:p>
              <a:pPr lvl="0" algn="ctr" defTabSz="889000">
                <a:lnSpc>
                  <a:spcPct val="90000"/>
                </a:lnSpc>
                <a:spcBef>
                  <a:spcPct val="0"/>
                </a:spcBef>
                <a:spcAft>
                  <a:spcPct val="35000"/>
                </a:spcAft>
              </a:pPr>
              <a:r>
                <a:rPr lang="en-GB" sz="1900" kern="1200" dirty="0">
                  <a:solidFill>
                    <a:srgbClr val="0B141F"/>
                  </a:solidFill>
                </a:rPr>
                <a:t>To produce plants with large or unusual flower shapes or colours </a:t>
              </a:r>
            </a:p>
          </p:txBody>
        </p:sp>
        <p:sp>
          <p:nvSpPr>
            <p:cNvPr id="11" name="Freeform 10"/>
            <p:cNvSpPr/>
            <p:nvPr/>
          </p:nvSpPr>
          <p:spPr>
            <a:xfrm rot="5331529">
              <a:off x="4803157" y="4357412"/>
              <a:ext cx="2230" cy="522471"/>
            </a:xfrm>
            <a:custGeom>
              <a:avLst/>
              <a:gdLst>
                <a:gd name="connsiteX0" fmla="*/ 0 w 10000"/>
                <a:gd name="connsiteY0" fmla="*/ 2000 h 10000"/>
                <a:gd name="connsiteX1" fmla="*/ 5000 w 10000"/>
                <a:gd name="connsiteY1" fmla="*/ 2000 h 10000"/>
                <a:gd name="connsiteX2" fmla="*/ 5000 w 10000"/>
                <a:gd name="connsiteY2" fmla="*/ 0 h 10000"/>
                <a:gd name="connsiteX3" fmla="*/ 10000 w 10000"/>
                <a:gd name="connsiteY3" fmla="*/ 5000 h 10000"/>
                <a:gd name="connsiteX4" fmla="*/ 5000 w 10000"/>
                <a:gd name="connsiteY4" fmla="*/ 10000 h 10000"/>
                <a:gd name="connsiteX5" fmla="*/ 5000 w 10000"/>
                <a:gd name="connsiteY5" fmla="*/ 8000 h 10000"/>
                <a:gd name="connsiteX6" fmla="*/ 0 w 10000"/>
                <a:gd name="connsiteY6" fmla="*/ 8000 h 10000"/>
                <a:gd name="connsiteX7" fmla="*/ 0 w 10000"/>
                <a:gd name="connsiteY7" fmla="*/ 2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00" h="10000">
                  <a:moveTo>
                    <a:pt x="0" y="2000"/>
                  </a:moveTo>
                  <a:lnTo>
                    <a:pt x="5000" y="2000"/>
                  </a:lnTo>
                  <a:lnTo>
                    <a:pt x="5000" y="0"/>
                  </a:lnTo>
                  <a:lnTo>
                    <a:pt x="10000" y="5000"/>
                  </a:lnTo>
                  <a:lnTo>
                    <a:pt x="5000" y="10000"/>
                  </a:lnTo>
                  <a:lnTo>
                    <a:pt x="5000" y="8000"/>
                  </a:lnTo>
                  <a:lnTo>
                    <a:pt x="0" y="8000"/>
                  </a:lnTo>
                  <a:lnTo>
                    <a:pt x="0" y="2000"/>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104493" rIns="668" bIns="104494" numCol="1" spcCol="1270" anchor="ctr" anchorCtr="0">
              <a:noAutofit/>
            </a:bodyPr>
            <a:lstStyle/>
            <a:p>
              <a:pPr lvl="0" algn="ctr" defTabSz="977900">
                <a:lnSpc>
                  <a:spcPct val="90000"/>
                </a:lnSpc>
                <a:spcBef>
                  <a:spcPct val="0"/>
                </a:spcBef>
                <a:spcAft>
                  <a:spcPct val="35000"/>
                </a:spcAft>
              </a:pPr>
              <a:endParaRPr lang="en-GB" sz="2200" kern="1200" dirty="0"/>
            </a:p>
          </p:txBody>
        </p:sp>
        <p:sp>
          <p:nvSpPr>
            <p:cNvPr id="12" name="Freeform 11"/>
            <p:cNvSpPr/>
            <p:nvPr/>
          </p:nvSpPr>
          <p:spPr>
            <a:xfrm>
              <a:off x="3707373" y="4365185"/>
              <a:ext cx="2088000" cy="2088000"/>
            </a:xfrm>
            <a:custGeom>
              <a:avLst/>
              <a:gdLst>
                <a:gd name="connsiteX0" fmla="*/ 0 w 2004153"/>
                <a:gd name="connsiteY0" fmla="*/ 1028915 h 2057829"/>
                <a:gd name="connsiteX1" fmla="*/ 284202 w 2004153"/>
                <a:gd name="connsiteY1" fmla="*/ 311039 h 2057829"/>
                <a:gd name="connsiteX2" fmla="*/ 1002079 w 2004153"/>
                <a:gd name="connsiteY2" fmla="*/ 1 h 2057829"/>
                <a:gd name="connsiteX3" fmla="*/ 1719955 w 2004153"/>
                <a:gd name="connsiteY3" fmla="*/ 311041 h 2057829"/>
                <a:gd name="connsiteX4" fmla="*/ 2004155 w 2004153"/>
                <a:gd name="connsiteY4" fmla="*/ 1028918 h 2057829"/>
                <a:gd name="connsiteX5" fmla="*/ 1719954 w 2004153"/>
                <a:gd name="connsiteY5" fmla="*/ 1746794 h 2057829"/>
                <a:gd name="connsiteX6" fmla="*/ 1002078 w 2004153"/>
                <a:gd name="connsiteY6" fmla="*/ 2057833 h 2057829"/>
                <a:gd name="connsiteX7" fmla="*/ 284202 w 2004153"/>
                <a:gd name="connsiteY7" fmla="*/ 1746793 h 2057829"/>
                <a:gd name="connsiteX8" fmla="*/ 2 w 2004153"/>
                <a:gd name="connsiteY8" fmla="*/ 1028916 h 2057829"/>
                <a:gd name="connsiteX9" fmla="*/ 0 w 2004153"/>
                <a:gd name="connsiteY9" fmla="*/ 1028915 h 2057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04153" h="2057829">
                  <a:moveTo>
                    <a:pt x="0" y="1028915"/>
                  </a:moveTo>
                  <a:cubicBezTo>
                    <a:pt x="0" y="760738"/>
                    <a:pt x="101974" y="503158"/>
                    <a:pt x="284202" y="311039"/>
                  </a:cubicBezTo>
                  <a:cubicBezTo>
                    <a:pt x="472832" y="112170"/>
                    <a:pt x="731720" y="1"/>
                    <a:pt x="1002079" y="1"/>
                  </a:cubicBezTo>
                  <a:cubicBezTo>
                    <a:pt x="1272438" y="1"/>
                    <a:pt x="1531325" y="112172"/>
                    <a:pt x="1719955" y="311041"/>
                  </a:cubicBezTo>
                  <a:cubicBezTo>
                    <a:pt x="1902182" y="503160"/>
                    <a:pt x="2004155" y="760740"/>
                    <a:pt x="2004155" y="1028918"/>
                  </a:cubicBezTo>
                  <a:cubicBezTo>
                    <a:pt x="2004155" y="1297095"/>
                    <a:pt x="1902181" y="1554675"/>
                    <a:pt x="1719954" y="1746794"/>
                  </a:cubicBezTo>
                  <a:cubicBezTo>
                    <a:pt x="1531324" y="1945663"/>
                    <a:pt x="1272436" y="2057833"/>
                    <a:pt x="1002078" y="2057833"/>
                  </a:cubicBezTo>
                  <a:cubicBezTo>
                    <a:pt x="731719" y="2057833"/>
                    <a:pt x="472832" y="1945663"/>
                    <a:pt x="284202" y="1746793"/>
                  </a:cubicBezTo>
                  <a:cubicBezTo>
                    <a:pt x="101975" y="1554674"/>
                    <a:pt x="1" y="1297094"/>
                    <a:pt x="2" y="1028916"/>
                  </a:cubicBezTo>
                  <a:cubicBezTo>
                    <a:pt x="1" y="1028916"/>
                    <a:pt x="1" y="1028915"/>
                    <a:pt x="0" y="1028915"/>
                  </a:cubicBezTo>
                  <a:close/>
                </a:path>
              </a:pathLst>
            </a:custGeom>
            <a:solidFill>
              <a:schemeClr val="accent6">
                <a:lumMod val="40000"/>
                <a:lumOff val="60000"/>
              </a:schemeClr>
            </a:solidFill>
            <a:ln>
              <a:solidFill>
                <a:schemeClr val="accent6">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3982" tIns="331842" rIns="323982" bIns="331842" numCol="1" spcCol="1270" anchor="ctr" anchorCtr="0">
              <a:noAutofit/>
            </a:bodyPr>
            <a:lstStyle/>
            <a:p>
              <a:pPr lvl="0" algn="ctr" defTabSz="1066800">
                <a:lnSpc>
                  <a:spcPct val="90000"/>
                </a:lnSpc>
                <a:spcBef>
                  <a:spcPct val="0"/>
                </a:spcBef>
                <a:spcAft>
                  <a:spcPct val="35000"/>
                </a:spcAft>
              </a:pPr>
              <a:r>
                <a:rPr lang="en-GB" sz="1900" kern="1200" dirty="0">
                  <a:solidFill>
                    <a:srgbClr val="0B141F"/>
                  </a:solidFill>
                </a:rPr>
                <a:t>To produce domestic dogs with a gentle nature</a:t>
              </a:r>
            </a:p>
          </p:txBody>
        </p:sp>
        <p:sp>
          <p:nvSpPr>
            <p:cNvPr id="14" name="Freeform 13"/>
            <p:cNvSpPr/>
            <p:nvPr/>
          </p:nvSpPr>
          <p:spPr>
            <a:xfrm>
              <a:off x="1835157" y="2420888"/>
              <a:ext cx="2088000" cy="2088000"/>
            </a:xfrm>
            <a:custGeom>
              <a:avLst/>
              <a:gdLst>
                <a:gd name="connsiteX0" fmla="*/ 0 w 2626277"/>
                <a:gd name="connsiteY0" fmla="*/ 1259355 h 2518710"/>
                <a:gd name="connsiteX1" fmla="*/ 404223 w 2626277"/>
                <a:gd name="connsiteY1" fmla="*/ 350437 h 2518710"/>
                <a:gd name="connsiteX2" fmla="*/ 1313142 w 2626277"/>
                <a:gd name="connsiteY2" fmla="*/ 1 h 2518710"/>
                <a:gd name="connsiteX3" fmla="*/ 2222060 w 2626277"/>
                <a:gd name="connsiteY3" fmla="*/ 350439 h 2518710"/>
                <a:gd name="connsiteX4" fmla="*/ 2626280 w 2626277"/>
                <a:gd name="connsiteY4" fmla="*/ 1259358 h 2518710"/>
                <a:gd name="connsiteX5" fmla="*/ 2222059 w 2626277"/>
                <a:gd name="connsiteY5" fmla="*/ 2168276 h 2518710"/>
                <a:gd name="connsiteX6" fmla="*/ 1313141 w 2626277"/>
                <a:gd name="connsiteY6" fmla="*/ 2518713 h 2518710"/>
                <a:gd name="connsiteX7" fmla="*/ 404223 w 2626277"/>
                <a:gd name="connsiteY7" fmla="*/ 2168275 h 2518710"/>
                <a:gd name="connsiteX8" fmla="*/ 3 w 2626277"/>
                <a:gd name="connsiteY8" fmla="*/ 1259356 h 2518710"/>
                <a:gd name="connsiteX9" fmla="*/ 0 w 2626277"/>
                <a:gd name="connsiteY9" fmla="*/ 1259355 h 2518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26277" h="2518710">
                  <a:moveTo>
                    <a:pt x="0" y="1259355"/>
                  </a:moveTo>
                  <a:cubicBezTo>
                    <a:pt x="0" y="916221"/>
                    <a:pt x="145995" y="587945"/>
                    <a:pt x="404223" y="350437"/>
                  </a:cubicBezTo>
                  <a:cubicBezTo>
                    <a:pt x="648720" y="125559"/>
                    <a:pt x="974378" y="1"/>
                    <a:pt x="1313142" y="1"/>
                  </a:cubicBezTo>
                  <a:cubicBezTo>
                    <a:pt x="1651906" y="1"/>
                    <a:pt x="1977563" y="125560"/>
                    <a:pt x="2222060" y="350439"/>
                  </a:cubicBezTo>
                  <a:cubicBezTo>
                    <a:pt x="2480287" y="587947"/>
                    <a:pt x="2626280" y="916224"/>
                    <a:pt x="2626280" y="1259358"/>
                  </a:cubicBezTo>
                  <a:cubicBezTo>
                    <a:pt x="2626280" y="1602492"/>
                    <a:pt x="2480286" y="1930768"/>
                    <a:pt x="2222059" y="2168276"/>
                  </a:cubicBezTo>
                  <a:cubicBezTo>
                    <a:pt x="1977562" y="2393155"/>
                    <a:pt x="1651905" y="2518713"/>
                    <a:pt x="1313141" y="2518713"/>
                  </a:cubicBezTo>
                  <a:cubicBezTo>
                    <a:pt x="974377" y="2518713"/>
                    <a:pt x="648720" y="2393154"/>
                    <a:pt x="404223" y="2168275"/>
                  </a:cubicBezTo>
                  <a:cubicBezTo>
                    <a:pt x="145996" y="1930767"/>
                    <a:pt x="2" y="1602490"/>
                    <a:pt x="3" y="1259356"/>
                  </a:cubicBezTo>
                  <a:cubicBezTo>
                    <a:pt x="2" y="1259356"/>
                    <a:pt x="1" y="1259355"/>
                    <a:pt x="0" y="1259355"/>
                  </a:cubicBezTo>
                  <a:close/>
                </a:path>
              </a:pathLst>
            </a:custGeom>
            <a:solidFill>
              <a:schemeClr val="accent6">
                <a:lumMod val="40000"/>
                <a:lumOff val="60000"/>
              </a:schemeClr>
            </a:solidFill>
            <a:ln>
              <a:solidFill>
                <a:schemeClr val="accent6">
                  <a:lumMod val="50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20610" tIns="404856" rIns="420610" bIns="404856" numCol="1" spcCol="1270" anchor="ctr" anchorCtr="0">
              <a:noAutofit/>
            </a:bodyPr>
            <a:lstStyle/>
            <a:p>
              <a:pPr lvl="0" algn="ctr" defTabSz="1066800">
                <a:lnSpc>
                  <a:spcPct val="90000"/>
                </a:lnSpc>
                <a:spcBef>
                  <a:spcPct val="0"/>
                </a:spcBef>
                <a:spcAft>
                  <a:spcPct val="35000"/>
                </a:spcAft>
              </a:pPr>
              <a:r>
                <a:rPr lang="en-GB" sz="1900" kern="1200" dirty="0">
                  <a:solidFill>
                    <a:srgbClr val="0B141F"/>
                  </a:solidFill>
                </a:rPr>
                <a:t>To produce animals with more meat or milk</a:t>
              </a:r>
            </a:p>
          </p:txBody>
        </p:sp>
      </p:grpSp>
      <p:sp>
        <p:nvSpPr>
          <p:cNvPr id="22" name="Title 1"/>
          <p:cNvSpPr txBox="1">
            <a:spLocks/>
          </p:cNvSpPr>
          <p:nvPr/>
        </p:nvSpPr>
        <p:spPr>
          <a:xfrm>
            <a:off x="1619672" y="0"/>
            <a:ext cx="7524328" cy="749300"/>
          </a:xfrm>
          <a:prstGeom prst="rect">
            <a:avLst/>
          </a:prstGeom>
        </p:spPr>
        <p:txBody>
          <a:bodyPr vert="horz" lIns="91440" tIns="45720" rIns="91440" bIns="45720" rtlCol="0" anchor="ctr">
            <a:norm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accent6"/>
                </a:solidFill>
                <a:effectLst/>
                <a:uLnTx/>
                <a:uFillTx/>
                <a:latin typeface="+mj-lt"/>
                <a:ea typeface="+mj-ea"/>
                <a:cs typeface="Lato Medium"/>
              </a:rPr>
              <a:t>Genetic Engineering part 3 –  Selective breeding</a:t>
            </a:r>
            <a:endParaRPr kumimoji="0" lang="en-GB" sz="2800" b="0" i="0" u="none" strike="noStrike" kern="1200" cap="none" spc="0" normalizeH="0" baseline="0" noProof="0" dirty="0">
              <a:ln>
                <a:noFill/>
              </a:ln>
              <a:solidFill>
                <a:schemeClr val="tx1"/>
              </a:solidFill>
              <a:effectLst/>
              <a:uLnTx/>
              <a:uFillTx/>
              <a:latin typeface="+mj-lt"/>
              <a:ea typeface="+mj-ea"/>
              <a:cs typeface="Lato Medium"/>
            </a:endParaRP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7504" y="692696"/>
            <a:ext cx="8784976" cy="1938992"/>
          </a:xfrm>
          <a:prstGeom prst="rect">
            <a:avLst/>
          </a:prstGeom>
          <a:noFill/>
        </p:spPr>
        <p:txBody>
          <a:bodyPr wrap="square" rtlCol="0">
            <a:spAutoFit/>
          </a:bodyPr>
          <a:lstStyle/>
          <a:p>
            <a:r>
              <a:rPr lang="en-GB" sz="2000" b="1" dirty="0">
                <a:solidFill>
                  <a:schemeClr val="accent6">
                    <a:lumMod val="75000"/>
                  </a:schemeClr>
                </a:solidFill>
              </a:rPr>
              <a:t>Selective breeding reduces variation </a:t>
            </a:r>
            <a:r>
              <a:rPr lang="en-GB" sz="2000" dirty="0"/>
              <a:t>and can lead to “inbreeding”. </a:t>
            </a:r>
          </a:p>
          <a:p>
            <a:r>
              <a:rPr lang="en-GB" sz="2000" dirty="0"/>
              <a:t>The population will have the same strengths but also the same weaknesses. </a:t>
            </a:r>
            <a:r>
              <a:rPr lang="en-GB" sz="2000" b="1" dirty="0">
                <a:solidFill>
                  <a:schemeClr val="accent6">
                    <a:lumMod val="75000"/>
                  </a:schemeClr>
                </a:solidFill>
              </a:rPr>
              <a:t>Infectious diseases </a:t>
            </a:r>
            <a:r>
              <a:rPr lang="en-GB" sz="2000" dirty="0"/>
              <a:t>are more likely to </a:t>
            </a:r>
            <a:r>
              <a:rPr lang="en-GB" sz="2000" b="1" dirty="0">
                <a:solidFill>
                  <a:schemeClr val="accent6">
                    <a:lumMod val="75000"/>
                  </a:schemeClr>
                </a:solidFill>
              </a:rPr>
              <a:t>spread </a:t>
            </a:r>
            <a:r>
              <a:rPr lang="en-GB" sz="2000" dirty="0"/>
              <a:t>through a genetically similar population because of this vulnerability.</a:t>
            </a:r>
          </a:p>
          <a:p>
            <a:r>
              <a:rPr lang="en-GB" sz="2000" dirty="0"/>
              <a:t>Some breeds are </a:t>
            </a:r>
            <a:r>
              <a:rPr lang="en-GB" sz="2000" b="1" dirty="0">
                <a:solidFill>
                  <a:schemeClr val="accent6">
                    <a:lumMod val="75000"/>
                  </a:schemeClr>
                </a:solidFill>
              </a:rPr>
              <a:t>particularly prone </a:t>
            </a:r>
            <a:r>
              <a:rPr lang="en-GB" sz="2000" dirty="0"/>
              <a:t>to </a:t>
            </a:r>
            <a:r>
              <a:rPr lang="en-GB" sz="2000" b="1" dirty="0">
                <a:solidFill>
                  <a:schemeClr val="accent6">
                    <a:lumMod val="75000"/>
                  </a:schemeClr>
                </a:solidFill>
              </a:rPr>
              <a:t>disease </a:t>
            </a:r>
            <a:r>
              <a:rPr lang="en-GB" sz="2000" dirty="0"/>
              <a:t>or </a:t>
            </a:r>
            <a:r>
              <a:rPr lang="en-GB" sz="2000" b="1" dirty="0">
                <a:solidFill>
                  <a:schemeClr val="accent6">
                    <a:lumMod val="75000"/>
                  </a:schemeClr>
                </a:solidFill>
              </a:rPr>
              <a:t>inherited defects </a:t>
            </a:r>
            <a:r>
              <a:rPr lang="en-GB" sz="2000" dirty="0"/>
              <a:t>as a result of </a:t>
            </a:r>
            <a:r>
              <a:rPr lang="en-GB" sz="2000" b="1" dirty="0">
                <a:solidFill>
                  <a:schemeClr val="accent6">
                    <a:lumMod val="75000"/>
                  </a:schemeClr>
                </a:solidFill>
              </a:rPr>
              <a:t>inbreeding</a:t>
            </a:r>
            <a:r>
              <a:rPr lang="en-GB" sz="2000" dirty="0"/>
              <a:t>.</a:t>
            </a:r>
          </a:p>
        </p:txBody>
      </p:sp>
      <p:pic>
        <p:nvPicPr>
          <p:cNvPr id="5" name="Picture 4" descr="GettyImages-682328980Pug.jpg"/>
          <p:cNvPicPr>
            <a:picLocks noChangeAspect="1"/>
          </p:cNvPicPr>
          <p:nvPr/>
        </p:nvPicPr>
        <p:blipFill>
          <a:blip r:embed="rId3" cstate="print"/>
          <a:stretch>
            <a:fillRect/>
          </a:stretch>
        </p:blipFill>
        <p:spPr>
          <a:xfrm>
            <a:off x="3059832" y="2852936"/>
            <a:ext cx="2590499" cy="1728192"/>
          </a:xfrm>
          <a:prstGeom prst="rect">
            <a:avLst/>
          </a:prstGeom>
        </p:spPr>
      </p:pic>
      <p:sp>
        <p:nvSpPr>
          <p:cNvPr id="6" name="TextBox 5"/>
          <p:cNvSpPr txBox="1"/>
          <p:nvPr/>
        </p:nvSpPr>
        <p:spPr>
          <a:xfrm>
            <a:off x="179512" y="2564904"/>
            <a:ext cx="5040560" cy="4370427"/>
          </a:xfrm>
          <a:prstGeom prst="rect">
            <a:avLst/>
          </a:prstGeom>
          <a:noFill/>
        </p:spPr>
        <p:txBody>
          <a:bodyPr wrap="square" rtlCol="0">
            <a:spAutoFit/>
          </a:bodyPr>
          <a:lstStyle/>
          <a:p>
            <a:r>
              <a:rPr lang="en-GB" sz="2000" dirty="0"/>
              <a:t>The standards set for a </a:t>
            </a:r>
            <a:r>
              <a:rPr lang="en-GB" sz="2000" b="1" dirty="0">
                <a:solidFill>
                  <a:schemeClr val="accent6">
                    <a:lumMod val="75000"/>
                  </a:schemeClr>
                </a:solidFill>
              </a:rPr>
              <a:t>pedigree Pug </a:t>
            </a:r>
            <a:r>
              <a:rPr lang="en-GB" sz="2000" dirty="0"/>
              <a:t>are :</a:t>
            </a:r>
          </a:p>
          <a:p>
            <a:endParaRPr lang="en-GB" sz="1200" dirty="0"/>
          </a:p>
          <a:p>
            <a:pPr>
              <a:buFont typeface="Arial" pitchFamily="34" charset="0"/>
              <a:buChar char="•"/>
            </a:pPr>
            <a:r>
              <a:rPr lang="en-GB" sz="2000" dirty="0"/>
              <a:t> Large dark eyes</a:t>
            </a:r>
          </a:p>
          <a:p>
            <a:pPr>
              <a:buFont typeface="Arial" pitchFamily="34" charset="0"/>
              <a:buChar char="•"/>
            </a:pPr>
            <a:r>
              <a:rPr lang="en-GB" sz="2000" dirty="0"/>
              <a:t> Ears must be small and thin</a:t>
            </a:r>
          </a:p>
          <a:p>
            <a:pPr>
              <a:buFont typeface="Arial" pitchFamily="34" charset="0"/>
              <a:buChar char="•"/>
            </a:pPr>
            <a:r>
              <a:rPr lang="en-GB" sz="2000" dirty="0"/>
              <a:t> Muzzle must be short and square. </a:t>
            </a:r>
          </a:p>
          <a:p>
            <a:pPr>
              <a:buFont typeface="Arial" pitchFamily="34" charset="0"/>
              <a:buChar char="•"/>
            </a:pPr>
            <a:r>
              <a:rPr lang="en-GB" sz="2000" dirty="0"/>
              <a:t> Head is large with no indentations. </a:t>
            </a:r>
          </a:p>
          <a:p>
            <a:pPr>
              <a:buFont typeface="Arial" pitchFamily="34" charset="0"/>
              <a:buChar char="•"/>
            </a:pPr>
            <a:r>
              <a:rPr lang="en-GB" sz="2000" dirty="0"/>
              <a:t> Wrinkles must be large and deep. </a:t>
            </a:r>
          </a:p>
          <a:p>
            <a:endParaRPr lang="en-GB" sz="1200" dirty="0"/>
          </a:p>
          <a:p>
            <a:r>
              <a:rPr lang="en-GB" sz="1900" dirty="0"/>
              <a:t>In order to maintain this standard breeders often </a:t>
            </a:r>
            <a:r>
              <a:rPr lang="en-GB" sz="1900" b="1" dirty="0">
                <a:solidFill>
                  <a:schemeClr val="accent6">
                    <a:lumMod val="75000"/>
                  </a:schemeClr>
                </a:solidFill>
              </a:rPr>
              <a:t>mate closely related dogs </a:t>
            </a:r>
            <a:r>
              <a:rPr lang="en-GB" sz="1900" dirty="0"/>
              <a:t>with good characteristics together. A pedigree pug can be a result of </a:t>
            </a:r>
            <a:r>
              <a:rPr lang="en-GB" sz="1900" b="1" dirty="0">
                <a:solidFill>
                  <a:schemeClr val="accent6">
                    <a:lumMod val="75000"/>
                  </a:schemeClr>
                </a:solidFill>
              </a:rPr>
              <a:t>5-6 generations of inbreeding. </a:t>
            </a:r>
            <a:r>
              <a:rPr lang="en-GB" sz="1900" dirty="0"/>
              <a:t>Puppies which do not meet the standard may be illegally killed.</a:t>
            </a:r>
          </a:p>
          <a:p>
            <a:endParaRPr lang="en-GB" sz="2000" dirty="0"/>
          </a:p>
        </p:txBody>
      </p:sp>
      <p:sp>
        <p:nvSpPr>
          <p:cNvPr id="7" name="TextBox 6"/>
          <p:cNvSpPr txBox="1"/>
          <p:nvPr/>
        </p:nvSpPr>
        <p:spPr>
          <a:xfrm>
            <a:off x="5364088" y="2564904"/>
            <a:ext cx="3672408" cy="3477875"/>
          </a:xfrm>
          <a:prstGeom prst="rect">
            <a:avLst/>
          </a:prstGeom>
          <a:noFill/>
        </p:spPr>
        <p:txBody>
          <a:bodyPr wrap="square" rtlCol="0">
            <a:spAutoFit/>
          </a:bodyPr>
          <a:lstStyle/>
          <a:p>
            <a:r>
              <a:rPr lang="en-GB" sz="2000" dirty="0"/>
              <a:t>Many pugs will go on to develop </a:t>
            </a:r>
            <a:r>
              <a:rPr lang="en-GB" sz="2000" b="1" dirty="0">
                <a:solidFill>
                  <a:schemeClr val="accent6">
                    <a:lumMod val="75000"/>
                  </a:schemeClr>
                </a:solidFill>
              </a:rPr>
              <a:t>painful crippling conditions:</a:t>
            </a:r>
            <a:endParaRPr lang="en-GB" sz="2000" dirty="0"/>
          </a:p>
          <a:p>
            <a:pPr>
              <a:buFont typeface="Arial" pitchFamily="34" charset="0"/>
              <a:buChar char="•"/>
            </a:pPr>
            <a:r>
              <a:rPr lang="en-GB" sz="2000" dirty="0"/>
              <a:t> Chronic joint problems</a:t>
            </a:r>
          </a:p>
          <a:p>
            <a:pPr>
              <a:buFont typeface="Arial" pitchFamily="34" charset="0"/>
              <a:buChar char="•"/>
            </a:pPr>
            <a:r>
              <a:rPr lang="en-GB" sz="2000" dirty="0"/>
              <a:t> Severe breathing issues due to a deformed nose and short trachea</a:t>
            </a:r>
          </a:p>
          <a:p>
            <a:pPr>
              <a:buFont typeface="Arial" pitchFamily="34" charset="0"/>
              <a:buChar char="•"/>
            </a:pPr>
            <a:r>
              <a:rPr lang="en-GB" sz="2000" dirty="0"/>
              <a:t> Chronic eye problems due to the wrinkles around the eye folding in and scratching the cornea.</a:t>
            </a:r>
          </a:p>
          <a:p>
            <a:pPr>
              <a:buFont typeface="Arial" pitchFamily="34" charset="0"/>
              <a:buChar char="•"/>
            </a:pPr>
            <a:r>
              <a:rPr lang="en-GB" sz="2000" dirty="0"/>
              <a:t>Skin irritation due to bacteria infections in the deep wrinkles.</a:t>
            </a:r>
          </a:p>
        </p:txBody>
      </p:sp>
      <p:sp>
        <p:nvSpPr>
          <p:cNvPr id="9" name="Title 1"/>
          <p:cNvSpPr txBox="1">
            <a:spLocks/>
          </p:cNvSpPr>
          <p:nvPr/>
        </p:nvSpPr>
        <p:spPr>
          <a:xfrm>
            <a:off x="1619672" y="0"/>
            <a:ext cx="7524328" cy="749300"/>
          </a:xfrm>
          <a:prstGeom prst="rect">
            <a:avLst/>
          </a:prstGeom>
        </p:spPr>
        <p:txBody>
          <a:bodyPr vert="horz" lIns="91440" tIns="45720" rIns="91440" bIns="45720" rtlCol="0" anchor="ctr">
            <a:norm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accent6"/>
                </a:solidFill>
                <a:effectLst/>
                <a:uLnTx/>
                <a:uFillTx/>
                <a:latin typeface="+mj-lt"/>
                <a:ea typeface="+mj-ea"/>
                <a:cs typeface="Lato Medium"/>
              </a:rPr>
              <a:t>Genetic Engineering part 3 –  Selective breeding</a:t>
            </a:r>
            <a:endParaRPr kumimoji="0" lang="en-GB" sz="2800" b="0" i="0" u="none" strike="noStrike" kern="1200" cap="none" spc="0" normalizeH="0" baseline="0" noProof="0" dirty="0">
              <a:ln>
                <a:noFill/>
              </a:ln>
              <a:solidFill>
                <a:schemeClr val="tx1"/>
              </a:solidFill>
              <a:effectLst/>
              <a:uLnTx/>
              <a:uFillTx/>
              <a:latin typeface="+mj-lt"/>
              <a:ea typeface="+mj-ea"/>
              <a:cs typeface="Lato Medium"/>
            </a:endParaRP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51520" y="692696"/>
            <a:ext cx="8496944" cy="3200876"/>
          </a:xfrm>
          <a:prstGeom prst="rect">
            <a:avLst/>
          </a:prstGeom>
          <a:noFill/>
        </p:spPr>
        <p:txBody>
          <a:bodyPr wrap="square" rtlCol="0">
            <a:spAutoFit/>
          </a:bodyPr>
          <a:lstStyle/>
          <a:p>
            <a:endParaRPr lang="en-GB" sz="2200"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6" name="TextBox 5"/>
          <p:cNvSpPr txBox="1"/>
          <p:nvPr/>
        </p:nvSpPr>
        <p:spPr>
          <a:xfrm>
            <a:off x="251520" y="692696"/>
            <a:ext cx="8568952" cy="6740307"/>
          </a:xfrm>
          <a:prstGeom prst="rect">
            <a:avLst/>
          </a:prstGeom>
          <a:noFill/>
        </p:spPr>
        <p:txBody>
          <a:bodyPr wrap="square" rtlCol="0">
            <a:spAutoFit/>
          </a:bodyPr>
          <a:lstStyle/>
          <a:p>
            <a:r>
              <a:rPr lang="en-GB" sz="2000" dirty="0"/>
              <a:t>Offspring which have been produced by </a:t>
            </a:r>
            <a:r>
              <a:rPr lang="en-GB" sz="2000" b="1" dirty="0">
                <a:solidFill>
                  <a:schemeClr val="accent6">
                    <a:lumMod val="75000"/>
                  </a:schemeClr>
                </a:solidFill>
              </a:rPr>
              <a:t>asexual reproduction </a:t>
            </a:r>
            <a:r>
              <a:rPr lang="en-GB" sz="2000" dirty="0"/>
              <a:t>are genetically </a:t>
            </a:r>
            <a:r>
              <a:rPr lang="en-GB" sz="2000" b="1" dirty="0">
                <a:solidFill>
                  <a:schemeClr val="accent6">
                    <a:lumMod val="75000"/>
                  </a:schemeClr>
                </a:solidFill>
              </a:rPr>
              <a:t>identical</a:t>
            </a:r>
            <a:r>
              <a:rPr lang="en-GB" sz="2000" dirty="0"/>
              <a:t> to the parent and each other. They are called </a:t>
            </a:r>
            <a:r>
              <a:rPr lang="en-GB" sz="2000" b="1" dirty="0">
                <a:solidFill>
                  <a:schemeClr val="accent6">
                    <a:lumMod val="75000"/>
                  </a:schemeClr>
                </a:solidFill>
              </a:rPr>
              <a:t>clones</a:t>
            </a:r>
            <a:r>
              <a:rPr lang="en-GB" sz="2000" dirty="0"/>
              <a:t>.</a:t>
            </a:r>
          </a:p>
          <a:p>
            <a:endParaRPr lang="en-GB" sz="2000" dirty="0"/>
          </a:p>
          <a:p>
            <a:r>
              <a:rPr lang="en-GB" sz="2000" dirty="0"/>
              <a:t>Animal and plant cells are often </a:t>
            </a:r>
            <a:r>
              <a:rPr lang="en-GB" sz="2000" b="1" dirty="0">
                <a:solidFill>
                  <a:schemeClr val="accent6">
                    <a:lumMod val="75000"/>
                  </a:schemeClr>
                </a:solidFill>
              </a:rPr>
              <a:t>cloned</a:t>
            </a:r>
            <a:r>
              <a:rPr lang="en-GB" sz="2000" dirty="0"/>
              <a:t> because they possess a </a:t>
            </a:r>
            <a:r>
              <a:rPr lang="en-GB" sz="2000" b="1" dirty="0">
                <a:solidFill>
                  <a:schemeClr val="accent6">
                    <a:lumMod val="75000"/>
                  </a:schemeClr>
                </a:solidFill>
              </a:rPr>
              <a:t>characteristic </a:t>
            </a:r>
            <a:r>
              <a:rPr lang="en-GB" sz="2000" dirty="0"/>
              <a:t>which is </a:t>
            </a:r>
            <a:r>
              <a:rPr lang="en-GB" sz="2000" b="1" dirty="0">
                <a:solidFill>
                  <a:schemeClr val="accent6">
                    <a:lumMod val="75000"/>
                  </a:schemeClr>
                </a:solidFill>
              </a:rPr>
              <a:t>desirable,</a:t>
            </a:r>
            <a:r>
              <a:rPr lang="en-GB" sz="2000" dirty="0"/>
              <a:t> such as </a:t>
            </a:r>
            <a:r>
              <a:rPr lang="en-GB" sz="2000" b="1" dirty="0">
                <a:solidFill>
                  <a:schemeClr val="accent6">
                    <a:lumMod val="75000"/>
                  </a:schemeClr>
                </a:solidFill>
              </a:rPr>
              <a:t>resistance to disease</a:t>
            </a:r>
            <a:r>
              <a:rPr lang="en-GB" sz="2000" dirty="0"/>
              <a:t>.</a:t>
            </a:r>
          </a:p>
          <a:p>
            <a:endParaRPr lang="en-GB" sz="2000" b="1" dirty="0">
              <a:solidFill>
                <a:schemeClr val="accent6">
                  <a:lumMod val="75000"/>
                </a:schemeClr>
              </a:solidFill>
            </a:endParaRPr>
          </a:p>
          <a:p>
            <a:r>
              <a:rPr lang="en-GB" sz="2000" b="1" dirty="0">
                <a:solidFill>
                  <a:schemeClr val="accent6">
                    <a:lumMod val="75000"/>
                  </a:schemeClr>
                </a:solidFill>
              </a:rPr>
              <a:t>Tissue culture </a:t>
            </a:r>
            <a:r>
              <a:rPr lang="en-GB" sz="2000" dirty="0"/>
              <a:t>is one method of cloning plants. A </a:t>
            </a:r>
            <a:r>
              <a:rPr lang="en-GB" sz="2000" b="1" dirty="0">
                <a:solidFill>
                  <a:schemeClr val="accent6">
                    <a:lumMod val="75000"/>
                  </a:schemeClr>
                </a:solidFill>
              </a:rPr>
              <a:t>small piece of tissue </a:t>
            </a:r>
            <a:r>
              <a:rPr lang="en-GB" sz="2000" dirty="0"/>
              <a:t>is taken from a </a:t>
            </a:r>
            <a:r>
              <a:rPr lang="en-GB" sz="2000" b="1" dirty="0">
                <a:solidFill>
                  <a:schemeClr val="accent6">
                    <a:lumMod val="75000"/>
                  </a:schemeClr>
                </a:solidFill>
              </a:rPr>
              <a:t>plant</a:t>
            </a:r>
            <a:r>
              <a:rPr lang="en-GB" sz="2000" dirty="0"/>
              <a:t> and grown on agar which contains the right balance of nutrients and plant </a:t>
            </a:r>
            <a:r>
              <a:rPr lang="en-GB" sz="2000" b="1" dirty="0">
                <a:solidFill>
                  <a:schemeClr val="accent6">
                    <a:lumMod val="75000"/>
                  </a:schemeClr>
                </a:solidFill>
              </a:rPr>
              <a:t>growth hormones</a:t>
            </a:r>
            <a:r>
              <a:rPr lang="en-GB" sz="2000" dirty="0"/>
              <a:t>. It must be done in </a:t>
            </a:r>
            <a:r>
              <a:rPr lang="en-GB" sz="2000" b="1" dirty="0">
                <a:solidFill>
                  <a:schemeClr val="accent6">
                    <a:lumMod val="75000"/>
                  </a:schemeClr>
                </a:solidFill>
              </a:rPr>
              <a:t>sterile conditions </a:t>
            </a:r>
            <a:r>
              <a:rPr lang="en-GB" sz="2000" dirty="0"/>
              <a:t>to ensure that microbes do not infect the plants. It can be more </a:t>
            </a:r>
            <a:r>
              <a:rPr lang="en-GB" sz="2000" b="1" dirty="0">
                <a:solidFill>
                  <a:schemeClr val="accent6">
                    <a:lumMod val="75000"/>
                  </a:schemeClr>
                </a:solidFill>
              </a:rPr>
              <a:t>expensive</a:t>
            </a:r>
            <a:r>
              <a:rPr lang="en-GB" sz="2000" dirty="0"/>
              <a:t> but can produce hundreds of identical plants. This method is often used to </a:t>
            </a:r>
            <a:r>
              <a:rPr lang="en-GB" sz="2000" b="1" dirty="0">
                <a:solidFill>
                  <a:schemeClr val="accent6">
                    <a:lumMod val="75000"/>
                  </a:schemeClr>
                </a:solidFill>
              </a:rPr>
              <a:t>preserve rare plants </a:t>
            </a:r>
            <a:r>
              <a:rPr lang="en-GB" sz="2000" dirty="0"/>
              <a:t>or </a:t>
            </a:r>
            <a:r>
              <a:rPr lang="en-GB" sz="2000" b="1" dirty="0">
                <a:solidFill>
                  <a:schemeClr val="accent6">
                    <a:lumMod val="75000"/>
                  </a:schemeClr>
                </a:solidFill>
              </a:rPr>
              <a:t>commercially</a:t>
            </a:r>
            <a:r>
              <a:rPr lang="en-GB" sz="2000" dirty="0"/>
              <a:t> in nurseries.</a:t>
            </a:r>
          </a:p>
          <a:p>
            <a:endParaRPr lang="en-GB" sz="2000" dirty="0"/>
          </a:p>
          <a:p>
            <a:r>
              <a:rPr lang="en-GB" sz="2000" b="1" dirty="0">
                <a:solidFill>
                  <a:schemeClr val="accent6">
                    <a:lumMod val="75000"/>
                  </a:schemeClr>
                </a:solidFill>
              </a:rPr>
              <a:t>Cuttings</a:t>
            </a:r>
            <a:r>
              <a:rPr lang="en-GB" sz="2000" dirty="0"/>
              <a:t>: This method has been used for a long time </a:t>
            </a:r>
          </a:p>
          <a:p>
            <a:r>
              <a:rPr lang="en-GB" sz="2000" dirty="0"/>
              <a:t>by gardeners. It is </a:t>
            </a:r>
            <a:r>
              <a:rPr lang="en-GB" sz="2000" b="1" dirty="0">
                <a:solidFill>
                  <a:schemeClr val="accent6">
                    <a:lumMod val="75000"/>
                  </a:schemeClr>
                </a:solidFill>
              </a:rPr>
              <a:t>simple </a:t>
            </a:r>
            <a:r>
              <a:rPr lang="en-GB" sz="2000" dirty="0"/>
              <a:t>and </a:t>
            </a:r>
            <a:r>
              <a:rPr lang="en-GB" sz="2000" b="1" dirty="0">
                <a:solidFill>
                  <a:schemeClr val="accent6">
                    <a:lumMod val="75000"/>
                  </a:schemeClr>
                </a:solidFill>
              </a:rPr>
              <a:t>cheap</a:t>
            </a:r>
            <a:r>
              <a:rPr lang="en-GB" sz="2000" dirty="0"/>
              <a:t> to do. A part of </a:t>
            </a:r>
          </a:p>
          <a:p>
            <a:r>
              <a:rPr lang="en-GB" sz="2000" dirty="0"/>
              <a:t>the plant is removed and placed in moist soil. If the </a:t>
            </a:r>
          </a:p>
          <a:p>
            <a:r>
              <a:rPr lang="en-GB" sz="2000" dirty="0"/>
              <a:t>conditions are suitable the plant piece will grow as a </a:t>
            </a:r>
          </a:p>
          <a:p>
            <a:r>
              <a:rPr lang="en-GB" sz="2000" dirty="0"/>
              <a:t>new plant. </a:t>
            </a:r>
          </a:p>
          <a:p>
            <a:endParaRPr lang="en-GB" dirty="0"/>
          </a:p>
          <a:p>
            <a:endParaRPr lang="en-GB" dirty="0"/>
          </a:p>
          <a:p>
            <a:endParaRPr lang="en-GB" dirty="0"/>
          </a:p>
          <a:p>
            <a:endParaRPr lang="en-GB" dirty="0"/>
          </a:p>
        </p:txBody>
      </p:sp>
      <p:pic>
        <p:nvPicPr>
          <p:cNvPr id="7" name="Picture 6" descr="GettyImages-836662626cutting.jpg"/>
          <p:cNvPicPr>
            <a:picLocks noChangeAspect="1"/>
          </p:cNvPicPr>
          <p:nvPr/>
        </p:nvPicPr>
        <p:blipFill>
          <a:blip r:embed="rId3" cstate="print"/>
          <a:stretch>
            <a:fillRect/>
          </a:stretch>
        </p:blipFill>
        <p:spPr>
          <a:xfrm>
            <a:off x="5940152" y="4437112"/>
            <a:ext cx="2638800" cy="1760415"/>
          </a:xfrm>
          <a:prstGeom prst="rect">
            <a:avLst/>
          </a:prstGeom>
          <a:ln>
            <a:solidFill>
              <a:schemeClr val="accent6">
                <a:lumMod val="75000"/>
              </a:schemeClr>
            </a:solidFill>
          </a:ln>
        </p:spPr>
      </p:pic>
      <p:sp>
        <p:nvSpPr>
          <p:cNvPr id="10" name="Title 1"/>
          <p:cNvSpPr txBox="1">
            <a:spLocks/>
          </p:cNvSpPr>
          <p:nvPr/>
        </p:nvSpPr>
        <p:spPr>
          <a:xfrm>
            <a:off x="1619672" y="0"/>
            <a:ext cx="7524328" cy="749300"/>
          </a:xfrm>
          <a:prstGeom prst="rect">
            <a:avLst/>
          </a:prstGeom>
        </p:spPr>
        <p:txBody>
          <a:bodyPr vert="horz" lIns="91440" tIns="45720" rIns="91440" bIns="45720" rtlCol="0" anchor="ctr">
            <a:normAutofit fontScale="92500"/>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accent6"/>
                </a:solidFill>
                <a:effectLst/>
                <a:uLnTx/>
                <a:uFillTx/>
                <a:latin typeface="+mj-lt"/>
                <a:ea typeface="+mj-ea"/>
                <a:cs typeface="Lato Medium"/>
              </a:rPr>
              <a:t>Genetic Engineering part 3 –  Tissue culture (biology)</a:t>
            </a:r>
            <a:endParaRPr kumimoji="0" lang="en-GB" sz="2800" b="0" i="0" u="none" strike="noStrike" kern="1200" cap="none" spc="0" normalizeH="0" baseline="0" noProof="0" dirty="0">
              <a:ln>
                <a:noFill/>
              </a:ln>
              <a:solidFill>
                <a:schemeClr val="tx1"/>
              </a:solidFill>
              <a:effectLst/>
              <a:uLnTx/>
              <a:uFillTx/>
              <a:latin typeface="+mj-lt"/>
              <a:ea typeface="+mj-ea"/>
              <a:cs typeface="Lato Medium"/>
            </a:endParaRPr>
          </a:p>
        </p:txBody>
      </p:sp>
    </p:spTree>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2636907"/>
            <a:ext cx="8784976" cy="3816429"/>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pPr>
              <a:buClr>
                <a:schemeClr val="accent6">
                  <a:lumMod val="75000"/>
                </a:schemeClr>
              </a:buClr>
              <a:buFont typeface="Wingdings" pitchFamily="2" charset="2"/>
              <a:buChar char="Ø"/>
            </a:pPr>
            <a:r>
              <a:rPr lang="en-GB" sz="2200" dirty="0"/>
              <a:t>A </a:t>
            </a:r>
            <a:r>
              <a:rPr lang="en-GB" sz="2200" b="1" dirty="0"/>
              <a:t>sample</a:t>
            </a:r>
            <a:r>
              <a:rPr lang="en-GB" sz="2200" dirty="0"/>
              <a:t> of tissue is removed from the animal using </a:t>
            </a:r>
          </a:p>
          <a:p>
            <a:pPr>
              <a:buClr>
                <a:schemeClr val="accent6">
                  <a:lumMod val="75000"/>
                </a:schemeClr>
              </a:buClr>
            </a:pPr>
            <a:r>
              <a:rPr lang="en-GB" sz="2200" dirty="0"/>
              <a:t>    </a:t>
            </a:r>
            <a:r>
              <a:rPr lang="en-GB" sz="2200" b="1" dirty="0"/>
              <a:t>aseptic</a:t>
            </a:r>
            <a:r>
              <a:rPr lang="en-GB" sz="2200" dirty="0"/>
              <a:t> techniques.</a:t>
            </a:r>
          </a:p>
          <a:p>
            <a:pPr>
              <a:buClr>
                <a:schemeClr val="accent6">
                  <a:lumMod val="75000"/>
                </a:schemeClr>
              </a:buClr>
              <a:buFont typeface="Wingdings" pitchFamily="2" charset="2"/>
              <a:buChar char="Ø"/>
            </a:pPr>
            <a:r>
              <a:rPr lang="en-GB" sz="2200" dirty="0"/>
              <a:t>The cells are separated using enzymes.</a:t>
            </a:r>
          </a:p>
          <a:p>
            <a:pPr>
              <a:buClr>
                <a:schemeClr val="accent6">
                  <a:lumMod val="75000"/>
                </a:schemeClr>
              </a:buClr>
              <a:buFont typeface="Wingdings" pitchFamily="2" charset="2"/>
              <a:buChar char="Ø"/>
            </a:pPr>
            <a:r>
              <a:rPr lang="en-GB" sz="2200" dirty="0"/>
              <a:t>They are placed in a sterile </a:t>
            </a:r>
            <a:r>
              <a:rPr lang="en-GB" sz="2200" b="1" dirty="0"/>
              <a:t>culture vessel </a:t>
            </a:r>
            <a:r>
              <a:rPr lang="en-GB" sz="2200" dirty="0"/>
              <a:t>containing </a:t>
            </a:r>
          </a:p>
          <a:p>
            <a:pPr>
              <a:buClr>
                <a:schemeClr val="accent6">
                  <a:lumMod val="75000"/>
                </a:schemeClr>
              </a:buClr>
            </a:pPr>
            <a:r>
              <a:rPr lang="en-GB" sz="2200" dirty="0"/>
              <a:t>    </a:t>
            </a:r>
            <a:r>
              <a:rPr lang="en-GB" sz="2200" b="1" dirty="0"/>
              <a:t>growth medium </a:t>
            </a:r>
            <a:r>
              <a:rPr lang="en-GB" sz="2200" dirty="0"/>
              <a:t>which provides all the nutrients </a:t>
            </a:r>
          </a:p>
          <a:p>
            <a:pPr>
              <a:buClr>
                <a:schemeClr val="accent6">
                  <a:lumMod val="75000"/>
                </a:schemeClr>
              </a:buClr>
            </a:pPr>
            <a:r>
              <a:rPr lang="en-GB" sz="2200" dirty="0"/>
              <a:t>    that the cells require. </a:t>
            </a:r>
          </a:p>
          <a:p>
            <a:pPr>
              <a:buClr>
                <a:schemeClr val="accent6">
                  <a:lumMod val="75000"/>
                </a:schemeClr>
              </a:buClr>
              <a:buFont typeface="Wingdings" pitchFamily="2" charset="2"/>
              <a:buChar char="Ø"/>
            </a:pPr>
            <a:r>
              <a:rPr lang="en-GB" sz="2200" dirty="0"/>
              <a:t>The cells grow and </a:t>
            </a:r>
            <a:r>
              <a:rPr lang="en-GB" sz="2200" b="1" dirty="0"/>
              <a:t>multiply</a:t>
            </a:r>
            <a:r>
              <a:rPr lang="en-GB" sz="2200" dirty="0"/>
              <a:t>.</a:t>
            </a:r>
          </a:p>
          <a:p>
            <a:pPr>
              <a:buClr>
                <a:schemeClr val="accent6">
                  <a:lumMod val="75000"/>
                </a:schemeClr>
              </a:buClr>
              <a:buFont typeface="Wingdings" pitchFamily="2" charset="2"/>
              <a:buChar char="Ø"/>
            </a:pPr>
            <a:r>
              <a:rPr lang="en-GB" sz="2200" dirty="0"/>
              <a:t>After a period of time, the cells are divided into </a:t>
            </a:r>
          </a:p>
          <a:p>
            <a:pPr>
              <a:buClr>
                <a:schemeClr val="accent6">
                  <a:lumMod val="75000"/>
                </a:schemeClr>
              </a:buClr>
            </a:pPr>
            <a:r>
              <a:rPr lang="en-GB" sz="2200" dirty="0"/>
              <a:t>    separate vessels for further growth and multiplication.</a:t>
            </a:r>
          </a:p>
          <a:p>
            <a:pPr>
              <a:buClr>
                <a:schemeClr val="accent6">
                  <a:lumMod val="75000"/>
                </a:schemeClr>
              </a:buClr>
              <a:buFont typeface="Wingdings" pitchFamily="2" charset="2"/>
              <a:buChar char="Ø"/>
            </a:pPr>
            <a:r>
              <a:rPr lang="en-GB" sz="2200" dirty="0"/>
              <a:t>The tissue culture can now be stored and is </a:t>
            </a:r>
            <a:r>
              <a:rPr lang="en-GB" sz="2200" b="1" dirty="0"/>
              <a:t>ready for </a:t>
            </a:r>
          </a:p>
          <a:p>
            <a:pPr>
              <a:buClr>
                <a:schemeClr val="accent6">
                  <a:lumMod val="75000"/>
                </a:schemeClr>
              </a:buClr>
            </a:pPr>
            <a:r>
              <a:rPr lang="en-GB" sz="2200" b="1" dirty="0"/>
              <a:t>    experimentation.</a:t>
            </a:r>
          </a:p>
        </p:txBody>
      </p:sp>
      <p:pic>
        <p:nvPicPr>
          <p:cNvPr id="7" name="Picture 6" descr="512px-Tissue_culture_vials_nci-vol-2142-300.jpg"/>
          <p:cNvPicPr>
            <a:picLocks noChangeAspect="1"/>
          </p:cNvPicPr>
          <p:nvPr/>
        </p:nvPicPr>
        <p:blipFill>
          <a:blip r:embed="rId3" cstate="print"/>
          <a:stretch>
            <a:fillRect/>
          </a:stretch>
        </p:blipFill>
        <p:spPr>
          <a:xfrm>
            <a:off x="6851851" y="2960344"/>
            <a:ext cx="2040629" cy="3060944"/>
          </a:xfrm>
          <a:prstGeom prst="rect">
            <a:avLst/>
          </a:prstGeom>
        </p:spPr>
      </p:pic>
      <p:sp>
        <p:nvSpPr>
          <p:cNvPr id="8" name="Rectangle 7"/>
          <p:cNvSpPr/>
          <p:nvPr/>
        </p:nvSpPr>
        <p:spPr>
          <a:xfrm>
            <a:off x="179512" y="692696"/>
            <a:ext cx="8784976" cy="1754326"/>
          </a:xfrm>
          <a:prstGeom prst="rect">
            <a:avLst/>
          </a:prstGeom>
        </p:spPr>
        <p:txBody>
          <a:bodyPr wrap="square">
            <a:spAutoFit/>
          </a:bodyPr>
          <a:lstStyle/>
          <a:p>
            <a:r>
              <a:rPr lang="en-GB" sz="2400" b="1" dirty="0">
                <a:solidFill>
                  <a:schemeClr val="accent6">
                    <a:lumMod val="75000"/>
                  </a:schemeClr>
                </a:solidFill>
              </a:rPr>
              <a:t>Tissue culture </a:t>
            </a:r>
            <a:r>
              <a:rPr lang="en-GB" sz="2400" dirty="0"/>
              <a:t>can also be used with </a:t>
            </a:r>
            <a:r>
              <a:rPr lang="en-GB" sz="2400" b="1" dirty="0">
                <a:solidFill>
                  <a:schemeClr val="accent6">
                    <a:lumMod val="75000"/>
                  </a:schemeClr>
                </a:solidFill>
              </a:rPr>
              <a:t>animal cells </a:t>
            </a:r>
            <a:r>
              <a:rPr lang="en-GB" sz="2400" dirty="0"/>
              <a:t>to aid </a:t>
            </a:r>
            <a:r>
              <a:rPr lang="en-GB" sz="2400" b="1" dirty="0">
                <a:solidFill>
                  <a:schemeClr val="accent6">
                    <a:lumMod val="75000"/>
                  </a:schemeClr>
                </a:solidFill>
              </a:rPr>
              <a:t>medical research</a:t>
            </a:r>
            <a:r>
              <a:rPr lang="en-GB" sz="2400" dirty="0"/>
              <a:t> or drug development. </a:t>
            </a:r>
          </a:p>
          <a:p>
            <a:r>
              <a:rPr lang="en-GB" sz="2000" dirty="0"/>
              <a:t>Scientists can use animal tissue to investigate the effect of chemicals or environmental changes </a:t>
            </a:r>
            <a:r>
              <a:rPr lang="en-GB" sz="2000" b="1" dirty="0">
                <a:solidFill>
                  <a:schemeClr val="accent6">
                    <a:lumMod val="75000"/>
                  </a:schemeClr>
                </a:solidFill>
              </a:rPr>
              <a:t>without</a:t>
            </a:r>
            <a:r>
              <a:rPr lang="en-GB" sz="2000" dirty="0"/>
              <a:t> causing </a:t>
            </a:r>
            <a:r>
              <a:rPr lang="en-GB" sz="2000" b="1" dirty="0">
                <a:solidFill>
                  <a:schemeClr val="accent6">
                    <a:lumMod val="75000"/>
                  </a:schemeClr>
                </a:solidFill>
              </a:rPr>
              <a:t>harm </a:t>
            </a:r>
            <a:r>
              <a:rPr lang="en-GB" sz="2000" dirty="0"/>
              <a:t>to a whole animal. People are less concerned about the</a:t>
            </a:r>
            <a:r>
              <a:rPr lang="en-GB" sz="2000" b="1" dirty="0">
                <a:solidFill>
                  <a:schemeClr val="accent6">
                    <a:lumMod val="75000"/>
                  </a:schemeClr>
                </a:solidFill>
              </a:rPr>
              <a:t> ethics </a:t>
            </a:r>
            <a:r>
              <a:rPr lang="en-GB" sz="2000" dirty="0"/>
              <a:t>of experimentation on tissues.</a:t>
            </a:r>
          </a:p>
        </p:txBody>
      </p:sp>
      <p:sp>
        <p:nvSpPr>
          <p:cNvPr id="10" name="Title 1"/>
          <p:cNvSpPr txBox="1">
            <a:spLocks/>
          </p:cNvSpPr>
          <p:nvPr/>
        </p:nvSpPr>
        <p:spPr>
          <a:xfrm>
            <a:off x="1619672" y="0"/>
            <a:ext cx="7524328" cy="749300"/>
          </a:xfrm>
          <a:prstGeom prst="rect">
            <a:avLst/>
          </a:prstGeom>
        </p:spPr>
        <p:txBody>
          <a:bodyPr vert="horz" lIns="91440" tIns="45720" rIns="91440" bIns="45720" rtlCol="0" anchor="ctr">
            <a:normAutofit fontScale="92500"/>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accent6"/>
                </a:solidFill>
                <a:effectLst/>
                <a:uLnTx/>
                <a:uFillTx/>
                <a:latin typeface="+mj-lt"/>
                <a:ea typeface="+mj-ea"/>
                <a:cs typeface="Lato Medium"/>
              </a:rPr>
              <a:t>Genetic Engineering part 3 –  Tissue culture (biology)</a:t>
            </a:r>
            <a:endParaRPr kumimoji="0" lang="en-GB" sz="2800" b="0" i="0" u="none" strike="noStrike" kern="1200" cap="none" spc="0" normalizeH="0" baseline="0" noProof="0" dirty="0">
              <a:ln>
                <a:noFill/>
              </a:ln>
              <a:solidFill>
                <a:schemeClr val="tx1"/>
              </a:solidFill>
              <a:effectLst/>
              <a:uLnTx/>
              <a:uFillTx/>
              <a:latin typeface="+mj-lt"/>
              <a:ea typeface="+mj-ea"/>
              <a:cs typeface="Lato Medium"/>
            </a:endParaRPr>
          </a:p>
        </p:txBody>
      </p:sp>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51520" y="692696"/>
            <a:ext cx="8496944" cy="5970865"/>
          </a:xfrm>
          <a:prstGeom prst="rect">
            <a:avLst/>
          </a:prstGeom>
          <a:noFill/>
        </p:spPr>
        <p:txBody>
          <a:bodyPr wrap="square" rtlCol="0">
            <a:spAutoFit/>
          </a:bodyPr>
          <a:lstStyle/>
          <a:p>
            <a:r>
              <a:rPr lang="en-GB" sz="2200" b="1" dirty="0">
                <a:solidFill>
                  <a:schemeClr val="accent6">
                    <a:lumMod val="75000"/>
                  </a:schemeClr>
                </a:solidFill>
              </a:rPr>
              <a:t>Genetic engineering </a:t>
            </a:r>
            <a:r>
              <a:rPr lang="en-GB" sz="2200" dirty="0"/>
              <a:t>is a process which involves </a:t>
            </a:r>
          </a:p>
          <a:p>
            <a:r>
              <a:rPr lang="en-GB" sz="2200" b="1" dirty="0">
                <a:solidFill>
                  <a:schemeClr val="accent6">
                    <a:lumMod val="75000"/>
                  </a:schemeClr>
                </a:solidFill>
              </a:rPr>
              <a:t>modifying the genome </a:t>
            </a:r>
            <a:r>
              <a:rPr lang="en-GB" sz="2200" dirty="0"/>
              <a:t>of an organism by </a:t>
            </a:r>
            <a:r>
              <a:rPr lang="en-GB" sz="2200" b="1" dirty="0">
                <a:solidFill>
                  <a:schemeClr val="accent6">
                    <a:lumMod val="75000"/>
                  </a:schemeClr>
                </a:solidFill>
              </a:rPr>
              <a:t>introducing</a:t>
            </a:r>
          </a:p>
          <a:p>
            <a:r>
              <a:rPr lang="en-GB" sz="2200" dirty="0"/>
              <a:t>a </a:t>
            </a:r>
            <a:r>
              <a:rPr lang="en-GB" sz="2200" b="1" dirty="0">
                <a:solidFill>
                  <a:schemeClr val="accent6">
                    <a:lumMod val="75000"/>
                  </a:schemeClr>
                </a:solidFill>
              </a:rPr>
              <a:t>gene </a:t>
            </a:r>
            <a:r>
              <a:rPr lang="en-GB" sz="2200" dirty="0"/>
              <a:t>from </a:t>
            </a:r>
            <a:r>
              <a:rPr lang="en-GB" sz="2200" b="1" dirty="0">
                <a:solidFill>
                  <a:schemeClr val="accent6">
                    <a:lumMod val="75000"/>
                  </a:schemeClr>
                </a:solidFill>
              </a:rPr>
              <a:t>another organism </a:t>
            </a:r>
            <a:r>
              <a:rPr lang="en-GB" sz="2200" dirty="0"/>
              <a:t>to give a desired </a:t>
            </a:r>
          </a:p>
          <a:p>
            <a:r>
              <a:rPr lang="en-GB" sz="2200" dirty="0"/>
              <a:t>characteristic.  </a:t>
            </a:r>
          </a:p>
          <a:p>
            <a:endParaRPr lang="en-GB" sz="1200" dirty="0"/>
          </a:p>
          <a:p>
            <a:r>
              <a:rPr lang="en-GB" sz="2200" dirty="0"/>
              <a:t>Plant crops have been genetically engineered to be </a:t>
            </a:r>
            <a:r>
              <a:rPr lang="en-GB" sz="2200" b="1" dirty="0">
                <a:solidFill>
                  <a:schemeClr val="accent6">
                    <a:lumMod val="75000"/>
                  </a:schemeClr>
                </a:solidFill>
              </a:rPr>
              <a:t>resistant</a:t>
            </a:r>
            <a:r>
              <a:rPr lang="en-GB" sz="2200" dirty="0"/>
              <a:t> to diseases, or be resistant to insect attack, resistant to herbicides or to produce bigger better fruits. These are known as </a:t>
            </a:r>
            <a:r>
              <a:rPr lang="en-GB" sz="2200" b="1" dirty="0">
                <a:solidFill>
                  <a:schemeClr val="accent6">
                    <a:lumMod val="75000"/>
                  </a:schemeClr>
                </a:solidFill>
              </a:rPr>
              <a:t>genetically modified </a:t>
            </a:r>
            <a:r>
              <a:rPr lang="en-GB" sz="2200" dirty="0"/>
              <a:t>or </a:t>
            </a:r>
            <a:r>
              <a:rPr lang="en-GB" sz="2200" b="1" dirty="0">
                <a:solidFill>
                  <a:schemeClr val="accent6">
                    <a:lumMod val="75000"/>
                  </a:schemeClr>
                </a:solidFill>
              </a:rPr>
              <a:t>GM</a:t>
            </a:r>
            <a:r>
              <a:rPr lang="en-GB" sz="2200" dirty="0"/>
              <a:t> crops. GM crops usually show an </a:t>
            </a:r>
            <a:r>
              <a:rPr lang="en-GB" sz="2200" b="1" dirty="0">
                <a:solidFill>
                  <a:schemeClr val="accent6">
                    <a:lumMod val="75000"/>
                  </a:schemeClr>
                </a:solidFill>
              </a:rPr>
              <a:t>increased yield</a:t>
            </a:r>
            <a:r>
              <a:rPr lang="en-GB" sz="2200" dirty="0"/>
              <a:t>. </a:t>
            </a:r>
          </a:p>
          <a:p>
            <a:endParaRPr lang="en-GB" sz="1200" dirty="0"/>
          </a:p>
          <a:p>
            <a:r>
              <a:rPr lang="en-GB" sz="2200" dirty="0"/>
              <a:t>A </a:t>
            </a:r>
            <a:r>
              <a:rPr lang="en-GB" sz="2200" b="1" dirty="0">
                <a:solidFill>
                  <a:schemeClr val="accent6">
                    <a:lumMod val="75000"/>
                  </a:schemeClr>
                </a:solidFill>
              </a:rPr>
              <a:t>herbicide </a:t>
            </a:r>
            <a:r>
              <a:rPr lang="en-GB" sz="2200" dirty="0"/>
              <a:t>is a chemical which </a:t>
            </a:r>
            <a:r>
              <a:rPr lang="en-GB" sz="2200" b="1" dirty="0">
                <a:solidFill>
                  <a:schemeClr val="accent6">
                    <a:lumMod val="75000"/>
                  </a:schemeClr>
                </a:solidFill>
              </a:rPr>
              <a:t>kills plants </a:t>
            </a:r>
            <a:r>
              <a:rPr lang="en-GB" sz="2200" dirty="0"/>
              <a:t>(also called a weed-killer). If a </a:t>
            </a:r>
            <a:r>
              <a:rPr lang="en-GB" sz="2200" b="1" dirty="0">
                <a:solidFill>
                  <a:schemeClr val="accent6">
                    <a:lumMod val="75000"/>
                  </a:schemeClr>
                </a:solidFill>
              </a:rPr>
              <a:t>crop plant </a:t>
            </a:r>
            <a:r>
              <a:rPr lang="en-GB" sz="2200" dirty="0"/>
              <a:t>is</a:t>
            </a:r>
            <a:r>
              <a:rPr lang="en-GB" sz="2200" b="1" dirty="0">
                <a:solidFill>
                  <a:schemeClr val="accent6">
                    <a:lumMod val="75000"/>
                  </a:schemeClr>
                </a:solidFill>
              </a:rPr>
              <a:t> resistant </a:t>
            </a:r>
            <a:r>
              <a:rPr lang="en-GB" sz="2200" dirty="0"/>
              <a:t>to herbicide, the farmer can spray herbicide to kill all other plants in the field without affecting the crop.</a:t>
            </a:r>
          </a:p>
          <a:p>
            <a:endParaRPr lang="en-GB" sz="1200" dirty="0"/>
          </a:p>
          <a:p>
            <a:r>
              <a:rPr lang="en-GB" sz="2200" b="1" dirty="0">
                <a:solidFill>
                  <a:schemeClr val="accent6">
                    <a:lumMod val="75000"/>
                  </a:schemeClr>
                </a:solidFill>
              </a:rPr>
              <a:t>Plants</a:t>
            </a:r>
            <a:r>
              <a:rPr lang="en-GB" sz="2200" dirty="0"/>
              <a:t> resistant to insect attack have been </a:t>
            </a:r>
            <a:r>
              <a:rPr lang="en-GB" sz="2200" b="1" dirty="0">
                <a:solidFill>
                  <a:schemeClr val="accent6">
                    <a:lumMod val="75000"/>
                  </a:schemeClr>
                </a:solidFill>
              </a:rPr>
              <a:t>modified</a:t>
            </a:r>
            <a:r>
              <a:rPr lang="en-GB" sz="2200" dirty="0"/>
              <a:t> to produce their </a:t>
            </a:r>
            <a:r>
              <a:rPr lang="en-GB" sz="2200" b="1" dirty="0">
                <a:solidFill>
                  <a:schemeClr val="accent6">
                    <a:lumMod val="75000"/>
                  </a:schemeClr>
                </a:solidFill>
              </a:rPr>
              <a:t>own</a:t>
            </a:r>
            <a:r>
              <a:rPr lang="en-GB" sz="2200" dirty="0"/>
              <a:t> </a:t>
            </a:r>
            <a:r>
              <a:rPr lang="en-GB" sz="2200" b="1" dirty="0">
                <a:solidFill>
                  <a:schemeClr val="accent6">
                    <a:lumMod val="75000"/>
                  </a:schemeClr>
                </a:solidFill>
              </a:rPr>
              <a:t>pesticide</a:t>
            </a:r>
            <a:r>
              <a:rPr lang="en-GB" sz="2200" dirty="0"/>
              <a:t>.</a:t>
            </a:r>
          </a:p>
          <a:p>
            <a:endParaRPr lang="en-GB" sz="1200" dirty="0"/>
          </a:p>
          <a:p>
            <a:r>
              <a:rPr lang="en-GB" sz="2200" dirty="0"/>
              <a:t>All our food from plants and animals contains genes. A plant cell contains about 30 000 genes. GM involves adding about 1-10 extra genes. </a:t>
            </a:r>
            <a:r>
              <a:rPr lang="en-GB" sz="2200" dirty="0">
                <a:hlinkClick r:id="rId3"/>
              </a:rPr>
              <a:t>Video:</a:t>
            </a:r>
            <a:endParaRPr lang="en-GB" dirty="0"/>
          </a:p>
        </p:txBody>
      </p:sp>
      <p:pic>
        <p:nvPicPr>
          <p:cNvPr id="5" name="Picture 4" descr="ThinkstockPhotos-807775812wheat.jpg"/>
          <p:cNvPicPr>
            <a:picLocks noChangeAspect="1"/>
          </p:cNvPicPr>
          <p:nvPr/>
        </p:nvPicPr>
        <p:blipFill>
          <a:blip r:embed="rId4" cstate="print"/>
          <a:stretch>
            <a:fillRect/>
          </a:stretch>
        </p:blipFill>
        <p:spPr>
          <a:xfrm>
            <a:off x="6541712" y="836712"/>
            <a:ext cx="2206752" cy="1472184"/>
          </a:xfrm>
          <a:prstGeom prst="rect">
            <a:avLst/>
          </a:prstGeom>
        </p:spPr>
      </p:pic>
      <p:sp>
        <p:nvSpPr>
          <p:cNvPr id="7" name="Title 1"/>
          <p:cNvSpPr txBox="1">
            <a:spLocks/>
          </p:cNvSpPr>
          <p:nvPr/>
        </p:nvSpPr>
        <p:spPr>
          <a:xfrm>
            <a:off x="1619672" y="0"/>
            <a:ext cx="7524328" cy="749300"/>
          </a:xfrm>
          <a:prstGeom prst="rect">
            <a:avLst/>
          </a:prstGeom>
        </p:spPr>
        <p:txBody>
          <a:bodyPr vert="horz" lIns="91440" tIns="45720" rIns="91440" bIns="45720" rtlCol="0" anchor="ctr">
            <a:norm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US" sz="2800" b="1" i="0" u="none" strike="noStrike" kern="1200" cap="none" spc="0" normalizeH="0" baseline="0" noProof="0" dirty="0">
                <a:ln>
                  <a:noFill/>
                </a:ln>
                <a:solidFill>
                  <a:schemeClr val="accent6"/>
                </a:solidFill>
                <a:effectLst/>
                <a:uLnTx/>
                <a:uFillTx/>
                <a:latin typeface="+mj-lt"/>
                <a:ea typeface="+mj-ea"/>
                <a:cs typeface="Lato Medium"/>
              </a:rPr>
              <a:t>Genetic Engineering part 3 –  Genetic</a:t>
            </a:r>
            <a:r>
              <a:rPr kumimoji="0" lang="en-US" sz="2800" b="1" i="0" u="none" strike="noStrike" kern="1200" cap="none" spc="0" normalizeH="0" noProof="0" dirty="0">
                <a:ln>
                  <a:noFill/>
                </a:ln>
                <a:solidFill>
                  <a:schemeClr val="accent6"/>
                </a:solidFill>
                <a:effectLst/>
                <a:uLnTx/>
                <a:uFillTx/>
                <a:latin typeface="+mj-lt"/>
                <a:ea typeface="+mj-ea"/>
                <a:cs typeface="Lato Medium"/>
              </a:rPr>
              <a:t> engineering</a:t>
            </a:r>
            <a:endParaRPr kumimoji="0" lang="en-GB" sz="2800" b="0" i="0" u="none" strike="noStrike" kern="1200" cap="none" spc="0" normalizeH="0" baseline="0" noProof="0" dirty="0">
              <a:ln>
                <a:noFill/>
              </a:ln>
              <a:solidFill>
                <a:schemeClr val="tx1"/>
              </a:solidFill>
              <a:effectLst/>
              <a:uLnTx/>
              <a:uFillTx/>
              <a:latin typeface="+mj-lt"/>
              <a:ea typeface="+mj-ea"/>
              <a:cs typeface="Lato Medium"/>
            </a:endParaRP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79512" y="620689"/>
            <a:ext cx="8856984" cy="1569660"/>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r>
              <a:rPr lang="en-GB" sz="2400" dirty="0"/>
              <a:t>In </a:t>
            </a:r>
            <a:r>
              <a:rPr lang="en-GB" sz="2400" b="1" dirty="0">
                <a:solidFill>
                  <a:schemeClr val="accent6">
                    <a:lumMod val="75000"/>
                  </a:schemeClr>
                </a:solidFill>
              </a:rPr>
              <a:t>genetic engineering, genes from</a:t>
            </a:r>
            <a:r>
              <a:rPr lang="en-GB" sz="2400" dirty="0"/>
              <a:t> the chromosomes of </a:t>
            </a:r>
            <a:r>
              <a:rPr lang="en-GB" sz="2400" b="1" dirty="0">
                <a:solidFill>
                  <a:schemeClr val="accent6">
                    <a:lumMod val="75000"/>
                  </a:schemeClr>
                </a:solidFill>
              </a:rPr>
              <a:t>humans</a:t>
            </a:r>
            <a:r>
              <a:rPr lang="en-GB" sz="2400" dirty="0"/>
              <a:t> and other organisms are </a:t>
            </a:r>
            <a:r>
              <a:rPr lang="en-GB" sz="2400" b="1" dirty="0">
                <a:solidFill>
                  <a:schemeClr val="accent6">
                    <a:lumMod val="75000"/>
                  </a:schemeClr>
                </a:solidFill>
              </a:rPr>
              <a:t>cut out </a:t>
            </a:r>
            <a:r>
              <a:rPr lang="en-GB" sz="2400" dirty="0"/>
              <a:t>of the</a:t>
            </a:r>
            <a:r>
              <a:rPr lang="en-GB" sz="2400" b="1" dirty="0">
                <a:solidFill>
                  <a:schemeClr val="accent6">
                    <a:lumMod val="75000"/>
                  </a:schemeClr>
                </a:solidFill>
              </a:rPr>
              <a:t> DNA </a:t>
            </a:r>
            <a:r>
              <a:rPr lang="en-GB" sz="2400" dirty="0"/>
              <a:t>using </a:t>
            </a:r>
            <a:r>
              <a:rPr lang="en-GB" sz="2400" b="1" dirty="0">
                <a:solidFill>
                  <a:schemeClr val="accent6">
                    <a:lumMod val="75000"/>
                  </a:schemeClr>
                </a:solidFill>
              </a:rPr>
              <a:t>enzymes</a:t>
            </a:r>
            <a:r>
              <a:rPr lang="en-GB" sz="2400" dirty="0"/>
              <a:t>. The </a:t>
            </a:r>
            <a:r>
              <a:rPr lang="en-GB" sz="2400" b="1" dirty="0">
                <a:solidFill>
                  <a:schemeClr val="accent6">
                    <a:lumMod val="75000"/>
                  </a:schemeClr>
                </a:solidFill>
              </a:rPr>
              <a:t>genes </a:t>
            </a:r>
            <a:r>
              <a:rPr lang="en-GB" sz="2400" dirty="0"/>
              <a:t>are then </a:t>
            </a:r>
            <a:r>
              <a:rPr lang="en-GB" sz="2400" b="1" dirty="0">
                <a:solidFill>
                  <a:schemeClr val="accent6">
                    <a:lumMod val="75000"/>
                  </a:schemeClr>
                </a:solidFill>
              </a:rPr>
              <a:t>transferred</a:t>
            </a:r>
            <a:r>
              <a:rPr lang="en-GB" sz="2400" dirty="0"/>
              <a:t> to the </a:t>
            </a:r>
            <a:r>
              <a:rPr lang="en-GB" sz="2400" b="1" dirty="0">
                <a:solidFill>
                  <a:schemeClr val="accent6">
                    <a:lumMod val="75000"/>
                  </a:schemeClr>
                </a:solidFill>
              </a:rPr>
              <a:t>cells of the organism </a:t>
            </a:r>
            <a:r>
              <a:rPr lang="en-GB" sz="2400" dirty="0"/>
              <a:t>to be genetically modified. </a:t>
            </a:r>
            <a:endParaRPr lang="en-GB" sz="2200" dirty="0"/>
          </a:p>
        </p:txBody>
      </p:sp>
      <p:pic>
        <p:nvPicPr>
          <p:cNvPr id="10242" name="Picture 2" descr="https://upload.wikimedia.org/wikipedia/commons/thumb/1/1d/Bt_plants.png/263px-Bt_plants.png"/>
          <p:cNvPicPr>
            <a:picLocks noChangeAspect="1" noChangeArrowheads="1"/>
          </p:cNvPicPr>
          <p:nvPr/>
        </p:nvPicPr>
        <p:blipFill>
          <a:blip r:embed="rId3" cstate="print"/>
          <a:srcRect/>
          <a:stretch>
            <a:fillRect/>
          </a:stretch>
        </p:blipFill>
        <p:spPr bwMode="auto">
          <a:xfrm>
            <a:off x="5148065" y="2276872"/>
            <a:ext cx="2346928" cy="4274443"/>
          </a:xfrm>
          <a:prstGeom prst="rect">
            <a:avLst/>
          </a:prstGeom>
          <a:noFill/>
          <a:ln>
            <a:solidFill>
              <a:schemeClr val="accent6">
                <a:lumMod val="75000"/>
              </a:schemeClr>
            </a:solidFill>
          </a:ln>
        </p:spPr>
      </p:pic>
      <p:sp>
        <p:nvSpPr>
          <p:cNvPr id="7" name="Rectangle 6"/>
          <p:cNvSpPr/>
          <p:nvPr/>
        </p:nvSpPr>
        <p:spPr>
          <a:xfrm>
            <a:off x="179512" y="2213490"/>
            <a:ext cx="4968552" cy="4401205"/>
          </a:xfrm>
          <a:prstGeom prst="rect">
            <a:avLst/>
          </a:prstGeom>
        </p:spPr>
        <p:txBody>
          <a:bodyPr wrap="square">
            <a:spAutoFit/>
          </a:bodyPr>
          <a:lstStyle/>
          <a:p>
            <a:r>
              <a:rPr lang="en-GB" sz="2000" dirty="0"/>
              <a:t>A bacteria called </a:t>
            </a:r>
            <a:r>
              <a:rPr lang="en-GB" sz="2000" b="1" i="1" u="sng" dirty="0">
                <a:solidFill>
                  <a:schemeClr val="accent6">
                    <a:lumMod val="75000"/>
                  </a:schemeClr>
                </a:solidFill>
              </a:rPr>
              <a:t>Bacillus</a:t>
            </a:r>
            <a:r>
              <a:rPr lang="en-GB" sz="2000" b="1" u="sng" dirty="0">
                <a:solidFill>
                  <a:schemeClr val="accent6">
                    <a:lumMod val="75000"/>
                  </a:schemeClr>
                </a:solidFill>
              </a:rPr>
              <a:t> </a:t>
            </a:r>
            <a:r>
              <a:rPr lang="en-GB" sz="2000" b="1" i="1" u="sng" dirty="0">
                <a:solidFill>
                  <a:schemeClr val="accent6">
                    <a:lumMod val="75000"/>
                  </a:schemeClr>
                </a:solidFill>
              </a:rPr>
              <a:t>thuringiensis</a:t>
            </a:r>
            <a:r>
              <a:rPr lang="en-GB" sz="2000" b="1" u="sng" dirty="0">
                <a:solidFill>
                  <a:schemeClr val="accent6">
                    <a:lumMod val="75000"/>
                  </a:schemeClr>
                </a:solidFill>
              </a:rPr>
              <a:t> </a:t>
            </a:r>
            <a:r>
              <a:rPr lang="en-GB" sz="2000" dirty="0"/>
              <a:t>lives in the soil. It produces a toxin that kills a variety of common insect pests. </a:t>
            </a:r>
          </a:p>
          <a:p>
            <a:endParaRPr lang="en-GB" sz="1400" dirty="0"/>
          </a:p>
          <a:p>
            <a:r>
              <a:rPr lang="en-GB" sz="2000" dirty="0"/>
              <a:t>The </a:t>
            </a:r>
            <a:r>
              <a:rPr lang="en-GB" sz="2000" b="1" dirty="0">
                <a:solidFill>
                  <a:schemeClr val="accent6">
                    <a:lumMod val="75000"/>
                  </a:schemeClr>
                </a:solidFill>
              </a:rPr>
              <a:t>gene</a:t>
            </a:r>
            <a:r>
              <a:rPr lang="en-GB" sz="2000" dirty="0"/>
              <a:t> which produces the toxin in the bacteria has been </a:t>
            </a:r>
            <a:r>
              <a:rPr lang="en-GB" sz="2000" b="1" dirty="0">
                <a:solidFill>
                  <a:schemeClr val="accent6">
                    <a:lumMod val="75000"/>
                  </a:schemeClr>
                </a:solidFill>
              </a:rPr>
              <a:t>isolated</a:t>
            </a:r>
            <a:r>
              <a:rPr lang="en-GB" sz="2000" dirty="0"/>
              <a:t> and </a:t>
            </a:r>
            <a:r>
              <a:rPr lang="en-GB" sz="2000" b="1" dirty="0">
                <a:solidFill>
                  <a:schemeClr val="accent6">
                    <a:lumMod val="75000"/>
                  </a:schemeClr>
                </a:solidFill>
              </a:rPr>
              <a:t>transferred</a:t>
            </a:r>
            <a:r>
              <a:rPr lang="en-GB" sz="2000" dirty="0"/>
              <a:t> to the crop plant’s</a:t>
            </a:r>
            <a:r>
              <a:rPr lang="en-GB" sz="2000" b="1" dirty="0">
                <a:solidFill>
                  <a:schemeClr val="accent6">
                    <a:lumMod val="75000"/>
                  </a:schemeClr>
                </a:solidFill>
              </a:rPr>
              <a:t> genome</a:t>
            </a:r>
            <a:r>
              <a:rPr lang="en-GB" sz="2000" dirty="0"/>
              <a:t>. </a:t>
            </a:r>
          </a:p>
          <a:p>
            <a:endParaRPr lang="en-GB" sz="1600" dirty="0"/>
          </a:p>
          <a:p>
            <a:r>
              <a:rPr lang="en-GB" sz="2000" dirty="0"/>
              <a:t>The crop </a:t>
            </a:r>
            <a:r>
              <a:rPr lang="en-GB" sz="2000" b="1" dirty="0">
                <a:solidFill>
                  <a:schemeClr val="accent6">
                    <a:lumMod val="75000"/>
                  </a:schemeClr>
                </a:solidFill>
              </a:rPr>
              <a:t>plant</a:t>
            </a:r>
            <a:r>
              <a:rPr lang="en-GB" sz="2000" dirty="0"/>
              <a:t> now </a:t>
            </a:r>
            <a:r>
              <a:rPr lang="en-GB" sz="2000" b="1" dirty="0">
                <a:solidFill>
                  <a:schemeClr val="accent6">
                    <a:lumMod val="75000"/>
                  </a:schemeClr>
                </a:solidFill>
              </a:rPr>
              <a:t>produces</a:t>
            </a:r>
            <a:r>
              <a:rPr lang="en-GB" sz="2000" dirty="0"/>
              <a:t> the </a:t>
            </a:r>
            <a:r>
              <a:rPr lang="en-GB" sz="2000" b="1" dirty="0">
                <a:solidFill>
                  <a:schemeClr val="accent6">
                    <a:lumMod val="75000"/>
                  </a:schemeClr>
                </a:solidFill>
              </a:rPr>
              <a:t>toxin</a:t>
            </a:r>
            <a:r>
              <a:rPr lang="en-GB" sz="2000" dirty="0"/>
              <a:t> and insects which eat it are poisoned. This means there are </a:t>
            </a:r>
            <a:r>
              <a:rPr lang="en-GB" sz="2000" b="1" dirty="0">
                <a:solidFill>
                  <a:schemeClr val="accent6">
                    <a:lumMod val="75000"/>
                  </a:schemeClr>
                </a:solidFill>
              </a:rPr>
              <a:t>less insects </a:t>
            </a:r>
            <a:r>
              <a:rPr lang="en-GB" sz="2000" dirty="0"/>
              <a:t>to eat the crop and so a </a:t>
            </a:r>
            <a:r>
              <a:rPr lang="en-GB" sz="2000" b="1" dirty="0">
                <a:solidFill>
                  <a:schemeClr val="accent6">
                    <a:lumMod val="75000"/>
                  </a:schemeClr>
                </a:solidFill>
              </a:rPr>
              <a:t>bigger yield </a:t>
            </a:r>
            <a:r>
              <a:rPr lang="en-GB" sz="2000" dirty="0"/>
              <a:t>is produced. The farmer does not have to spray the crop with pesticide either so it makes </a:t>
            </a:r>
            <a:r>
              <a:rPr lang="en-GB" sz="2000" b="1" dirty="0">
                <a:solidFill>
                  <a:schemeClr val="accent6">
                    <a:lumMod val="75000"/>
                  </a:schemeClr>
                </a:solidFill>
              </a:rPr>
              <a:t>economic</a:t>
            </a:r>
            <a:r>
              <a:rPr lang="en-GB" sz="2000" dirty="0"/>
              <a:t> sense as well.</a:t>
            </a:r>
          </a:p>
        </p:txBody>
      </p:sp>
      <p:sp>
        <p:nvSpPr>
          <p:cNvPr id="9" name="TextBox 8"/>
          <p:cNvSpPr txBox="1"/>
          <p:nvPr/>
        </p:nvSpPr>
        <p:spPr>
          <a:xfrm>
            <a:off x="7524328" y="2276872"/>
            <a:ext cx="1512168" cy="2031325"/>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r>
              <a:rPr lang="en-GB" dirty="0"/>
              <a:t>Plant </a:t>
            </a:r>
            <a:r>
              <a:rPr lang="en-GB" b="1" u="sng" dirty="0">
                <a:solidFill>
                  <a:schemeClr val="accent6">
                    <a:lumMod val="75000"/>
                  </a:schemeClr>
                </a:solidFill>
              </a:rPr>
              <a:t>not</a:t>
            </a:r>
            <a:r>
              <a:rPr lang="en-GB" dirty="0"/>
              <a:t> genetically modified with the toxin producing gene after insect attack.</a:t>
            </a:r>
          </a:p>
        </p:txBody>
      </p:sp>
      <p:sp>
        <p:nvSpPr>
          <p:cNvPr id="11" name="TextBox 10"/>
          <p:cNvSpPr txBox="1"/>
          <p:nvPr/>
        </p:nvSpPr>
        <p:spPr>
          <a:xfrm>
            <a:off x="7524328" y="4437112"/>
            <a:ext cx="1512168" cy="2031325"/>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r>
              <a:rPr lang="en-GB" dirty="0"/>
              <a:t>Plant which </a:t>
            </a:r>
            <a:r>
              <a:rPr lang="en-GB" b="1" u="sng" dirty="0">
                <a:solidFill>
                  <a:schemeClr val="accent6">
                    <a:lumMod val="75000"/>
                  </a:schemeClr>
                </a:solidFill>
              </a:rPr>
              <a:t>is genetically modified</a:t>
            </a:r>
            <a:r>
              <a:rPr lang="en-GB" dirty="0"/>
              <a:t> with the toxin producing gene after insect attack.</a:t>
            </a:r>
          </a:p>
        </p:txBody>
      </p:sp>
      <p:sp>
        <p:nvSpPr>
          <p:cNvPr id="12" name="Title 1"/>
          <p:cNvSpPr txBox="1">
            <a:spLocks/>
          </p:cNvSpPr>
          <p:nvPr/>
        </p:nvSpPr>
        <p:spPr>
          <a:xfrm>
            <a:off x="1259632" y="0"/>
            <a:ext cx="7884368" cy="749300"/>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US" sz="2400" b="1" i="0" u="none" strike="noStrike" kern="1200" cap="none" spc="0" normalizeH="0" baseline="0" noProof="0" dirty="0">
                <a:ln>
                  <a:noFill/>
                </a:ln>
                <a:solidFill>
                  <a:schemeClr val="accent6"/>
                </a:solidFill>
                <a:effectLst/>
                <a:uLnTx/>
                <a:uFillTx/>
                <a:latin typeface="+mj-lt"/>
                <a:ea typeface="+mj-ea"/>
                <a:cs typeface="Lato Medium"/>
              </a:rPr>
              <a:t>Genetic Engineering part 3 –  Genetic</a:t>
            </a:r>
            <a:r>
              <a:rPr kumimoji="0" lang="en-US" sz="2400" b="1" i="0" u="none" strike="noStrike" kern="1200" cap="none" spc="0" normalizeH="0" noProof="0" dirty="0">
                <a:ln>
                  <a:noFill/>
                </a:ln>
                <a:solidFill>
                  <a:schemeClr val="accent6"/>
                </a:solidFill>
                <a:effectLst/>
                <a:uLnTx/>
                <a:uFillTx/>
                <a:latin typeface="+mj-lt"/>
                <a:ea typeface="+mj-ea"/>
                <a:cs typeface="Lato Medium"/>
              </a:rPr>
              <a:t> engineering (biology)</a:t>
            </a:r>
            <a:endParaRPr kumimoji="0" lang="en-GB" sz="2400" b="0" i="0" u="none" strike="noStrike" kern="1200" cap="none" spc="0" normalizeH="0" baseline="0" noProof="0" dirty="0">
              <a:ln>
                <a:noFill/>
              </a:ln>
              <a:solidFill>
                <a:schemeClr val="tx1"/>
              </a:solidFill>
              <a:effectLst/>
              <a:uLnTx/>
              <a:uFillTx/>
              <a:latin typeface="+mj-lt"/>
              <a:ea typeface="+mj-ea"/>
              <a:cs typeface="Lato Medium"/>
            </a:endParaRPr>
          </a:p>
        </p:txBody>
      </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C:\Users\Amanda\AppData\Local\Microsoft\Windows\INetCache\IE\EGWB74HY\big-tick[1].jpg"/>
          <p:cNvPicPr>
            <a:picLocks noChangeAspect="1" noChangeArrowheads="1"/>
          </p:cNvPicPr>
          <p:nvPr/>
        </p:nvPicPr>
        <p:blipFill>
          <a:blip r:embed="rId3" cstate="print"/>
          <a:srcRect/>
          <a:stretch>
            <a:fillRect/>
          </a:stretch>
        </p:blipFill>
        <p:spPr bwMode="auto">
          <a:xfrm>
            <a:off x="8244408" y="5589240"/>
            <a:ext cx="899592" cy="874603"/>
          </a:xfrm>
          <a:prstGeom prst="rect">
            <a:avLst/>
          </a:prstGeom>
          <a:noFill/>
        </p:spPr>
      </p:pic>
      <p:sp>
        <p:nvSpPr>
          <p:cNvPr id="7" name="TextBox 6"/>
          <p:cNvSpPr txBox="1"/>
          <p:nvPr/>
        </p:nvSpPr>
        <p:spPr>
          <a:xfrm>
            <a:off x="179512" y="764704"/>
            <a:ext cx="8784976" cy="3785652"/>
          </a:xfrm>
          <a:prstGeom prst="rect">
            <a:avLst/>
          </a:prstGeom>
          <a:noFill/>
          <a:ln>
            <a:solidFill>
              <a:schemeClr val="accent6">
                <a:lumMod val="75000"/>
              </a:schemeClr>
            </a:solidFill>
          </a:ln>
        </p:spPr>
        <p:txBody>
          <a:bodyPr wrap="square" rtlCol="0">
            <a:spAutoFit/>
          </a:bodyPr>
          <a:lstStyle/>
          <a:p>
            <a:r>
              <a:rPr lang="en-GB" sz="2400" b="1" dirty="0">
                <a:solidFill>
                  <a:schemeClr val="accent6">
                    <a:lumMod val="75000"/>
                  </a:schemeClr>
                </a:solidFill>
              </a:rPr>
              <a:t>Insulin</a:t>
            </a:r>
            <a:r>
              <a:rPr lang="en-GB" sz="2400" dirty="0"/>
              <a:t> is a naturally occurring </a:t>
            </a:r>
            <a:r>
              <a:rPr lang="en-GB" sz="2400" b="1" dirty="0">
                <a:solidFill>
                  <a:schemeClr val="accent6">
                    <a:lumMod val="75000"/>
                  </a:schemeClr>
                </a:solidFill>
              </a:rPr>
              <a:t>hormone</a:t>
            </a:r>
            <a:r>
              <a:rPr lang="en-GB" sz="2400" dirty="0"/>
              <a:t> produced in the pancreas. In diabetes, a fault in the pancreas means insulin is not made effectively. </a:t>
            </a:r>
          </a:p>
          <a:p>
            <a:r>
              <a:rPr lang="en-GB" sz="2400" dirty="0"/>
              <a:t>Diabetics can inject themselves with insulin. The insulin for injections used to be collected from a </a:t>
            </a:r>
            <a:r>
              <a:rPr lang="en-GB" sz="2400" b="1" dirty="0">
                <a:solidFill>
                  <a:schemeClr val="accent6">
                    <a:lumMod val="75000"/>
                  </a:schemeClr>
                </a:solidFill>
              </a:rPr>
              <a:t>pig’s pancreas</a:t>
            </a:r>
            <a:r>
              <a:rPr lang="en-GB" sz="2400" dirty="0"/>
              <a:t>. Some diabetics had </a:t>
            </a:r>
            <a:r>
              <a:rPr lang="en-GB" sz="2400" b="1" dirty="0">
                <a:solidFill>
                  <a:schemeClr val="accent6">
                    <a:lumMod val="75000"/>
                  </a:schemeClr>
                </a:solidFill>
              </a:rPr>
              <a:t>severe allergic reactions </a:t>
            </a:r>
            <a:r>
              <a:rPr lang="en-GB" sz="2400" dirty="0"/>
              <a:t>to pig insulin because it was not the same as human insulin.</a:t>
            </a:r>
          </a:p>
          <a:p>
            <a:r>
              <a:rPr lang="en-GB" sz="2400" b="1" dirty="0">
                <a:solidFill>
                  <a:schemeClr val="accent6">
                    <a:lumMod val="75000"/>
                  </a:schemeClr>
                </a:solidFill>
              </a:rPr>
              <a:t>Genetic engineering </a:t>
            </a:r>
            <a:r>
              <a:rPr lang="en-GB" sz="2400" dirty="0"/>
              <a:t>is now used to </a:t>
            </a:r>
            <a:r>
              <a:rPr lang="en-GB" sz="2400" b="1" dirty="0">
                <a:solidFill>
                  <a:schemeClr val="accent6">
                    <a:lumMod val="75000"/>
                  </a:schemeClr>
                </a:solidFill>
              </a:rPr>
              <a:t>produce</a:t>
            </a:r>
            <a:r>
              <a:rPr lang="en-GB" sz="2400" dirty="0"/>
              <a:t> </a:t>
            </a:r>
            <a:r>
              <a:rPr lang="en-GB" sz="2400" b="1" u="sng" dirty="0">
                <a:solidFill>
                  <a:schemeClr val="accent6">
                    <a:lumMod val="75000"/>
                  </a:schemeClr>
                </a:solidFill>
              </a:rPr>
              <a:t>‘human insulin</a:t>
            </a:r>
            <a:r>
              <a:rPr lang="en-GB" sz="2400" dirty="0"/>
              <a:t>’ from </a:t>
            </a:r>
            <a:r>
              <a:rPr lang="en-GB" sz="2400" b="1" dirty="0">
                <a:solidFill>
                  <a:schemeClr val="accent6">
                    <a:lumMod val="75000"/>
                  </a:schemeClr>
                </a:solidFill>
              </a:rPr>
              <a:t>genetically modified bacteria</a:t>
            </a:r>
            <a:r>
              <a:rPr lang="en-GB" sz="2400" dirty="0"/>
              <a:t>. It is cheaper, safer and more </a:t>
            </a:r>
            <a:r>
              <a:rPr lang="en-GB" sz="2400" b="1" dirty="0">
                <a:solidFill>
                  <a:schemeClr val="accent6">
                    <a:lumMod val="75000"/>
                  </a:schemeClr>
                </a:solidFill>
              </a:rPr>
              <a:t>ethically acceptable</a:t>
            </a:r>
            <a:r>
              <a:rPr lang="en-GB" sz="2400" dirty="0"/>
              <a:t> than using specially bred pigs which have to be killed.</a:t>
            </a:r>
          </a:p>
        </p:txBody>
      </p:sp>
      <p:pic>
        <p:nvPicPr>
          <p:cNvPr id="9" name="Picture 8" descr="GettyImages-494377822insulin.jpg"/>
          <p:cNvPicPr>
            <a:picLocks noChangeAspect="1"/>
          </p:cNvPicPr>
          <p:nvPr/>
        </p:nvPicPr>
        <p:blipFill>
          <a:blip r:embed="rId4" cstate="print"/>
          <a:stretch>
            <a:fillRect/>
          </a:stretch>
        </p:blipFill>
        <p:spPr>
          <a:xfrm>
            <a:off x="3277943" y="4605296"/>
            <a:ext cx="2662209" cy="1776032"/>
          </a:xfrm>
          <a:prstGeom prst="rect">
            <a:avLst/>
          </a:prstGeom>
          <a:ln>
            <a:solidFill>
              <a:schemeClr val="accent6">
                <a:lumMod val="75000"/>
              </a:schemeClr>
            </a:solidFill>
          </a:ln>
          <a:effectLst>
            <a:outerShdw blurRad="50800" dist="38100" dir="5400000" algn="t" rotWithShape="0">
              <a:prstClr val="black">
                <a:alpha val="40000"/>
              </a:prstClr>
            </a:outerShdw>
          </a:effectLst>
        </p:spPr>
      </p:pic>
      <p:grpSp>
        <p:nvGrpSpPr>
          <p:cNvPr id="15" name="Group 14"/>
          <p:cNvGrpSpPr/>
          <p:nvPr/>
        </p:nvGrpSpPr>
        <p:grpSpPr>
          <a:xfrm>
            <a:off x="323528" y="4653136"/>
            <a:ext cx="1872208" cy="1800200"/>
            <a:chOff x="6732240" y="4509120"/>
            <a:chExt cx="1944216" cy="2016224"/>
          </a:xfrm>
        </p:grpSpPr>
        <p:sp>
          <p:nvSpPr>
            <p:cNvPr id="13" name="Oval 12"/>
            <p:cNvSpPr/>
            <p:nvPr/>
          </p:nvSpPr>
          <p:spPr>
            <a:xfrm>
              <a:off x="6732240" y="4509120"/>
              <a:ext cx="1944216" cy="2016224"/>
            </a:xfrm>
            <a:prstGeom prst="ellipse">
              <a:avLst/>
            </a:prstGeom>
            <a:solidFill>
              <a:schemeClr val="bg1"/>
            </a:solidFill>
            <a:ln w="155575">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pic>
          <p:nvPicPr>
            <p:cNvPr id="6145" name="Picture 1"/>
            <p:cNvPicPr>
              <a:picLocks noChangeAspect="1" noChangeArrowheads="1"/>
            </p:cNvPicPr>
            <p:nvPr/>
          </p:nvPicPr>
          <p:blipFill>
            <a:blip r:embed="rId5" cstate="print"/>
            <a:srcRect/>
            <a:stretch>
              <a:fillRect/>
            </a:stretch>
          </p:blipFill>
          <p:spPr bwMode="auto">
            <a:xfrm>
              <a:off x="6948264" y="5085184"/>
              <a:ext cx="1524000" cy="923925"/>
            </a:xfrm>
            <a:prstGeom prst="rect">
              <a:avLst/>
            </a:prstGeom>
            <a:noFill/>
            <a:ln w="9525">
              <a:noFill/>
              <a:miter lim="800000"/>
              <a:headEnd/>
              <a:tailEnd/>
            </a:ln>
          </p:spPr>
        </p:pic>
      </p:grpSp>
      <p:sp>
        <p:nvSpPr>
          <p:cNvPr id="17" name="Oval 16"/>
          <p:cNvSpPr/>
          <p:nvPr/>
        </p:nvSpPr>
        <p:spPr>
          <a:xfrm>
            <a:off x="6588224" y="4653136"/>
            <a:ext cx="1872000" cy="1800200"/>
          </a:xfrm>
          <a:prstGeom prst="ellipse">
            <a:avLst/>
          </a:prstGeom>
          <a:solidFill>
            <a:schemeClr val="bg1"/>
          </a:solidFill>
          <a:ln w="155575">
            <a:solidFill>
              <a:srgbClr val="00B05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pic>
        <p:nvPicPr>
          <p:cNvPr id="20" name="Picture 19"/>
          <p:cNvPicPr/>
          <p:nvPr/>
        </p:nvPicPr>
        <p:blipFill>
          <a:blip r:embed="rId6" cstate="print"/>
          <a:srcRect/>
          <a:stretch>
            <a:fillRect/>
          </a:stretch>
        </p:blipFill>
        <p:spPr bwMode="auto">
          <a:xfrm rot="2791955">
            <a:off x="7188632" y="4786683"/>
            <a:ext cx="599383" cy="1461096"/>
          </a:xfrm>
          <a:prstGeom prst="rect">
            <a:avLst/>
          </a:prstGeom>
          <a:noFill/>
          <a:ln w="9525">
            <a:noFill/>
            <a:miter lim="800000"/>
            <a:headEnd/>
            <a:tailEnd/>
          </a:ln>
        </p:spPr>
      </p:pic>
      <p:pic>
        <p:nvPicPr>
          <p:cNvPr id="6147" name="Picture 3" descr="C:\Users\Amanda\AppData\Local\Microsoft\Windows\INetCache\IE\WVXSAW9G\Wrong-sign-3303-large[1].png"/>
          <p:cNvPicPr>
            <a:picLocks noChangeAspect="1" noChangeArrowheads="1"/>
          </p:cNvPicPr>
          <p:nvPr/>
        </p:nvPicPr>
        <p:blipFill>
          <a:blip r:embed="rId7" cstate="print"/>
          <a:srcRect/>
          <a:stretch>
            <a:fillRect/>
          </a:stretch>
        </p:blipFill>
        <p:spPr bwMode="auto">
          <a:xfrm>
            <a:off x="2267744" y="5661248"/>
            <a:ext cx="720080" cy="720080"/>
          </a:xfrm>
          <a:prstGeom prst="rect">
            <a:avLst/>
          </a:prstGeom>
          <a:noFill/>
        </p:spPr>
      </p:pic>
      <p:sp>
        <p:nvSpPr>
          <p:cNvPr id="14" name="Title 1"/>
          <p:cNvSpPr txBox="1">
            <a:spLocks/>
          </p:cNvSpPr>
          <p:nvPr/>
        </p:nvSpPr>
        <p:spPr>
          <a:xfrm>
            <a:off x="1259632" y="0"/>
            <a:ext cx="7884368" cy="749300"/>
          </a:xfrm>
          <a:prstGeom prst="rect">
            <a:avLst/>
          </a:prstGeom>
        </p:spPr>
        <p:txBody>
          <a:bodyPr vert="horz" lIns="91440" tIns="45720" rIns="91440" bIns="45720" rtlCol="0" anchor="ctr">
            <a:noAutofit/>
          </a:bodyPr>
          <a:lstStyle/>
          <a:p>
            <a:pPr marL="0" marR="0" lvl="0" indent="0" algn="r" defTabSz="342900" rtl="0" eaLnBrk="1" fontAlgn="auto" latinLnBrk="0" hangingPunct="1">
              <a:lnSpc>
                <a:spcPct val="100000"/>
              </a:lnSpc>
              <a:spcBef>
                <a:spcPct val="0"/>
              </a:spcBef>
              <a:spcAft>
                <a:spcPts val="0"/>
              </a:spcAft>
              <a:buClrTx/>
              <a:buSzTx/>
              <a:buFontTx/>
              <a:buNone/>
              <a:tabLst/>
              <a:defRPr/>
            </a:pPr>
            <a:r>
              <a:rPr kumimoji="0" lang="en-US" sz="2400" b="1" i="0" u="none" strike="noStrike" kern="1200" cap="none" spc="0" normalizeH="0" baseline="0" noProof="0" dirty="0">
                <a:ln>
                  <a:noFill/>
                </a:ln>
                <a:solidFill>
                  <a:schemeClr val="accent6"/>
                </a:solidFill>
                <a:effectLst/>
                <a:uLnTx/>
                <a:uFillTx/>
                <a:latin typeface="+mj-lt"/>
                <a:ea typeface="+mj-ea"/>
                <a:cs typeface="Lato Medium"/>
              </a:rPr>
              <a:t>Genetic Engineering part 3 –  Genetic</a:t>
            </a:r>
            <a:r>
              <a:rPr kumimoji="0" lang="en-US" sz="2400" b="1" i="0" u="none" strike="noStrike" kern="1200" cap="none" spc="0" normalizeH="0" noProof="0" dirty="0">
                <a:ln>
                  <a:noFill/>
                </a:ln>
                <a:solidFill>
                  <a:schemeClr val="accent6"/>
                </a:solidFill>
                <a:effectLst/>
                <a:uLnTx/>
                <a:uFillTx/>
                <a:latin typeface="+mj-lt"/>
                <a:ea typeface="+mj-ea"/>
                <a:cs typeface="Lato Medium"/>
              </a:rPr>
              <a:t> engineering </a:t>
            </a:r>
            <a:endParaRPr kumimoji="0" lang="en-GB" sz="2400" b="0" i="0" u="none" strike="noStrike" kern="1200" cap="none" spc="0" normalizeH="0" baseline="0" noProof="0" dirty="0">
              <a:ln>
                <a:noFill/>
              </a:ln>
              <a:solidFill>
                <a:schemeClr val="tx1"/>
              </a:solidFill>
              <a:effectLst/>
              <a:uLnTx/>
              <a:uFillTx/>
              <a:latin typeface="+mj-lt"/>
              <a:ea typeface="+mj-ea"/>
              <a:cs typeface="Lato Medium"/>
            </a:endParaRPr>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0"/>
            <a:ext cx="8460432" cy="749300"/>
          </a:xfrm>
        </p:spPr>
        <p:txBody>
          <a:bodyPr>
            <a:normAutofit fontScale="90000"/>
          </a:bodyPr>
          <a:lstStyle/>
          <a:p>
            <a:pPr algn="r"/>
            <a:r>
              <a:rPr lang="en-US" sz="3600" b="1" dirty="0">
                <a:solidFill>
                  <a:schemeClr val="accent6"/>
                </a:solidFill>
              </a:rPr>
              <a:t>Inheritance part 3 – </a:t>
            </a:r>
            <a:r>
              <a:rPr lang="en-US" sz="3100" b="1" dirty="0">
                <a:solidFill>
                  <a:schemeClr val="accent6"/>
                </a:solidFill>
              </a:rPr>
              <a:t>Genetic Engineering HT only</a:t>
            </a:r>
            <a:endParaRPr lang="en-GB" sz="3100" dirty="0"/>
          </a:p>
        </p:txBody>
      </p:sp>
      <p:sp>
        <p:nvSpPr>
          <p:cNvPr id="8" name="TextBox 7"/>
          <p:cNvSpPr txBox="1"/>
          <p:nvPr/>
        </p:nvSpPr>
        <p:spPr>
          <a:xfrm>
            <a:off x="5580112" y="2636912"/>
            <a:ext cx="144016" cy="369332"/>
          </a:xfrm>
          <a:prstGeom prst="rect">
            <a:avLst/>
          </a:prstGeom>
          <a:solidFill>
            <a:schemeClr val="bg1"/>
          </a:solidFill>
        </p:spPr>
        <p:txBody>
          <a:bodyPr wrap="square" rtlCol="0">
            <a:spAutoFit/>
          </a:bodyPr>
          <a:lstStyle/>
          <a:p>
            <a:endParaRPr lang="en-GB" dirty="0"/>
          </a:p>
        </p:txBody>
      </p:sp>
      <p:pic>
        <p:nvPicPr>
          <p:cNvPr id="106498" name="Picture 2"/>
          <p:cNvPicPr>
            <a:picLocks noChangeAspect="1" noChangeArrowheads="1"/>
          </p:cNvPicPr>
          <p:nvPr/>
        </p:nvPicPr>
        <p:blipFill>
          <a:blip r:embed="rId3" cstate="print"/>
          <a:srcRect/>
          <a:stretch>
            <a:fillRect/>
          </a:stretch>
        </p:blipFill>
        <p:spPr bwMode="auto">
          <a:xfrm>
            <a:off x="249757" y="692696"/>
            <a:ext cx="8642723" cy="5803934"/>
          </a:xfrm>
          <a:prstGeom prst="rect">
            <a:avLst/>
          </a:prstGeom>
          <a:noFill/>
          <a:ln w="9525">
            <a:noFill/>
            <a:miter lim="800000"/>
            <a:headEnd/>
            <a:tailEnd/>
          </a:ln>
        </p:spPr>
      </p:pic>
      <p:sp>
        <p:nvSpPr>
          <p:cNvPr id="9" name="TextBox 8"/>
          <p:cNvSpPr txBox="1"/>
          <p:nvPr/>
        </p:nvSpPr>
        <p:spPr>
          <a:xfrm>
            <a:off x="179512" y="692696"/>
            <a:ext cx="720080" cy="369332"/>
          </a:xfrm>
          <a:prstGeom prst="rect">
            <a:avLst/>
          </a:prstGeom>
          <a:solidFill>
            <a:schemeClr val="bg1"/>
          </a:solidFill>
        </p:spPr>
        <p:txBody>
          <a:bodyPr wrap="square" rtlCol="0">
            <a:spAutoFit/>
          </a:bodyPr>
          <a:lstStyle/>
          <a:p>
            <a:endParaRPr lang="en-GB" dirty="0"/>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2400" b="1" dirty="0">
                <a:solidFill>
                  <a:schemeClr val="accent6"/>
                </a:solidFill>
              </a:rPr>
              <a:t>Inheritance part 3 –  Genetic Engineering</a:t>
            </a:r>
            <a:endParaRPr lang="en-GB" sz="2400" dirty="0"/>
          </a:p>
        </p:txBody>
      </p:sp>
      <p:sp>
        <p:nvSpPr>
          <p:cNvPr id="7" name="Rectangle 6"/>
          <p:cNvSpPr/>
          <p:nvPr/>
        </p:nvSpPr>
        <p:spPr>
          <a:xfrm>
            <a:off x="107504" y="692696"/>
            <a:ext cx="8856984" cy="769441"/>
          </a:xfrm>
          <a:prstGeom prst="rect">
            <a:avLst/>
          </a:prstGeom>
        </p:spPr>
        <p:txBody>
          <a:bodyPr wrap="square">
            <a:spAutoFit/>
          </a:bodyPr>
          <a:lstStyle/>
          <a:p>
            <a:r>
              <a:rPr lang="en-GB" sz="2200" b="1" dirty="0">
                <a:solidFill>
                  <a:schemeClr val="accent6">
                    <a:lumMod val="75000"/>
                  </a:schemeClr>
                </a:solidFill>
              </a:rPr>
              <a:t>Genetic engineering </a:t>
            </a:r>
            <a:r>
              <a:rPr lang="en-GB" sz="2200" dirty="0">
                <a:solidFill>
                  <a:prstClr val="black"/>
                </a:solidFill>
              </a:rPr>
              <a:t>is a new technology that can be </a:t>
            </a:r>
            <a:r>
              <a:rPr lang="en-GB" sz="2200" b="1" dirty="0">
                <a:solidFill>
                  <a:schemeClr val="accent6">
                    <a:lumMod val="75000"/>
                  </a:schemeClr>
                </a:solidFill>
              </a:rPr>
              <a:t>very useful </a:t>
            </a:r>
            <a:r>
              <a:rPr lang="en-GB" sz="2200" dirty="0">
                <a:solidFill>
                  <a:prstClr val="black"/>
                </a:solidFill>
              </a:rPr>
              <a:t>but there are also </a:t>
            </a:r>
            <a:r>
              <a:rPr lang="en-GB" sz="2200" b="1" dirty="0">
                <a:solidFill>
                  <a:schemeClr val="accent6">
                    <a:lumMod val="75000"/>
                  </a:schemeClr>
                </a:solidFill>
              </a:rPr>
              <a:t>ethical issues </a:t>
            </a:r>
            <a:r>
              <a:rPr lang="en-GB" sz="2200" dirty="0">
                <a:solidFill>
                  <a:prstClr val="black"/>
                </a:solidFill>
              </a:rPr>
              <a:t>to consider.</a:t>
            </a:r>
            <a:endParaRPr lang="en-GB" dirty="0"/>
          </a:p>
        </p:txBody>
      </p:sp>
      <p:sp>
        <p:nvSpPr>
          <p:cNvPr id="9" name="TextBox 8"/>
          <p:cNvSpPr txBox="1"/>
          <p:nvPr/>
        </p:nvSpPr>
        <p:spPr>
          <a:xfrm>
            <a:off x="107504" y="1412776"/>
            <a:ext cx="4176464" cy="5078313"/>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b="1" u="sng" dirty="0"/>
              <a:t>Some benefits of genetic modification</a:t>
            </a:r>
          </a:p>
          <a:p>
            <a:r>
              <a:rPr lang="en-GB" b="1" dirty="0">
                <a:solidFill>
                  <a:schemeClr val="accent6">
                    <a:lumMod val="75000"/>
                  </a:schemeClr>
                </a:solidFill>
              </a:rPr>
              <a:t>Bigger crop yields or drought resistant/pest resistant crops </a:t>
            </a:r>
            <a:r>
              <a:rPr lang="en-GB" dirty="0"/>
              <a:t>may mean more food can be produced. This might solve the world food shortage.</a:t>
            </a:r>
          </a:p>
          <a:p>
            <a:r>
              <a:rPr lang="en-GB" b="1" dirty="0">
                <a:solidFill>
                  <a:schemeClr val="accent6">
                    <a:lumMod val="75000"/>
                  </a:schemeClr>
                </a:solidFill>
              </a:rPr>
              <a:t>Human insulin protein </a:t>
            </a:r>
            <a:r>
              <a:rPr lang="en-GB" dirty="0"/>
              <a:t>can be </a:t>
            </a:r>
            <a:r>
              <a:rPr lang="en-GB" b="1" dirty="0">
                <a:solidFill>
                  <a:schemeClr val="accent6">
                    <a:lumMod val="75000"/>
                  </a:schemeClr>
                </a:solidFill>
              </a:rPr>
              <a:t>mass produced </a:t>
            </a:r>
            <a:r>
              <a:rPr lang="en-GB" dirty="0"/>
              <a:t>by </a:t>
            </a:r>
            <a:r>
              <a:rPr lang="en-GB" b="1" dirty="0">
                <a:solidFill>
                  <a:schemeClr val="accent6">
                    <a:lumMod val="75000"/>
                  </a:schemeClr>
                </a:solidFill>
              </a:rPr>
              <a:t>genetically engineered bacteria </a:t>
            </a:r>
            <a:r>
              <a:rPr lang="en-GB" dirty="0"/>
              <a:t>meaning pigs do not have to be slaughtered and costs are reduced. </a:t>
            </a:r>
            <a:r>
              <a:rPr lang="en-GB" b="1" dirty="0">
                <a:solidFill>
                  <a:schemeClr val="accent6">
                    <a:lumMod val="75000"/>
                  </a:schemeClr>
                </a:solidFill>
              </a:rPr>
              <a:t>Allergic reactions </a:t>
            </a:r>
            <a:r>
              <a:rPr lang="en-GB" dirty="0"/>
              <a:t>are reduced. Human genes that produce </a:t>
            </a:r>
            <a:r>
              <a:rPr lang="en-GB" b="1" dirty="0">
                <a:solidFill>
                  <a:schemeClr val="accent6">
                    <a:lumMod val="75000"/>
                  </a:schemeClr>
                </a:solidFill>
              </a:rPr>
              <a:t>other useful proteins </a:t>
            </a:r>
            <a:r>
              <a:rPr lang="en-GB" dirty="0"/>
              <a:t>have been transferred to sheep and cows. These proteins have then been extracted from their milk. </a:t>
            </a:r>
            <a:endParaRPr lang="en-GB" b="1" dirty="0">
              <a:solidFill>
                <a:schemeClr val="accent6">
                  <a:lumMod val="75000"/>
                </a:schemeClr>
              </a:solidFill>
            </a:endParaRPr>
          </a:p>
          <a:p>
            <a:r>
              <a:rPr lang="en-GB" b="1" dirty="0">
                <a:solidFill>
                  <a:schemeClr val="accent6">
                    <a:lumMod val="75000"/>
                  </a:schemeClr>
                </a:solidFill>
              </a:rPr>
              <a:t>Medical research </a:t>
            </a:r>
            <a:r>
              <a:rPr lang="en-GB" dirty="0"/>
              <a:t>is exploring the possibility of </a:t>
            </a:r>
            <a:r>
              <a:rPr lang="en-GB" b="1" dirty="0">
                <a:solidFill>
                  <a:schemeClr val="accent6">
                    <a:lumMod val="75000"/>
                  </a:schemeClr>
                </a:solidFill>
              </a:rPr>
              <a:t>genetic modification </a:t>
            </a:r>
            <a:r>
              <a:rPr lang="en-GB" dirty="0"/>
              <a:t>to </a:t>
            </a:r>
            <a:r>
              <a:rPr lang="en-GB" b="1" dirty="0">
                <a:solidFill>
                  <a:schemeClr val="accent6">
                    <a:lumMod val="75000"/>
                  </a:schemeClr>
                </a:solidFill>
              </a:rPr>
              <a:t>overcome </a:t>
            </a:r>
            <a:r>
              <a:rPr lang="en-GB" dirty="0"/>
              <a:t>conditions such as </a:t>
            </a:r>
            <a:r>
              <a:rPr lang="en-GB" b="1" dirty="0">
                <a:solidFill>
                  <a:schemeClr val="accent6">
                    <a:lumMod val="75000"/>
                  </a:schemeClr>
                </a:solidFill>
              </a:rPr>
              <a:t>arthritis, cystic fibrosis, cancer and MS.</a:t>
            </a:r>
            <a:endParaRPr lang="en-GB" dirty="0"/>
          </a:p>
        </p:txBody>
      </p:sp>
      <p:sp>
        <p:nvSpPr>
          <p:cNvPr id="11" name="TextBox 10"/>
          <p:cNvSpPr txBox="1"/>
          <p:nvPr/>
        </p:nvSpPr>
        <p:spPr>
          <a:xfrm>
            <a:off x="4427984" y="1412776"/>
            <a:ext cx="4608512" cy="4524315"/>
          </a:xfrm>
          <a:prstGeom prst="rect">
            <a:avLst/>
          </a:prstGeom>
          <a:solidFill>
            <a:schemeClr val="accent6">
              <a:lumMod val="60000"/>
              <a:lumOff val="40000"/>
            </a:schemeClr>
          </a:solidFill>
          <a:ln>
            <a:solidFill>
              <a:schemeClr val="accent6">
                <a:lumMod val="75000"/>
              </a:schemeClr>
            </a:solidFill>
          </a:ln>
        </p:spPr>
        <p:txBody>
          <a:bodyPr wrap="square" rtlCol="0">
            <a:spAutoFit/>
          </a:bodyPr>
          <a:lstStyle/>
          <a:p>
            <a:r>
              <a:rPr lang="en-GB" b="1" u="sng" dirty="0"/>
              <a:t>Some concerns regarding genetic modification</a:t>
            </a:r>
          </a:p>
          <a:p>
            <a:endParaRPr lang="en-GB" sz="1200" dirty="0"/>
          </a:p>
          <a:p>
            <a:r>
              <a:rPr lang="en-GB" dirty="0"/>
              <a:t>We </a:t>
            </a:r>
            <a:r>
              <a:rPr lang="en-GB" b="1" dirty="0"/>
              <a:t>do not know the effect </a:t>
            </a:r>
            <a:r>
              <a:rPr lang="en-GB" dirty="0"/>
              <a:t>of growing </a:t>
            </a:r>
            <a:r>
              <a:rPr lang="en-GB" b="1" dirty="0"/>
              <a:t>GM crops </a:t>
            </a:r>
            <a:r>
              <a:rPr lang="en-GB" dirty="0"/>
              <a:t>on nearby </a:t>
            </a:r>
            <a:r>
              <a:rPr lang="en-GB" b="1" dirty="0"/>
              <a:t>populations </a:t>
            </a:r>
            <a:r>
              <a:rPr lang="en-GB" dirty="0"/>
              <a:t>of </a:t>
            </a:r>
            <a:r>
              <a:rPr lang="en-GB" b="1" dirty="0"/>
              <a:t>wild flowers </a:t>
            </a:r>
            <a:r>
              <a:rPr lang="en-GB" dirty="0"/>
              <a:t>and </a:t>
            </a:r>
            <a:r>
              <a:rPr lang="en-GB" b="1" dirty="0"/>
              <a:t>insects</a:t>
            </a:r>
            <a:r>
              <a:rPr lang="en-GB" dirty="0"/>
              <a:t>. </a:t>
            </a:r>
          </a:p>
          <a:p>
            <a:endParaRPr lang="en-GB" dirty="0"/>
          </a:p>
          <a:p>
            <a:r>
              <a:rPr lang="en-GB" dirty="0"/>
              <a:t>GM crops which </a:t>
            </a:r>
            <a:r>
              <a:rPr lang="en-GB" b="1" dirty="0"/>
              <a:t>produce their own pesticide </a:t>
            </a:r>
            <a:r>
              <a:rPr lang="en-GB" dirty="0"/>
              <a:t>may </a:t>
            </a:r>
            <a:r>
              <a:rPr lang="en-GB" b="1" dirty="0"/>
              <a:t>kill insects </a:t>
            </a:r>
            <a:r>
              <a:rPr lang="en-GB" dirty="0"/>
              <a:t>which are needed to </a:t>
            </a:r>
            <a:r>
              <a:rPr lang="en-GB" b="1" dirty="0"/>
              <a:t>pollinate</a:t>
            </a:r>
            <a:r>
              <a:rPr lang="en-GB" dirty="0"/>
              <a:t> other plants.</a:t>
            </a:r>
          </a:p>
          <a:p>
            <a:endParaRPr lang="en-GB" dirty="0"/>
          </a:p>
          <a:p>
            <a:r>
              <a:rPr lang="en-GB" dirty="0"/>
              <a:t>Some people feel that the </a:t>
            </a:r>
            <a:r>
              <a:rPr lang="en-GB" b="1" dirty="0"/>
              <a:t>effects</a:t>
            </a:r>
            <a:r>
              <a:rPr lang="en-GB" dirty="0"/>
              <a:t> of </a:t>
            </a:r>
            <a:r>
              <a:rPr lang="en-GB" b="1" dirty="0"/>
              <a:t>eating GM </a:t>
            </a:r>
            <a:r>
              <a:rPr lang="en-GB" dirty="0"/>
              <a:t>crops on </a:t>
            </a:r>
            <a:r>
              <a:rPr lang="en-GB" b="1" dirty="0"/>
              <a:t>human health </a:t>
            </a:r>
            <a:r>
              <a:rPr lang="en-GB" dirty="0"/>
              <a:t>have not been fully explored.</a:t>
            </a:r>
          </a:p>
          <a:p>
            <a:endParaRPr lang="en-GB" dirty="0"/>
          </a:p>
          <a:p>
            <a:r>
              <a:rPr lang="en-GB" dirty="0"/>
              <a:t>Should humans be inserting genes from one organism into a totally different organism?</a:t>
            </a:r>
          </a:p>
        </p:txBody>
      </p:sp>
      <p:sp>
        <p:nvSpPr>
          <p:cNvPr id="12" name="TextBox 11"/>
          <p:cNvSpPr txBox="1"/>
          <p:nvPr/>
        </p:nvSpPr>
        <p:spPr>
          <a:xfrm>
            <a:off x="4427984" y="6165304"/>
            <a:ext cx="1584176" cy="369332"/>
          </a:xfrm>
          <a:prstGeom prst="rect">
            <a:avLst/>
          </a:prstGeom>
          <a:noFill/>
        </p:spPr>
        <p:txBody>
          <a:bodyPr wrap="square" rtlCol="0">
            <a:spAutoFit/>
          </a:bodyPr>
          <a:lstStyle/>
          <a:p>
            <a:r>
              <a:rPr lang="en-GB" dirty="0">
                <a:hlinkClick r:id="rId3"/>
              </a:rPr>
              <a:t>video</a:t>
            </a:r>
            <a:endParaRPr lang="en-GB" dirty="0"/>
          </a:p>
        </p:txBody>
      </p:sp>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764704"/>
            <a:ext cx="7308304" cy="5462488"/>
          </a:xfrm>
        </p:spPr>
        <p:txBody>
          <a:bodyPr>
            <a:normAutofit fontScale="40000" lnSpcReduction="20000"/>
          </a:bodyPr>
          <a:lstStyle/>
          <a:p>
            <a:pPr>
              <a:buNone/>
            </a:pPr>
            <a:r>
              <a:rPr lang="en-GB" sz="3300" dirty="0"/>
              <a:t> 	</a:t>
            </a:r>
            <a:r>
              <a:rPr lang="en-GB" sz="4500" dirty="0">
                <a:latin typeface="+mn-lt"/>
              </a:rPr>
              <a:t>Some people feel there are </a:t>
            </a:r>
            <a:r>
              <a:rPr lang="en-GB" sz="4500" b="1" dirty="0">
                <a:solidFill>
                  <a:schemeClr val="accent6">
                    <a:lumMod val="75000"/>
                  </a:schemeClr>
                </a:solidFill>
                <a:latin typeface="+mn-lt"/>
              </a:rPr>
              <a:t>other </a:t>
            </a:r>
            <a:r>
              <a:rPr lang="en-GB" sz="4500" dirty="0">
                <a:latin typeface="+mn-lt"/>
              </a:rPr>
              <a:t>less harmful </a:t>
            </a:r>
            <a:r>
              <a:rPr lang="en-GB" sz="4500" b="1" dirty="0">
                <a:solidFill>
                  <a:schemeClr val="accent6">
                    <a:lumMod val="75000"/>
                  </a:schemeClr>
                </a:solidFill>
                <a:latin typeface="+mn-lt"/>
              </a:rPr>
              <a:t>methods </a:t>
            </a:r>
            <a:r>
              <a:rPr lang="en-GB" sz="4500" dirty="0">
                <a:latin typeface="+mn-lt"/>
              </a:rPr>
              <a:t>to increase food production which should be considered </a:t>
            </a:r>
            <a:r>
              <a:rPr lang="en-GB" sz="4500" b="1" dirty="0">
                <a:solidFill>
                  <a:schemeClr val="accent6">
                    <a:lumMod val="75000"/>
                  </a:schemeClr>
                </a:solidFill>
                <a:latin typeface="+mn-lt"/>
              </a:rPr>
              <a:t>before genetic modification</a:t>
            </a:r>
            <a:endParaRPr lang="en-GB" sz="4500" dirty="0">
              <a:latin typeface="+mn-lt"/>
            </a:endParaRPr>
          </a:p>
          <a:p>
            <a:pPr>
              <a:buNone/>
            </a:pPr>
            <a:endParaRPr lang="en-GB" sz="3100" dirty="0">
              <a:latin typeface="+mn-lt"/>
            </a:endParaRPr>
          </a:p>
          <a:p>
            <a:pPr>
              <a:buNone/>
            </a:pPr>
            <a:r>
              <a:rPr lang="en-GB" sz="4500" dirty="0">
                <a:latin typeface="+mn-lt"/>
              </a:rPr>
              <a:t>	</a:t>
            </a:r>
            <a:r>
              <a:rPr lang="en-GB" sz="4500" b="1" dirty="0">
                <a:solidFill>
                  <a:schemeClr val="accent6">
                    <a:lumMod val="75000"/>
                  </a:schemeClr>
                </a:solidFill>
                <a:latin typeface="+mn-lt"/>
              </a:rPr>
              <a:t>Crop yields </a:t>
            </a:r>
            <a:r>
              <a:rPr lang="en-GB" sz="4500" dirty="0">
                <a:latin typeface="+mn-lt"/>
              </a:rPr>
              <a:t>may improve if the soil is improved using </a:t>
            </a:r>
            <a:r>
              <a:rPr lang="en-GB" sz="4500" b="1" dirty="0">
                <a:solidFill>
                  <a:schemeClr val="accent6">
                    <a:lumMod val="75000"/>
                  </a:schemeClr>
                </a:solidFill>
                <a:latin typeface="+mn-lt"/>
              </a:rPr>
              <a:t>fertilisers</a:t>
            </a:r>
            <a:r>
              <a:rPr lang="en-GB" sz="4500" dirty="0">
                <a:latin typeface="+mn-lt"/>
              </a:rPr>
              <a:t> containing the minerals essential to healthy growth (nitrate and phosphate). There is a </a:t>
            </a:r>
            <a:r>
              <a:rPr lang="en-GB" sz="4500" b="1" dirty="0">
                <a:solidFill>
                  <a:schemeClr val="accent6">
                    <a:lumMod val="75000"/>
                  </a:schemeClr>
                </a:solidFill>
                <a:latin typeface="+mn-lt"/>
              </a:rPr>
              <a:t>risk of eutrophication</a:t>
            </a:r>
            <a:r>
              <a:rPr lang="en-GB" sz="4500" dirty="0">
                <a:latin typeface="+mn-lt"/>
              </a:rPr>
              <a:t> if the fertiliser is applied in excess amounts.</a:t>
            </a:r>
          </a:p>
          <a:p>
            <a:pPr>
              <a:buNone/>
            </a:pPr>
            <a:endParaRPr lang="en-GB" sz="3100" dirty="0">
              <a:latin typeface="+mn-lt"/>
            </a:endParaRPr>
          </a:p>
          <a:p>
            <a:pPr>
              <a:buNone/>
            </a:pPr>
            <a:r>
              <a:rPr lang="en-GB" sz="4500" dirty="0">
                <a:latin typeface="+mn-lt"/>
              </a:rPr>
              <a:t>	</a:t>
            </a:r>
            <a:r>
              <a:rPr lang="en-GB" sz="4500" b="1" dirty="0">
                <a:solidFill>
                  <a:schemeClr val="accent6">
                    <a:lumMod val="75000"/>
                  </a:schemeClr>
                </a:solidFill>
                <a:latin typeface="+mn-lt"/>
              </a:rPr>
              <a:t>Biological control </a:t>
            </a:r>
            <a:r>
              <a:rPr lang="en-GB" sz="4500" dirty="0">
                <a:latin typeface="+mn-lt"/>
              </a:rPr>
              <a:t>is an alternative to using pesticides or genetic modification. It is a method of </a:t>
            </a:r>
            <a:r>
              <a:rPr lang="en-GB" sz="4500" b="1" dirty="0">
                <a:solidFill>
                  <a:schemeClr val="accent6">
                    <a:lumMod val="75000"/>
                  </a:schemeClr>
                </a:solidFill>
                <a:latin typeface="+mn-lt"/>
              </a:rPr>
              <a:t>controlling pests </a:t>
            </a:r>
            <a:r>
              <a:rPr lang="en-GB" sz="4500" dirty="0">
                <a:latin typeface="+mn-lt"/>
              </a:rPr>
              <a:t>using other organisms which are </a:t>
            </a:r>
            <a:r>
              <a:rPr lang="en-GB" sz="4500" b="1" dirty="0">
                <a:solidFill>
                  <a:schemeClr val="accent6">
                    <a:lumMod val="75000"/>
                  </a:schemeClr>
                </a:solidFill>
                <a:latin typeface="+mn-lt"/>
              </a:rPr>
              <a:t>predators or parasites</a:t>
            </a:r>
            <a:r>
              <a:rPr lang="en-GB" sz="4500" dirty="0">
                <a:latin typeface="+mn-lt"/>
              </a:rPr>
              <a:t>. Ladybirds eat aphids and so gardeners buy ladybirds or their larvae to release on aphid infested plants.</a:t>
            </a:r>
          </a:p>
          <a:p>
            <a:pPr>
              <a:buNone/>
            </a:pPr>
            <a:endParaRPr lang="en-GB" sz="2500" dirty="0">
              <a:latin typeface="+mn-lt"/>
            </a:endParaRPr>
          </a:p>
          <a:p>
            <a:pPr>
              <a:buNone/>
            </a:pPr>
            <a:r>
              <a:rPr lang="en-GB" sz="4500" dirty="0">
                <a:latin typeface="+mn-lt"/>
              </a:rPr>
              <a:t>	The </a:t>
            </a:r>
            <a:r>
              <a:rPr lang="en-GB" sz="4500" b="1" dirty="0">
                <a:solidFill>
                  <a:schemeClr val="accent6">
                    <a:lumMod val="75000"/>
                  </a:schemeClr>
                </a:solidFill>
                <a:latin typeface="+mn-lt"/>
              </a:rPr>
              <a:t>myxomatosis virus </a:t>
            </a:r>
            <a:r>
              <a:rPr lang="en-GB" sz="4500" dirty="0">
                <a:latin typeface="+mn-lt"/>
              </a:rPr>
              <a:t>was released into the wild in Australia to control the crop destroying </a:t>
            </a:r>
            <a:r>
              <a:rPr lang="en-GB" sz="4500" b="1" dirty="0">
                <a:solidFill>
                  <a:schemeClr val="accent6">
                    <a:lumMod val="75000"/>
                  </a:schemeClr>
                </a:solidFill>
                <a:latin typeface="+mn-lt"/>
              </a:rPr>
              <a:t>rabbit</a:t>
            </a:r>
            <a:r>
              <a:rPr lang="en-GB" sz="4500" dirty="0">
                <a:latin typeface="+mn-lt"/>
              </a:rPr>
              <a:t> population. The </a:t>
            </a:r>
            <a:r>
              <a:rPr lang="en-GB" sz="4500" b="1" dirty="0">
                <a:solidFill>
                  <a:schemeClr val="accent6">
                    <a:lumMod val="75000"/>
                  </a:schemeClr>
                </a:solidFill>
                <a:latin typeface="+mn-lt"/>
              </a:rPr>
              <a:t>population reduced </a:t>
            </a:r>
            <a:r>
              <a:rPr lang="en-GB" sz="4500" dirty="0">
                <a:latin typeface="+mn-lt"/>
              </a:rPr>
              <a:t>from 600 to 100 million in two years however </a:t>
            </a:r>
            <a:r>
              <a:rPr lang="en-GB" sz="4500" b="1" dirty="0">
                <a:solidFill>
                  <a:schemeClr val="accent6">
                    <a:lumMod val="75000"/>
                  </a:schemeClr>
                </a:solidFill>
                <a:latin typeface="+mn-lt"/>
              </a:rPr>
              <a:t>genetic resistance </a:t>
            </a:r>
            <a:r>
              <a:rPr lang="en-GB" sz="4500" dirty="0">
                <a:latin typeface="+mn-lt"/>
              </a:rPr>
              <a:t>was observed and the disease only kills about 50% of infected rabbits now.</a:t>
            </a:r>
          </a:p>
          <a:p>
            <a:pPr>
              <a:buNone/>
            </a:pPr>
            <a:endParaRPr lang="en-GB" sz="2500" dirty="0">
              <a:latin typeface="+mn-lt"/>
            </a:endParaRPr>
          </a:p>
          <a:p>
            <a:pPr>
              <a:buNone/>
            </a:pPr>
            <a:r>
              <a:rPr lang="en-GB" sz="4500" dirty="0">
                <a:latin typeface="+mn-lt"/>
              </a:rPr>
              <a:t>	Biological control tends to have </a:t>
            </a:r>
            <a:r>
              <a:rPr lang="en-GB" sz="4500" b="1" dirty="0">
                <a:solidFill>
                  <a:schemeClr val="accent6">
                    <a:lumMod val="75000"/>
                  </a:schemeClr>
                </a:solidFill>
                <a:latin typeface="+mn-lt"/>
              </a:rPr>
              <a:t>longer lasting effects </a:t>
            </a:r>
            <a:r>
              <a:rPr lang="en-GB" sz="4500" dirty="0">
                <a:latin typeface="+mn-lt"/>
              </a:rPr>
              <a:t>than chemical pesticides but it can have undesirable effects. The </a:t>
            </a:r>
            <a:r>
              <a:rPr lang="en-GB" sz="4500" b="1" dirty="0">
                <a:solidFill>
                  <a:schemeClr val="accent6">
                    <a:lumMod val="75000"/>
                  </a:schemeClr>
                </a:solidFill>
                <a:latin typeface="+mn-lt"/>
              </a:rPr>
              <a:t>Hawaiian Cane toad </a:t>
            </a:r>
            <a:r>
              <a:rPr lang="en-GB" sz="4500" dirty="0">
                <a:latin typeface="+mn-lt"/>
              </a:rPr>
              <a:t>was introduced into Australia to </a:t>
            </a:r>
            <a:r>
              <a:rPr lang="en-GB" sz="4500" b="1" dirty="0">
                <a:solidFill>
                  <a:schemeClr val="accent6">
                    <a:lumMod val="75000"/>
                  </a:schemeClr>
                </a:solidFill>
                <a:latin typeface="+mn-lt"/>
              </a:rPr>
              <a:t>control</a:t>
            </a:r>
            <a:r>
              <a:rPr lang="en-GB" sz="4500" dirty="0">
                <a:latin typeface="+mn-lt"/>
              </a:rPr>
              <a:t> the </a:t>
            </a:r>
            <a:r>
              <a:rPr lang="en-GB" sz="4500" b="1" dirty="0">
                <a:solidFill>
                  <a:schemeClr val="accent6">
                    <a:lumMod val="75000"/>
                  </a:schemeClr>
                </a:solidFill>
                <a:latin typeface="+mn-lt"/>
              </a:rPr>
              <a:t>cane beetle </a:t>
            </a:r>
            <a:r>
              <a:rPr lang="en-GB" sz="4500" dirty="0">
                <a:latin typeface="+mn-lt"/>
              </a:rPr>
              <a:t>population as it was destroying sugar cane crops. The cane toads did not have much effect on the cane beetles but began to reproduce and spread across the country. They are</a:t>
            </a:r>
            <a:r>
              <a:rPr lang="en-GB" sz="4500" b="1" dirty="0">
                <a:solidFill>
                  <a:schemeClr val="accent6">
                    <a:lumMod val="75000"/>
                  </a:schemeClr>
                </a:solidFill>
                <a:latin typeface="+mn-lt"/>
              </a:rPr>
              <a:t> poisonous </a:t>
            </a:r>
            <a:r>
              <a:rPr lang="en-GB" sz="4500" dirty="0">
                <a:latin typeface="+mn-lt"/>
              </a:rPr>
              <a:t>and are </a:t>
            </a:r>
            <a:r>
              <a:rPr lang="en-GB" sz="4500" b="1" dirty="0">
                <a:solidFill>
                  <a:schemeClr val="accent6">
                    <a:lumMod val="75000"/>
                  </a:schemeClr>
                </a:solidFill>
                <a:latin typeface="+mn-lt"/>
              </a:rPr>
              <a:t>reducing the native toad population</a:t>
            </a:r>
            <a:r>
              <a:rPr lang="en-GB" sz="4500" dirty="0">
                <a:latin typeface="+mn-lt"/>
              </a:rPr>
              <a:t>. </a:t>
            </a:r>
          </a:p>
          <a:p>
            <a:pPr>
              <a:buNone/>
            </a:pPr>
            <a:endParaRPr lang="en-GB" sz="4500" dirty="0"/>
          </a:p>
          <a:p>
            <a:pPr>
              <a:buNone/>
            </a:pPr>
            <a:endParaRPr lang="en-GB" dirty="0"/>
          </a:p>
        </p:txBody>
      </p:sp>
      <p:pic>
        <p:nvPicPr>
          <p:cNvPr id="107522" name="Picture 2" descr="https://upload.wikimedia.org/wikipedia/commons/thumb/0/06/Ladybird.jpg/640px-Ladybird.jpg"/>
          <p:cNvPicPr>
            <a:picLocks noChangeAspect="1" noChangeArrowheads="1"/>
          </p:cNvPicPr>
          <p:nvPr/>
        </p:nvPicPr>
        <p:blipFill>
          <a:blip r:embed="rId2" cstate="print"/>
          <a:srcRect/>
          <a:stretch>
            <a:fillRect/>
          </a:stretch>
        </p:blipFill>
        <p:spPr bwMode="auto">
          <a:xfrm>
            <a:off x="7380312" y="2279873"/>
            <a:ext cx="1532170" cy="1149127"/>
          </a:xfrm>
          <a:prstGeom prst="rect">
            <a:avLst/>
          </a:prstGeom>
          <a:noFill/>
        </p:spPr>
      </p:pic>
      <p:pic>
        <p:nvPicPr>
          <p:cNvPr id="5" name="Picture 4" descr="cane-toad-162752_1920.jpg"/>
          <p:cNvPicPr>
            <a:picLocks/>
          </p:cNvPicPr>
          <p:nvPr/>
        </p:nvPicPr>
        <p:blipFill>
          <a:blip r:embed="rId3" cstate="print"/>
          <a:stretch>
            <a:fillRect/>
          </a:stretch>
        </p:blipFill>
        <p:spPr>
          <a:xfrm>
            <a:off x="7380312" y="5016904"/>
            <a:ext cx="1497600" cy="1148400"/>
          </a:xfrm>
          <a:prstGeom prst="rect">
            <a:avLst/>
          </a:prstGeom>
        </p:spPr>
      </p:pic>
      <p:pic>
        <p:nvPicPr>
          <p:cNvPr id="6" name="Picture 5" descr="rabbit-1903016_1920.jpg"/>
          <p:cNvPicPr>
            <a:picLocks/>
          </p:cNvPicPr>
          <p:nvPr/>
        </p:nvPicPr>
        <p:blipFill>
          <a:blip r:embed="rId4" cstate="print"/>
          <a:stretch>
            <a:fillRect/>
          </a:stretch>
        </p:blipFill>
        <p:spPr>
          <a:xfrm>
            <a:off x="7370048" y="3645024"/>
            <a:ext cx="1533600" cy="1148400"/>
          </a:xfrm>
          <a:prstGeom prst="rect">
            <a:avLst/>
          </a:prstGeom>
        </p:spPr>
      </p:pic>
      <p:pic>
        <p:nvPicPr>
          <p:cNvPr id="7" name="Picture 6" descr="gullefa-1302596_1920.jpg"/>
          <p:cNvPicPr>
            <a:picLocks/>
          </p:cNvPicPr>
          <p:nvPr/>
        </p:nvPicPr>
        <p:blipFill>
          <a:blip r:embed="rId5" cstate="print"/>
          <a:stretch>
            <a:fillRect/>
          </a:stretch>
        </p:blipFill>
        <p:spPr>
          <a:xfrm>
            <a:off x="7380312" y="908720"/>
            <a:ext cx="1533600" cy="1148400"/>
          </a:xfrm>
          <a:prstGeom prst="rect">
            <a:avLst/>
          </a:prstGeom>
        </p:spPr>
      </p:pic>
      <p:sp>
        <p:nvSpPr>
          <p:cNvPr id="8" name="Title 1"/>
          <p:cNvSpPr txBox="1">
            <a:spLocks noGrp="1"/>
          </p:cNvSpPr>
          <p:nvPr>
            <p:ph type="title"/>
          </p:nvPr>
        </p:nvSpPr>
        <p:spPr>
          <a:xfrm>
            <a:off x="1258888" y="0"/>
            <a:ext cx="8458200" cy="749300"/>
          </a:xfrm>
          <a:prstGeom prst="rect">
            <a:avLst/>
          </a:prstGeom>
        </p:spPr>
        <p:txBody>
          <a:bodyPr vert="horz" lIns="91440" tIns="45720" rIns="91440" bIns="45720" rtlCol="0" anchor="ctr">
            <a:noAutofit/>
          </a:bodyPr>
          <a:lstStyle/>
          <a:p>
            <a:pPr marL="0" marR="0" lvl="0" indent="0" defTabSz="342900" rtl="0" eaLnBrk="1" fontAlgn="auto" latinLnBrk="0" hangingPunct="1">
              <a:lnSpc>
                <a:spcPct val="100000"/>
              </a:lnSpc>
              <a:spcBef>
                <a:spcPct val="0"/>
              </a:spcBef>
              <a:spcAft>
                <a:spcPts val="0"/>
              </a:spcAft>
              <a:buClrTx/>
              <a:buSzTx/>
              <a:buFontTx/>
              <a:buNone/>
              <a:tabLst/>
              <a:defRPr/>
            </a:pPr>
            <a:r>
              <a:rPr kumimoji="0" lang="en-US" sz="2400" b="1" i="0" u="none" strike="noStrike" kern="1200" cap="none" spc="0" normalizeH="0" baseline="0" noProof="0" dirty="0">
                <a:ln>
                  <a:noFill/>
                </a:ln>
                <a:solidFill>
                  <a:schemeClr val="accent6"/>
                </a:solidFill>
                <a:effectLst/>
                <a:uLnTx/>
                <a:uFillTx/>
                <a:latin typeface="+mj-lt"/>
                <a:ea typeface="+mj-ea"/>
                <a:cs typeface="Lato Medium"/>
              </a:rPr>
              <a:t>Genetic Engineering part 3 – Fertilisers</a:t>
            </a:r>
            <a:r>
              <a:rPr kumimoji="0" lang="en-US" sz="2400" b="1" i="0" u="none" strike="noStrike" kern="1200" cap="none" spc="0" normalizeH="0" noProof="0" dirty="0">
                <a:ln>
                  <a:noFill/>
                </a:ln>
                <a:solidFill>
                  <a:schemeClr val="accent6"/>
                </a:solidFill>
                <a:effectLst/>
                <a:uLnTx/>
                <a:uFillTx/>
                <a:latin typeface="+mj-lt"/>
                <a:ea typeface="+mj-ea"/>
                <a:cs typeface="Lato Medium"/>
              </a:rPr>
              <a:t> and biological control</a:t>
            </a:r>
            <a:endParaRPr kumimoji="0" lang="en-GB" sz="2400" b="0" i="0" u="none" strike="noStrike" kern="1200" cap="none" spc="0" normalizeH="0" baseline="0" noProof="0" dirty="0">
              <a:ln>
                <a:noFill/>
              </a:ln>
              <a:solidFill>
                <a:schemeClr val="tx1"/>
              </a:solidFill>
              <a:effectLst/>
              <a:uLnTx/>
              <a:uFillTx/>
              <a:latin typeface="+mj-lt"/>
              <a:ea typeface="+mj-ea"/>
              <a:cs typeface="Lato Medium"/>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364088" cy="4308872"/>
          </a:xfrm>
          <a:prstGeom prst="rect">
            <a:avLst/>
          </a:prstGeom>
          <a:noFill/>
        </p:spPr>
        <p:txBody>
          <a:bodyPr wrap="square" rtlCol="0">
            <a:spAutoFit/>
          </a:bodyPr>
          <a:lstStyle/>
          <a:p>
            <a:r>
              <a:rPr lang="en-GB" sz="7200" b="1" dirty="0">
                <a:latin typeface="+mj-lt"/>
                <a:ea typeface="Beirut" charset="-78"/>
                <a:cs typeface="Beirut" charset="-78"/>
              </a:rPr>
              <a:t>QuestionIT!</a:t>
            </a:r>
          </a:p>
          <a:p>
            <a:r>
              <a:rPr lang="en-GB" sz="4400" b="1" dirty="0">
                <a:solidFill>
                  <a:schemeClr val="tx1">
                    <a:lumMod val="50000"/>
                    <a:lumOff val="50000"/>
                  </a:schemeClr>
                </a:solidFill>
              </a:rPr>
              <a:t>Genetic engineering</a:t>
            </a:r>
          </a:p>
          <a:p>
            <a:r>
              <a:rPr lang="en-GB" sz="4400" b="1" dirty="0">
                <a:solidFill>
                  <a:schemeClr val="tx1">
                    <a:lumMod val="50000"/>
                    <a:lumOff val="50000"/>
                  </a:schemeClr>
                </a:solidFill>
              </a:rPr>
              <a:t>Part 3</a:t>
            </a:r>
          </a:p>
          <a:p>
            <a:pPr marL="0" lvl="1">
              <a:buFont typeface="Arial" pitchFamily="34" charset="0"/>
              <a:buChar char="•"/>
            </a:pPr>
            <a:r>
              <a:rPr lang="en-US" sz="2400" b="1" dirty="0">
                <a:solidFill>
                  <a:schemeClr val="bg1">
                    <a:lumMod val="50000"/>
                  </a:schemeClr>
                </a:solidFill>
              </a:rPr>
              <a:t> Selective breeding</a:t>
            </a:r>
          </a:p>
          <a:p>
            <a:pPr marL="0" lvl="1">
              <a:buFont typeface="Arial" pitchFamily="34" charset="0"/>
              <a:buChar char="•"/>
            </a:pPr>
            <a:r>
              <a:rPr lang="en-US" sz="2400" b="1" dirty="0">
                <a:solidFill>
                  <a:schemeClr val="bg1">
                    <a:lumMod val="50000"/>
                  </a:schemeClr>
                </a:solidFill>
              </a:rPr>
              <a:t> Tissue culture (biology)</a:t>
            </a:r>
          </a:p>
          <a:p>
            <a:pPr marL="0" lvl="1">
              <a:buFont typeface="Arial" pitchFamily="34" charset="0"/>
              <a:buChar char="•"/>
            </a:pPr>
            <a:r>
              <a:rPr lang="en-US" sz="2400" b="1" dirty="0">
                <a:solidFill>
                  <a:schemeClr val="bg1">
                    <a:lumMod val="50000"/>
                  </a:schemeClr>
                </a:solidFill>
              </a:rPr>
              <a:t> Genetic engineering </a:t>
            </a:r>
          </a:p>
          <a:p>
            <a:pPr marL="0" lvl="1">
              <a:buFont typeface="Arial" pitchFamily="34" charset="0"/>
              <a:buChar char="•"/>
            </a:pPr>
            <a:r>
              <a:rPr lang="en-US" sz="2400" b="1" dirty="0">
                <a:solidFill>
                  <a:schemeClr val="bg1">
                    <a:lumMod val="50000"/>
                  </a:schemeClr>
                </a:solidFill>
              </a:rPr>
              <a:t> Fertilisers and biological control</a:t>
            </a:r>
          </a:p>
          <a:p>
            <a:pPr>
              <a:buFont typeface="Arial" pitchFamily="34" charset="0"/>
              <a:buChar char="•"/>
            </a:pPr>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3995936" y="836712"/>
            <a:ext cx="4968552" cy="5638800"/>
          </a:xfrm>
          <a:prstGeom prst="rect">
            <a:avLst/>
          </a:prstGeom>
        </p:spPr>
      </p:pic>
    </p:spTree>
    <p:extLst>
      <p:ext uri="{BB962C8B-B14F-4D97-AF65-F5344CB8AC3E}">
        <p14:creationId xmlns:p14="http://schemas.microsoft.com/office/powerpoint/2010/main" val="154475261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 Genetic engineering part 3 – </a:t>
            </a:r>
            <a:r>
              <a:rPr lang="en-US" sz="2400" b="1" dirty="0">
                <a:solidFill>
                  <a:schemeClr val="tx1"/>
                </a:solidFill>
              </a:rPr>
              <a:t>Question</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692696"/>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323528" y="908720"/>
            <a:ext cx="8352928" cy="369332"/>
          </a:xfrm>
          <a:prstGeom prst="rect">
            <a:avLst/>
          </a:prstGeom>
          <a:noFill/>
        </p:spPr>
        <p:txBody>
          <a:bodyPr wrap="square" rtlCol="0">
            <a:spAutoFit/>
          </a:bodyPr>
          <a:lstStyle/>
          <a:p>
            <a:r>
              <a:rPr lang="en-GB" dirty="0"/>
              <a:t>   </a:t>
            </a:r>
          </a:p>
        </p:txBody>
      </p:sp>
      <p:sp>
        <p:nvSpPr>
          <p:cNvPr id="6" name="Rectangle 5"/>
          <p:cNvSpPr/>
          <p:nvPr/>
        </p:nvSpPr>
        <p:spPr>
          <a:xfrm>
            <a:off x="251520" y="620688"/>
            <a:ext cx="8640960" cy="6186309"/>
          </a:xfrm>
          <a:prstGeom prst="rect">
            <a:avLst/>
          </a:prstGeom>
        </p:spPr>
        <p:txBody>
          <a:bodyPr wrap="square">
            <a:spAutoFit/>
          </a:bodyPr>
          <a:lstStyle/>
          <a:p>
            <a:pPr marL="342900" indent="-342900"/>
            <a:r>
              <a:rPr lang="en-GB" dirty="0"/>
              <a:t>1. Humans choose animals or plants to breed from based on usefulness or appearance. </a:t>
            </a:r>
          </a:p>
          <a:p>
            <a:pPr marL="342900" indent="-342900"/>
            <a:r>
              <a:rPr lang="en-GB" dirty="0"/>
              <a:t>    List </a:t>
            </a:r>
            <a:r>
              <a:rPr lang="en-GB" b="1" dirty="0"/>
              <a:t>four</a:t>
            </a:r>
            <a:r>
              <a:rPr lang="en-GB" dirty="0"/>
              <a:t> characteristics which would be selected (two in plants and two in animals).</a:t>
            </a:r>
          </a:p>
          <a:p>
            <a:pPr marL="342900" indent="-342900"/>
            <a:r>
              <a:rPr lang="en-GB" dirty="0"/>
              <a:t>2. What is a major disadvantage caused by selective breeding?</a:t>
            </a:r>
          </a:p>
          <a:p>
            <a:pPr marL="342900" indent="-342900"/>
            <a:r>
              <a:rPr lang="en-GB" dirty="0"/>
              <a:t>3. What is the impact of selective breeding on food plants and domesticated animals?</a:t>
            </a:r>
          </a:p>
          <a:p>
            <a:pPr marL="342900" indent="-342900"/>
            <a:r>
              <a:rPr lang="en-GB" dirty="0"/>
              <a:t>4. What is genetic engineering? </a:t>
            </a:r>
          </a:p>
          <a:p>
            <a:pPr marL="342900" indent="-342900"/>
            <a:r>
              <a:rPr lang="en-GB" dirty="0"/>
              <a:t>5. What is a GMO?</a:t>
            </a:r>
          </a:p>
          <a:p>
            <a:pPr marL="342900" indent="-342900"/>
            <a:r>
              <a:rPr lang="en-GB" dirty="0"/>
              <a:t>6. What human product is made by genetically engineered bacteria to treat diabetes?</a:t>
            </a:r>
          </a:p>
          <a:p>
            <a:pPr marL="342900" indent="-342900"/>
            <a:r>
              <a:rPr lang="en-GB" dirty="0"/>
              <a:t>7. What are plants called which have had their genome modified?</a:t>
            </a:r>
          </a:p>
          <a:p>
            <a:pPr marL="342900" indent="-342900"/>
            <a:r>
              <a:rPr lang="en-GB" b="1" dirty="0"/>
              <a:t>Higher tier only</a:t>
            </a:r>
          </a:p>
          <a:p>
            <a:pPr marL="342900" indent="-342900"/>
            <a:r>
              <a:rPr lang="en-GB" dirty="0"/>
              <a:t>8. In genetic engineering, how are the required genes isolated from the host?</a:t>
            </a:r>
          </a:p>
          <a:p>
            <a:pPr marL="342900" indent="-342900"/>
            <a:r>
              <a:rPr lang="en-GB" dirty="0"/>
              <a:t>9. What is the biological definition of a vector ?</a:t>
            </a:r>
          </a:p>
          <a:p>
            <a:pPr marL="342900" indent="-342900"/>
            <a:r>
              <a:rPr lang="en-GB" dirty="0"/>
              <a:t>10. Name a common vector for inserting genes into the required cells.</a:t>
            </a:r>
          </a:p>
          <a:p>
            <a:pPr marL="342900" indent="-342900"/>
            <a:r>
              <a:rPr lang="en-GB" dirty="0"/>
              <a:t>11. What does a restriction enzyme do?</a:t>
            </a:r>
          </a:p>
          <a:p>
            <a:pPr marL="342900" indent="-342900"/>
            <a:r>
              <a:rPr lang="en-GB" dirty="0"/>
              <a:t>12. What does a ligase enzyme do?</a:t>
            </a:r>
          </a:p>
          <a:p>
            <a:pPr marL="342900" indent="-342900"/>
            <a:r>
              <a:rPr lang="en-GB" b="1" dirty="0"/>
              <a:t>Biology questions</a:t>
            </a:r>
          </a:p>
          <a:p>
            <a:pPr marL="342900" indent="-342900"/>
            <a:r>
              <a:rPr lang="en-GB" dirty="0"/>
              <a:t>13. List three concerns people have in relation to genetic engineering.</a:t>
            </a:r>
          </a:p>
          <a:p>
            <a:pPr marL="342900" indent="-342900"/>
            <a:r>
              <a:rPr lang="en-GB" dirty="0"/>
              <a:t>14. What is tissue culture?</a:t>
            </a:r>
          </a:p>
          <a:p>
            <a:pPr marL="342900" indent="-342900"/>
            <a:r>
              <a:rPr lang="en-GB" dirty="0"/>
              <a:t>15. Why is tissue culture important?</a:t>
            </a:r>
          </a:p>
          <a:p>
            <a:pPr marL="342900" indent="-342900"/>
            <a:r>
              <a:rPr lang="en-GB" dirty="0"/>
              <a:t>16. What type of organism is </a:t>
            </a:r>
            <a:r>
              <a:rPr lang="en-GB" i="1" dirty="0"/>
              <a:t>Bacillus thuringiensis</a:t>
            </a:r>
            <a:r>
              <a:rPr lang="en-GB" dirty="0"/>
              <a:t>?</a:t>
            </a:r>
          </a:p>
          <a:p>
            <a:pPr marL="342900" indent="-342900"/>
            <a:r>
              <a:rPr lang="en-GB" dirty="0"/>
              <a:t>17. 	Why might people buy ladybirds for their greenhouses?</a:t>
            </a:r>
          </a:p>
          <a:p>
            <a:pPr marL="342900" indent="-342900"/>
            <a:r>
              <a:rPr lang="en-GB" dirty="0"/>
              <a:t>18. What is biological control?</a:t>
            </a:r>
          </a:p>
          <a:p>
            <a:pPr marL="342900" indent="-342900"/>
            <a:endParaRPr lang="en-GB" dirty="0"/>
          </a:p>
        </p:txBody>
      </p:sp>
    </p:spTree>
    <p:extLst>
      <p:ext uri="{BB962C8B-B14F-4D97-AF65-F5344CB8AC3E}">
        <p14:creationId xmlns:p14="http://schemas.microsoft.com/office/powerpoint/2010/main" val="14873591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8024" y="442248"/>
            <a:ext cx="4392488" cy="4786952"/>
          </a:xfrm>
          <a:prstGeom prst="rect">
            <a:avLst/>
          </a:prstGeom>
        </p:spPr>
      </p:pic>
      <p:sp>
        <p:nvSpPr>
          <p:cNvPr id="7" name="TextBox 6"/>
          <p:cNvSpPr txBox="1"/>
          <p:nvPr/>
        </p:nvSpPr>
        <p:spPr>
          <a:xfrm>
            <a:off x="0" y="692696"/>
            <a:ext cx="6372200" cy="4247317"/>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r>
              <a:rPr lang="en-GB" sz="4400" b="1" dirty="0">
                <a:solidFill>
                  <a:schemeClr val="tx1">
                    <a:lumMod val="50000"/>
                    <a:lumOff val="50000"/>
                  </a:schemeClr>
                </a:solidFill>
              </a:rPr>
              <a:t>Part 3</a:t>
            </a:r>
            <a:endParaRPr lang="en-GB" sz="2000" b="1" dirty="0">
              <a:solidFill>
                <a:schemeClr val="tx1">
                  <a:lumMod val="50000"/>
                  <a:lumOff val="50000"/>
                </a:schemeClr>
              </a:solidFill>
            </a:endParaRPr>
          </a:p>
          <a:p>
            <a:pPr marL="0" lvl="1">
              <a:buFont typeface="Arial" pitchFamily="34" charset="0"/>
              <a:buChar char="•"/>
            </a:pPr>
            <a:r>
              <a:rPr lang="en-US" sz="2400" b="1" dirty="0">
                <a:solidFill>
                  <a:schemeClr val="bg1">
                    <a:lumMod val="50000"/>
                  </a:schemeClr>
                </a:solidFill>
              </a:rPr>
              <a:t> Selective breeding</a:t>
            </a:r>
          </a:p>
          <a:p>
            <a:pPr marL="0" lvl="1">
              <a:buFont typeface="Arial" pitchFamily="34" charset="0"/>
              <a:buChar char="•"/>
            </a:pPr>
            <a:r>
              <a:rPr lang="en-US" sz="2400" b="1" dirty="0">
                <a:solidFill>
                  <a:schemeClr val="bg1">
                    <a:lumMod val="50000"/>
                  </a:schemeClr>
                </a:solidFill>
              </a:rPr>
              <a:t> Tissue culture (biology)</a:t>
            </a:r>
          </a:p>
          <a:p>
            <a:pPr marL="0" lvl="1">
              <a:buFont typeface="Arial" pitchFamily="34" charset="0"/>
              <a:buChar char="•"/>
            </a:pPr>
            <a:r>
              <a:rPr lang="en-US" sz="2400" b="1" dirty="0">
                <a:solidFill>
                  <a:schemeClr val="bg1">
                    <a:lumMod val="50000"/>
                  </a:schemeClr>
                </a:solidFill>
              </a:rPr>
              <a:t> Genetic engineering </a:t>
            </a:r>
          </a:p>
          <a:p>
            <a:pPr marL="0" lvl="1">
              <a:buFont typeface="Arial" pitchFamily="34" charset="0"/>
              <a:buChar char="•"/>
            </a:pPr>
            <a:r>
              <a:rPr lang="en-US" sz="2400" b="1" dirty="0">
                <a:solidFill>
                  <a:schemeClr val="bg1">
                    <a:lumMod val="50000"/>
                  </a:schemeClr>
                </a:solidFill>
              </a:rPr>
              <a:t> Fertilisers and biological control</a:t>
            </a:r>
          </a:p>
          <a:p>
            <a:pPr>
              <a:buFont typeface="Arial" pitchFamily="34" charset="0"/>
              <a:buChar char="•"/>
            </a:pPr>
            <a:endParaRPr lang="en-GB" sz="2000" b="1" dirty="0">
              <a:solidFill>
                <a:schemeClr val="tx1">
                  <a:lumMod val="50000"/>
                  <a:lumOff val="50000"/>
                </a:schemeClr>
              </a:solidFill>
            </a:endParaRPr>
          </a:p>
          <a:p>
            <a:endParaRPr lang="en-GB" sz="2000" b="1" dirty="0">
              <a:solidFill>
                <a:schemeClr val="tx1">
                  <a:lumMod val="50000"/>
                  <a:lumOff val="50000"/>
                </a:schemeClr>
              </a:solidFill>
            </a:endParaRPr>
          </a:p>
        </p:txBody>
      </p:sp>
    </p:spTree>
    <p:extLst>
      <p:ext uri="{BB962C8B-B14F-4D97-AF65-F5344CB8AC3E}">
        <p14:creationId xmlns:p14="http://schemas.microsoft.com/office/powerpoint/2010/main" val="192154567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 Genetic engineering part 3 – </a:t>
            </a:r>
            <a:r>
              <a:rPr lang="en-US" sz="2400" b="1" dirty="0">
                <a:solidFill>
                  <a:schemeClr val="tx1"/>
                </a:solidFill>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692696"/>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323528" y="908720"/>
            <a:ext cx="8352928" cy="369332"/>
          </a:xfrm>
          <a:prstGeom prst="rect">
            <a:avLst/>
          </a:prstGeom>
          <a:noFill/>
        </p:spPr>
        <p:txBody>
          <a:bodyPr wrap="square" rtlCol="0">
            <a:spAutoFit/>
          </a:bodyPr>
          <a:lstStyle/>
          <a:p>
            <a:r>
              <a:rPr lang="en-GB" dirty="0"/>
              <a:t>   </a:t>
            </a:r>
          </a:p>
        </p:txBody>
      </p:sp>
      <p:sp>
        <p:nvSpPr>
          <p:cNvPr id="6" name="Rectangle 5"/>
          <p:cNvSpPr/>
          <p:nvPr/>
        </p:nvSpPr>
        <p:spPr>
          <a:xfrm>
            <a:off x="251520" y="620688"/>
            <a:ext cx="8640960" cy="5632311"/>
          </a:xfrm>
          <a:prstGeom prst="rect">
            <a:avLst/>
          </a:prstGeom>
        </p:spPr>
        <p:txBody>
          <a:bodyPr wrap="square">
            <a:spAutoFit/>
          </a:bodyPr>
          <a:lstStyle/>
          <a:p>
            <a:pPr marL="342900" indent="-342900"/>
            <a:r>
              <a:rPr lang="en-GB" dirty="0"/>
              <a:t>1. Humans choose animals or plants to breed from based on usefulness or appearance. </a:t>
            </a:r>
          </a:p>
          <a:p>
            <a:pPr marL="342900" indent="-342900"/>
            <a:r>
              <a:rPr lang="en-GB" dirty="0"/>
              <a:t>    List </a:t>
            </a:r>
            <a:r>
              <a:rPr lang="en-GB" b="1" dirty="0"/>
              <a:t>four</a:t>
            </a:r>
            <a:r>
              <a:rPr lang="en-GB" dirty="0"/>
              <a:t> characteristics which would be selected (two in plants and two in animals).</a:t>
            </a:r>
          </a:p>
          <a:p>
            <a:pPr marL="342900" indent="-342900"/>
            <a:r>
              <a:rPr lang="en-GB" b="1" dirty="0">
                <a:solidFill>
                  <a:srgbClr val="00B050"/>
                </a:solidFill>
              </a:rPr>
              <a:t>	Disease resistance in crop plants.</a:t>
            </a:r>
          </a:p>
          <a:p>
            <a:pPr marL="342900" indent="-342900"/>
            <a:r>
              <a:rPr lang="en-GB" b="1" dirty="0">
                <a:solidFill>
                  <a:srgbClr val="00B050"/>
                </a:solidFill>
              </a:rPr>
              <a:t>	Animals which produce more meat or milk.</a:t>
            </a:r>
          </a:p>
          <a:p>
            <a:pPr marL="342900" indent="-342900"/>
            <a:r>
              <a:rPr lang="en-GB" b="1" dirty="0">
                <a:solidFill>
                  <a:srgbClr val="00B050"/>
                </a:solidFill>
              </a:rPr>
              <a:t>	Domestic dogs with a gentle nature.</a:t>
            </a:r>
          </a:p>
          <a:p>
            <a:pPr marL="342900" indent="-342900"/>
            <a:r>
              <a:rPr lang="en-GB" b="1" dirty="0">
                <a:solidFill>
                  <a:srgbClr val="00B050"/>
                </a:solidFill>
              </a:rPr>
              <a:t>	Large or unusual flowers.</a:t>
            </a:r>
          </a:p>
          <a:p>
            <a:pPr marL="342900" indent="-342900"/>
            <a:r>
              <a:rPr lang="en-GB" dirty="0"/>
              <a:t>2. What is a major disadvantage caused by selective breeding?</a:t>
            </a:r>
            <a:r>
              <a:rPr lang="en-GB" b="1" dirty="0">
                <a:solidFill>
                  <a:srgbClr val="00B050"/>
                </a:solidFill>
              </a:rPr>
              <a:t> Can lead to inbreeding, where some breeds are particularly prone to disease or inherited defects.</a:t>
            </a:r>
            <a:endParaRPr lang="en-GB" dirty="0"/>
          </a:p>
          <a:p>
            <a:pPr marL="342900" indent="-342900"/>
            <a:r>
              <a:rPr lang="en-GB" dirty="0"/>
              <a:t>3. What is the impact of selective breeding on food plants and domesticated animals?</a:t>
            </a:r>
          </a:p>
          <a:p>
            <a:pPr marL="342900" indent="-342900"/>
            <a:r>
              <a:rPr lang="en-GB" b="1" dirty="0">
                <a:solidFill>
                  <a:srgbClr val="00B050"/>
                </a:solidFill>
              </a:rPr>
              <a:t>     Reduces the genetic variation in the population.</a:t>
            </a:r>
          </a:p>
          <a:p>
            <a:pPr marL="342900" indent="-342900"/>
            <a:r>
              <a:rPr lang="en-GB" dirty="0"/>
              <a:t>4. What is genetic engineering? </a:t>
            </a:r>
            <a:r>
              <a:rPr lang="en-GB" b="1" dirty="0">
                <a:solidFill>
                  <a:srgbClr val="00B050"/>
                </a:solidFill>
              </a:rPr>
              <a:t>A process which involves modifying the genome of an organism by introducing a gene from another organism to give a desired characteristic.</a:t>
            </a:r>
            <a:endParaRPr lang="en-GB" dirty="0"/>
          </a:p>
          <a:p>
            <a:pPr marL="342900" indent="-342900"/>
            <a:r>
              <a:rPr lang="en-GB" dirty="0"/>
              <a:t>5. What is a GMO? </a:t>
            </a:r>
            <a:r>
              <a:rPr lang="en-GB" b="1" dirty="0">
                <a:solidFill>
                  <a:srgbClr val="00B050"/>
                </a:solidFill>
              </a:rPr>
              <a:t>Genetically modified organism</a:t>
            </a:r>
          </a:p>
          <a:p>
            <a:pPr marL="342900" indent="-342900"/>
            <a:r>
              <a:rPr lang="en-GB" dirty="0"/>
              <a:t>6. What human product is made by genetically engineered bacteria to treat diabetes? </a:t>
            </a:r>
            <a:r>
              <a:rPr lang="en-GB" b="1" dirty="0">
                <a:solidFill>
                  <a:srgbClr val="00B050"/>
                </a:solidFill>
              </a:rPr>
              <a:t>Insulin</a:t>
            </a:r>
            <a:endParaRPr lang="en-GB" dirty="0"/>
          </a:p>
          <a:p>
            <a:pPr marL="342900" indent="-342900"/>
            <a:r>
              <a:rPr lang="en-GB" dirty="0"/>
              <a:t>7. What are plants called which have had their genome modified? </a:t>
            </a:r>
            <a:r>
              <a:rPr lang="en-GB" b="1" dirty="0">
                <a:solidFill>
                  <a:srgbClr val="00B050"/>
                </a:solidFill>
              </a:rPr>
              <a:t>GM crops</a:t>
            </a:r>
            <a:endParaRPr lang="en-GB" dirty="0"/>
          </a:p>
          <a:p>
            <a:pPr marL="342900" indent="-342900"/>
            <a:r>
              <a:rPr lang="en-GB" b="1" dirty="0"/>
              <a:t>Higher tier only</a:t>
            </a:r>
          </a:p>
          <a:p>
            <a:pPr marL="342900" indent="-342900"/>
            <a:r>
              <a:rPr lang="en-GB" dirty="0"/>
              <a:t>8. In genetic engineering how are the required genes isolated from the host? </a:t>
            </a:r>
            <a:r>
              <a:rPr lang="en-GB" b="1" dirty="0">
                <a:solidFill>
                  <a:srgbClr val="00B050"/>
                </a:solidFill>
              </a:rPr>
              <a:t>Using a restriction enzyme  </a:t>
            </a:r>
            <a:endParaRPr lang="en-GB" dirty="0"/>
          </a:p>
        </p:txBody>
      </p:sp>
    </p:spTree>
    <p:extLst>
      <p:ext uri="{BB962C8B-B14F-4D97-AF65-F5344CB8AC3E}">
        <p14:creationId xmlns:p14="http://schemas.microsoft.com/office/powerpoint/2010/main" val="148735914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 Genetic engineering part 3 – </a:t>
            </a:r>
            <a:r>
              <a:rPr lang="en-US" sz="2400" b="1" dirty="0">
                <a:solidFill>
                  <a:schemeClr val="tx1"/>
                </a:solidFill>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692696"/>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323528" y="908720"/>
            <a:ext cx="8352928" cy="369332"/>
          </a:xfrm>
          <a:prstGeom prst="rect">
            <a:avLst/>
          </a:prstGeom>
          <a:noFill/>
        </p:spPr>
        <p:txBody>
          <a:bodyPr wrap="square" rtlCol="0">
            <a:spAutoFit/>
          </a:bodyPr>
          <a:lstStyle/>
          <a:p>
            <a:r>
              <a:rPr lang="en-GB" dirty="0"/>
              <a:t>   </a:t>
            </a:r>
          </a:p>
        </p:txBody>
      </p:sp>
      <p:sp>
        <p:nvSpPr>
          <p:cNvPr id="6" name="Rectangle 5"/>
          <p:cNvSpPr/>
          <p:nvPr/>
        </p:nvSpPr>
        <p:spPr>
          <a:xfrm>
            <a:off x="251520" y="620688"/>
            <a:ext cx="8640960" cy="5355312"/>
          </a:xfrm>
          <a:prstGeom prst="rect">
            <a:avLst/>
          </a:prstGeom>
        </p:spPr>
        <p:txBody>
          <a:bodyPr wrap="square">
            <a:spAutoFit/>
          </a:bodyPr>
          <a:lstStyle/>
          <a:p>
            <a:pPr marL="342900" indent="-342900"/>
            <a:r>
              <a:rPr lang="en-GB" dirty="0"/>
              <a:t>9. What is the biological definition of a vector? </a:t>
            </a:r>
            <a:r>
              <a:rPr lang="en-GB" b="1" dirty="0">
                <a:solidFill>
                  <a:srgbClr val="00B050"/>
                </a:solidFill>
              </a:rPr>
              <a:t>Used to insert the gene into the required cells</a:t>
            </a:r>
            <a:endParaRPr lang="en-GB" dirty="0"/>
          </a:p>
          <a:p>
            <a:pPr marL="342900" indent="-342900"/>
            <a:r>
              <a:rPr lang="en-GB" dirty="0"/>
              <a:t>10. Name a common vector for inserting genes into the required cells. </a:t>
            </a:r>
            <a:r>
              <a:rPr lang="en-GB" b="1" dirty="0">
                <a:solidFill>
                  <a:srgbClr val="00B050"/>
                </a:solidFill>
              </a:rPr>
              <a:t>Bacterial plasmid / virus</a:t>
            </a:r>
            <a:endParaRPr lang="en-GB" dirty="0"/>
          </a:p>
          <a:p>
            <a:pPr marL="342900" indent="-342900"/>
            <a:r>
              <a:rPr lang="en-GB" dirty="0"/>
              <a:t>11. What does a ligase enzyme do? </a:t>
            </a:r>
            <a:r>
              <a:rPr lang="en-GB" b="1" dirty="0">
                <a:solidFill>
                  <a:srgbClr val="00B050"/>
                </a:solidFill>
              </a:rPr>
              <a:t>Joins the sticky ends of the vector DNA and the DNA to be inserted together.</a:t>
            </a:r>
          </a:p>
          <a:p>
            <a:pPr marL="342900" indent="-342900"/>
            <a:r>
              <a:rPr lang="en-GB" b="1" dirty="0"/>
              <a:t>Biology questions</a:t>
            </a:r>
          </a:p>
          <a:p>
            <a:pPr marL="342900" indent="-342900"/>
            <a:r>
              <a:rPr lang="en-GB" dirty="0"/>
              <a:t>13. List three concerns people have in relation to genetic engineering. </a:t>
            </a:r>
            <a:r>
              <a:rPr lang="en-GB" b="1" dirty="0">
                <a:solidFill>
                  <a:srgbClr val="00B050"/>
                </a:solidFill>
              </a:rPr>
              <a:t>Do not know the effect of using GM crops on populations of wild flowers and insects</a:t>
            </a:r>
            <a:r>
              <a:rPr lang="en-GB" dirty="0"/>
              <a:t>. </a:t>
            </a:r>
          </a:p>
          <a:p>
            <a:r>
              <a:rPr lang="en-GB" b="1" dirty="0">
                <a:solidFill>
                  <a:srgbClr val="00B050"/>
                </a:solidFill>
              </a:rPr>
              <a:t>      May kill insects which are needed to pollinate other plants.</a:t>
            </a:r>
          </a:p>
          <a:p>
            <a:r>
              <a:rPr lang="en-GB" b="1" dirty="0">
                <a:solidFill>
                  <a:srgbClr val="00B050"/>
                </a:solidFill>
              </a:rPr>
              <a:t>      Some people feel that the effects of eating GM crops on human health have not been</a:t>
            </a:r>
          </a:p>
          <a:p>
            <a:r>
              <a:rPr lang="en-GB" b="1" dirty="0">
                <a:solidFill>
                  <a:srgbClr val="00B050"/>
                </a:solidFill>
              </a:rPr>
              <a:t>       fully explored.</a:t>
            </a:r>
          </a:p>
          <a:p>
            <a:r>
              <a:rPr lang="en-GB" b="1" dirty="0">
                <a:solidFill>
                  <a:srgbClr val="00B050"/>
                </a:solidFill>
              </a:rPr>
              <a:t>      For ethical reasons - should humans be inserting genes from one organism into a </a:t>
            </a:r>
          </a:p>
          <a:p>
            <a:r>
              <a:rPr lang="en-GB" b="1" dirty="0">
                <a:solidFill>
                  <a:srgbClr val="00B050"/>
                </a:solidFill>
              </a:rPr>
              <a:t>      totally different organism?</a:t>
            </a:r>
          </a:p>
          <a:p>
            <a:pPr marL="342900" indent="-342900"/>
            <a:r>
              <a:rPr lang="en-GB" dirty="0"/>
              <a:t> 14. What is tissue culture? </a:t>
            </a:r>
            <a:r>
              <a:rPr lang="en-GB" b="1" dirty="0">
                <a:solidFill>
                  <a:srgbClr val="00B050"/>
                </a:solidFill>
              </a:rPr>
              <a:t>Using small groups of cells from a part of a plant to grow identical new plants.</a:t>
            </a:r>
            <a:endParaRPr lang="en-GB" dirty="0"/>
          </a:p>
          <a:p>
            <a:pPr marL="342900" indent="-342900"/>
            <a:r>
              <a:rPr lang="en-GB" dirty="0"/>
              <a:t>15. Why is tissue culture important? </a:t>
            </a:r>
            <a:r>
              <a:rPr lang="en-GB" b="1" dirty="0">
                <a:solidFill>
                  <a:srgbClr val="00B050"/>
                </a:solidFill>
              </a:rPr>
              <a:t>To preserve rare plant species.</a:t>
            </a:r>
          </a:p>
          <a:p>
            <a:pPr marL="342900" indent="-342900"/>
            <a:r>
              <a:rPr lang="en-GB" b="1" dirty="0">
                <a:solidFill>
                  <a:srgbClr val="00B050"/>
                </a:solidFill>
              </a:rPr>
              <a:t>	Commercially in nurseries to grow lots of new identical plants.</a:t>
            </a:r>
          </a:p>
          <a:p>
            <a:pPr marL="342900" indent="-342900"/>
            <a:r>
              <a:rPr lang="en-GB" b="1" dirty="0">
                <a:solidFill>
                  <a:srgbClr val="00B050"/>
                </a:solidFill>
              </a:rPr>
              <a:t>	To produce animal tissue to carry out research without harming whole animals.</a:t>
            </a:r>
            <a:endParaRPr lang="en-GB" dirty="0"/>
          </a:p>
        </p:txBody>
      </p:sp>
    </p:spTree>
    <p:extLst>
      <p:ext uri="{BB962C8B-B14F-4D97-AF65-F5344CB8AC3E}">
        <p14:creationId xmlns:p14="http://schemas.microsoft.com/office/powerpoint/2010/main" val="148735914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 Genetic engineering part 3 – </a:t>
            </a:r>
            <a:r>
              <a:rPr lang="en-US" sz="2400" b="1" dirty="0">
                <a:solidFill>
                  <a:schemeClr val="tx1"/>
                </a:solidFill>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692696"/>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323528" y="908720"/>
            <a:ext cx="8352928" cy="369332"/>
          </a:xfrm>
          <a:prstGeom prst="rect">
            <a:avLst/>
          </a:prstGeom>
          <a:noFill/>
        </p:spPr>
        <p:txBody>
          <a:bodyPr wrap="square" rtlCol="0">
            <a:spAutoFit/>
          </a:bodyPr>
          <a:lstStyle/>
          <a:p>
            <a:r>
              <a:rPr lang="en-GB" dirty="0"/>
              <a:t>   </a:t>
            </a:r>
          </a:p>
        </p:txBody>
      </p:sp>
      <p:sp>
        <p:nvSpPr>
          <p:cNvPr id="6" name="Rectangle 5"/>
          <p:cNvSpPr/>
          <p:nvPr/>
        </p:nvSpPr>
        <p:spPr>
          <a:xfrm>
            <a:off x="179512" y="690873"/>
            <a:ext cx="8640960" cy="1754326"/>
          </a:xfrm>
          <a:prstGeom prst="rect">
            <a:avLst/>
          </a:prstGeom>
        </p:spPr>
        <p:txBody>
          <a:bodyPr wrap="square">
            <a:spAutoFit/>
          </a:bodyPr>
          <a:lstStyle/>
          <a:p>
            <a:pPr marL="342900" indent="-342900"/>
            <a:r>
              <a:rPr lang="en-GB" dirty="0"/>
              <a:t>16. What type of organism is </a:t>
            </a:r>
            <a:r>
              <a:rPr lang="en-GB" i="1" dirty="0"/>
              <a:t>Bacillus thuringiensis</a:t>
            </a:r>
            <a:r>
              <a:rPr lang="en-GB" dirty="0"/>
              <a:t>?</a:t>
            </a:r>
            <a:r>
              <a:rPr lang="en-GB" b="1" dirty="0">
                <a:solidFill>
                  <a:srgbClr val="00B050"/>
                </a:solidFill>
              </a:rPr>
              <a:t> Bacteria</a:t>
            </a:r>
          </a:p>
          <a:p>
            <a:pPr marL="342900" indent="-342900"/>
            <a:r>
              <a:rPr lang="en-GB" dirty="0"/>
              <a:t>17. What is biological control? </a:t>
            </a:r>
            <a:r>
              <a:rPr lang="en-GB" b="1" dirty="0">
                <a:solidFill>
                  <a:srgbClr val="00B050"/>
                </a:solidFill>
              </a:rPr>
              <a:t>It is a method of controlling pests using other organisms which are predators or parasites. </a:t>
            </a:r>
          </a:p>
          <a:p>
            <a:pPr marL="342900" indent="-342900"/>
            <a:r>
              <a:rPr lang="en-GB" dirty="0"/>
              <a:t>18. Why might people buy ladybirds for their greenhouses? </a:t>
            </a:r>
            <a:r>
              <a:rPr lang="en-GB" b="1" dirty="0">
                <a:solidFill>
                  <a:srgbClr val="00B050"/>
                </a:solidFill>
              </a:rPr>
              <a:t>To control a population of aphids.</a:t>
            </a:r>
            <a:endParaRPr lang="en-GB" dirty="0"/>
          </a:p>
          <a:p>
            <a:pPr marL="342900" indent="-342900"/>
            <a:endParaRPr lang="en-GB" dirty="0"/>
          </a:p>
        </p:txBody>
      </p:sp>
    </p:spTree>
    <p:extLst>
      <p:ext uri="{BB962C8B-B14F-4D97-AF65-F5344CB8AC3E}">
        <p14:creationId xmlns:p14="http://schemas.microsoft.com/office/powerpoint/2010/main" val="1487359144"/>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dirty="0"/>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489A17B-A778-43E8-8CAD-39AF0ABD1C3C}" vid="{5B90DF28-B678-4AF8-820C-D210C98786D7}"/>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28268</TotalTime>
  <Words>7180</Words>
  <Application>Microsoft Office PowerPoint</Application>
  <PresentationFormat>On-screen Show (4:3)</PresentationFormat>
  <Paragraphs>663</Paragraphs>
  <Slides>51</Slides>
  <Notes>38</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51</vt:i4>
      </vt:variant>
    </vt:vector>
  </HeadingPairs>
  <TitlesOfParts>
    <vt:vector size="61" baseType="lpstr">
      <vt:lpstr>Arial</vt:lpstr>
      <vt:lpstr>Beirut</vt:lpstr>
      <vt:lpstr>Calibri</vt:lpstr>
      <vt:lpstr>Calibri Light</vt:lpstr>
      <vt:lpstr>Lato Medium</vt:lpstr>
      <vt:lpstr>News Gothic MT</vt:lpstr>
      <vt:lpstr>Times New Roman</vt:lpstr>
      <vt:lpstr>Wingdings</vt:lpstr>
      <vt:lpstr>1_Office Theme</vt:lpstr>
      <vt:lpstr>Custom Design</vt:lpstr>
      <vt:lpstr>PowerPoint Presentation</vt:lpstr>
      <vt:lpstr>Overview   Natural selection and genetic modification</vt:lpstr>
      <vt:lpstr>PowerPoint Presentation</vt:lpstr>
      <vt:lpstr>Development of the understanding of evolution part 1–  Evolution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Development of the understanding of evolution part 1 – QuestionIT</vt:lpstr>
      <vt:lpstr>Development of the understanding of evolution part 1 – QuestionIT</vt:lpstr>
      <vt:lpstr>PowerPoint Presentation</vt:lpstr>
      <vt:lpstr>Development of the understanding of evolution part 1 – AnswerIT</vt:lpstr>
      <vt:lpstr>Development of the understanding of evolution part 1 – AnswerIT</vt:lpstr>
      <vt:lpstr>Development of the understanding of evolution part 1 – AnswerIT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Classification part 2 – QuestionIT</vt:lpstr>
      <vt:lpstr>PowerPoint Presentation</vt:lpstr>
      <vt:lpstr> Classification part 2 – AnswerIT</vt:lpstr>
      <vt:lpstr>PowerPoint Presentation</vt:lpstr>
      <vt:lpstr>Genetic Engineering part 3 –  Selective breeding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Inheritance part 3 – Genetic Engineering HT only</vt:lpstr>
      <vt:lpstr>Inheritance part 3 –  Genetic Engineering</vt:lpstr>
      <vt:lpstr>Genetic Engineering part 3 – Fertilisers and biological control</vt:lpstr>
      <vt:lpstr>PowerPoint Presentation</vt:lpstr>
      <vt:lpstr> Genetic engineering part 3 – QuestionIT</vt:lpstr>
      <vt:lpstr>PowerPoint Presentation</vt:lpstr>
      <vt:lpstr> Genetic engineering part 3 – AnswerIT</vt:lpstr>
      <vt:lpstr> Genetic engineering part 3 – AnswerIT</vt:lpstr>
      <vt:lpstr> Genetic engineering part 3 – AnswerIT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zarina shaffi</dc:creator>
  <cp:lastModifiedBy>James Pettener</cp:lastModifiedBy>
  <cp:revision>626</cp:revision>
  <cp:lastPrinted>2017-05-23T14:15:43Z</cp:lastPrinted>
  <dcterms:created xsi:type="dcterms:W3CDTF">2016-03-05T09:38:04Z</dcterms:created>
  <dcterms:modified xsi:type="dcterms:W3CDTF">2018-11-13T11:17:15Z</dcterms:modified>
</cp:coreProperties>
</file>